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1"/>
  </p:notesMasterIdLst>
  <p:handoutMasterIdLst>
    <p:handoutMasterId r:id="rId62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1072" r:id="rId12"/>
    <p:sldId id="1074" r:id="rId13"/>
    <p:sldId id="1073" r:id="rId14"/>
    <p:sldId id="1154" r:id="rId15"/>
    <p:sldId id="1155" r:id="rId16"/>
    <p:sldId id="1157" r:id="rId17"/>
    <p:sldId id="1016" r:id="rId18"/>
    <p:sldId id="812" r:id="rId19"/>
    <p:sldId id="751" r:id="rId20"/>
    <p:sldId id="916" r:id="rId21"/>
    <p:sldId id="1018" r:id="rId22"/>
    <p:sldId id="1087" r:id="rId23"/>
    <p:sldId id="1141" r:id="rId24"/>
    <p:sldId id="1088" r:id="rId25"/>
    <p:sldId id="940" r:id="rId26"/>
    <p:sldId id="1158" r:id="rId27"/>
    <p:sldId id="1091" r:id="rId28"/>
    <p:sldId id="1029" r:id="rId29"/>
    <p:sldId id="1162" r:id="rId30"/>
    <p:sldId id="1159" r:id="rId31"/>
    <p:sldId id="1160" r:id="rId32"/>
    <p:sldId id="1027" r:id="rId33"/>
    <p:sldId id="1163" r:id="rId34"/>
    <p:sldId id="1161" r:id="rId35"/>
    <p:sldId id="1148" r:id="rId36"/>
    <p:sldId id="1150" r:id="rId37"/>
    <p:sldId id="1164" r:id="rId38"/>
    <p:sldId id="1151" r:id="rId39"/>
    <p:sldId id="1096" r:id="rId40"/>
    <p:sldId id="1097" r:id="rId41"/>
    <p:sldId id="1165" r:id="rId42"/>
    <p:sldId id="1152" r:id="rId43"/>
    <p:sldId id="1153" r:id="rId44"/>
    <p:sldId id="1166" r:id="rId45"/>
    <p:sldId id="1100" r:id="rId46"/>
    <p:sldId id="1019" r:id="rId47"/>
    <p:sldId id="926" r:id="rId48"/>
    <p:sldId id="927" r:id="rId49"/>
    <p:sldId id="925" r:id="rId50"/>
    <p:sldId id="920" r:id="rId51"/>
    <p:sldId id="911" r:id="rId52"/>
    <p:sldId id="644" r:id="rId53"/>
    <p:sldId id="875" r:id="rId54"/>
    <p:sldId id="1167" r:id="rId55"/>
    <p:sldId id="1168" r:id="rId56"/>
    <p:sldId id="1021" r:id="rId57"/>
    <p:sldId id="809" r:id="rId58"/>
    <p:sldId id="764" r:id="rId59"/>
    <p:sldId id="944" r:id="rId6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3"/>
      <p:bold r:id="rId64"/>
    </p:embeddedFont>
    <p:embeddedFont>
      <p:font typeface="Dosis" pitchFamily="2" charset="0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63" d="100"/>
          <a:sy n="63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.fntdata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2.fntdata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1EE48-C34B-43C7-391F-959B4B8A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18584B-E983-12EA-DA28-BAA4B8130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4FFB45-7328-E9A2-2947-77DA5CC41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D7062D-8FB3-975A-536E-770CA31F1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5372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22A32-253C-B4AB-2802-7C4948985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4250E0-E7C2-379B-628C-8C8BFDBBB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F1A45B-3024-6D4F-2C8F-19B3CB061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93D10A-A10D-336B-E5E3-8821FC7C6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529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3B96F-B319-6CBC-C33A-C7ED188E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5B4E51-3127-7EB7-E743-15801AB89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132E06-FF9E-CD31-D9BD-E5D60C585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1F728-97A6-9E7F-EADD-7DBD92B0F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9722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1969-2916-DF94-355E-5FB50402C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41C346-097F-E3E2-3686-46B7213C4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435265-7CBB-7B7E-278D-7DC6671E3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AD9018-D981-423A-E0C6-13017680E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0216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9.png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emf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emf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8.emf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8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EBBBBB-05FF-BEE8-F192-6DF241C8F002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12C4C6D-F275-E9D6-0440-6619DAB96ED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98EDF2E-1DFB-F181-CF81-550E42CFCE8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159053B-D76E-3266-EF2B-B27B5FE7D66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7FE2A36-495D-DA79-DA64-CDF832EE373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D8FFDF1-C2BD-0260-48B1-B1A3E15E528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292A2CC-1E65-A6C8-7D9D-688CE6638A39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EE4489F-3E25-5179-E00A-9C17A2A1C17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2165405-C338-F363-F6AE-C896E0746F65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3ED0D2D-9C0F-E145-276F-2F6B019D4B2F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E9CED58-65BE-24A7-DB82-4F030C8D230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B78AB10-1766-F078-C53B-70644077F6A2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8974420-0E78-3920-CD15-B98FBE9A74BA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ABDB44B-BC6A-C17E-5238-04AB1B2BA4AB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83C356-A1F4-D712-A055-1060DEED18F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D19000-B8A2-2CA6-8468-536716F4B4F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6" name="Organigramme : Terminateur 21">
              <a:extLst>
                <a:ext uri="{FF2B5EF4-FFF2-40B4-BE49-F238E27FC236}">
                  <a16:creationId xmlns:a16="http://schemas.microsoft.com/office/drawing/2014/main" id="{2CDC7DAA-55B5-D9C7-18B0-E1C10B9C8CC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59BED39C-09D7-0CA0-5DC5-E55C16BD579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5BF627-00A4-31B6-81D4-2F56661541B4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3AF164F-C89F-BB7D-B37A-027FE53D4B9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A38FDF6B-157D-DE02-F2EA-4F92AC829F2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ACB789EF-4D6B-F322-5413-04329316701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(توليف)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92654B-56A4-4DA5-A069-48C1A89F1A19}"/>
              </a:ext>
            </a:extLst>
          </p:cNvPr>
          <p:cNvGrpSpPr/>
          <p:nvPr/>
        </p:nvGrpSpPr>
        <p:grpSpPr>
          <a:xfrm>
            <a:off x="573129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F19E901-2896-6866-55C5-BAF248C267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8A197C4A-344B-1472-8E88-0FE156A80CA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2220D41F-54A2-7CCA-E987-EDE34F5C30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6ECAD59-D4E7-BB30-26AE-951595D848C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4E225E1-1B66-52EE-E025-AAE281AB744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DC166B37-52F6-58E1-DB8F-542DAD493F1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B86E750F-68D3-07DE-2BB9-83E03D1D0F56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67EA4D1-A8BA-E371-3D50-0D3098B197F9}"/>
              </a:ext>
            </a:extLst>
          </p:cNvPr>
          <p:cNvSpPr txBox="1"/>
          <p:nvPr/>
        </p:nvSpPr>
        <p:spPr>
          <a:xfrm>
            <a:off x="752191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نصف عدد أصغر من 20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CB0E32-9AE2-9094-FDCC-2F71C3554243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ضعف عدد أصغر من 15</a:t>
            </a:r>
          </a:p>
        </p:txBody>
      </p:sp>
      <p:grpSp>
        <p:nvGrpSpPr>
          <p:cNvPr id="33" name="Group 9">
            <a:extLst>
              <a:ext uri="{FF2B5EF4-FFF2-40B4-BE49-F238E27FC236}">
                <a16:creationId xmlns:a16="http://schemas.microsoft.com/office/drawing/2014/main" id="{86222760-91FB-1A92-C04A-C01ADBB90E48}"/>
              </a:ext>
            </a:extLst>
          </p:cNvPr>
          <p:cNvGrpSpPr/>
          <p:nvPr/>
        </p:nvGrpSpPr>
        <p:grpSpPr>
          <a:xfrm>
            <a:off x="4645106" y="2460118"/>
            <a:ext cx="3765568" cy="1149317"/>
            <a:chOff x="4491471" y="2442358"/>
            <a:chExt cx="3765568" cy="1149317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F3F1EE3-8D42-4604-991A-D0C3A93F8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39" name="Organigramme : Terminateur 21">
              <a:extLst>
                <a:ext uri="{FF2B5EF4-FFF2-40B4-BE49-F238E27FC236}">
                  <a16:creationId xmlns:a16="http://schemas.microsoft.com/office/drawing/2014/main" id="{E5BF9E72-E25B-7D92-4831-20E82617F332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AD18642B-37BD-9F92-24B5-4CB2FEF207C3}"/>
              </a:ext>
            </a:extLst>
          </p:cNvPr>
          <p:cNvSpPr txBox="1"/>
          <p:nvPr/>
        </p:nvSpPr>
        <p:spPr>
          <a:xfrm>
            <a:off x="4732194" y="2970653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(2)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FD0F313-9A09-22C6-3E89-AEFE87435A5C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الضرب على السطر (2)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FD7DEF-1366-918D-1DEF-1B2EFD9D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06537"/>
            <a:ext cx="2966857" cy="40595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E6238F-4676-C4A9-AB76-B3488AEAE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644" y="2406536"/>
            <a:ext cx="2966857" cy="40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 عدد من رقمين </a:t>
            </a:r>
          </a:p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السطر.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8"/>
            <a:ext cx="4408719" cy="20672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24036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16023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29536" y="386874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DF9BDA-B944-1458-5814-8523ABF8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666" y="1732949"/>
            <a:ext cx="3280720" cy="46548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928257" y="2656114"/>
            <a:ext cx="3004458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8E32E5-22BB-E66B-AECA-03D19762A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82686"/>
            <a:ext cx="7557025" cy="8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3293BD-1C4A-3CA3-CFC0-44519AE72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82686"/>
            <a:ext cx="7557025" cy="83045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39634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00318" y="3004457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86881" y="2993571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396344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950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0445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34910" y="3396343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480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18622" y="2993572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100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72C3EA-1EB9-DB33-6782-CED4F1FC15C7}"/>
              </a:ext>
            </a:extLst>
          </p:cNvPr>
          <p:cNvSpPr txBox="1"/>
          <p:nvPr/>
        </p:nvSpPr>
        <p:spPr>
          <a:xfrm>
            <a:off x="849086" y="746945"/>
            <a:ext cx="6624261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  <a:p>
            <a:pPr algn="just" rtl="1"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حصل(ت) على أكبر عدد من العمليات الصحيحة هو بطل(ة) الحساب الذهني.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3B65-FD52-0BBE-1B85-1F0B5577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DD26986-63C5-1EAA-5419-1E7FDD0F91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EE0470-F3AD-44AC-2858-F3BC0373051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DE7ED7-E3A4-0628-9992-DC0F89AA61A1}"/>
              </a:ext>
            </a:extLst>
          </p:cNvPr>
          <p:cNvSpPr/>
          <p:nvPr/>
        </p:nvSpPr>
        <p:spPr>
          <a:xfrm>
            <a:off x="2590800" y="2591808"/>
            <a:ext cx="4408719" cy="20672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CA3D09A-15C3-1DD1-308D-156F1631174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9C37459-A653-B581-E310-1B504C39B88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86725CB-9510-F192-2946-7B8A45268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42493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60B63F-1F7E-94F2-A77C-B398FF9255BC}"/>
              </a:ext>
            </a:extLst>
          </p:cNvPr>
          <p:cNvSpPr txBox="1"/>
          <p:nvPr/>
        </p:nvSpPr>
        <p:spPr>
          <a:xfrm>
            <a:off x="1986286" y="3214667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14047E-28C9-3D5B-9E44-62F1DB3722B1}"/>
              </a:ext>
            </a:extLst>
          </p:cNvPr>
          <p:cNvSpPr txBox="1"/>
          <p:nvPr/>
        </p:nvSpPr>
        <p:spPr>
          <a:xfrm>
            <a:off x="1929536" y="3868743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18088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2535-003F-44EA-BDD5-414A33293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5F97AF-8D26-641D-7762-C692786B9856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 106 أنجزوا النشاط 1 لديكم 3 دقائق.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1D0E19-79C0-EEBC-34F5-67E1A1DF2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057C17-E4CB-45E6-B6AA-7493829F1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051" y="1621050"/>
            <a:ext cx="3589897" cy="49120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653EBC-9939-80CA-13FB-61E39D3D5B89}"/>
              </a:ext>
            </a:extLst>
          </p:cNvPr>
          <p:cNvSpPr/>
          <p:nvPr/>
        </p:nvSpPr>
        <p:spPr>
          <a:xfrm>
            <a:off x="2993571" y="2612571"/>
            <a:ext cx="3004457" cy="1066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087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F45-557F-C042-01C0-1EDE02CB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4E69A3D-C197-05C1-CC36-96F651340E83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B9F16D-A7C9-E0B5-E7AA-CFD480F6E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BE4AC1-6EEA-877C-AF04-B03326CB0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512535"/>
            <a:ext cx="7557025" cy="27255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4E3642-E44C-D1BA-D3B5-CB24B508C781}"/>
              </a:ext>
            </a:extLst>
          </p:cNvPr>
          <p:cNvSpPr txBox="1"/>
          <p:nvPr/>
        </p:nvSpPr>
        <p:spPr>
          <a:xfrm>
            <a:off x="2460170" y="4136570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DDE550-96B1-3B4E-0636-A5305FD602A5}"/>
              </a:ext>
            </a:extLst>
          </p:cNvPr>
          <p:cNvSpPr txBox="1"/>
          <p:nvPr/>
        </p:nvSpPr>
        <p:spPr>
          <a:xfrm>
            <a:off x="3842658" y="4125683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A1299D-E650-B58C-F214-D2E88FCCC039}"/>
              </a:ext>
            </a:extLst>
          </p:cNvPr>
          <p:cNvSpPr txBox="1"/>
          <p:nvPr/>
        </p:nvSpPr>
        <p:spPr>
          <a:xfrm>
            <a:off x="3135084" y="4691744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82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0139AC-C796-61EA-6279-D17A2353D36C}"/>
              </a:ext>
            </a:extLst>
          </p:cNvPr>
          <p:cNvSpPr txBox="1"/>
          <p:nvPr/>
        </p:nvSpPr>
        <p:spPr>
          <a:xfrm>
            <a:off x="6226626" y="4114798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60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E7897C-3938-64CB-A604-9C051E666545}"/>
              </a:ext>
            </a:extLst>
          </p:cNvPr>
          <p:cNvSpPr txBox="1"/>
          <p:nvPr/>
        </p:nvSpPr>
        <p:spPr>
          <a:xfrm>
            <a:off x="7554684" y="4114797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399AAC-AC79-F0B8-0990-727B58CDA6F6}"/>
              </a:ext>
            </a:extLst>
          </p:cNvPr>
          <p:cNvSpPr txBox="1"/>
          <p:nvPr/>
        </p:nvSpPr>
        <p:spPr>
          <a:xfrm>
            <a:off x="6901540" y="4669972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75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D89120-9C8B-9D01-AAB8-D94ADD07CA22}"/>
              </a:ext>
            </a:extLst>
          </p:cNvPr>
          <p:cNvSpPr txBox="1"/>
          <p:nvPr/>
        </p:nvSpPr>
        <p:spPr>
          <a:xfrm>
            <a:off x="6030684" y="3414476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DB6511-A117-DBD7-8BBE-56582F670392}"/>
              </a:ext>
            </a:extLst>
          </p:cNvPr>
          <p:cNvSpPr txBox="1"/>
          <p:nvPr/>
        </p:nvSpPr>
        <p:spPr>
          <a:xfrm>
            <a:off x="6531424" y="3418112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918066-DBEF-9320-19D8-A836F1863EB0}"/>
              </a:ext>
            </a:extLst>
          </p:cNvPr>
          <p:cNvSpPr txBox="1"/>
          <p:nvPr/>
        </p:nvSpPr>
        <p:spPr>
          <a:xfrm>
            <a:off x="7315204" y="3414477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3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FFB0A6-B835-B9EB-B712-DDC6C538397E}"/>
              </a:ext>
            </a:extLst>
          </p:cNvPr>
          <p:cNvSpPr txBox="1"/>
          <p:nvPr/>
        </p:nvSpPr>
        <p:spPr>
          <a:xfrm>
            <a:off x="7805058" y="3407227"/>
            <a:ext cx="4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2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 من رقم  وعدد من رقمين على السطر؛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84776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نحسب جداء عددين على السطر بدون استعمال شجرة العد.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4_SEM5_S1_V1">
            <a:hlinkClick r:id="" action="ppaction://media"/>
            <a:extLst>
              <a:ext uri="{FF2B5EF4-FFF2-40B4-BE49-F238E27FC236}">
                <a16:creationId xmlns:a16="http://schemas.microsoft.com/office/drawing/2014/main" id="{42949AF8-A2B1-A50F-FA2F-DA89B6637F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7317" y="221992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حساب جداء عدد من رقم وعدد من رقمين؛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F56B86-93C1-C261-6484-80FF49C43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253" y="2001098"/>
            <a:ext cx="6467951" cy="359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F5B3DA-9AA3-EC6E-2AAE-0A9502375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BDF4-FD39-0524-D906-A40ED222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F46F8E-8E2E-9A06-FF0C-7CB6A0BB6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94A7B5F1-5469-B338-F1A8-CDA521C52825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سننجز هذا النشاط خُطْوَةً خطوة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AA2836-9557-ED8B-49A8-F5F8D8CD2D0E}"/>
              </a:ext>
            </a:extLst>
          </p:cNvPr>
          <p:cNvSpPr txBox="1"/>
          <p:nvPr/>
        </p:nvSpPr>
        <p:spPr>
          <a:xfrm>
            <a:off x="1688564" y="2750076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+ ….…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E5AF9F-6DA8-160B-3E88-699BFDC96EA4}"/>
              </a:ext>
            </a:extLst>
          </p:cNvPr>
          <p:cNvSpPr txBox="1"/>
          <p:nvPr/>
        </p:nvSpPr>
        <p:spPr>
          <a:xfrm>
            <a:off x="1721224" y="3795108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</a:t>
            </a:r>
          </a:p>
        </p:txBody>
      </p:sp>
    </p:spTree>
    <p:extLst>
      <p:ext uri="{BB962C8B-B14F-4D97-AF65-F5344CB8AC3E}">
        <p14:creationId xmlns:p14="http://schemas.microsoft.com/office/powerpoint/2010/main" val="57879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8C53F483-E80E-B80F-4EBE-A91F7EAB8BCB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12D01E-2384-F656-D7A1-791D9540D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F242EE-CDD1-8F7C-C5E8-4E660C760F4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38F1818-3AB2-385A-9A11-541B93DB6E7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F521BF-4FC6-68AA-5183-D327ABC95C68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C58F787-86A1-BBC6-F132-1298C04666F4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6596CE-3123-9A8D-5E00-AF5F1FA3D07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FD71C06-BA2E-1BA1-0090-283435A45506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7FD6BDC-4848-E0B0-C686-A41A6FB69C41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80">
            <a:extLst>
              <a:ext uri="{FF2B5EF4-FFF2-40B4-BE49-F238E27FC236}">
                <a16:creationId xmlns:a16="http://schemas.microsoft.com/office/drawing/2014/main" id="{E41528AA-16B2-EED0-C24B-7C9E97E52FD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9CD1C6-B24C-9D9E-6187-DA9A2990D021}"/>
              </a:ext>
            </a:extLst>
          </p:cNvPr>
          <p:cNvSpPr txBox="1"/>
          <p:nvPr/>
        </p:nvSpPr>
        <p:spPr>
          <a:xfrm>
            <a:off x="1688564" y="3131077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+ ….…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4EED23-6E1E-EA2C-22FB-00ED6C1F8135}"/>
              </a:ext>
            </a:extLst>
          </p:cNvPr>
          <p:cNvSpPr txBox="1"/>
          <p:nvPr/>
        </p:nvSpPr>
        <p:spPr>
          <a:xfrm>
            <a:off x="1721224" y="4176109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يفكك العدد 32 إلى وحدات وعشرات؟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3151B03-10FF-E17A-D47A-22023F59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FFFC13-9E13-F5CF-5D45-3FB694C3FEDC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49E2DF8-CCD2-C4CC-315F-44EC6B0C4CE4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ECB544-8DC0-B5CE-4490-2097667CE55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EB4A875-EF2C-2D79-5A27-2FBB5150A714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C8DE56-C6E0-778E-FF12-5D49C9718205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56BC368-FE86-F9CE-AB67-CA21024C5F77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010B4E-3B37-FF7E-A402-D193D24458DA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6E1309B-F2CD-5455-64F1-201A2C06C9A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94022C-7B30-FC8B-EECB-22DC9E6EFA21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</a:t>
            </a:r>
            <a:r>
              <a:rPr lang="fr-MA" sz="4800" b="1" dirty="0">
                <a:solidFill>
                  <a:srgbClr val="C00000"/>
                </a:solidFill>
              </a:rPr>
              <a:t>32</a:t>
            </a:r>
            <a:r>
              <a:rPr lang="fr-MA" sz="4800" dirty="0">
                <a:solidFill>
                  <a:schemeClr val="accent1"/>
                </a:solidFill>
              </a:rPr>
              <a:t>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57778-F617-6053-95A2-4DD76404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C278711-3B4F-09DB-23AA-67B304F42EBB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32 هو 30 و 2.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1A6BC8E-01F0-D6CC-EC01-DCD55DAE10A4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47AEDD5-D47C-8A16-3D2A-8FACFDBE28FC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076EFAA-607D-7961-9C68-4CA314494033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86C0D06-C5C5-F6BC-C0A0-A11EBDBB6116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718A6D8-CD3E-5D31-73EC-8BE56246249C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732D062-F7CA-EFCE-BE15-508D0C8C6882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F8C5911-1A87-2D8A-0F3C-8728B7BA1D33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661C002-9779-62D6-75E2-C6D783AA178B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FC6956-F155-39C6-3365-4373D4F757AA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</a:t>
            </a:r>
            <a:r>
              <a:rPr lang="fr-MA" sz="4800" b="1" dirty="0">
                <a:solidFill>
                  <a:srgbClr val="C00000"/>
                </a:solidFill>
              </a:rPr>
              <a:t>3</a:t>
            </a:r>
            <a:r>
              <a:rPr lang="fr-MA" sz="4800" b="1" dirty="0">
                <a:solidFill>
                  <a:srgbClr val="00B05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 =  ……. + ….…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8B5147-FF54-A836-4C89-9F366057E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460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F8438-0A1B-1790-B6AA-289179ED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FCF95C-CBD1-FF0B-1750-3E405C811403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0DCD160-DD88-376B-2992-CE1E757C966C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4391638-4B0D-BB06-E679-8F543305158E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F907D1E-56BD-2F65-F6DD-55F9574EAC36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9327E7B-DAAA-1E5B-F295-4552B9DB0D5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204CF4D-DE5D-2413-6C16-DF3F46960B75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54E67B-C984-A613-DCD4-B3F050F42C72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7C55E4EC-1549-FD7E-9841-F96A795AECA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DB68D37-BE4C-6973-B455-F0682C43EF96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2716E-CAEF-6DB4-A64A-CE6213D6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547122E-B963-47A9-5E7B-B627E57233B5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العشرات، أي 4 في 30.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النتيجة فقط على الألواح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7A02C1-6769-6669-9F1C-1B1CA194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EBC716-BDAA-1E3A-6A48-4C61DB683F28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37B3E80-E128-F6E1-0B90-48A48FB7A09E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897C9C-8A8C-0EB5-AA1D-8B33481EEF7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9B89586-F14F-CBDF-D5BB-7ED1C085A190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AE83192-7575-73D7-82E5-5C0BE97400AD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97B1E56-6B4C-77FD-5976-307020191289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2CD7DFE-3C6A-0506-70F6-50B9E8F07886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66D3B58E-166E-4F06-DD94-9EB0A1FA9451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F817F8-0A31-852C-374B-A4D47732B969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4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3</a:t>
            </a:r>
            <a:r>
              <a:rPr lang="fr-MA" sz="4800" dirty="0">
                <a:solidFill>
                  <a:schemeClr val="accent1"/>
                </a:solidFill>
              </a:rPr>
              <a:t>2 =  ……. + ….…</a:t>
            </a:r>
          </a:p>
        </p:txBody>
      </p:sp>
    </p:spTree>
    <p:extLst>
      <p:ext uri="{BB962C8B-B14F-4D97-AF65-F5344CB8AC3E}">
        <p14:creationId xmlns:p14="http://schemas.microsoft.com/office/powerpoint/2010/main" val="5245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1D11-ABD9-00A8-3CE9-CA7E0D1B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CCAF521-BC71-1ECA-F6B8-37A46C0960B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4 في 30 تساوي 120.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96EC58-FC0E-FB3A-0FBE-F7BBD9A85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80C0EBA-384E-0D0E-2AD1-2C2B10980AD7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84841DC-1C8F-4C17-05C1-37FD651D0543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14BF12-23A7-2F07-87F6-3715E6119D57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CD7A64B-7FD7-D15E-B2D0-7050E14E0333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654052-A9CA-B280-9676-8AA0D968DB1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FDD5E36-7711-ACAA-619C-5093B84FB4CD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BD21551-AC54-B2C1-77FC-1416724DA21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A5BD2EEB-37F4-6827-F0C3-F190D7BD3399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F173B5-7C2A-41F5-871E-094DA397489F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4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3</a:t>
            </a:r>
            <a:r>
              <a:rPr lang="fr-MA" sz="4800" dirty="0">
                <a:solidFill>
                  <a:schemeClr val="accent1"/>
                </a:solidFill>
              </a:rPr>
              <a:t>2 =  </a:t>
            </a:r>
            <a:r>
              <a:rPr lang="fr-MA" sz="4800" dirty="0">
                <a:solidFill>
                  <a:srgbClr val="C00000"/>
                </a:solidFill>
              </a:rPr>
              <a:t>120</a:t>
            </a:r>
            <a:r>
              <a:rPr lang="fr-MA" sz="4800" dirty="0">
                <a:solidFill>
                  <a:schemeClr val="accent1"/>
                </a:solidFill>
              </a:rPr>
              <a:t> + ….…</a:t>
            </a:r>
          </a:p>
        </p:txBody>
      </p:sp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CA561D9F-F59C-190A-6742-E1A027BA3CA3}"/>
              </a:ext>
            </a:extLst>
          </p:cNvPr>
          <p:cNvSpPr/>
          <p:nvPr/>
        </p:nvSpPr>
        <p:spPr>
          <a:xfrm>
            <a:off x="2449286" y="2667315"/>
            <a:ext cx="2276800" cy="743353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3" name="Parenthèse fermante 2">
            <a:extLst>
              <a:ext uri="{FF2B5EF4-FFF2-40B4-BE49-F238E27FC236}">
                <a16:creationId xmlns:a16="http://schemas.microsoft.com/office/drawing/2014/main" id="{F906A41B-7D8C-692B-218D-7EC30F7D8B9B}"/>
              </a:ext>
            </a:extLst>
          </p:cNvPr>
          <p:cNvSpPr/>
          <p:nvPr/>
        </p:nvSpPr>
        <p:spPr>
          <a:xfrm rot="16200000">
            <a:off x="2275115" y="3026229"/>
            <a:ext cx="337458" cy="82330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53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5AD9-9C1E-6404-7AA3-580499DA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E4ED9D-8ADC-8C91-F3F0-521664663739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0C32E6E-03D8-D411-15F2-DA377C4A3CDD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B5B7F86-83C4-9FB0-EFCE-40708C7FEABF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131C74D-694B-9104-ACFA-C69635064875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071B6A-76E3-06E2-6F84-495E33460B29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E96C859-00DE-784E-031F-C173B161E2D1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9F0039D-4162-E6F1-F0A4-873E86A4F32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550BE6A-F5DB-69EF-F9F2-4E8A1EC11662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882E7F6-C9E1-0BA2-A74B-77AEF9EC1B95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120 + ….…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42FF1F-5E89-71E2-E9A2-B480057E50A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0BC0B0-6C3F-3183-5029-68D0961E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CD7532B-6D84-301D-DD19-D50505180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285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BC39-0249-4810-D49A-8A96644F2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7E49BF9-3BE9-E0C3-F212-6D56D70F2E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جداء الوحدات، أي 4 في 2 . واكتبوا النتيجة فقط على الألواح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10AE0CD-B84B-1D30-FE8C-E9301F216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6FE4BD4-05D2-A39F-6E95-2E2B1BE453F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4D3D74C5-9DCC-18E5-192C-0A1857854682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188A0D-8B6B-7C98-3272-692FC5478675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FBFB4128-34CA-64FB-F82C-374655180D1C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A0E4687-0CFC-D942-1565-54143379B93C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47D3B196-6CC6-525B-04E2-95C286399E1A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09F819-1CCD-FD6C-A350-C7C149305EEA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BE0257E-6E82-D2B3-9F6F-199F6424F8C0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69BBC7-C04C-2B3F-B392-D8A52C3878A9}"/>
              </a:ext>
            </a:extLst>
          </p:cNvPr>
          <p:cNvSpPr txBox="1"/>
          <p:nvPr/>
        </p:nvSpPr>
        <p:spPr>
          <a:xfrm>
            <a:off x="1688564" y="3403220"/>
            <a:ext cx="552866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4</a:t>
            </a:r>
            <a:r>
              <a:rPr lang="fr-MA" sz="4800" dirty="0">
                <a:solidFill>
                  <a:schemeClr val="accent1"/>
                </a:solidFill>
              </a:rPr>
              <a:t> x 3</a:t>
            </a:r>
            <a:r>
              <a:rPr lang="fr-MA" sz="4800" dirty="0">
                <a:solidFill>
                  <a:srgbClr val="00B05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 =  120 + ….…</a:t>
            </a:r>
          </a:p>
        </p:txBody>
      </p:sp>
    </p:spTree>
    <p:extLst>
      <p:ext uri="{BB962C8B-B14F-4D97-AF65-F5344CB8AC3E}">
        <p14:creationId xmlns:p14="http://schemas.microsoft.com/office/powerpoint/2010/main" val="21923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6767-0823-DD94-94D9-EA20983EC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courbe vers le bas 4">
            <a:extLst>
              <a:ext uri="{FF2B5EF4-FFF2-40B4-BE49-F238E27FC236}">
                <a16:creationId xmlns:a16="http://schemas.microsoft.com/office/drawing/2014/main" id="{DC2BE1F8-F0B4-C011-3466-9BD944C1D3B4}"/>
              </a:ext>
            </a:extLst>
          </p:cNvPr>
          <p:cNvSpPr/>
          <p:nvPr/>
        </p:nvSpPr>
        <p:spPr>
          <a:xfrm flipV="1">
            <a:off x="2699657" y="4346839"/>
            <a:ext cx="3080657" cy="919399"/>
          </a:xfrm>
          <a:prstGeom prst="curvedDownArrow">
            <a:avLst>
              <a:gd name="adj1" fmla="val 0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76669693-A485-7636-AF69-F3CFA8C6CE1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4 في 2 تساوي 8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DA467C-88CC-2DC2-4395-026059A93405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2845A8C9-0B5D-37A2-9BA6-6F6BFA10B9D1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019B88E-9CC9-D3A0-C681-126E4AAC2F11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208B50FF-0907-10C8-CAC2-EF935E1BBF3F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52A317A-3A16-BC38-A2C0-F95AC2A91647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D100CA2-E404-C9F0-D31B-4F1E16215416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CC93422-65F4-4E8F-14A7-BF18D65D371C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40608367-11FA-10EC-C028-EF6033281534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CBD9E21-8D22-6C14-F0C8-7C24F4B1E5C0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rgbClr val="C00000"/>
                </a:solidFill>
              </a:rPr>
              <a:t>4</a:t>
            </a:r>
            <a:r>
              <a:rPr lang="fr-MA" sz="4800" dirty="0">
                <a:solidFill>
                  <a:schemeClr val="accent1"/>
                </a:solidFill>
              </a:rPr>
              <a:t> x 3</a:t>
            </a:r>
            <a:r>
              <a:rPr lang="fr-MA" sz="4800" dirty="0">
                <a:solidFill>
                  <a:srgbClr val="00B05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 =  120 + </a:t>
            </a:r>
            <a:r>
              <a:rPr lang="ar-MA" sz="4800" dirty="0">
                <a:solidFill>
                  <a:srgbClr val="C00000"/>
                </a:solidFill>
              </a:rPr>
              <a:t>8</a:t>
            </a:r>
            <a:endParaRPr lang="fr-MA" sz="4800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E91E01-2807-4D45-E4D9-635744DEC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52215" y="518840"/>
            <a:ext cx="1008000" cy="1008000"/>
          </a:xfrm>
          <a:prstGeom prst="ellipse">
            <a:avLst/>
          </a:prstGeom>
        </p:spPr>
      </p:pic>
      <p:sp>
        <p:nvSpPr>
          <p:cNvPr id="4" name="Parenthèse fermante 3">
            <a:extLst>
              <a:ext uri="{FF2B5EF4-FFF2-40B4-BE49-F238E27FC236}">
                <a16:creationId xmlns:a16="http://schemas.microsoft.com/office/drawing/2014/main" id="{D499E3C6-8C27-E9F5-AA87-9A49AD770AC5}"/>
              </a:ext>
            </a:extLst>
          </p:cNvPr>
          <p:cNvSpPr/>
          <p:nvPr/>
        </p:nvSpPr>
        <p:spPr>
          <a:xfrm rot="5400000">
            <a:off x="2406384" y="3777986"/>
            <a:ext cx="398181" cy="1168075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2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5FE2-68F2-785A-BD71-C031DDFD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21E7686-899F-E808-2D26-3C2A0EECF96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64C668-5A78-79CC-F5F9-D2FA960B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B369E2C-26EC-F87C-C104-AD12F567E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9434B9-1E7D-81E3-017F-B72AFCC1D340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A136753-5452-7263-9501-75A1153661E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CDA0E1-72E2-6E7E-FB08-5E60A5381F1A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649DB0C-09FD-FA6E-ABCB-95F93B7AA098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1BA741E-1725-CE56-C636-D46FD84C0C6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32384C3-527F-5378-1FCF-C385BF6B797A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B673288-5D46-5C35-F211-9B94CFF435F4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B48F5C1-2A9D-18E3-F8C1-193F03BC42DE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388D179-9F6F-E8B9-0C31-BBAF56F275DC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120 + </a:t>
            </a:r>
            <a:r>
              <a:rPr lang="ar-MA" sz="4800" dirty="0">
                <a:solidFill>
                  <a:schemeClr val="accent1"/>
                </a:solidFill>
              </a:rPr>
              <a:t>8</a:t>
            </a:r>
            <a:endParaRPr lang="fr-MA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61100-C4EE-1BA1-3851-0F2D022E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0788C3-6AFA-A0E3-3195-D09700020B3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النتيجتين واكتبوه على الألواح.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677E38-92F0-1382-65FD-25168F520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C5809C-D28D-F6E6-E11A-5FAE064D6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2840E7-1E15-58CA-9F7C-836A1F8A8666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1048CAE-B03A-0A0F-DD5A-0517D12D8BAF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BD90C8-51F8-81D7-2791-D3CEFFF03B8B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16622463-A387-A9D5-5734-DAE769B4B71D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8F83DD6-6DC4-3897-1996-601A08A54FA1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3904E60-C312-613B-AD83-9294E5FFC778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4C3FC7E-F1E1-0E0A-9699-2BC6E21FC6DE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BFDE5BF5-5986-195F-1F68-1D56DA8F3C75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E146CFC-DA93-9455-0D0F-980CA60F463A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</a:t>
            </a:r>
            <a:r>
              <a:rPr lang="fr-MA" sz="4800" dirty="0">
                <a:solidFill>
                  <a:srgbClr val="C00000"/>
                </a:solidFill>
              </a:rPr>
              <a:t>120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BFAF06C-94A9-D484-DA50-8861AB5F34EE}"/>
              </a:ext>
            </a:extLst>
          </p:cNvPr>
          <p:cNvSpPr txBox="1"/>
          <p:nvPr/>
        </p:nvSpPr>
        <p:spPr>
          <a:xfrm>
            <a:off x="1721224" y="4600652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……. 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93553A0-8C53-3700-A7C9-880BB7EA2079}"/>
              </a:ext>
            </a:extLst>
          </p:cNvPr>
          <p:cNvCxnSpPr/>
          <p:nvPr/>
        </p:nvCxnSpPr>
        <p:spPr>
          <a:xfrm flipV="1">
            <a:off x="4715200" y="5323114"/>
            <a:ext cx="0" cy="82731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2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0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9FBA-AC7D-CDFA-49DC-449D25B16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C71A75C-3644-245F-92DB-32C97B35D43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120 زائد 8 تساوي 128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BCDDFC-F1AA-1112-483C-CB34DB98FB13}"/>
              </a:ext>
            </a:extLst>
          </p:cNvPr>
          <p:cNvSpPr/>
          <p:nvPr/>
        </p:nvSpPr>
        <p:spPr>
          <a:xfrm>
            <a:off x="6693617" y="1904669"/>
            <a:ext cx="1318923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أُفَكِّكُ ذِهْنِيّاً الْعَدَدَ مِنْ رَقْمَيْنِ</a:t>
            </a:r>
            <a:endParaRPr lang="fr-FR" sz="1600" b="1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13EBFD5-D77E-605B-4D1F-4F6AD716C79B}"/>
              </a:ext>
            </a:extLst>
          </p:cNvPr>
          <p:cNvSpPr>
            <a:spLocks noChangeAspect="1"/>
          </p:cNvSpPr>
          <p:nvPr/>
        </p:nvSpPr>
        <p:spPr>
          <a:xfrm>
            <a:off x="8032346" y="1969999"/>
            <a:ext cx="44773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1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177C1D-3699-B018-131B-430A3E010C71}"/>
              </a:ext>
            </a:extLst>
          </p:cNvPr>
          <p:cNvSpPr/>
          <p:nvPr/>
        </p:nvSpPr>
        <p:spPr>
          <a:xfrm>
            <a:off x="4715200" y="1904669"/>
            <a:ext cx="1533360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جُداءَ الْعَشَراتِ  وَأَكْتُبُهُ</a:t>
            </a:r>
            <a:endParaRPr lang="fr-FR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A42B661-42D4-39A6-2D9B-2963B30E5F31}"/>
              </a:ext>
            </a:extLst>
          </p:cNvPr>
          <p:cNvSpPr>
            <a:spLocks noChangeAspect="1"/>
          </p:cNvSpPr>
          <p:nvPr/>
        </p:nvSpPr>
        <p:spPr>
          <a:xfrm>
            <a:off x="6260999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65E318-BD59-5AD1-20B3-494ABA03D8C0}"/>
              </a:ext>
            </a:extLst>
          </p:cNvPr>
          <p:cNvSpPr/>
          <p:nvPr/>
        </p:nvSpPr>
        <p:spPr>
          <a:xfrm>
            <a:off x="2637348" y="1904669"/>
            <a:ext cx="1522286" cy="551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جُداءَ </a:t>
            </a:r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الْوَحَداتِ</a:t>
            </a:r>
            <a:r>
              <a:rPr lang="ar-S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وَأَكْتُبُهُ</a:t>
            </a: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A83D2278-0175-B99C-86CA-33CC20A4659B}"/>
              </a:ext>
            </a:extLst>
          </p:cNvPr>
          <p:cNvSpPr>
            <a:spLocks noChangeAspect="1"/>
          </p:cNvSpPr>
          <p:nvPr/>
        </p:nvSpPr>
        <p:spPr>
          <a:xfrm>
            <a:off x="4218573" y="1969999"/>
            <a:ext cx="432618" cy="4326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03925A7-28C8-091F-86BD-4448B52E36B0}"/>
              </a:ext>
            </a:extLst>
          </p:cNvPr>
          <p:cNvSpPr/>
          <p:nvPr/>
        </p:nvSpPr>
        <p:spPr>
          <a:xfrm>
            <a:off x="503746" y="1893783"/>
            <a:ext cx="1522286" cy="5514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أَحْسُبُ مَجْموعَ النَّتيجَتَيْنِ</a:t>
            </a:r>
            <a:endParaRPr lang="ar-S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03CF7FF9-573D-3512-99AF-C19423CFFB22}"/>
              </a:ext>
            </a:extLst>
          </p:cNvPr>
          <p:cNvSpPr>
            <a:spLocks noChangeAspect="1"/>
          </p:cNvSpPr>
          <p:nvPr/>
        </p:nvSpPr>
        <p:spPr>
          <a:xfrm>
            <a:off x="2084971" y="1959113"/>
            <a:ext cx="432618" cy="43261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C2E90EF-CD1F-35BD-E3E2-29BE923B9B0B}"/>
              </a:ext>
            </a:extLst>
          </p:cNvPr>
          <p:cNvSpPr txBox="1"/>
          <p:nvPr/>
        </p:nvSpPr>
        <p:spPr>
          <a:xfrm>
            <a:off x="1688564" y="3403220"/>
            <a:ext cx="500505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120 + 8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13309EA-EE2F-4256-82A0-F39BB5E6C6C1}"/>
              </a:ext>
            </a:extLst>
          </p:cNvPr>
          <p:cNvSpPr txBox="1"/>
          <p:nvPr/>
        </p:nvSpPr>
        <p:spPr>
          <a:xfrm>
            <a:off x="2265512" y="4600652"/>
            <a:ext cx="400466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4 x 32 =  </a:t>
            </a:r>
            <a:r>
              <a:rPr lang="fr-MA" sz="4800" dirty="0">
                <a:solidFill>
                  <a:srgbClr val="C00000"/>
                </a:solidFill>
              </a:rPr>
              <a:t>128</a:t>
            </a:r>
            <a:r>
              <a:rPr lang="fr-MA" sz="480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3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264C2D-E90C-4A6D-34D8-A7B5C695B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806645" y="571493"/>
            <a:ext cx="1008000" cy="1008000"/>
          </a:xfrm>
          <a:prstGeom prst="ellipse">
            <a:avLst/>
          </a:prstGeom>
        </p:spPr>
      </p:pic>
      <p:sp>
        <p:nvSpPr>
          <p:cNvPr id="40" name="Parenthèse fermante 39">
            <a:extLst>
              <a:ext uri="{FF2B5EF4-FFF2-40B4-BE49-F238E27FC236}">
                <a16:creationId xmlns:a16="http://schemas.microsoft.com/office/drawing/2014/main" id="{D6232771-8FF7-79EA-78B7-DDFA448ECA1B}"/>
              </a:ext>
            </a:extLst>
          </p:cNvPr>
          <p:cNvSpPr/>
          <p:nvPr/>
        </p:nvSpPr>
        <p:spPr>
          <a:xfrm rot="5400000">
            <a:off x="4899214" y="3756214"/>
            <a:ext cx="398181" cy="1168075"/>
          </a:xfrm>
          <a:prstGeom prst="rightBracke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09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1A81088-CECA-D34B-CA69-E8B2FE8F341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ذهنيا العدد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إلى وحدات وعشرات واحسبوا جداء العشرات وجداء الوحدات.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88CBDA-DF7D-84DE-033D-C80C84C7C00C}"/>
              </a:ext>
            </a:extLst>
          </p:cNvPr>
          <p:cNvSpPr txBox="1"/>
          <p:nvPr/>
        </p:nvSpPr>
        <p:spPr>
          <a:xfrm>
            <a:off x="1914936" y="2839252"/>
            <a:ext cx="512812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=…... + …...</a:t>
            </a:r>
            <a:endParaRPr lang="fr-MA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E957-991A-996C-7377-F9305F45D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7474F78-43A5-25A8-32B0-1F2AF360B3A2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3943A7-2A31-F3CD-CE0E-9EEBFE05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1BE6F0-B306-5AEE-A423-6EA94144A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8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9FF2-2988-B097-3B9E-BADB0547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1FE8F5DF-0754-BBD4-1EB2-0B68D36F334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وصل إلى الجواب؟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64B170A-CF8E-2DF3-6944-46891AE8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2FEE14-C271-6A89-D627-862FECFD97CC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</a:t>
            </a:r>
            <a:r>
              <a:rPr lang="fr-MA" sz="4800" dirty="0">
                <a:solidFill>
                  <a:srgbClr val="C00000"/>
                </a:solidFill>
              </a:rPr>
              <a:t>200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23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806C1-CFFA-67BD-9726-CA023068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2C1FBD6-BF11-5ED6-05B1-30008B97E4C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مجموع النتيجتين.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1F20A-6376-DEBF-375E-5AB7B5968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E66F05-0850-8D56-D112-191232362178}"/>
              </a:ext>
            </a:extLst>
          </p:cNvPr>
          <p:cNvSpPr txBox="1"/>
          <p:nvPr/>
        </p:nvSpPr>
        <p:spPr>
          <a:xfrm>
            <a:off x="2078222" y="2839252"/>
            <a:ext cx="4725349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=200 + 10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703143-C53E-12FE-3440-D15EE83EA40B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</a:t>
            </a:r>
            <a:r>
              <a:rPr lang="fr-MA" sz="4800" dirty="0">
                <a:solidFill>
                  <a:srgbClr val="C00000"/>
                </a:solidFill>
              </a:rPr>
              <a:t>…….</a:t>
            </a:r>
          </a:p>
        </p:txBody>
      </p:sp>
    </p:spTree>
    <p:extLst>
      <p:ext uri="{BB962C8B-B14F-4D97-AF65-F5344CB8AC3E}">
        <p14:creationId xmlns:p14="http://schemas.microsoft.com/office/powerpoint/2010/main" val="16210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FB14-8DED-A52E-7854-1D53D648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8E32BE3-83E6-12F5-40D2-9BCDA6ADF73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EA1D5C-BA08-3DED-6B15-B43A7719B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1DCD41-8CD2-72F0-764E-200D1523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AB93B-16B9-06E5-757B-DFBE572C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0C628C7-5EFF-1246-06AA-CDA3227A60A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حسب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C557B80-38AB-AA8A-0F92-32B6BBF1B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466DAF6-D60A-D415-671B-971ADB406D6A}"/>
              </a:ext>
            </a:extLst>
          </p:cNvPr>
          <p:cNvSpPr txBox="1"/>
          <p:nvPr/>
        </p:nvSpPr>
        <p:spPr>
          <a:xfrm>
            <a:off x="2078222" y="2839252"/>
            <a:ext cx="4736235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=200 + 10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BFDCFA-74EE-C456-A871-94630EF68EBA}"/>
              </a:ext>
            </a:extLst>
          </p:cNvPr>
          <p:cNvSpPr txBox="1"/>
          <p:nvPr/>
        </p:nvSpPr>
        <p:spPr>
          <a:xfrm>
            <a:off x="2078225" y="3938710"/>
            <a:ext cx="34081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5 x 42 =</a:t>
            </a:r>
            <a:r>
              <a:rPr lang="fr-MA" sz="4800" dirty="0">
                <a:solidFill>
                  <a:srgbClr val="C00000"/>
                </a:solidFill>
              </a:rPr>
              <a:t> 210</a:t>
            </a:r>
          </a:p>
        </p:txBody>
      </p:sp>
    </p:spTree>
    <p:extLst>
      <p:ext uri="{BB962C8B-B14F-4D97-AF65-F5344CB8AC3E}">
        <p14:creationId xmlns:p14="http://schemas.microsoft.com/office/powerpoint/2010/main" val="242298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0C6E464-BAF6-4329-705A-F1BF7128B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631" y="1844329"/>
            <a:ext cx="3263543" cy="44655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2AD60D-B4D7-E5B3-FACE-B1B60124B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088" y="1844328"/>
            <a:ext cx="3263543" cy="446553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106.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85944" y="5166146"/>
            <a:ext cx="2955631" cy="86120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957413"/>
            <a:ext cx="71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 لإنجاز هذا النشاط، سأمر بين الصفوف لمساعدتكم.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4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5C6F28-24B2-D05C-2046-AD38D4D88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661" y="3039848"/>
            <a:ext cx="5677705" cy="162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4D7881-8ABC-4DF6-F1A9-BCEA93B0A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35" y="2448238"/>
            <a:ext cx="4859467" cy="27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DA6FB00-D7FC-4869-3C52-B98C5ACF8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72" y="2345973"/>
            <a:ext cx="7557025" cy="2166055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A91A617-29E2-4F9A-4C0D-EF4EE3942305}"/>
              </a:ext>
            </a:extLst>
          </p:cNvPr>
          <p:cNvSpPr txBox="1"/>
          <p:nvPr/>
        </p:nvSpPr>
        <p:spPr>
          <a:xfrm>
            <a:off x="7511139" y="3048005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E96B89-7A30-D9C1-9778-66472FB7C4DD}"/>
              </a:ext>
            </a:extLst>
          </p:cNvPr>
          <p:cNvSpPr txBox="1"/>
          <p:nvPr/>
        </p:nvSpPr>
        <p:spPr>
          <a:xfrm>
            <a:off x="7043050" y="3069769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2B3BE1-8105-817B-C56D-F3FD40050990}"/>
              </a:ext>
            </a:extLst>
          </p:cNvPr>
          <p:cNvSpPr txBox="1"/>
          <p:nvPr/>
        </p:nvSpPr>
        <p:spPr>
          <a:xfrm>
            <a:off x="7053936" y="3755571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4AC99F-FBE7-75BC-9E87-40C497C0D23A}"/>
              </a:ext>
            </a:extLst>
          </p:cNvPr>
          <p:cNvSpPr txBox="1"/>
          <p:nvPr/>
        </p:nvSpPr>
        <p:spPr>
          <a:xfrm>
            <a:off x="5203366" y="3037118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C0FAFB-BBE2-82E1-23B5-1B72E326F843}"/>
              </a:ext>
            </a:extLst>
          </p:cNvPr>
          <p:cNvSpPr txBox="1"/>
          <p:nvPr/>
        </p:nvSpPr>
        <p:spPr>
          <a:xfrm>
            <a:off x="4724391" y="3047996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530F21-400B-7987-8DDE-0538D17C0B6F}"/>
              </a:ext>
            </a:extLst>
          </p:cNvPr>
          <p:cNvSpPr txBox="1"/>
          <p:nvPr/>
        </p:nvSpPr>
        <p:spPr>
          <a:xfrm>
            <a:off x="4789707" y="3744684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104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E8A798A-B114-EA28-A8DC-063678AE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178" y="1804992"/>
            <a:ext cx="3668479" cy="4595808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107 أنجزوا النشاط رقم 4 لديكم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362210" y="2438399"/>
            <a:ext cx="3276592" cy="7728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0C23929-E2BE-C3FA-ED52-50D0E1E59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401005"/>
            <a:ext cx="7557025" cy="2055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B40F952-1BC7-1981-8C5A-EBAB9B218977}"/>
              </a:ext>
            </a:extLst>
          </p:cNvPr>
          <p:cNvSpPr txBox="1"/>
          <p:nvPr/>
        </p:nvSpPr>
        <p:spPr>
          <a:xfrm>
            <a:off x="7565569" y="3091549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AAAB3A-77B2-1D7D-96C8-0677C46FBF5C}"/>
              </a:ext>
            </a:extLst>
          </p:cNvPr>
          <p:cNvSpPr txBox="1"/>
          <p:nvPr/>
        </p:nvSpPr>
        <p:spPr>
          <a:xfrm>
            <a:off x="7086594" y="3113313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50C1C2B-96D7-2BDF-C769-6FDC447B579C}"/>
              </a:ext>
            </a:extLst>
          </p:cNvPr>
          <p:cNvSpPr txBox="1"/>
          <p:nvPr/>
        </p:nvSpPr>
        <p:spPr>
          <a:xfrm>
            <a:off x="7108366" y="3657601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5FDBD97-F5C5-D06D-F2D0-9E98BA07A5FF}"/>
              </a:ext>
            </a:extLst>
          </p:cNvPr>
          <p:cNvSpPr txBox="1"/>
          <p:nvPr/>
        </p:nvSpPr>
        <p:spPr>
          <a:xfrm>
            <a:off x="5127167" y="3091548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61F556-778F-D465-C786-4F5086C3DEB3}"/>
              </a:ext>
            </a:extLst>
          </p:cNvPr>
          <p:cNvSpPr txBox="1"/>
          <p:nvPr/>
        </p:nvSpPr>
        <p:spPr>
          <a:xfrm>
            <a:off x="4648192" y="3102426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CD2CC9A-BE05-E84B-9F01-3D1199302F28}"/>
              </a:ext>
            </a:extLst>
          </p:cNvPr>
          <p:cNvSpPr txBox="1"/>
          <p:nvPr/>
        </p:nvSpPr>
        <p:spPr>
          <a:xfrm>
            <a:off x="4669964" y="3657600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68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79CF5ED-169B-C4FD-F365-01E72D5140A5}"/>
              </a:ext>
            </a:extLst>
          </p:cNvPr>
          <p:cNvSpPr txBox="1"/>
          <p:nvPr/>
        </p:nvSpPr>
        <p:spPr>
          <a:xfrm>
            <a:off x="2710538" y="3091548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CB05D4F-ACC6-285F-5183-8C627AAB6171}"/>
              </a:ext>
            </a:extLst>
          </p:cNvPr>
          <p:cNvSpPr txBox="1"/>
          <p:nvPr/>
        </p:nvSpPr>
        <p:spPr>
          <a:xfrm>
            <a:off x="2231563" y="3102426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48FA6D8-1C77-BCF2-CACE-AD871C739CFE}"/>
              </a:ext>
            </a:extLst>
          </p:cNvPr>
          <p:cNvSpPr txBox="1"/>
          <p:nvPr/>
        </p:nvSpPr>
        <p:spPr>
          <a:xfrm>
            <a:off x="2253335" y="3657600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91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794C-8041-DE68-390C-AC4E243C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743615AC-1AD0-226B-CF7B-DD3687EA1477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النشاط 5. سأقرأ المسألة مرتين.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لديكم 5 دقائق.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888CD3-3F37-3AE6-FA54-A0709507C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ADA148-411C-83DB-6953-4C978E62C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E9B6725C-EA29-1AF8-82AB-7B06CA6D4D7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8C97AB2F-5622-2568-2946-B409C2075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58A9DF67-1AF6-93A9-3D71-51BD0A573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66F2777-ACDC-3678-9567-BC63C0810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514" y="2316601"/>
            <a:ext cx="5677705" cy="307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3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9D893-865C-05E2-2998-0D1255841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85705474-F944-5C8A-FC16-80E0B8B167A5}"/>
              </a:ext>
            </a:extLst>
          </p:cNvPr>
          <p:cNvSpPr txBox="1"/>
          <p:nvPr/>
        </p:nvSpPr>
        <p:spPr>
          <a:xfrm>
            <a:off x="837475" y="800687"/>
            <a:ext cx="673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E1BF3DC-9AA4-A104-F7A7-E7B7F0779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D8DDEDED-9CB4-72A3-CFD0-746A045FBDC5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A99EF183-50FA-30EB-EAC4-A4A9B63F4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CA5845AF-2A77-682C-88FD-9C6A92537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1C5B51A-E6D9-AC15-3D22-7DFA63024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75" y="2294828"/>
            <a:ext cx="7236686" cy="35616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777A6D-4EA1-9473-0148-5944BEC06889}"/>
              </a:ext>
            </a:extLst>
          </p:cNvPr>
          <p:cNvSpPr txBox="1"/>
          <p:nvPr/>
        </p:nvSpPr>
        <p:spPr>
          <a:xfrm>
            <a:off x="2666994" y="4082150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44D3E9-61B7-393A-4B33-060A2E8F8029}"/>
              </a:ext>
            </a:extLst>
          </p:cNvPr>
          <p:cNvSpPr txBox="1"/>
          <p:nvPr/>
        </p:nvSpPr>
        <p:spPr>
          <a:xfrm>
            <a:off x="2188019" y="4093028"/>
            <a:ext cx="52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CB88B2-D866-5002-2C2E-673B5FBFD2FD}"/>
              </a:ext>
            </a:extLst>
          </p:cNvPr>
          <p:cNvSpPr txBox="1"/>
          <p:nvPr/>
        </p:nvSpPr>
        <p:spPr>
          <a:xfrm>
            <a:off x="2209791" y="4604658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1793C7-319E-9580-C02E-D250CD6DE32B}"/>
              </a:ext>
            </a:extLst>
          </p:cNvPr>
          <p:cNvSpPr txBox="1"/>
          <p:nvPr/>
        </p:nvSpPr>
        <p:spPr>
          <a:xfrm>
            <a:off x="1687277" y="4582891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65D11A-C9F8-A14D-CF17-906A55D2EDCD}"/>
              </a:ext>
            </a:extLst>
          </p:cNvPr>
          <p:cNvSpPr txBox="1"/>
          <p:nvPr/>
        </p:nvSpPr>
        <p:spPr>
          <a:xfrm>
            <a:off x="1306277" y="4593769"/>
            <a:ext cx="348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996D13-946B-8948-A8C9-DB1B47FF80DA}"/>
              </a:ext>
            </a:extLst>
          </p:cNvPr>
          <p:cNvSpPr txBox="1"/>
          <p:nvPr/>
        </p:nvSpPr>
        <p:spPr>
          <a:xfrm>
            <a:off x="5508173" y="4082144"/>
            <a:ext cx="2383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 x 21 = 84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89BA11-5330-326D-3A62-252C5C510EEB}"/>
              </a:ext>
            </a:extLst>
          </p:cNvPr>
          <p:cNvSpPr txBox="1"/>
          <p:nvPr/>
        </p:nvSpPr>
        <p:spPr>
          <a:xfrm>
            <a:off x="6193960" y="5116288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11412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106 و 107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90C437-C3FC-18EA-72E2-B906422D7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631" y="1844329"/>
            <a:ext cx="3263543" cy="44655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226302-DB44-6EFD-292D-8D4464B9A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088" y="1844328"/>
            <a:ext cx="3263543" cy="446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19129</TotalTime>
  <Words>1133</Words>
  <Application>Microsoft Office PowerPoint</Application>
  <PresentationFormat>Affichage à l'écran (4:3)</PresentationFormat>
  <Paragraphs>333</Paragraphs>
  <Slides>57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57</vt:i4>
      </vt:variant>
    </vt:vector>
  </HeadingPairs>
  <TitlesOfParts>
    <vt:vector size="67" baseType="lpstr">
      <vt:lpstr>Calibri</vt:lpstr>
      <vt:lpstr>Dosis</vt:lpstr>
      <vt:lpstr>Effra CC Arbc</vt:lpstr>
      <vt:lpstr>Aptos Display</vt:lpstr>
      <vt:lpstr>Aptos</vt:lpstr>
      <vt:lpstr>Arial</vt:lpstr>
      <vt:lpstr>DengXian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eLHAMDOUNI</dc:creator>
  <cp:lastModifiedBy>EL HAMDOUNI BTIHAJ</cp:lastModifiedBy>
  <cp:revision>254</cp:revision>
  <cp:lastPrinted>2025-08-13T10:11:39Z</cp:lastPrinted>
  <dcterms:created xsi:type="dcterms:W3CDTF">2025-08-01T12:31:49Z</dcterms:created>
  <dcterms:modified xsi:type="dcterms:W3CDTF">2026-05-08T11:32:41Z</dcterms:modified>
</cp:coreProperties>
</file>