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66" r:id="rId10"/>
    <p:sldMasterId id="2147483781" r:id="rId11"/>
    <p:sldMasterId id="2147483784" r:id="rId12"/>
    <p:sldMasterId id="2147483799" r:id="rId13"/>
    <p:sldMasterId id="2147483804" r:id="rId14"/>
    <p:sldMasterId id="2147483814" r:id="rId15"/>
    <p:sldMasterId id="2147483824" r:id="rId16"/>
    <p:sldMasterId id="2147483846" r:id="rId17"/>
    <p:sldMasterId id="2147483861" r:id="rId18"/>
  </p:sldMasterIdLst>
  <p:notesMasterIdLst>
    <p:notesMasterId r:id="rId59"/>
  </p:notesMasterIdLst>
  <p:sldIdLst>
    <p:sldId id="257" r:id="rId19"/>
    <p:sldId id="1029" r:id="rId20"/>
    <p:sldId id="951" r:id="rId21"/>
    <p:sldId id="1085" r:id="rId22"/>
    <p:sldId id="1120" r:id="rId23"/>
    <p:sldId id="799" r:id="rId24"/>
    <p:sldId id="917" r:id="rId25"/>
    <p:sldId id="899" r:id="rId26"/>
    <p:sldId id="953" r:id="rId27"/>
    <p:sldId id="1101" r:id="rId28"/>
    <p:sldId id="1117" r:id="rId29"/>
    <p:sldId id="1103" r:id="rId30"/>
    <p:sldId id="1104" r:id="rId31"/>
    <p:sldId id="850" r:id="rId32"/>
    <p:sldId id="800" r:id="rId33"/>
    <p:sldId id="1113" r:id="rId34"/>
    <p:sldId id="1088" r:id="rId35"/>
    <p:sldId id="1089" r:id="rId36"/>
    <p:sldId id="1086" r:id="rId37"/>
    <p:sldId id="1040" r:id="rId38"/>
    <p:sldId id="1087" r:id="rId39"/>
    <p:sldId id="1012" r:id="rId40"/>
    <p:sldId id="1010" r:id="rId41"/>
    <p:sldId id="995" r:id="rId42"/>
    <p:sldId id="1108" r:id="rId43"/>
    <p:sldId id="1107" r:id="rId44"/>
    <p:sldId id="1006" r:id="rId45"/>
    <p:sldId id="1109" r:id="rId46"/>
    <p:sldId id="1110" r:id="rId47"/>
    <p:sldId id="1111" r:id="rId48"/>
    <p:sldId id="1112" r:id="rId49"/>
    <p:sldId id="1118" r:id="rId50"/>
    <p:sldId id="1119" r:id="rId51"/>
    <p:sldId id="1016" r:id="rId52"/>
    <p:sldId id="1091" r:id="rId53"/>
    <p:sldId id="1092" r:id="rId54"/>
    <p:sldId id="1114" r:id="rId55"/>
    <p:sldId id="1094" r:id="rId56"/>
    <p:sldId id="1095" r:id="rId57"/>
    <p:sldId id="1105" r:id="rId58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</p:embeddedFont>
    <p:embeddedFont>
      <p:font typeface="Dosis SemiBold" pitchFamily="2" charset="0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B9B9B9"/>
    <a:srgbClr val="424D7B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6612C3-3DA8-400A-8EF6-BD9655B4DD02}" v="2" dt="2026-05-14T14:51:46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font" Target="fonts/font4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font" Target="fonts/font2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font" Target="fonts/font1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font" Target="fonts/font5.fntdata"/><Relationship Id="rId69" Type="http://schemas.microsoft.com/office/2015/10/relationships/revisionInfo" Target="revisionInfo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notesMaster" Target="notesMasters/notesMaster1.xml"/><Relationship Id="rId67" Type="http://schemas.openxmlformats.org/officeDocument/2006/relationships/theme" Target="theme/theme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font" Target="fonts/font3.fntdata"/><Relationship Id="rId70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636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59591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57199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584712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91272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47777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766529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4358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3980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5033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2654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42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26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6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11DBF7-4B56-91F6-E1F4-433743B8F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9" b="30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8B1332B-5348-3DFC-6B8C-6D62BDDE022A}"/>
              </a:ext>
            </a:extLst>
          </p:cNvPr>
          <p:cNvGrpSpPr/>
          <p:nvPr/>
        </p:nvGrpSpPr>
        <p:grpSpPr>
          <a:xfrm>
            <a:off x="289413" y="2711597"/>
            <a:ext cx="8431162" cy="2590803"/>
            <a:chOff x="289413" y="2711597"/>
            <a:chExt cx="8431162" cy="259080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854D02C-2D26-34C6-A58D-2D6ADA8FC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4722" y="2711597"/>
              <a:ext cx="1689070" cy="25908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238435C-5ACA-9CE6-0F53-06A210E66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602" y="2711597"/>
              <a:ext cx="1689071" cy="259080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94EFCB6-3A41-620B-0B91-C7298DFE5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1504" y="2711598"/>
              <a:ext cx="1689071" cy="259080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E9925D9-612D-0290-0D0A-8CC3B62BB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774" y="2711597"/>
              <a:ext cx="1689070" cy="259079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E8F21CB-987B-5AC6-CDC4-CD10AF5DE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13" y="2711597"/>
              <a:ext cx="1689070" cy="2590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631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Texte (Compréhension 1)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143A69-7CA5-8228-A9D3-8F16E480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3D73724-3B00-FE95-A6DC-4B8CB1BC0D3E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59D2E4-4736-8477-00F8-B0F3EDAF9B80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7BC178-E2A6-6AC3-9055-70C8C7D30DB9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BA010CCF-EDDB-3E05-8DB7-3C7F32270009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2E7A655-5AA8-F853-EE30-7410368A4749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</p:spTree>
    <p:extLst>
      <p:ext uri="{BB962C8B-B14F-4D97-AF65-F5344CB8AC3E}">
        <p14:creationId xmlns:p14="http://schemas.microsoft.com/office/powerpoint/2010/main" val="1285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21E76C46-73D8-D8C1-6F23-4BB18FC86699}"/>
              </a:ext>
            </a:extLst>
          </p:cNvPr>
          <p:cNvSpPr txBox="1">
            <a:spLocks/>
          </p:cNvSpPr>
          <p:nvPr/>
        </p:nvSpPr>
        <p:spPr>
          <a:xfrm>
            <a:off x="1883884" y="2741046"/>
            <a:ext cx="575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accent1">
                    <a:lumMod val="75000"/>
                  </a:schemeClr>
                </a:solidFill>
              </a:rPr>
              <a:t>Prendre la parole pour parler d’évènements et de monuments historiques.</a:t>
            </a:r>
          </a:p>
        </p:txBody>
      </p: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d’évènements et de monuments historiques.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Prise de parole N5 SEM2 S5">
            <a:hlinkClick r:id="" action="ppaction://media"/>
            <a:extLst>
              <a:ext uri="{FF2B5EF4-FFF2-40B4-BE49-F238E27FC236}">
                <a16:creationId xmlns:a16="http://schemas.microsoft.com/office/drawing/2014/main" id="{5ABD1C4C-7B11-86BA-440F-28D491415B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2682" y="1900069"/>
            <a:ext cx="7418636" cy="417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98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d’évènements et de monuments historiques.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6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d’évènements et de monuments historiques.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117571" y="2685864"/>
              <a:ext cx="5567258" cy="247726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317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055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A630304-EB03-FDE9-ADF2-5D1A583F6682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EB0A618-8D3D-8EEF-8D3E-57BFDEB01404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6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d’évènements et de monuments historiques.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E8E674C-B59A-5EC2-D050-3114947695DA}"/>
                </a:ext>
              </a:extLst>
            </p:cNvPr>
            <p:cNvSpPr/>
            <p:nvPr/>
          </p:nvSpPr>
          <p:spPr>
            <a:xfrm>
              <a:off x="2117571" y="2685864"/>
              <a:ext cx="5567258" cy="247726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614B3C9-A18C-BF43-6673-4A8CC0907BD4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317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243B88B-166F-EB83-7C29-0D198021F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7DC75DC-6B7E-4359-659C-9DF4C4A64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669867C-D932-60F6-D009-EB397B414CC1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0C650BE-7994-3D1F-B6A2-8A32B77B69B4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6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d’évènements et de monuments historiques.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72DFEF-5901-491C-8A21-50067A71EF2F}"/>
                </a:ext>
              </a:extLst>
            </p:cNvPr>
            <p:cNvSpPr/>
            <p:nvPr/>
          </p:nvSpPr>
          <p:spPr>
            <a:xfrm>
              <a:off x="2117571" y="2685864"/>
              <a:ext cx="5567258" cy="247726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C2E707F-B890-9F43-1904-B6786216DBB4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317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0E4081B-A9AD-EFEB-EC55-E586B367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246E5B2-1B0D-6FE0-766B-B1D6149CD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d’évènements et de monuments historiques.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91072" y="2741046"/>
            <a:ext cx="5856638" cy="756000"/>
          </a:xfrm>
        </p:spPr>
        <p:txBody>
          <a:bodyPr/>
          <a:lstStyle/>
          <a:p>
            <a:r>
              <a:rPr lang="fr-FR" sz="1400" dirty="0"/>
              <a:t>Prendre la parole pour parler d’évènements et de monuments historiques.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5EAE57-5E73-2BE1-574B-E4791C4F89E9}"/>
              </a:ext>
            </a:extLst>
          </p:cNvPr>
          <p:cNvSpPr txBox="1"/>
          <p:nvPr/>
        </p:nvSpPr>
        <p:spPr>
          <a:xfrm>
            <a:off x="1174844" y="2032464"/>
            <a:ext cx="6794312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la marche verte. Les Marocains ont organisé la marche verte pour récupérer le Sahara marocain.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 beau minaret. Il est sculpté soigneusement.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DA05B5FE-A694-C16D-81AC-BAF4A889C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43499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48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86353F44-D100-44F4-D0C3-B9153846C4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43499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3D7B26-2B8C-825C-54A7-DA56A4CAC17F}"/>
              </a:ext>
            </a:extLst>
          </p:cNvPr>
          <p:cNvSpPr txBox="1"/>
          <p:nvPr/>
        </p:nvSpPr>
        <p:spPr>
          <a:xfrm>
            <a:off x="1174844" y="2032464"/>
            <a:ext cx="6794312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la marche verte. Les Marocains ont organisé la marche verte pour récupérer le Sahara marocain.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 beau minaret. Il est sculpté soigneusement.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DA7595-7604-C0BF-DA40-959433B2D55B}"/>
              </a:ext>
            </a:extLst>
          </p:cNvPr>
          <p:cNvSpPr txBox="1"/>
          <p:nvPr/>
        </p:nvSpPr>
        <p:spPr>
          <a:xfrm>
            <a:off x="906478" y="2032464"/>
            <a:ext cx="7207446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la marche verte. Les Marocains ont organisé la marche verte pour récupérer le Sahara marocain.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 beau minaret. Il est sculpté soigneusement.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« De quoi nous avons parlé le weekend dernier ? 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314498" y="2914071"/>
            <a:ext cx="851500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868" y="783546"/>
            <a:ext cx="7049881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Nous avons parlé de la marche verte. Mais je peux dire aussi : Nous avons parlé de la révolution du Roi et du peuple.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821483" y="2295613"/>
            <a:ext cx="771658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Pourquoi les Marocains ont organisé la marche verte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5A9012-2253-FBB0-F324-54EBFC730D5C}"/>
              </a:ext>
            </a:extLst>
          </p:cNvPr>
          <p:cNvSpPr txBox="1"/>
          <p:nvPr/>
        </p:nvSpPr>
        <p:spPr>
          <a:xfrm>
            <a:off x="1183552" y="2336323"/>
            <a:ext cx="6776896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les Marocains ont organisé la marche verte ?  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5999"/>
            <a:ext cx="721513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Les Marocains ont organisé la marche verte pour récupérer le Sahara marocain. Mais je peux dire aussi : Les Marocains ont organisé la marche verte pour libérer leur pays.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D8D4AF-02B9-7F40-EF0E-D9E7BFF29AA1}"/>
              </a:ext>
            </a:extLst>
          </p:cNvPr>
          <p:cNvSpPr txBox="1"/>
          <p:nvPr/>
        </p:nvSpPr>
        <p:spPr>
          <a:xfrm>
            <a:off x="1052566" y="2279087"/>
            <a:ext cx="7038867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 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 Qu’est-ce que nous avons visité hier ? 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1074600" y="2656634"/>
            <a:ext cx="699480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nous avons visité hier? </a:t>
            </a: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DF385A3-B834-F9C8-E9F9-386063BAD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Hier, nous avons visité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Koutoubia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Mais je peux dire aussi : Hier, nous avons visité La tour Hassan.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2BE911-35ED-71D2-8859-EB37559CDB39}"/>
              </a:ext>
            </a:extLst>
          </p:cNvPr>
          <p:cNvSpPr txBox="1"/>
          <p:nvPr/>
        </p:nvSpPr>
        <p:spPr>
          <a:xfrm>
            <a:off x="1052566" y="2279087"/>
            <a:ext cx="70388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Qu’est-ce que  nous avons découvert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B8DDCC-D046-E9B2-D623-A4C74A5D3967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nous avons découvert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98BDFFE-DDA3-3DBA-F201-D363AD6F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Nous avons découvert un beau minaret. Mais je peux dire aussi : Nous avons découvert une belle cour.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AE405-0586-404D-9411-955179196CC6}"/>
              </a:ext>
            </a:extLst>
          </p:cNvPr>
          <p:cNvSpPr txBox="1"/>
          <p:nvPr/>
        </p:nvSpPr>
        <p:spPr>
          <a:xfrm>
            <a:off x="1052566" y="2279087"/>
            <a:ext cx="70388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beau minaret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B8987-837F-C37F-B7B7-864BBA7D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EC1E3-8E0B-0162-D2F7-7388BB53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Enfin, je me pose une autre question : «  Comment est le minaret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3DEF57-8D4B-E1AF-D1DD-EE15F26EA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973F38-1291-092D-714F-3B57C180D018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Comment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est le minaret ?</a:t>
            </a:r>
          </a:p>
        </p:txBody>
      </p:sp>
    </p:spTree>
    <p:extLst>
      <p:ext uri="{BB962C8B-B14F-4D97-AF65-F5344CB8AC3E}">
        <p14:creationId xmlns:p14="http://schemas.microsoft.com/office/powerpoint/2010/main" val="25076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00EA9-3749-73DB-5493-788C163A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414F59F-3759-8D59-F4E1-9C74ABEC2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63AA7E2-9947-72ED-545A-FF1E9907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 minaret est sculpté soigneusement. Mais je peux dire aussi : Le minaret est restauré élégamment.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D4BE2D-FAB6-010E-5689-6F06A80BAEC7}"/>
              </a:ext>
            </a:extLst>
          </p:cNvPr>
          <p:cNvSpPr txBox="1"/>
          <p:nvPr/>
        </p:nvSpPr>
        <p:spPr>
          <a:xfrm>
            <a:off x="1052566" y="2279087"/>
            <a:ext cx="703886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beau minaret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minaret est sculpté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soigneusement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8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447371-0E2D-2B63-9909-CB33C265F04A}"/>
              </a:ext>
            </a:extLst>
          </p:cNvPr>
          <p:cNvSpPr txBox="1"/>
          <p:nvPr/>
        </p:nvSpPr>
        <p:spPr>
          <a:xfrm>
            <a:off x="1052566" y="2279087"/>
            <a:ext cx="703886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beau minaret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minaret est sculpté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soigneusement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B4538E-E032-A15D-7D3F-F17A65BB0C00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Marocains ont organisé la marche verte ? 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hier?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découvert ?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le minaret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792776" y="2408373"/>
            <a:ext cx="3558448" cy="262049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45E6DA-AEE9-7822-2EEC-795A4A442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8C07A-C201-C495-CD76-7AFE36D5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4DA6C59-1B1B-D362-3915-DB54C7FF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mêmes questions. 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06D68C-1728-FE7D-0494-47B1321C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7DFE2E-5A09-2C26-1E69-1DEF67F695F7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Marocains ont organisé ____________ ? 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hier?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découvert ?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____________ ?</a:t>
            </a:r>
          </a:p>
        </p:txBody>
      </p:sp>
    </p:spTree>
    <p:extLst>
      <p:ext uri="{BB962C8B-B14F-4D97-AF65-F5344CB8AC3E}">
        <p14:creationId xmlns:p14="http://schemas.microsoft.com/office/powerpoint/2010/main" val="288056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447223-B388-0C21-B7C5-2E66E842D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44" y="1608119"/>
            <a:ext cx="3231172" cy="495616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121.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3250704" y="4802290"/>
            <a:ext cx="2945816" cy="1299710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976C33-900F-4BCC-B4D0-C7569E0858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69C501-A1E1-4B33-BE3C-9FA0BEC4FD3B}">
  <ds:schemaRefs>
    <ds:schemaRef ds:uri="7276290a-b6fc-4cea-887e-88482890cd96"/>
    <ds:schemaRef ds:uri="http://purl.org/dc/terms/"/>
    <ds:schemaRef ds:uri="http://schemas.microsoft.com/office/2006/metadata/properties"/>
    <ds:schemaRef ds:uri="d8db30b5-515f-47c2-aaaa-9e753899d7f9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E688A0-A78A-4FD8-BE95-DE25C68BB5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11554</TotalTime>
  <Words>1466</Words>
  <Application>Microsoft Office PowerPoint</Application>
  <PresentationFormat>Affichage à l'écran (4:3)</PresentationFormat>
  <Paragraphs>135</Paragraphs>
  <Slides>40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40</vt:i4>
      </vt:variant>
    </vt:vector>
  </HeadingPairs>
  <TitlesOfParts>
    <vt:vector size="64" baseType="lpstr">
      <vt:lpstr>Aptos Display</vt:lpstr>
      <vt:lpstr>Aptos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d’évènements et de monuments historiques.</vt:lpstr>
      <vt:lpstr>Lecture de la vidéo. </vt:lpstr>
      <vt:lpstr>Maintenant, on va prendre la parole pour parler d’évènements et de monuments historiques.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 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« De quoi nous avons parlé le weekend dernier ? » Qui veut me donner des propositions ? Levez la main. </vt:lpstr>
      <vt:lpstr>Il y a plusieurs réponses possibles. Une réponse peut être : Nous avons parlé de la marche verte. Mais je peux dire aussi : Nous avons parlé de la révolution du Roi et du peuple.</vt:lpstr>
      <vt:lpstr>Après je pose une autre question : Pourquoi les Marocains ont organisé la marche verte ? Qui veut me donner des propositions ? Levez la main. </vt:lpstr>
      <vt:lpstr>Il y a plusieurs réponses possibles. Une réponse peut être : Les Marocains ont organisé la marche verte pour récupérer le Sahara marocain. Mais je peux dire aussi : Les Marocains ont organisé la marche verte pour libérer leur pays.</vt:lpstr>
      <vt:lpstr>Ensuite, je me pose une autre question : « Qu’est-ce que nous avons visité hier ?  » Levez la main. </vt:lpstr>
      <vt:lpstr>Il y a plusieurs réponses possibles. Une réponse peut être : Hier, nous avons visité La Koutoubia. Mais je peux dire aussi : Hier, nous avons visité La tour Hassan.</vt:lpstr>
      <vt:lpstr>Ensuite, je me pose une autre question : «  Qu’est-ce que  nous avons découvert ? »  Levez la main. </vt:lpstr>
      <vt:lpstr>Il y a plusieurs réponses possibles. Une réponse peut être : Nous avons découvert un beau minaret. Mais je peux dire aussi : Nous avons découvert une belle cour.</vt:lpstr>
      <vt:lpstr>Enfin, je me pose une autre question : «  Comment est le minaret ? »  Levez la main. </vt:lpstr>
      <vt:lpstr>Il y a plusieurs réponses possibles. Une réponse peut être : Le minaret est sculpté soigneusement. Mais je peux dire aussi : Le minaret est restauré élégamment.</vt:lpstr>
      <vt:lpstr>Maintenant, je peux écrire mon paragraphe complet.</vt:lpstr>
      <vt:lpstr>Retenez bien. Pour écrire le paragraphe, je me suis posé les questions suivantes : </vt:lpstr>
      <vt:lpstr>Prenez vos cahiers. </vt:lpstr>
      <vt:lpstr>Vous allez écrire un paragraphe en vous posant les mêmes questions.  Je vais circuler entre les rangs pour vous aider. </vt:lpstr>
      <vt:lpstr>Qui veut lire son paragraphe ? </vt:lpstr>
      <vt:lpstr>Notez les devoirs à faire à la maison, livret page 121.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70</cp:revision>
  <cp:lastPrinted>2025-08-13T10:11:39Z</cp:lastPrinted>
  <dcterms:created xsi:type="dcterms:W3CDTF">2025-08-01T12:31:49Z</dcterms:created>
  <dcterms:modified xsi:type="dcterms:W3CDTF">2026-05-18T10:35:59Z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