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8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1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66" r:id="rId10"/>
    <p:sldMasterId id="2147483781" r:id="rId11"/>
    <p:sldMasterId id="2147483784" r:id="rId12"/>
    <p:sldMasterId id="2147483799" r:id="rId13"/>
    <p:sldMasterId id="2147483804" r:id="rId14"/>
    <p:sldMasterId id="2147483814" r:id="rId15"/>
    <p:sldMasterId id="2147483824" r:id="rId16"/>
    <p:sldMasterId id="2147483834" r:id="rId17"/>
    <p:sldMasterId id="2147483846" r:id="rId18"/>
  </p:sldMasterIdLst>
  <p:notesMasterIdLst>
    <p:notesMasterId r:id="rId59"/>
  </p:notesMasterIdLst>
  <p:sldIdLst>
    <p:sldId id="257" r:id="rId19"/>
    <p:sldId id="1029" r:id="rId20"/>
    <p:sldId id="951" r:id="rId21"/>
    <p:sldId id="1057" r:id="rId22"/>
    <p:sldId id="798" r:id="rId23"/>
    <p:sldId id="799" r:id="rId24"/>
    <p:sldId id="917" r:id="rId25"/>
    <p:sldId id="899" r:id="rId26"/>
    <p:sldId id="953" r:id="rId27"/>
    <p:sldId id="1101" r:id="rId28"/>
    <p:sldId id="1117" r:id="rId29"/>
    <p:sldId id="1103" r:id="rId30"/>
    <p:sldId id="1104" r:id="rId31"/>
    <p:sldId id="850" r:id="rId32"/>
    <p:sldId id="800" r:id="rId33"/>
    <p:sldId id="1113" r:id="rId34"/>
    <p:sldId id="1088" r:id="rId35"/>
    <p:sldId id="1089" r:id="rId36"/>
    <p:sldId id="1086" r:id="rId37"/>
    <p:sldId id="1040" r:id="rId38"/>
    <p:sldId id="1087" r:id="rId39"/>
    <p:sldId id="1012" r:id="rId40"/>
    <p:sldId id="1010" r:id="rId41"/>
    <p:sldId id="995" r:id="rId42"/>
    <p:sldId id="1108" r:id="rId43"/>
    <p:sldId id="1107" r:id="rId44"/>
    <p:sldId id="1006" r:id="rId45"/>
    <p:sldId id="1109" r:id="rId46"/>
    <p:sldId id="1110" r:id="rId47"/>
    <p:sldId id="1111" r:id="rId48"/>
    <p:sldId id="1112" r:id="rId49"/>
    <p:sldId id="1118" r:id="rId50"/>
    <p:sldId id="1119" r:id="rId51"/>
    <p:sldId id="1016" r:id="rId52"/>
    <p:sldId id="1091" r:id="rId53"/>
    <p:sldId id="1092" r:id="rId54"/>
    <p:sldId id="1114" r:id="rId55"/>
    <p:sldId id="1094" r:id="rId56"/>
    <p:sldId id="1095" r:id="rId57"/>
    <p:sldId id="1105" r:id="rId58"/>
  </p:sldIdLst>
  <p:sldSz cx="9144000" cy="6858000" type="screen4x3"/>
  <p:notesSz cx="6735763" cy="9866313"/>
  <p:embeddedFontLst>
    <p:embeddedFont>
      <p:font typeface="Dosis" pitchFamily="2" charset="0"/>
      <p:regular r:id="rId60"/>
      <p:bold r:id="rId61"/>
    </p:embeddedFont>
    <p:embeddedFont>
      <p:font typeface="Dosis ExtraBold" pitchFamily="2" charset="0"/>
      <p:bold r:id="rId62"/>
    </p:embeddedFont>
    <p:embeddedFont>
      <p:font typeface="Dosis Medium" pitchFamily="2" charset="0"/>
      <p:regular r:id="rId63"/>
    </p:embeddedFont>
    <p:embeddedFont>
      <p:font typeface="Dosis SemiBold" pitchFamily="2" charset="0"/>
      <p:bold r:id="rId6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B5377"/>
    <a:srgbClr val="B9B9B9"/>
    <a:srgbClr val="424D7B"/>
    <a:srgbClr val="565F88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6612C3-3DA8-400A-8EF6-BD9655B4DD02}" v="2" dt="2026-05-14T14:51:46.1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64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341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63" Type="http://schemas.openxmlformats.org/officeDocument/2006/relationships/font" Target="fonts/font4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61" Type="http://schemas.openxmlformats.org/officeDocument/2006/relationships/font" Target="fonts/font2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font" Target="fonts/font1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font" Target="fonts/font5.fntdata"/><Relationship Id="rId69" Type="http://schemas.microsoft.com/office/2015/10/relationships/revisionInfo" Target="revisionInfo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3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notesMaster" Target="notesMasters/notesMaster1.xml"/><Relationship Id="rId67" Type="http://schemas.openxmlformats.org/officeDocument/2006/relationships/theme" Target="theme/theme1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font" Target="fonts/font3.fntdata"/><Relationship Id="rId70" Type="http://schemas.microsoft.com/office/2018/10/relationships/authors" Target="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326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828632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6293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34806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39925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68621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77392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7950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0379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22009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4040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887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6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56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0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1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6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3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5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0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6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9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31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7.jp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132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8"/>
            <a:ext cx="1575884" cy="3061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597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312000" y="209732"/>
            <a:ext cx="16756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672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919095" y="20973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93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30185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5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2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1.xml"/><Relationship Id="rId9" Type="http://schemas.openxmlformats.org/officeDocument/2006/relationships/image" Target="../media/image31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4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customXml" Target="../ink/ink4.xml"/><Relationship Id="rId11" Type="http://schemas.openxmlformats.org/officeDocument/2006/relationships/image" Target="../media/image40.png"/><Relationship Id="rId5" Type="http://schemas.openxmlformats.org/officeDocument/2006/relationships/image" Target="../media/image47.png"/><Relationship Id="rId10" Type="http://schemas.openxmlformats.org/officeDocument/2006/relationships/image" Target="../media/image39.png"/><Relationship Id="rId4" Type="http://schemas.openxmlformats.org/officeDocument/2006/relationships/customXml" Target="../ink/ink3.xml"/><Relationship Id="rId9" Type="http://schemas.openxmlformats.org/officeDocument/2006/relationships/image" Target="../media/image31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48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2.xml"/><Relationship Id="rId6" Type="http://schemas.openxmlformats.org/officeDocument/2006/relationships/customXml" Target="../ink/ink6.xml"/><Relationship Id="rId5" Type="http://schemas.openxmlformats.org/officeDocument/2006/relationships/image" Target="../media/image470.png"/><Relationship Id="rId10" Type="http://schemas.openxmlformats.org/officeDocument/2006/relationships/image" Target="../media/image15.png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5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8E4B06-20D7-2628-099B-10CCCA32A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6" b="353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 (e)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5AD375B8-F027-FBBA-5236-74EE0FC0BC8F}"/>
              </a:ext>
            </a:extLst>
          </p:cNvPr>
          <p:cNvGrpSpPr/>
          <p:nvPr/>
        </p:nvGrpSpPr>
        <p:grpSpPr>
          <a:xfrm>
            <a:off x="430879" y="2629408"/>
            <a:ext cx="8157689" cy="2522220"/>
            <a:chOff x="301927" y="2788920"/>
            <a:chExt cx="7073283" cy="2186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34A4B7D-1B96-05A1-7E55-86845897C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927" y="2788920"/>
              <a:ext cx="1415838" cy="217170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65DAAE3-9D28-1F3E-E14B-781320E7C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5682" y="2804160"/>
              <a:ext cx="1415838" cy="217170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F81B68B-E968-BBFD-7959-7631A841F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9436" y="2788920"/>
              <a:ext cx="1425774" cy="218694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6548155-F7FC-9E3D-4F56-28BA3AB28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6807" y="2788920"/>
              <a:ext cx="1415838" cy="217170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D0E574B-465B-E8B2-CC4B-E5798B005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4295" y="2804160"/>
              <a:ext cx="1407521" cy="21589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2277" y="225459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8277" y="200259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040" y="3491702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89472" y="244770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 fluidité et compréhension)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15350" y="348987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4989472" y="4082744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5D6530E-68DE-A2B9-480C-9C3941EC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2198645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Écrire un texte.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199" y="2300287"/>
            <a:ext cx="2350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Prise de parole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16796" y="1935719"/>
            <a:ext cx="540000" cy="540000"/>
          </a:xfrm>
          <a:prstGeom prst="rect">
            <a:avLst/>
          </a:prstGeom>
          <a:noFill/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0C5CD2-C847-A7AF-29FD-8B49694789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4974" y="3647087"/>
            <a:ext cx="540000" cy="54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C63FCF6-6D92-2819-8A99-139755A08E12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D6AFD9-1143-CE49-A11B-2285028BB4A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BBF173-B72D-4EB5-311C-E7E1A179B08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CC63CD-F096-45F5-2666-90C2BABB0681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21E76C46-73D8-D8C1-6F23-4BB18FC86699}"/>
              </a:ext>
            </a:extLst>
          </p:cNvPr>
          <p:cNvSpPr txBox="1">
            <a:spLocks/>
          </p:cNvSpPr>
          <p:nvPr/>
        </p:nvSpPr>
        <p:spPr>
          <a:xfrm>
            <a:off x="1883884" y="2741046"/>
            <a:ext cx="575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>
                <a:solidFill>
                  <a:schemeClr val="accent1">
                    <a:lumMod val="75000"/>
                  </a:schemeClr>
                </a:solidFill>
              </a:rPr>
              <a:t>Prendre la parole pour parler d’évènements et de monuments historiques.</a:t>
            </a:r>
          </a:p>
        </p:txBody>
      </p: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6DEEF793-A705-420A-2C4F-10D51163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04F33B5-B473-67D6-4A24-0FDAF03BB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0B090C4-BCD9-D3FA-1825-B68D598A7D1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FDF2E-3DCB-7E67-7E72-36E9061BD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171188-1B2E-67CE-5D26-EE10849F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FD0C4CBB-54CE-1745-BECE-79A80B44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 d’évènements et de monuments historiques.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50C200-7498-F16D-3F62-B994AA64D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143609-6703-C9A9-BE3A-14FA8458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BF21-3E87-08A8-01ED-95DD0081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47223FC-B035-7D23-5EB0-487DB697A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18F34C7E-11CA-4C3C-B337-AFAF842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75EA0F-5770-3353-C127-8862F5E9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Prise de parole N5 SEM2 S5">
            <a:hlinkClick r:id="" action="ppaction://media"/>
            <a:extLst>
              <a:ext uri="{FF2B5EF4-FFF2-40B4-BE49-F238E27FC236}">
                <a16:creationId xmlns:a16="http://schemas.microsoft.com/office/drawing/2014/main" id="{5ABD1C4C-7B11-86BA-440F-28D491415B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2682" y="1900069"/>
            <a:ext cx="7418636" cy="417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8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983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parler d’évènements et de monuments historiques.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33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A6E5DF-2873-8BEC-A96E-B9DA5FED0216}"/>
              </a:ext>
            </a:extLst>
          </p:cNvPr>
          <p:cNvGrpSpPr/>
          <p:nvPr/>
        </p:nvGrpSpPr>
        <p:grpSpPr>
          <a:xfrm>
            <a:off x="179154" y="2333027"/>
            <a:ext cx="8906467" cy="3500549"/>
            <a:chOff x="138962" y="1837033"/>
            <a:chExt cx="8109527" cy="4074602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482C241-8DBD-D0B7-3671-94D02286AE69}"/>
                </a:ext>
              </a:extLst>
            </p:cNvPr>
            <p:cNvSpPr txBox="1"/>
            <p:nvPr/>
          </p:nvSpPr>
          <p:spPr>
            <a:xfrm>
              <a:off x="921397" y="1837033"/>
              <a:ext cx="7327092" cy="465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Parle d’évènements et de monuments historiques.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7751CCA-1B12-CBB3-98AE-B891E0652A6B}"/>
                </a:ext>
              </a:extLst>
            </p:cNvPr>
            <p:cNvSpPr/>
            <p:nvPr/>
          </p:nvSpPr>
          <p:spPr>
            <a:xfrm>
              <a:off x="2117571" y="2685864"/>
              <a:ext cx="5567258" cy="2477265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565C183-6DFE-DDA7-461D-ED2FCCBFF530}"/>
                </a:ext>
              </a:extLst>
            </p:cNvPr>
            <p:cNvSpPr txBox="1"/>
            <p:nvPr/>
          </p:nvSpPr>
          <p:spPr>
            <a:xfrm>
              <a:off x="2370516" y="2794965"/>
              <a:ext cx="5314312" cy="2317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parlé de 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].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Marocains ont 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[date]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[but].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Hier, nous avons visité 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[Monument].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____________________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est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sculpté 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[manière]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E1E4BD6-C6B6-E4C6-1681-48F822150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2444" y="3112733"/>
              <a:ext cx="1540377" cy="279890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A3F4B7D-6DD2-6387-91A6-7DDD7CED6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8962" y="1971394"/>
              <a:ext cx="907384" cy="13622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055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A630304-EB03-FDE9-ADF2-5D1A583F6682}"/>
              </a:ext>
            </a:extLst>
          </p:cNvPr>
          <p:cNvGrpSpPr/>
          <p:nvPr/>
        </p:nvGrpSpPr>
        <p:grpSpPr>
          <a:xfrm>
            <a:off x="179154" y="2333027"/>
            <a:ext cx="8906467" cy="3500549"/>
            <a:chOff x="138962" y="1837033"/>
            <a:chExt cx="8109527" cy="4074602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EB0A618-8D3D-8EEF-8D3E-57BFDEB01404}"/>
                </a:ext>
              </a:extLst>
            </p:cNvPr>
            <p:cNvSpPr txBox="1"/>
            <p:nvPr/>
          </p:nvSpPr>
          <p:spPr>
            <a:xfrm>
              <a:off x="921397" y="1837033"/>
              <a:ext cx="7327092" cy="465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Parle d’évènements et de monuments historiques.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E8E674C-B59A-5EC2-D050-3114947695DA}"/>
                </a:ext>
              </a:extLst>
            </p:cNvPr>
            <p:cNvSpPr/>
            <p:nvPr/>
          </p:nvSpPr>
          <p:spPr>
            <a:xfrm>
              <a:off x="2117571" y="2685864"/>
              <a:ext cx="5567258" cy="2477265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614B3C9-A18C-BF43-6673-4A8CC0907BD4}"/>
                </a:ext>
              </a:extLst>
            </p:cNvPr>
            <p:cNvSpPr txBox="1"/>
            <p:nvPr/>
          </p:nvSpPr>
          <p:spPr>
            <a:xfrm>
              <a:off x="2370516" y="2794965"/>
              <a:ext cx="5314312" cy="2317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parlé de 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].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Marocains ont 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[date]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[but].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Hier, nous avons visité 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[Monument].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____________________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est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sculpté 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[manière]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243B88B-166F-EB83-7C29-0D198021F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2444" y="3112733"/>
              <a:ext cx="1540377" cy="2798902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7DC75DC-6B7E-4359-659C-9DF4C4A64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8962" y="1971394"/>
              <a:ext cx="907384" cy="13622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96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C’est à vous de prendre la parole maintenant.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669867C-D932-60F6-D009-EB397B414CC1}"/>
              </a:ext>
            </a:extLst>
          </p:cNvPr>
          <p:cNvGrpSpPr/>
          <p:nvPr/>
        </p:nvGrpSpPr>
        <p:grpSpPr>
          <a:xfrm>
            <a:off x="179154" y="2333027"/>
            <a:ext cx="8906467" cy="3500549"/>
            <a:chOff x="138962" y="1837033"/>
            <a:chExt cx="8109527" cy="4074602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0C650BE-7994-3D1F-B6A2-8A32B77B69B4}"/>
                </a:ext>
              </a:extLst>
            </p:cNvPr>
            <p:cNvSpPr txBox="1"/>
            <p:nvPr/>
          </p:nvSpPr>
          <p:spPr>
            <a:xfrm>
              <a:off x="921397" y="1837033"/>
              <a:ext cx="7327092" cy="465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Parle d’évènements et de monuments historiques.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72DFEF-5901-491C-8A21-50067A71EF2F}"/>
                </a:ext>
              </a:extLst>
            </p:cNvPr>
            <p:cNvSpPr/>
            <p:nvPr/>
          </p:nvSpPr>
          <p:spPr>
            <a:xfrm>
              <a:off x="2117571" y="2685864"/>
              <a:ext cx="5567258" cy="2477265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C2E707F-B890-9F43-1904-B6786216DBB4}"/>
                </a:ext>
              </a:extLst>
            </p:cNvPr>
            <p:cNvSpPr txBox="1"/>
            <p:nvPr/>
          </p:nvSpPr>
          <p:spPr>
            <a:xfrm>
              <a:off x="2370516" y="2794965"/>
              <a:ext cx="5314312" cy="2317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La semaine dernière, nous avons parlé de _______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].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Les Marocains ont 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 évènement 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le_______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[date] 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pour 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[but].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Hier, nous avons visité 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[Monument].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J’ai découvert ____________________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[élément architectural] 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est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sculpté __________________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[manière]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   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0E4081B-A9AD-EFEB-EC55-E586B367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2444" y="3112733"/>
              <a:ext cx="1540377" cy="2798902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246E5B2-1B0D-6FE0-766B-B1D6149CD9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8962" y="1971394"/>
              <a:ext cx="907384" cy="13622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4AA325C-FD0E-BEB4-7BA2-581B5A64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C612AD-F4BD-BF8C-A7DF-E8AAF2AD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016453C0-8883-E676-E329-2E3F82ECA2B3}"/>
              </a:ext>
            </a:extLst>
          </p:cNvPr>
          <p:cNvSpPr txBox="1">
            <a:spLocks/>
          </p:cNvSpPr>
          <p:nvPr/>
        </p:nvSpPr>
        <p:spPr>
          <a:xfrm>
            <a:off x="1630124" y="755999"/>
            <a:ext cx="697903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à son voisin d’évènements et de monuments historiques.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EC08884-06F3-79E5-8E35-F02892E4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822264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91072" y="2741046"/>
            <a:ext cx="5856638" cy="756000"/>
          </a:xfrm>
        </p:spPr>
        <p:txBody>
          <a:bodyPr/>
          <a:lstStyle/>
          <a:p>
            <a:r>
              <a:rPr lang="fr-FR" sz="1400" dirty="0"/>
              <a:t>Prendre la parole pour parler d’évènements et de monuments historiques.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1768" y="3927827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Écriture 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338520" y="426638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un texte.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</a:t>
            </a:r>
            <a:r>
              <a:rPr lang="ar-MA" sz="3600" dirty="0"/>
              <a:t> </a:t>
            </a:r>
            <a:r>
              <a:rPr lang="fr-MA" sz="3600" dirty="0"/>
              <a:t>5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2AE77C-363C-4DA0-77B5-42F4F66C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346" y="3422231"/>
            <a:ext cx="895833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86E846-8626-701E-6D1A-7A928311396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FB5678-62BC-6527-90A4-FC4E75B9567F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C1E07B-DE0D-006A-A22D-453390CF18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268CD912-A6D7-7595-250B-7BEFE55E07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CC580-F863-CB79-74A7-FF47BA8B1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24710-32B2-5179-574F-F537F1B2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 texte silencieusement. Après, on va faire une dictée.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4F845C-3804-5A62-4607-1C9820CA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5EAE57-5E73-2BE1-574B-E4791C4F89E9}"/>
              </a:ext>
            </a:extLst>
          </p:cNvPr>
          <p:cNvSpPr txBox="1"/>
          <p:nvPr/>
        </p:nvSpPr>
        <p:spPr>
          <a:xfrm>
            <a:off x="1174844" y="2032464"/>
            <a:ext cx="6794312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dernier, nous avons parlé de la marche verte. Les Marocains ont organisé la marche verte pour récupérer le Sahara marocain. Hier, nous avons visité 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un beau minaret. Il est sculpté soigneusement.</a:t>
            </a:r>
          </a:p>
        </p:txBody>
      </p:sp>
    </p:spTree>
    <p:extLst>
      <p:ext uri="{BB962C8B-B14F-4D97-AF65-F5344CB8AC3E}">
        <p14:creationId xmlns:p14="http://schemas.microsoft.com/office/powerpoint/2010/main" val="165926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163-24C1-DA89-4DA1-FF0C556D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3591D9-8E32-02B8-971B-BBAD2368F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Tenez-vous prêts. La dictée va commencer.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5A5A9-74C1-3CF4-B10E-306C7D9D81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27846" y="2425566"/>
            <a:ext cx="4410903" cy="3248250"/>
          </a:xfrm>
          <a:prstGeom prst="roundRect">
            <a:avLst>
              <a:gd name="adj" fmla="val 6988"/>
            </a:avLst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8BBB4A-A07C-519B-6126-6FDA71FD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Première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7BB9B-D6A6-126A-3106-AF992B72B19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404571" y="1927470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74F1A75-301E-024B-E5AC-993540B9D9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4E3EED-3A65-2992-A0E6-2E2F46650A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Dictée N5 SEM2 S5">
            <a:hlinkClick r:id="" action="ppaction://media"/>
            <a:extLst>
              <a:ext uri="{FF2B5EF4-FFF2-40B4-BE49-F238E27FC236}">
                <a16:creationId xmlns:a16="http://schemas.microsoft.com/office/drawing/2014/main" id="{DA05B5FE-A694-C16D-81AC-BAF4A889C6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43499" y="94765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348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 Deuxième lecture. 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4D00F7-5426-613E-3B02-80EBCB8FF9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6186A82-C939-9B3D-A641-D2FAD031F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90BA2CA-4425-6CB9-91F2-5CE3DCEE8752}"/>
              </a:ext>
            </a:extLst>
          </p:cNvPr>
          <p:cNvGrpSpPr/>
          <p:nvPr/>
        </p:nvGrpSpPr>
        <p:grpSpPr>
          <a:xfrm>
            <a:off x="2571549" y="1742173"/>
            <a:ext cx="4000902" cy="3847145"/>
            <a:chOff x="2571549" y="1742173"/>
            <a:chExt cx="4000902" cy="384714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F1334F-D6C7-63DF-A329-A41169C0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29363"/>
            <a:stretch>
              <a:fillRect/>
            </a:stretch>
          </p:blipFill>
          <p:spPr>
            <a:xfrm>
              <a:off x="2571549" y="1813294"/>
              <a:ext cx="4000902" cy="3776024"/>
            </a:xfrm>
            <a:prstGeom prst="roundRect">
              <a:avLst>
                <a:gd name="adj" fmla="val 9760"/>
              </a:avLst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9F784D-67F0-F982-D745-EFBC82CC2113}"/>
                </a:ext>
              </a:extLst>
            </p:cNvPr>
            <p:cNvSpPr/>
            <p:nvPr/>
          </p:nvSpPr>
          <p:spPr>
            <a:xfrm>
              <a:off x="3147461" y="1742173"/>
              <a:ext cx="2723950" cy="105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Dictée N5 SEM2 S5">
            <a:hlinkClick r:id="" action="ppaction://media"/>
            <a:extLst>
              <a:ext uri="{FF2B5EF4-FFF2-40B4-BE49-F238E27FC236}">
                <a16:creationId xmlns:a16="http://schemas.microsoft.com/office/drawing/2014/main" id="{86353F44-D100-44F4-D0C3-B9153846C4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43499" y="947653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34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itre 1">
            <a:extLst>
              <a:ext uri="{FF2B5EF4-FFF2-40B4-BE49-F238E27FC236}">
                <a16:creationId xmlns:a16="http://schemas.microsoft.com/office/drawing/2014/main" id="{CB4776B4-EA99-38F3-EE87-E9A5B147F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relire le texte de la dictée. Écoutez bien et complétez votre texte.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217E19D-20E3-6AFC-B9F9-5CFDACD59BE1}"/>
              </a:ext>
            </a:extLst>
          </p:cNvPr>
          <p:cNvGrpSpPr/>
          <p:nvPr/>
        </p:nvGrpSpPr>
        <p:grpSpPr>
          <a:xfrm>
            <a:off x="2053389" y="2071836"/>
            <a:ext cx="5037221" cy="3358147"/>
            <a:chOff x="2053389" y="2071836"/>
            <a:chExt cx="5037221" cy="3358147"/>
          </a:xfrm>
        </p:grpSpPr>
        <p:sp>
          <p:nvSpPr>
            <p:cNvPr id="9" name="AutoShape 2" descr="Image générée">
              <a:extLst>
                <a:ext uri="{FF2B5EF4-FFF2-40B4-BE49-F238E27FC236}">
                  <a16:creationId xmlns:a16="http://schemas.microsoft.com/office/drawing/2014/main" id="{E9C0A135-94A2-4F1E-43AE-D1894AE154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69BFB7D-24E3-7D86-26EA-3D4BFBD6E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53389" y="2071836"/>
              <a:ext cx="5037221" cy="3358147"/>
            </a:xfrm>
            <a:prstGeom prst="roundRect">
              <a:avLst>
                <a:gd name="adj" fmla="val 34983"/>
              </a:avLst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D678423-9804-DD2E-BF2D-56574F57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CC8D"/>
                </a:clrFrom>
                <a:clrTo>
                  <a:srgbClr val="FFCC8D">
                    <a:alpha val="0"/>
                  </a:srgbClr>
                </a:clrTo>
              </a:clrChange>
            </a:blip>
            <a:srcRect l="32225" t="46810" r="53016" b="43097"/>
            <a:stretch>
              <a:fillRect/>
            </a:stretch>
          </p:blipFill>
          <p:spPr>
            <a:xfrm>
              <a:off x="5823283" y="2974206"/>
              <a:ext cx="310843" cy="18929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5BFFC18-A1C6-9D8A-51DF-1F148E4DF173}"/>
              </a:ext>
            </a:extLst>
          </p:cNvPr>
          <p:cNvSpPr/>
          <p:nvPr/>
        </p:nvSpPr>
        <p:spPr>
          <a:xfrm>
            <a:off x="2568340" y="1956332"/>
            <a:ext cx="2723950" cy="1058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58AF2A-AC94-F14C-8043-0DBEFCE6D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0BCB-4265-BFB0-6B7C-AB8DD8BC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60AF255-4A87-84EA-D6E7-467A64B2C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DA4B721-71A9-E352-2B27-832DEA4D7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D41647F0-5FD0-D094-2BC3-1E0B9A885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639DD85-0857-3B3F-4860-92DD3811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3D7B26-2B8C-825C-54A7-DA56A4CAC17F}"/>
              </a:ext>
            </a:extLst>
          </p:cNvPr>
          <p:cNvSpPr txBox="1"/>
          <p:nvPr/>
        </p:nvSpPr>
        <p:spPr>
          <a:xfrm>
            <a:off x="1174844" y="2032464"/>
            <a:ext cx="6794312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dernier, nous avons parlé de la marche verte. Les Marocains ont organisé la marche verte pour récupérer le Sahara marocain. Hier, nous avons visité 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un beau minaret. Il est sculpté soigneusement.</a:t>
            </a:r>
          </a:p>
        </p:txBody>
      </p:sp>
    </p:spTree>
    <p:extLst>
      <p:ext uri="{BB962C8B-B14F-4D97-AF65-F5344CB8AC3E}">
        <p14:creationId xmlns:p14="http://schemas.microsoft.com/office/powerpoint/2010/main" val="24116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50C-E761-06C7-B28A-5103A96A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47E6F-2659-AC86-79A0-95AFA6CA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BEF0D5-47D0-DC08-984C-D7868F06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7DA7595-7604-C0BF-DA40-959433B2D55B}"/>
              </a:ext>
            </a:extLst>
          </p:cNvPr>
          <p:cNvSpPr txBox="1"/>
          <p:nvPr/>
        </p:nvSpPr>
        <p:spPr>
          <a:xfrm>
            <a:off x="906478" y="2032464"/>
            <a:ext cx="7207446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dernier, nous avons parlé de la marche verte. Les Marocains ont organisé la marche verte pour récupérer le Sahara marocain. Hier, nous avons visité 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un beau minaret. Il est sculpté soigneusement.</a:t>
            </a:r>
          </a:p>
        </p:txBody>
      </p:sp>
    </p:spTree>
    <p:extLst>
      <p:ext uri="{BB962C8B-B14F-4D97-AF65-F5344CB8AC3E}">
        <p14:creationId xmlns:p14="http://schemas.microsoft.com/office/powerpoint/2010/main" val="483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6786-8B16-4FAB-24EE-95BF5865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708EE-A5D5-5B4B-E3DF-38612865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067" y="756000"/>
            <a:ext cx="702866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écrire un paragraphe semblable.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727DF-67F2-6C04-87E6-006852C09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6E561A-2BC3-A2F5-6023-35A6FA1D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579" y="2054719"/>
            <a:ext cx="4122842" cy="274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commence par me poser une question : « De quoi nous avons parlé le weekend dernier ? »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B4038E-9551-928D-A633-AEDCF59830EC}"/>
              </a:ext>
            </a:extLst>
          </p:cNvPr>
          <p:cNvSpPr txBox="1"/>
          <p:nvPr/>
        </p:nvSpPr>
        <p:spPr>
          <a:xfrm>
            <a:off x="314498" y="2914071"/>
            <a:ext cx="8515004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De quoi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nous avons parlé le weekend dernier ?</a:t>
            </a:r>
          </a:p>
        </p:txBody>
      </p:sp>
    </p:spTree>
    <p:extLst>
      <p:ext uri="{BB962C8B-B14F-4D97-AF65-F5344CB8AC3E}">
        <p14:creationId xmlns:p14="http://schemas.microsoft.com/office/powerpoint/2010/main" val="12038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69CF0-AD90-1CBB-7057-B6E00B716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868" y="783546"/>
            <a:ext cx="7049881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Nous avons parlé de la marche verte. Mais je peux dire aussi : Nous avons parlé de la révolution du Roi et du peuple.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9475A-A158-F0A1-9628-6D2C78F8DACB}"/>
              </a:ext>
            </a:extLst>
          </p:cNvPr>
          <p:cNvSpPr txBox="1"/>
          <p:nvPr/>
        </p:nvSpPr>
        <p:spPr>
          <a:xfrm>
            <a:off x="821483" y="2295613"/>
            <a:ext cx="771658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dernier, nous avons parlé de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marche verte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</a:t>
            </a:r>
            <a:endParaRPr lang="fr-FR" sz="24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25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EFE7-FA24-5B75-86BA-FAEB2D1F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C5016-4834-C47B-D0E9-4091A4BF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21379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Après je pose une autre question : Pourquoi les Marocains ont organisé la marche verte ? Qui veut me donner des propositions ?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5552CF-EAAC-13FA-C57B-3AE4347E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35A9012-2253-FBB0-F324-54EBFC730D5C}"/>
              </a:ext>
            </a:extLst>
          </p:cNvPr>
          <p:cNvSpPr txBox="1"/>
          <p:nvPr/>
        </p:nvSpPr>
        <p:spPr>
          <a:xfrm>
            <a:off x="1183552" y="2336323"/>
            <a:ext cx="6776896" cy="1390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les Marocains ont organisé la marche verte ?  </a:t>
            </a:r>
          </a:p>
        </p:txBody>
      </p:sp>
    </p:spTree>
    <p:extLst>
      <p:ext uri="{BB962C8B-B14F-4D97-AF65-F5344CB8AC3E}">
        <p14:creationId xmlns:p14="http://schemas.microsoft.com/office/powerpoint/2010/main" val="181179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07A2-1B2B-59B8-9E20-22B96C2A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6A03B22-47B8-BA5A-48F3-CD377F29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00DEAD-ACBE-2331-A9CE-84F127318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276" y="755999"/>
            <a:ext cx="7215134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Les Marocains ont organisé la marche verte pour récupérer le Sahara marocain. Mais je peux dire aussi : Les Marocains ont organisé la marche verte pour libérer leur pays.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D8D4AF-02B9-7F40-EF0E-D9E7BFF29AA1}"/>
              </a:ext>
            </a:extLst>
          </p:cNvPr>
          <p:cNvSpPr txBox="1"/>
          <p:nvPr/>
        </p:nvSpPr>
        <p:spPr>
          <a:xfrm>
            <a:off x="1052566" y="2279087"/>
            <a:ext cx="7038867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dernier, nous avons parlé de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marche verte.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Les Marocains ont organisé la marche verte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 récupérer le Sahara marocain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 </a:t>
            </a:r>
            <a:endParaRPr lang="fr-FR" sz="24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3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0FE73-7452-EE48-79DA-A45747CEB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560D5-0D48-1DED-C3F0-86D8F8150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 Qu’est-ce que nous avons visité hier ?  »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B8813A8-6FBD-3169-76BB-DE1667871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9B4766-81D4-3040-3D45-19BF4CBCA723}"/>
              </a:ext>
            </a:extLst>
          </p:cNvPr>
          <p:cNvSpPr txBox="1"/>
          <p:nvPr/>
        </p:nvSpPr>
        <p:spPr>
          <a:xfrm>
            <a:off x="1074600" y="2656634"/>
            <a:ext cx="6994800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Qu’est-ce que 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nous avons visité hier? </a:t>
            </a:r>
          </a:p>
        </p:txBody>
      </p:sp>
    </p:spTree>
    <p:extLst>
      <p:ext uri="{BB962C8B-B14F-4D97-AF65-F5344CB8AC3E}">
        <p14:creationId xmlns:p14="http://schemas.microsoft.com/office/powerpoint/2010/main" val="370493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35215-D421-156C-0F7F-8499E9331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240C779-335F-1CCC-2433-0C885A1F1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9DF385A3-B834-F9C8-E9F9-386063BAD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8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Hier, nous avons visité La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Koutoubia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Mais je peux dire aussi : Hier, nous avons visité La tour Hassan.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92BE911-35ED-71D2-8859-EB37559CDB39}"/>
              </a:ext>
            </a:extLst>
          </p:cNvPr>
          <p:cNvSpPr txBox="1"/>
          <p:nvPr/>
        </p:nvSpPr>
        <p:spPr>
          <a:xfrm>
            <a:off x="1052566" y="2279087"/>
            <a:ext cx="7038867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dernier, nous avons parlé de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marche verte.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Les Marocains ont organisé la marche verte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 récupérer le Sahara marocain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Hier, nous avons visité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</a:t>
            </a:r>
            <a:r>
              <a:rPr lang="fr-FR" sz="2400" b="1" dirty="0" err="1">
                <a:solidFill>
                  <a:srgbClr val="00ACA4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  <a:endParaRPr lang="fr-FR" sz="24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53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D779D-A15E-1F83-F9E6-B2F7F9AAE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4681C-C8F8-5895-7DAB-66122E8E0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Ensuite, je me pose une autre question : «  Qu’est-ce que  nous avons découvert ? » 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383C6D-11DA-DCB4-D2B2-699E9BE5E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B8DDCC-D046-E9B2-D623-A4C74A5D3967}"/>
              </a:ext>
            </a:extLst>
          </p:cNvPr>
          <p:cNvSpPr txBox="1"/>
          <p:nvPr/>
        </p:nvSpPr>
        <p:spPr>
          <a:xfrm>
            <a:off x="963038" y="2733617"/>
            <a:ext cx="7217924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Qu’est-ce que 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 nous avons découvert ?</a:t>
            </a:r>
          </a:p>
        </p:txBody>
      </p:sp>
    </p:spTree>
    <p:extLst>
      <p:ext uri="{BB962C8B-B14F-4D97-AF65-F5344CB8AC3E}">
        <p14:creationId xmlns:p14="http://schemas.microsoft.com/office/powerpoint/2010/main" val="104834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2B4A0-7287-3501-C30E-356D1616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51827D6-EB22-0C86-2C5D-71E643BCE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98BDFFE-DDA3-3DBA-F201-D363AD6F7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8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Nous avons découvert un beau minaret. Mais je peux dire aussi : Nous avons découvert une belle cour.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AE405-0586-404D-9411-955179196CC6}"/>
              </a:ext>
            </a:extLst>
          </p:cNvPr>
          <p:cNvSpPr txBox="1"/>
          <p:nvPr/>
        </p:nvSpPr>
        <p:spPr>
          <a:xfrm>
            <a:off x="1052566" y="2279087"/>
            <a:ext cx="7038867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dernier, nous avons parlé de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marche verte.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Les Marocains ont organisé la marche verte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 récupérer le Sahara marocain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Hier, nous avons visité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</a:t>
            </a:r>
            <a:r>
              <a:rPr lang="fr-FR" sz="2400" b="1" dirty="0" err="1">
                <a:solidFill>
                  <a:srgbClr val="00ACA4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un beau minaret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  <a:endParaRPr lang="fr-FR" sz="24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21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B8987-837F-C37F-B7B7-864BBA7DD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6EC1E3-8E0B-0162-D2F7-7388BB539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Enfin, je me pose une autre question : «  Comment est le minaret ? »  Levez la main.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3DEF57-8D4B-E1AF-D1DD-EE15F26EA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973F38-1291-092D-714F-3B57C180D018}"/>
              </a:ext>
            </a:extLst>
          </p:cNvPr>
          <p:cNvSpPr txBox="1"/>
          <p:nvPr/>
        </p:nvSpPr>
        <p:spPr>
          <a:xfrm>
            <a:off x="963038" y="2733617"/>
            <a:ext cx="7217924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Comment </a:t>
            </a:r>
            <a:r>
              <a:rPr lang="fr-FR" sz="3000" b="1" dirty="0">
                <a:solidFill>
                  <a:schemeClr val="tx2"/>
                </a:solidFill>
                <a:latin typeface="Dosis SemiBold" pitchFamily="2" charset="0"/>
              </a:rPr>
              <a:t>est le minaret ?</a:t>
            </a:r>
          </a:p>
        </p:txBody>
      </p:sp>
    </p:spTree>
    <p:extLst>
      <p:ext uri="{BB962C8B-B14F-4D97-AF65-F5344CB8AC3E}">
        <p14:creationId xmlns:p14="http://schemas.microsoft.com/office/powerpoint/2010/main" val="25076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00EA9-3749-73DB-5493-788C163AE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414F59F-3759-8D59-F4E1-9C74ABEC2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63AA7E2-9947-72ED-545A-FF1E9907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86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 y a plusieurs réponses possibles. Une réponse peut être : Le minaret est sculpté soigneusement. Mais je peux dire aussi : Le minaret est restauré élégamment.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D4BE2D-FAB6-010E-5689-6F06A80BAEC7}"/>
              </a:ext>
            </a:extLst>
          </p:cNvPr>
          <p:cNvSpPr txBox="1"/>
          <p:nvPr/>
        </p:nvSpPr>
        <p:spPr>
          <a:xfrm>
            <a:off x="1052566" y="2279087"/>
            <a:ext cx="703886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dernier, nous avons parlé de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marche verte.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Les Marocains ont organisé la marche verte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 récupérer le Sahara marocain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Hier, nous avons visité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</a:t>
            </a:r>
            <a:r>
              <a:rPr lang="fr-FR" sz="2400" b="1" dirty="0" err="1">
                <a:solidFill>
                  <a:srgbClr val="00ACA4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un beau minaret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Le minaret est sculpté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soigneusement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  <a:endParaRPr lang="fr-FR" sz="24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98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9037-8D8C-7420-A292-3BAB2126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AE3A0-7A77-8275-84E7-87D81F94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peux écrire mon paragraphe complet.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269DC3-0734-C489-8E8B-7519389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5447371-0E2D-2B63-9909-CB33C265F04A}"/>
              </a:ext>
            </a:extLst>
          </p:cNvPr>
          <p:cNvSpPr txBox="1"/>
          <p:nvPr/>
        </p:nvSpPr>
        <p:spPr>
          <a:xfrm>
            <a:off x="1052566" y="2279087"/>
            <a:ext cx="7038867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 weekend dernier, nous avons parlé de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marche verte. 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Les Marocains ont organisé la marche verte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pour récupérer le Sahara marocain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Hier, nous avons visité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La </a:t>
            </a:r>
            <a:r>
              <a:rPr lang="fr-FR" sz="2400" b="1" dirty="0" err="1">
                <a:solidFill>
                  <a:srgbClr val="00ACA4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un beau minaret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Le minaret est sculpté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soigneusement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</a:t>
            </a:r>
            <a:endParaRPr lang="fr-FR" sz="24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92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4E7F-021F-1FFC-7287-F3840099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49E5-9498-3582-F795-37DF958D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Retenez bien. Pour écrire le paragraphe, je me suis posé les questions suivantes :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CAA82A-F2A5-3162-510A-64E0D9C1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FB4538E-E032-A15D-7D3F-F17A65BB0C00}"/>
              </a:ext>
            </a:extLst>
          </p:cNvPr>
          <p:cNvSpPr txBox="1"/>
          <p:nvPr/>
        </p:nvSpPr>
        <p:spPr>
          <a:xfrm>
            <a:off x="1625505" y="2396278"/>
            <a:ext cx="7154938" cy="2423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De quoi </a:t>
            </a:r>
            <a:r>
              <a:rPr lang="fr-FR" sz="2000" b="1" dirty="0">
                <a:solidFill>
                  <a:srgbClr val="4B5377"/>
                </a:solidFill>
                <a:latin typeface="Dosis SemiBold" pitchFamily="2" charset="0"/>
              </a:rPr>
              <a:t>nous avons parlé le weekend dernier ?</a:t>
            </a: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Marocains ont organisé la marche verte ?  </a:t>
            </a:r>
            <a:endParaRPr lang="fr-FR" b="1" dirty="0">
              <a:solidFill>
                <a:srgbClr val="4B5377"/>
              </a:solidFill>
              <a:latin typeface="Dosis SemiBold" pitchFamily="2" charset="0"/>
            </a:endParaRP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visité hier? </a:t>
            </a:r>
            <a:endParaRPr lang="fr-FR" b="1" dirty="0">
              <a:solidFill>
                <a:srgbClr val="4B5377"/>
              </a:solidFill>
              <a:latin typeface="Dosis SemiBold" pitchFamily="2" charset="0"/>
            </a:endParaRP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nous avons découvert ?</a:t>
            </a:r>
            <a:endParaRPr lang="fr-FR" b="1" dirty="0">
              <a:solidFill>
                <a:srgbClr val="4B5377"/>
              </a:solidFill>
              <a:latin typeface="Dosis SemiBold" pitchFamily="2" charset="0"/>
            </a:endParaRP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le minaret ?</a:t>
            </a:r>
          </a:p>
        </p:txBody>
      </p:sp>
    </p:spTree>
    <p:extLst>
      <p:ext uri="{BB962C8B-B14F-4D97-AF65-F5344CB8AC3E}">
        <p14:creationId xmlns:p14="http://schemas.microsoft.com/office/powerpoint/2010/main" val="2635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3E930D-7ABF-1AD4-01C4-A112A211F6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792776" y="2408373"/>
            <a:ext cx="3558448" cy="262049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45E6DA-AEE9-7822-2EEC-795A4A442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8C07A-C201-C495-CD76-7AFE36D5D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4DA6C59-1B1B-D362-3915-DB54C7FF1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écrire un paragraphe en vous posant les mêmes questions.  Je vais circuler entre les rangs pour vous aider.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06D68C-1728-FE7D-0494-47B1321CA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37DFE2E-5A09-2C26-1E69-1DEF67F695F7}"/>
              </a:ext>
            </a:extLst>
          </p:cNvPr>
          <p:cNvSpPr txBox="1"/>
          <p:nvPr/>
        </p:nvSpPr>
        <p:spPr>
          <a:xfrm>
            <a:off x="1625505" y="2396278"/>
            <a:ext cx="7154938" cy="2423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De quoi </a:t>
            </a:r>
            <a:r>
              <a:rPr lang="fr-FR" sz="2000" b="1" dirty="0">
                <a:solidFill>
                  <a:srgbClr val="4B5377"/>
                </a:solidFill>
                <a:latin typeface="Dosis SemiBold" pitchFamily="2" charset="0"/>
              </a:rPr>
              <a:t>nous avons parlé le weekend dernier ?</a:t>
            </a: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Marocains ont organisé ____________ ?  </a:t>
            </a:r>
            <a:endParaRPr lang="fr-FR" b="1" dirty="0">
              <a:solidFill>
                <a:srgbClr val="4B5377"/>
              </a:solidFill>
              <a:latin typeface="Dosis SemiBold" pitchFamily="2" charset="0"/>
            </a:endParaRP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visité hier? </a:t>
            </a:r>
            <a:endParaRPr lang="fr-FR" b="1" dirty="0">
              <a:solidFill>
                <a:srgbClr val="4B5377"/>
              </a:solidFill>
              <a:latin typeface="Dosis SemiBold" pitchFamily="2" charset="0"/>
            </a:endParaRP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nous avons découvert ?</a:t>
            </a:r>
            <a:endParaRPr lang="fr-FR" b="1" dirty="0">
              <a:solidFill>
                <a:srgbClr val="4B5377"/>
              </a:solidFill>
              <a:latin typeface="Dosis SemiBold" pitchFamily="2" charset="0"/>
            </a:endParaRP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____________ ?</a:t>
            </a:r>
          </a:p>
        </p:txBody>
      </p:sp>
    </p:spTree>
    <p:extLst>
      <p:ext uri="{BB962C8B-B14F-4D97-AF65-F5344CB8AC3E}">
        <p14:creationId xmlns:p14="http://schemas.microsoft.com/office/powerpoint/2010/main" val="288056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92BAB-1624-4899-587F-E9E66357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FC8CD87-8B9F-CF8B-540C-9B7DB10E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son paragraphe ?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FD1E87-ED62-FC07-BFD5-20AB7491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6AC52B-768A-75F3-4286-F808D562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87114" y="1806341"/>
            <a:ext cx="2824413" cy="3765884"/>
          </a:xfrm>
          <a:prstGeom prst="roundRect">
            <a:avLst>
              <a:gd name="adj" fmla="val 29622"/>
            </a:avLst>
          </a:prstGeom>
        </p:spPr>
      </p:pic>
    </p:spTree>
    <p:extLst>
      <p:ext uri="{BB962C8B-B14F-4D97-AF65-F5344CB8AC3E}">
        <p14:creationId xmlns:p14="http://schemas.microsoft.com/office/powerpoint/2010/main" val="18029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447223-B388-0C21-B7C5-2E66E842DE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144" y="1608119"/>
            <a:ext cx="3231172" cy="495616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maison, livret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page 121.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écrire un autre paragraphe sur votre 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B565B9-D78D-0058-4FE3-ECE8214AD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4D7A90-61BD-987B-3FE8-81F56C72DD26}"/>
              </a:ext>
            </a:extLst>
          </p:cNvPr>
          <p:cNvSpPr/>
          <p:nvPr/>
        </p:nvSpPr>
        <p:spPr>
          <a:xfrm>
            <a:off x="3250704" y="4802290"/>
            <a:ext cx="2945816" cy="1299710"/>
          </a:xfrm>
          <a:prstGeom prst="roundRect">
            <a:avLst>
              <a:gd name="adj" fmla="val 24191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48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5795-983E-BBF6-1811-6FC4C219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B5D613-32AB-C64C-1CE5-2F47B07B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1DE21FE7-04B5-9388-F121-EAF5887FB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3693" y="2168994"/>
            <a:ext cx="1996613" cy="3549535"/>
          </a:xfrm>
          <a:prstGeom prst="rect">
            <a:avLst/>
          </a:prstGeom>
        </p:spPr>
      </p:pic>
      <p:pic>
        <p:nvPicPr>
          <p:cNvPr id="4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CA9922-AD8A-A41B-224D-1680738B7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6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782A7E2591445AC2C3C5C5C91AAA0" ma:contentTypeVersion="18" ma:contentTypeDescription="Crée un document." ma:contentTypeScope="" ma:versionID="df3fd256221503060077720a161d5cfa">
  <xsd:schema xmlns:xsd="http://www.w3.org/2001/XMLSchema" xmlns:xs="http://www.w3.org/2001/XMLSchema" xmlns:p="http://schemas.microsoft.com/office/2006/metadata/properties" xmlns:ns3="7276290a-b6fc-4cea-887e-88482890cd96" xmlns:ns4="d8db30b5-515f-47c2-aaaa-9e753899d7f9" targetNamespace="http://schemas.microsoft.com/office/2006/metadata/properties" ma:root="true" ma:fieldsID="5d5fc5329f80391188af8a8fe4a3bbf5" ns3:_="" ns4:_="">
    <xsd:import namespace="7276290a-b6fc-4cea-887e-88482890cd96"/>
    <xsd:import namespace="d8db30b5-515f-47c2-aaaa-9e753899d7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6290a-b6fc-4cea-887e-88482890cd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b30b5-515f-47c2-aaaa-9e753899d7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76290a-b6fc-4cea-887e-88482890cd96" xsi:nil="true"/>
  </documentManagement>
</p:properties>
</file>

<file path=customXml/itemProps1.xml><?xml version="1.0" encoding="utf-8"?>
<ds:datastoreItem xmlns:ds="http://schemas.openxmlformats.org/officeDocument/2006/customXml" ds:itemID="{08976C33-900F-4BCC-B4D0-C7569E0858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AE688A0-A78A-4FD8-BE95-DE25C68BB5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76290a-b6fc-4cea-887e-88482890cd96"/>
    <ds:schemaRef ds:uri="d8db30b5-515f-47c2-aaaa-9e753899d7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C69C501-A1E1-4B33-BE3C-9FA0BEC4FD3B}">
  <ds:schemaRefs>
    <ds:schemaRef ds:uri="7276290a-b6fc-4cea-887e-88482890cd96"/>
    <ds:schemaRef ds:uri="http://purl.org/dc/terms/"/>
    <ds:schemaRef ds:uri="http://schemas.microsoft.com/office/2006/metadata/properties"/>
    <ds:schemaRef ds:uri="d8db30b5-515f-47c2-aaaa-9e753899d7f9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11554</TotalTime>
  <Words>1465</Words>
  <Application>Microsoft Office PowerPoint</Application>
  <PresentationFormat>Affichage à l'écran (4:3)</PresentationFormat>
  <Paragraphs>134</Paragraphs>
  <Slides>40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40</vt:i4>
      </vt:variant>
    </vt:vector>
  </HeadingPairs>
  <TitlesOfParts>
    <vt:vector size="64" baseType="lpstr">
      <vt:lpstr>Dosis</vt:lpstr>
      <vt:lpstr>Dosis SemiBold</vt:lpstr>
      <vt:lpstr>Aptos Display</vt:lpstr>
      <vt:lpstr>Dosis ExtraBold</vt:lpstr>
      <vt:lpstr>Aptos</vt:lpstr>
      <vt:lpstr>Wingdings</vt:lpstr>
      <vt:lpstr>Dosis Medium</vt:lpstr>
      <vt:lpstr>Calibri</vt:lpstr>
      <vt:lpstr>Arial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Thème Office</vt:lpstr>
      <vt:lpstr>2_Oral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parler d’évènements et de monuments historiques.</vt:lpstr>
      <vt:lpstr>Lecture de la vidéo. </vt:lpstr>
      <vt:lpstr>Maintenant, on va prendre la parole pour parler d’évènements et de monuments historiques. On va le faire en 3 étapes. Soyez attentifs. </vt:lpstr>
      <vt:lpstr>Etape 1. Je vais vous expliquer la situation. </vt:lpstr>
      <vt:lpstr>Etape 2.  Chacun réfléchit silencieusement à ce qu’il va dire dans sa prise de parole.</vt:lpstr>
      <vt:lpstr>Etape 3. C’est à vous de prendre la parole maintenant. Qui veut passer au tableau ? </vt:lpstr>
      <vt:lpstr>Présentation PowerPoint</vt:lpstr>
      <vt:lpstr>Plan de la séance  5 </vt:lpstr>
      <vt:lpstr>Lisez et observez ce texte silencieusement. Après, on va faire une dictée. </vt:lpstr>
      <vt:lpstr>Prenez vos cahiers. Tenez-vous prêts. La dictée va commencer.</vt:lpstr>
      <vt:lpstr>Dictée en cours. Première lecture. </vt:lpstr>
      <vt:lpstr>Dictée en cours. Deuxième lecture. </vt:lpstr>
      <vt:lpstr>Je vais relire le texte de la dictée. Écoutez bien et complétez votre texte. </vt:lpstr>
      <vt:lpstr>Corrigez. </vt:lpstr>
      <vt:lpstr>Qui veut expliquer ce paragraphe dans sa langue ? </vt:lpstr>
      <vt:lpstr>Maintenant, on va apprendre à écrire un paragraphe semblable.</vt:lpstr>
      <vt:lpstr>Je commence par me poser une question : « De quoi nous avons parlé le weekend dernier ? » Qui veut me donner des propositions ? Levez la main. </vt:lpstr>
      <vt:lpstr>Il y a plusieurs réponses possibles. Une réponse peut être : Nous avons parlé de la marche verte. Mais je peux dire aussi : Nous avons parlé de la révolution du Roi et du peuple.</vt:lpstr>
      <vt:lpstr>Après je pose une autre question : Pourquoi les Marocains ont organisé la marche verte ? Qui veut me donner des propositions ? Levez la main. </vt:lpstr>
      <vt:lpstr>Il y a plusieurs réponses possibles. Une réponse peut être : Les Marocains ont organisé la marche verte pour récupérer le Sahara marocain. Mais je peux dire aussi : Les Marocains ont organisé la marche verte pour libérer leur pays.</vt:lpstr>
      <vt:lpstr>Ensuite, je me pose une autre question : « Qu’est-ce que nous avons visité hier ?  » Levez la main. </vt:lpstr>
      <vt:lpstr>Il y a plusieurs réponses possibles. Une réponse peut être : Hier, nous avons visité La Koutoubia. Mais je peux dire aussi : Hier, nous avons visité La tour Hassan.</vt:lpstr>
      <vt:lpstr>Ensuite, je me pose une autre question : «  Qu’est-ce que  nous avons découvert ? »  Levez la main. </vt:lpstr>
      <vt:lpstr>Il y a plusieurs réponses possibles. Une réponse peut être : Nous avons découvert un beau minaret. Mais je peux dire aussi : Nous avons découvert une belle cour.</vt:lpstr>
      <vt:lpstr>Enfin, je me pose une autre question : «  Comment est le minaret ? »  Levez la main. </vt:lpstr>
      <vt:lpstr>Il y a plusieurs réponses possibles. Une réponse peut être : Le minaret est sculpté soigneusement. Mais je peux dire aussi : Le minaret est restauré élégamment.</vt:lpstr>
      <vt:lpstr>Maintenant, je peux écrire mon paragraphe complet.</vt:lpstr>
      <vt:lpstr>Retenez bien. Pour écrire le paragraphe, je me suis posé les questions suivantes : </vt:lpstr>
      <vt:lpstr>Prenez vos cahiers. </vt:lpstr>
      <vt:lpstr>Vous allez écrire un paragraphe en vous posant les mêmes questions.  Je vais circuler entre les rangs pour vous aider. </vt:lpstr>
      <vt:lpstr>Qui veut lire son paragraphe ? </vt:lpstr>
      <vt:lpstr>Notez les devoirs à faire à la maison, livret page 121. Vous allez, écrire un autre paragraphe sur votre cahier.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69</cp:revision>
  <cp:lastPrinted>2025-08-13T10:11:39Z</cp:lastPrinted>
  <dcterms:created xsi:type="dcterms:W3CDTF">2025-08-01T12:31:49Z</dcterms:created>
  <dcterms:modified xsi:type="dcterms:W3CDTF">2026-05-18T10:33:29Z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0x010100F16782A7E2591445AC2C3C5C5C91AAA0</vt:lpwstr>
  </property>
</Properties>
</file>