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1" r:id="rId12"/>
  </p:sldMasterIdLst>
  <p:notesMasterIdLst>
    <p:notesMasterId r:id="rId88"/>
  </p:notesMasterIdLst>
  <p:sldIdLst>
    <p:sldId id="1164" r:id="rId13"/>
    <p:sldId id="951" r:id="rId14"/>
    <p:sldId id="1085" r:id="rId15"/>
    <p:sldId id="984" r:id="rId16"/>
    <p:sldId id="1169" r:id="rId17"/>
    <p:sldId id="1041" r:id="rId18"/>
    <p:sldId id="1040" r:id="rId19"/>
    <p:sldId id="1237" r:id="rId20"/>
    <p:sldId id="1227" r:id="rId21"/>
    <p:sldId id="1092" r:id="rId22"/>
    <p:sldId id="1253" r:id="rId23"/>
    <p:sldId id="1157" r:id="rId24"/>
    <p:sldId id="1170" r:id="rId25"/>
    <p:sldId id="1171" r:id="rId26"/>
    <p:sldId id="1160" r:id="rId27"/>
    <p:sldId id="1257" r:id="rId28"/>
    <p:sldId id="1228" r:id="rId29"/>
    <p:sldId id="1174" r:id="rId30"/>
    <p:sldId id="1173" r:id="rId31"/>
    <p:sldId id="1146" r:id="rId32"/>
    <p:sldId id="1147" r:id="rId33"/>
    <p:sldId id="1148" r:id="rId34"/>
    <p:sldId id="1149" r:id="rId35"/>
    <p:sldId id="1254" r:id="rId36"/>
    <p:sldId id="1255" r:id="rId37"/>
    <p:sldId id="779" r:id="rId38"/>
    <p:sldId id="1082" r:id="rId39"/>
    <p:sldId id="1083" r:id="rId40"/>
    <p:sldId id="1084" r:id="rId41"/>
    <p:sldId id="1133" r:id="rId42"/>
    <p:sldId id="1134" r:id="rId43"/>
    <p:sldId id="1135" r:id="rId44"/>
    <p:sldId id="1035" r:id="rId45"/>
    <p:sldId id="715" r:id="rId46"/>
    <p:sldId id="1176" r:id="rId47"/>
    <p:sldId id="1175" r:id="rId48"/>
    <p:sldId id="1203" r:id="rId49"/>
    <p:sldId id="1207" r:id="rId50"/>
    <p:sldId id="1246" r:id="rId51"/>
    <p:sldId id="1243" r:id="rId52"/>
    <p:sldId id="1222" r:id="rId53"/>
    <p:sldId id="1229" r:id="rId54"/>
    <p:sldId id="1258" r:id="rId55"/>
    <p:sldId id="1260" r:id="rId56"/>
    <p:sldId id="1103" r:id="rId57"/>
    <p:sldId id="1178" r:id="rId58"/>
    <p:sldId id="1223" r:id="rId59"/>
    <p:sldId id="1224" r:id="rId60"/>
    <p:sldId id="1261" r:id="rId61"/>
    <p:sldId id="1262" r:id="rId62"/>
    <p:sldId id="664" r:id="rId63"/>
    <p:sldId id="1190" r:id="rId64"/>
    <p:sldId id="1120" r:id="rId65"/>
    <p:sldId id="1189" r:id="rId66"/>
    <p:sldId id="1140" r:id="rId67"/>
    <p:sldId id="1141" r:id="rId68"/>
    <p:sldId id="1195" r:id="rId69"/>
    <p:sldId id="1039" r:id="rId70"/>
    <p:sldId id="1197" r:id="rId71"/>
    <p:sldId id="1196" r:id="rId72"/>
    <p:sldId id="1199" r:id="rId73"/>
    <p:sldId id="1198" r:id="rId74"/>
    <p:sldId id="1210" r:id="rId75"/>
    <p:sldId id="1211" r:id="rId76"/>
    <p:sldId id="1247" r:id="rId77"/>
    <p:sldId id="1248" r:id="rId78"/>
    <p:sldId id="1249" r:id="rId79"/>
    <p:sldId id="1250" r:id="rId80"/>
    <p:sldId id="1251" r:id="rId81"/>
    <p:sldId id="1252" r:id="rId82"/>
    <p:sldId id="1263" r:id="rId83"/>
    <p:sldId id="1264" r:id="rId84"/>
    <p:sldId id="1056" r:id="rId85"/>
    <p:sldId id="1057" r:id="rId86"/>
    <p:sldId id="689" r:id="rId87"/>
  </p:sldIdLst>
  <p:sldSz cx="9144000" cy="6858000" type="screen4x3"/>
  <p:notesSz cx="6735763" cy="9866313"/>
  <p:embeddedFontLst>
    <p:embeddedFont>
      <p:font typeface="Dosis" pitchFamily="2" charset="0"/>
      <p:regular r:id="rId89"/>
      <p:bold r:id="rId90"/>
    </p:embeddedFont>
    <p:embeddedFont>
      <p:font typeface="Dosis ExtraBold" pitchFamily="2" charset="0"/>
      <p:bold r:id="rId91"/>
    </p:embeddedFont>
    <p:embeddedFont>
      <p:font typeface="Dosis Medium" pitchFamily="2" charset="0"/>
      <p:regular r:id="rId92"/>
    </p:embeddedFont>
    <p:embeddedFont>
      <p:font typeface="Dosis SemiBold" pitchFamily="2" charset="0"/>
      <p:bold r:id="rId93"/>
    </p:embeddedFont>
    <p:embeddedFont>
      <p:font typeface="Mistral" panose="03090702030407020403" pitchFamily="66" charset="0"/>
      <p:regular r:id="rId9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2AB6D7"/>
    <a:srgbClr val="565F88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24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slide" Target="slides/slide72.xml"/><Relationship Id="rId89" Type="http://schemas.openxmlformats.org/officeDocument/2006/relationships/font" Target="fonts/font1.fntdata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font" Target="fonts/font2.fntdata"/><Relationship Id="rId95" Type="http://schemas.openxmlformats.org/officeDocument/2006/relationships/presProps" Target="presProps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5.fntdata"/><Relationship Id="rId9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6.fntdata"/><Relationship Id="rId99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E12DB-7F64-94E9-2937-ED845E40F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17D62C-22C4-DBD1-884B-9A6D27FEC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2A600D-A7C6-7438-843C-6E20AC2B0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DA23B2-30AA-77FC-E4D9-0FF99CE7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274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EF8B4-CFD0-473C-0AA0-D381E53AD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15A6C1-93AA-77BB-3228-B97DF0323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742375-7B61-C843-60CF-58F4AC379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EDFD5C-850C-ACA5-FE38-BC89D0DE0D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622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C5D5C-7CAC-7A2F-DA84-99D8ED47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26E372-6D17-FE87-0835-DF9EBDC1B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EBB793-58B4-DAEF-4CAB-D93098672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99CEAD-A9C7-62EE-49ED-E8EA63BE4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868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EF8B4-CFD0-473C-0AA0-D381E53AD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15A6C1-93AA-77BB-3228-B97DF0323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742375-7B61-C843-60CF-58F4AC379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EDFD5C-850C-ACA5-FE38-BC89D0DE0D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622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C5D5C-7CAC-7A2F-DA84-99D8ED47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26E372-6D17-FE87-0835-DF9EBDC1B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EBB793-58B4-DAEF-4CAB-D93098672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99CEAD-A9C7-62EE-49ED-E8EA63BE4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86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6DB5-5BD6-FA0F-0F26-682405D6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8600DF-A5C7-2956-B389-E8161F958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C74CBF-E87D-2975-21C7-ACCEB2F5E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3B9122-7EB5-421F-0789-32198172B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457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77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7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38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4068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688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1663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29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8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1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2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52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89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7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09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95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3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9.png"/><Relationship Id="rId4" Type="http://schemas.openxmlformats.org/officeDocument/2006/relationships/customXml" Target="../ink/ink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7" Type="http://schemas.openxmlformats.org/officeDocument/2006/relationships/image" Target="../media/image35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4.xml"/><Relationship Id="rId5" Type="http://schemas.openxmlformats.org/officeDocument/2006/relationships/image" Target="../media/image540.png"/><Relationship Id="rId4" Type="http://schemas.openxmlformats.org/officeDocument/2006/relationships/customXml" Target="../ink/ink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0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1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3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1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1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6.png"/><Relationship Id="rId4" Type="http://schemas.openxmlformats.org/officeDocument/2006/relationships/image" Target="../media/image7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65A71D-D957-F460-A713-E69625223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539103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6DF21F2-5B4A-9C70-DFEA-5ABC2E4B1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56" y="2521923"/>
            <a:ext cx="1612379" cy="24731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6EC7AB-7087-030E-E38D-658A2BCA1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994" y="2521923"/>
            <a:ext cx="1612379" cy="24731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271408-A1E6-E860-803A-76490003F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180" y="2521923"/>
            <a:ext cx="1612379" cy="24731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A3D9C0-91FA-F37E-561E-07B156090E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432" y="2521923"/>
            <a:ext cx="1612379" cy="24731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8B5198-4156-92FB-4D4C-78487F7336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870" y="2521923"/>
            <a:ext cx="1612379" cy="247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30" y="5040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371853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346653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889640" y="5501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39212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7783" y="5017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4F138-6753-7534-C1E6-1B85E744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9103EA-1BD2-39E7-EFC4-5E748306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791A3E68-0AA1-6E09-5D98-10D87D2EF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E82FBC22-33EB-0291-6778-67597AD37594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0D19C09-4122-1BE0-1CDB-C80C1DD1CF8F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Le langage des oiseaux.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1B961BD8-C453-2AA4-99CB-2AB264B145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96E4DA-6671-D070-5D05-97E23EB1E635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159919A2-26D3-C655-D7D2-9094BA91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8FAC0C-E4C7-73CC-B7DF-D7900341F81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8D865F-9259-669B-3E4C-5F43DF4E0F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F74235-D21A-1FD2-D24A-EC52AA1B205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F499C39-C686-EB4F-1F8E-8C0089B326E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57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2"/>
            <a:ext cx="6801287" cy="2172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27891" y="1810358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62754" y="3134487"/>
            <a:ext cx="533071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Écrire des phrases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semaine. </a:t>
            </a:r>
            <a:br>
              <a:rPr lang="fr-MA" dirty="0"/>
            </a:br>
            <a:r>
              <a:rPr lang="fr-MA" dirty="0"/>
              <a:t>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0A6160-B66C-12A0-EA60-0F723077C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AC45969B-7AEA-FF61-C54D-DEE3B94D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 Les remparts portugais – Le port -  Les pêcheurs – La pêche </a:t>
            </a:r>
            <a:br>
              <a:rPr lang="fr-FR" dirty="0"/>
            </a:br>
            <a:r>
              <a:rPr lang="fr-FR" dirty="0"/>
              <a:t> – Le filet – Le poisson.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8A3C83EF-B73B-EC14-8BBB-C15419DEFD2E}"/>
              </a:ext>
            </a:extLst>
          </p:cNvPr>
          <p:cNvSpPr txBox="1">
            <a:spLocks/>
          </p:cNvSpPr>
          <p:nvPr/>
        </p:nvSpPr>
        <p:spPr>
          <a:xfrm>
            <a:off x="3788569" y="3567220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port</a:t>
            </a: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6033485D-C8AA-AC79-73FD-03659C022915}"/>
              </a:ext>
            </a:extLst>
          </p:cNvPr>
          <p:cNvSpPr txBox="1">
            <a:spLocks/>
          </p:cNvSpPr>
          <p:nvPr/>
        </p:nvSpPr>
        <p:spPr>
          <a:xfrm>
            <a:off x="5947036" y="3534612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pêcheurs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0E8C5D-67D0-3FB8-C34F-E45EC0CDBC1B}"/>
              </a:ext>
            </a:extLst>
          </p:cNvPr>
          <p:cNvSpPr txBox="1"/>
          <p:nvPr/>
        </p:nvSpPr>
        <p:spPr>
          <a:xfrm>
            <a:off x="3788569" y="6197091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filet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8C3B5A8-84F8-7316-C2FA-3EB7E873A3A4}"/>
              </a:ext>
            </a:extLst>
          </p:cNvPr>
          <p:cNvSpPr txBox="1"/>
          <p:nvPr/>
        </p:nvSpPr>
        <p:spPr>
          <a:xfrm>
            <a:off x="1545985" y="6160158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pêche</a:t>
            </a:r>
          </a:p>
        </p:txBody>
      </p:sp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70297950-9AED-6EDF-F5C7-41942FC8AF10}"/>
              </a:ext>
            </a:extLst>
          </p:cNvPr>
          <p:cNvSpPr txBox="1">
            <a:spLocks/>
          </p:cNvSpPr>
          <p:nvPr/>
        </p:nvSpPr>
        <p:spPr>
          <a:xfrm>
            <a:off x="6192675" y="6163219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poisson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5114FF0-693B-496D-16D9-C9DBCB90D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369" y="1616529"/>
            <a:ext cx="1848539" cy="19506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717DC9-022E-2558-7016-2F5E444D8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53" y="1659147"/>
            <a:ext cx="1891145" cy="199953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3C9877C-A95F-7329-185D-D3FDF34DF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569" y="4282237"/>
            <a:ext cx="1894823" cy="205305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7E871FD-8BA2-CE7C-91E0-B86CE4636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2" y="1642998"/>
            <a:ext cx="1921695" cy="203183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529C1C9-5A19-CF2C-E4FE-EFFA5ADE55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92" y="4282236"/>
            <a:ext cx="1894823" cy="205305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C93430-3074-A86E-2F6B-036AA0718F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08" y="4282237"/>
            <a:ext cx="1902144" cy="2060981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9754551-405E-473D-BAF9-175E22C924BE}"/>
              </a:ext>
            </a:extLst>
          </p:cNvPr>
          <p:cNvSpPr txBox="1"/>
          <p:nvPr/>
        </p:nvSpPr>
        <p:spPr>
          <a:xfrm>
            <a:off x="1548452" y="3400251"/>
            <a:ext cx="18526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514337"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remparts </a:t>
            </a:r>
          </a:p>
          <a:p>
            <a:pPr lvl="0" defTabSz="514337"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  portugais</a:t>
            </a:r>
          </a:p>
        </p:txBody>
      </p:sp>
    </p:spTree>
    <p:extLst>
      <p:ext uri="{BB962C8B-B14F-4D97-AF65-F5344CB8AC3E}">
        <p14:creationId xmlns:p14="http://schemas.microsoft.com/office/powerpoint/2010/main" val="8771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3DD36-23D0-5400-10C2-556E72A36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72E70D-E57D-C8F4-6C60-7C97A0E2B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CFDA492-5050-F621-7699-141C2144A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981" y="767740"/>
            <a:ext cx="709545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Grillé – L’excursion – plusieurs – Tôt – Tard - Prochain.  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E6DA1CD2-8056-1404-D406-4C84E0543293}"/>
              </a:ext>
            </a:extLst>
          </p:cNvPr>
          <p:cNvSpPr txBox="1">
            <a:spLocks/>
          </p:cNvSpPr>
          <p:nvPr/>
        </p:nvSpPr>
        <p:spPr>
          <a:xfrm>
            <a:off x="3845006" y="3624944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L’excursion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5534B3B-1B07-49E7-9765-D63C3066AF41}"/>
              </a:ext>
            </a:extLst>
          </p:cNvPr>
          <p:cNvSpPr txBox="1">
            <a:spLocks/>
          </p:cNvSpPr>
          <p:nvPr/>
        </p:nvSpPr>
        <p:spPr>
          <a:xfrm>
            <a:off x="5221605" y="3663583"/>
            <a:ext cx="4248205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Plusieurs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11CEAE-259E-2C33-9109-652AC1F2625A}"/>
              </a:ext>
            </a:extLst>
          </p:cNvPr>
          <p:cNvSpPr txBox="1"/>
          <p:nvPr/>
        </p:nvSpPr>
        <p:spPr>
          <a:xfrm>
            <a:off x="1492167" y="3653081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Grillé</a:t>
            </a:r>
            <a:endParaRPr lang="fr-FR" sz="20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5CE89A-E162-5E92-4C6E-4F8FC67D96B2}"/>
              </a:ext>
            </a:extLst>
          </p:cNvPr>
          <p:cNvSpPr txBox="1"/>
          <p:nvPr/>
        </p:nvSpPr>
        <p:spPr>
          <a:xfrm>
            <a:off x="4033788" y="6132287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Tard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B36E50-29FA-A2FB-31F7-0BF3FC240E21}"/>
              </a:ext>
            </a:extLst>
          </p:cNvPr>
          <p:cNvSpPr txBox="1"/>
          <p:nvPr/>
        </p:nvSpPr>
        <p:spPr>
          <a:xfrm>
            <a:off x="1610005" y="6113821"/>
            <a:ext cx="1916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Tôt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501D77-0E62-16F5-F842-F4D214746F56}"/>
              </a:ext>
            </a:extLst>
          </p:cNvPr>
          <p:cNvSpPr txBox="1"/>
          <p:nvPr/>
        </p:nvSpPr>
        <p:spPr>
          <a:xfrm>
            <a:off x="6182231" y="6123863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Prochain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6F52FD-E2FC-A87A-0F95-B2CF8AA0C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909" y="4108163"/>
            <a:ext cx="2064210" cy="21800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B28C58-C7D6-DA75-2421-95FE82692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88" y="4133113"/>
            <a:ext cx="2064210" cy="21354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F294BC-48DE-C193-91EE-76BF004B5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4127861"/>
            <a:ext cx="2064210" cy="21406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7CC50B-EEC5-8944-A612-4437B7C2F0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1613185"/>
            <a:ext cx="1990029" cy="22143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BA6268E-87C8-D88D-828C-0BD4AD27A3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48" y="1613185"/>
            <a:ext cx="2064213" cy="22143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BC4866-8A3B-D2B6-24B6-ED9053C6BA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05" y="1640147"/>
            <a:ext cx="2064211" cy="22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8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4367922-274F-09C6-EE53-98CCA91447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836E3B-CDB0-BC98-41CE-4F368FDE2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64341-C473-0240-1484-E05BE64777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DA55F-FFE4-38B7-B681-12EBD18ED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349745-F970-B3E3-ECBC-7964CF7FE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62035E57-1165-A022-29A0-9A6311C60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terrain – Le ballon de foot -  Les spectateurs – Encourager </a:t>
            </a:r>
            <a:br>
              <a:rPr lang="fr-FR" dirty="0"/>
            </a:br>
            <a:r>
              <a:rPr lang="fr-FR" dirty="0"/>
              <a:t>– Organiser  – Un sifflet.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26DFF29-8D58-EE03-6E2C-1A49DF296902}"/>
              </a:ext>
            </a:extLst>
          </p:cNvPr>
          <p:cNvSpPr txBox="1">
            <a:spLocks/>
          </p:cNvSpPr>
          <p:nvPr/>
        </p:nvSpPr>
        <p:spPr>
          <a:xfrm>
            <a:off x="3883683" y="3601361"/>
            <a:ext cx="229729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ballon de foot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580E69-3E3E-78A7-240D-16FE2E0AF599}"/>
              </a:ext>
            </a:extLst>
          </p:cNvPr>
          <p:cNvSpPr txBox="1"/>
          <p:nvPr/>
        </p:nvSpPr>
        <p:spPr>
          <a:xfrm>
            <a:off x="1593556" y="3593436"/>
            <a:ext cx="2048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defRPr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terrain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A555AD-B41D-C275-D50F-BB2F08CE2F4B}"/>
              </a:ext>
            </a:extLst>
          </p:cNvPr>
          <p:cNvSpPr txBox="1"/>
          <p:nvPr/>
        </p:nvSpPr>
        <p:spPr>
          <a:xfrm>
            <a:off x="3987303" y="6105410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Organiser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D08D37-B796-3FD4-0A82-70953F08865D}"/>
              </a:ext>
            </a:extLst>
          </p:cNvPr>
          <p:cNvSpPr txBox="1"/>
          <p:nvPr/>
        </p:nvSpPr>
        <p:spPr>
          <a:xfrm>
            <a:off x="1708692" y="6049809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Encourager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B8E82425-0928-AE4B-A108-A36B7EFC997D}"/>
              </a:ext>
            </a:extLst>
          </p:cNvPr>
          <p:cNvSpPr txBox="1">
            <a:spLocks/>
          </p:cNvSpPr>
          <p:nvPr/>
        </p:nvSpPr>
        <p:spPr>
          <a:xfrm>
            <a:off x="6343056" y="6132060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sifflet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16AF978-B035-21F5-B567-8DB99036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89" y="4062015"/>
            <a:ext cx="1898069" cy="214778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5D7A4B8-0C9D-4874-7494-10E8D0248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103" y="4077090"/>
            <a:ext cx="1954082" cy="211763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65662F-958A-6207-A1F8-DA8583DD2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469" y="1503865"/>
            <a:ext cx="1946149" cy="218818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CD2A37-9FF2-09CA-1A7D-A39667F097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1613185"/>
            <a:ext cx="1946148" cy="21271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95C9B2-B539-CA52-D53B-7023F84F41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58" y="1564889"/>
            <a:ext cx="1946148" cy="212715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1F6E4BB-1C77-E8BA-2BDB-79754FF632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4077090"/>
            <a:ext cx="1954082" cy="2117633"/>
          </a:xfrm>
          <a:prstGeom prst="rect">
            <a:avLst/>
          </a:prstGeom>
        </p:spPr>
      </p:pic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02EC7961-7F10-2875-CC26-776A3463B254}"/>
              </a:ext>
            </a:extLst>
          </p:cNvPr>
          <p:cNvSpPr txBox="1">
            <a:spLocks/>
          </p:cNvSpPr>
          <p:nvPr/>
        </p:nvSpPr>
        <p:spPr>
          <a:xfrm>
            <a:off x="6142243" y="3570029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spectateurs</a:t>
            </a:r>
          </a:p>
        </p:txBody>
      </p:sp>
    </p:spTree>
    <p:extLst>
      <p:ext uri="{BB962C8B-B14F-4D97-AF65-F5344CB8AC3E}">
        <p14:creationId xmlns:p14="http://schemas.microsoft.com/office/powerpoint/2010/main" val="298292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C1F0-0BFF-A403-535E-182644473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AE0FF-72DF-09EC-3A25-49D22FE5A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894071-532D-C760-27B6-9A0697D5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8B5570-D6B4-9663-789B-11F1C37C2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89" y="4062015"/>
            <a:ext cx="1898069" cy="21477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4D454E-7163-8789-EC7D-E6B3476413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103" y="4077090"/>
            <a:ext cx="1954082" cy="21176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BB6FBF-FF4F-18A9-4718-55A32F84C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469" y="1503865"/>
            <a:ext cx="1946149" cy="21881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CEAE3C-42C6-F9C7-D2A0-0B2806BA6F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1613185"/>
            <a:ext cx="1946148" cy="21271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6E898B-8D20-EED6-10EB-7FB24F067C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58" y="1564889"/>
            <a:ext cx="1946148" cy="21271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6EB186-0F8E-A67F-C1A2-1F0A80683A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4077090"/>
            <a:ext cx="1954082" cy="211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89930-D188-19D7-060A-BA5E9727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AEDA5-456C-A685-48E6-E3B22D389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E48C57-1214-A3BF-D3FF-99713DE24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B0F33-4CAC-6ADD-B192-828AF4CF35FF}"/>
              </a:ext>
            </a:extLst>
          </p:cNvPr>
          <p:cNvSpPr txBox="1"/>
          <p:nvPr/>
        </p:nvSpPr>
        <p:spPr>
          <a:xfrm>
            <a:off x="1653499" y="1564889"/>
            <a:ext cx="18266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86C0D-BDF9-D013-3125-F500C34D2C6A}"/>
              </a:ext>
            </a:extLst>
          </p:cNvPr>
          <p:cNvSpPr txBox="1"/>
          <p:nvPr/>
        </p:nvSpPr>
        <p:spPr>
          <a:xfrm>
            <a:off x="4149963" y="4077090"/>
            <a:ext cx="17933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1599A9-CBA6-A3E8-A8AE-944D1FC99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89" y="4062015"/>
            <a:ext cx="1898069" cy="214778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62AF40-010E-77F8-12E1-02657DE0F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469" y="1503865"/>
            <a:ext cx="1946149" cy="21881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8548B5-A2AB-B1ED-FAB7-989DAC7CD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58" y="1564889"/>
            <a:ext cx="1946148" cy="21271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1603F4-3609-D921-BC6E-A10A0C412F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4077090"/>
            <a:ext cx="1954082" cy="211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5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2A99-EBCD-5C87-8FD5-ADFAC9F3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93727-54FC-ED9A-FD21-556528E0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le terrain et organiser.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A3828E-DC59-BBA2-1248-35127890307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F9EBD7-844D-4120-BDAC-179716BFC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3F5D0-506A-9FBE-4E24-6B6988F3B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D0704A1-7E88-0C09-3E88-8A7A547A0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89" y="4062015"/>
            <a:ext cx="1898069" cy="21477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23E20D-CDD5-BDD3-F807-8A90A8B28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103" y="4077090"/>
            <a:ext cx="1954082" cy="2117633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FCB046-96D1-AFA9-8234-96F978D400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469" y="1503865"/>
            <a:ext cx="1946149" cy="21881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E77D42-2551-6A49-82ED-932C2060E4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1613185"/>
            <a:ext cx="1946148" cy="2127159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F82B24-2B15-FE89-0DC2-8FC2A19C33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58" y="1564889"/>
            <a:ext cx="1946148" cy="21271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0EB772-6B83-66B2-5BBA-7FC038CE10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13" y="4077090"/>
            <a:ext cx="1954082" cy="211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7761FA5-EB17-C9B7-66DE-FC9DA79C6E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C171CA-0FB5-7A56-7FAE-92054A88B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9DF63D-05EB-49AD-6467-67C56B2FC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E6D21-3F16-C4E2-6892-0E492471E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EF018F-3938-3C3D-0F18-7ED8BC85D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C09B4995-918F-1653-2F61-084692F2F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2398" y="811897"/>
            <a:ext cx="648077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quart – Un demi – Moins le quart – La joie  – Le maillot de l’équipe -  Une récompense.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A789F760-804A-4FE3-BBE4-DD6ADB59A4B9}"/>
              </a:ext>
            </a:extLst>
          </p:cNvPr>
          <p:cNvSpPr txBox="1">
            <a:spLocks/>
          </p:cNvSpPr>
          <p:nvPr/>
        </p:nvSpPr>
        <p:spPr>
          <a:xfrm>
            <a:off x="3543175" y="3506838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demi</a:t>
            </a: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50AF10BB-A27A-180C-6CDA-6432BABE0269}"/>
              </a:ext>
            </a:extLst>
          </p:cNvPr>
          <p:cNvSpPr txBox="1">
            <a:spLocks/>
          </p:cNvSpPr>
          <p:nvPr/>
        </p:nvSpPr>
        <p:spPr>
          <a:xfrm>
            <a:off x="5208073" y="3522277"/>
            <a:ext cx="4248205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Moins le quart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28D22E4-4B52-30C2-ED10-19C8A75C9F70}"/>
              </a:ext>
            </a:extLst>
          </p:cNvPr>
          <p:cNvSpPr txBox="1"/>
          <p:nvPr/>
        </p:nvSpPr>
        <p:spPr>
          <a:xfrm>
            <a:off x="1070956" y="3561862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sz="2400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quart</a:t>
            </a:r>
            <a:endParaRPr lang="fr-FR" sz="20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6C0C7DE-095A-7B29-7D1A-B8D4BD926C68}"/>
              </a:ext>
            </a:extLst>
          </p:cNvPr>
          <p:cNvSpPr txBox="1"/>
          <p:nvPr/>
        </p:nvSpPr>
        <p:spPr>
          <a:xfrm>
            <a:off x="3661012" y="5914444"/>
            <a:ext cx="2064211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maillot de l’équipe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3387088-55C3-DD05-3892-F40BD1303F98}"/>
              </a:ext>
            </a:extLst>
          </p:cNvPr>
          <p:cNvSpPr txBox="1"/>
          <p:nvPr/>
        </p:nvSpPr>
        <p:spPr>
          <a:xfrm>
            <a:off x="442001" y="5961494"/>
            <a:ext cx="3473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rgbClr val="D8266A"/>
                </a:solidFill>
                <a:latin typeface="Dosis SemiBold" pitchFamily="2" charset="0"/>
              </a:rPr>
              <a:t>La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joie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0517CB7-1C47-EE3B-2D26-8CC386DB21B1}"/>
              </a:ext>
            </a:extLst>
          </p:cNvPr>
          <p:cNvSpPr txBox="1"/>
          <p:nvPr/>
        </p:nvSpPr>
        <p:spPr>
          <a:xfrm>
            <a:off x="6053282" y="6004778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rgbClr val="D8266A"/>
                </a:solidFill>
                <a:latin typeface="Dosis SemiBold" pitchFamily="2" charset="0"/>
              </a:rPr>
              <a:t>Une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récompense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CE18A0A-DCF6-1597-C4CE-602708CC5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25" y="3986007"/>
            <a:ext cx="1805918" cy="197548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5D4755-F725-9116-4B45-A67C33F20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0" y="1737616"/>
            <a:ext cx="1805918" cy="197548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AD6B172-D10C-A6A3-C0D0-DA94E2B2A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25" y="1712029"/>
            <a:ext cx="1805918" cy="197548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B4A4478-7DD5-B2E3-1BED-4560C5861E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3986007"/>
            <a:ext cx="1805918" cy="197548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1AC7D42-E797-8326-8AE9-E7B279B439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0" y="4010119"/>
            <a:ext cx="1805919" cy="197548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57CDE77-7499-2197-3D8A-5E9952946E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1712029"/>
            <a:ext cx="1805918" cy="197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5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6896E-AA4C-1923-AFCD-9DD7D5A33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0FEE1-64B5-8F50-82CA-866C86D9A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D01B88-428F-6F4E-8683-069F0A74D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19B63C-785F-F3A0-AFB1-1243464F5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25" y="3986007"/>
            <a:ext cx="1805918" cy="19754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9D68DB-CFD5-578A-0B9C-93B31572E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0" y="1737616"/>
            <a:ext cx="1805918" cy="19754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2BC218-436B-973A-B66E-2F88A01FEE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25" y="1712029"/>
            <a:ext cx="1805918" cy="197548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24639EB-9F71-86C2-3E5F-C3A76131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3986007"/>
            <a:ext cx="1805918" cy="197548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9939AFF-3237-1A9E-EBB8-085D5B4FE1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0" y="4010119"/>
            <a:ext cx="1805919" cy="197548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9F214F2-EEA6-AB60-55DC-F0EC695A48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1712029"/>
            <a:ext cx="1805918" cy="197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1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1382-E0ED-9F92-82D1-5B3B9358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018A7C-F4C9-4EA4-C873-6C25520D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Quels sont les 2 mots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1AB3A-3A68-C3B2-3C6B-8228961F4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04606" y="568229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57344C-9EDD-8CEB-CDED-76ADC58AC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086" y="4031731"/>
            <a:ext cx="1805918" cy="19754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CE48E4-22EF-2096-99BB-56E0E102E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0" y="1737616"/>
            <a:ext cx="1805918" cy="19754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FB0B02-3DE4-25F9-295B-B978A8CB1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25" y="1712029"/>
            <a:ext cx="1805918" cy="19754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20E514-7E6C-332E-FFB0-FC30E1920D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3986007"/>
            <a:ext cx="1805918" cy="19754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6C121F-A3D6-A5A9-4D0A-443357CCFC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457" y="3986007"/>
            <a:ext cx="1805919" cy="19754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A5A596-E909-A773-AAD0-37EA50E11F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1712029"/>
            <a:ext cx="1805918" cy="197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4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398DF-BBA6-C25B-B33C-0A88DF93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2A1E6C-A839-B6E6-7A7B-1F509119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 : la joie  et une récompense.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25C414-0AE6-0FFC-3130-CDA5666D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11319" y="568229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10AF4A-D586-B220-32F5-99DDFD73E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25" y="3986007"/>
            <a:ext cx="1805918" cy="1975487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620216-4264-337A-F9A0-C09787DBE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0" y="1737616"/>
            <a:ext cx="1805918" cy="19754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16D3E7-A927-20AC-A04D-AA36F9E124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25" y="1712029"/>
            <a:ext cx="1805918" cy="19754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BE5838-18B6-2CE5-2D81-54D73B31ED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3986007"/>
            <a:ext cx="1805918" cy="197548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98E66E-48BF-9585-4BDB-2AD78040FD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0" y="4010119"/>
            <a:ext cx="1805919" cy="1975487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D528D2-E0C5-0285-1C79-614B896E06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5" y="1712029"/>
            <a:ext cx="1805918" cy="197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8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BC1625-5C1C-67BB-5369-DEB808AB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E5592FE-FDFB-777B-47CD-9FB8579B1D93}"/>
              </a:ext>
            </a:extLst>
          </p:cNvPr>
          <p:cNvSpPr txBox="1"/>
          <p:nvPr/>
        </p:nvSpPr>
        <p:spPr>
          <a:xfrm>
            <a:off x="1324496" y="2287496"/>
            <a:ext cx="679140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Samedi prochain, il y aura une journée sportive à l’école. Deux équipes joueront un match dans le terrain de l’école. J’arriverai à l’école à onze heures et quart avec mon maillot sportif. Nous passerons des moments très agréables ensemble.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2FBE49-D686-82DC-F1AC-E3FB4354F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6C02BE1-88E4-6205-78BD-FB30B03FDD8D}"/>
              </a:ext>
            </a:extLst>
          </p:cNvPr>
          <p:cNvSpPr txBox="1"/>
          <p:nvPr/>
        </p:nvSpPr>
        <p:spPr>
          <a:xfrm>
            <a:off x="1324496" y="2287496"/>
            <a:ext cx="679140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Samedi prochain, il y aura une journée sportive à l’école. Deux équipes joueront un match dans le terrain de l’école. J’arriverai à l’école à onze heures et quart avec mon maillot sportif. Nous passerons des moments très agréables ensemble.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27443-C63E-3B4C-7DFE-867E47B34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324496" y="2044859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Qu’est-ce qu’il y aura à l’école samedi prochain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C7DDD2D-29DF-104F-4E74-1865F1058C84}"/>
              </a:ext>
            </a:extLst>
          </p:cNvPr>
          <p:cNvSpPr txBox="1"/>
          <p:nvPr/>
        </p:nvSpPr>
        <p:spPr>
          <a:xfrm>
            <a:off x="1324496" y="2693013"/>
            <a:ext cx="679140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Samedi prochain, il y aura une journée sportive à l’école. Deux équipes joueront un match dans le terrain de l’école. J’arriverai à l’école à onze heures et quart avec mon maillot sportif. Nous passerons des moments très agréables ensemble.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0088"/>
            <a:ext cx="72948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Samedi prochain, il y aura une journée sportive à l’école.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8F1DF865-9997-439F-53ED-9E18E40A22A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CE6968C-70EF-18E1-8670-524786677C5A}"/>
              </a:ext>
            </a:extLst>
          </p:cNvPr>
          <p:cNvSpPr txBox="1"/>
          <p:nvPr/>
        </p:nvSpPr>
        <p:spPr>
          <a:xfrm>
            <a:off x="1340399" y="2519533"/>
            <a:ext cx="679140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Samedi prochain, il y aura une journée sportive à l’école</a:t>
            </a: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 Deux équipes joueront un match dans le terrain de l’école. J’arriverai à l’école à onze heures et quart avec mon maillot sportif. Nous passerons des moments très agréables ensemble.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AFD9D2-3BFB-C76E-CECD-3B39315AF201}"/>
              </a:ext>
            </a:extLst>
          </p:cNvPr>
          <p:cNvSpPr txBox="1"/>
          <p:nvPr/>
        </p:nvSpPr>
        <p:spPr>
          <a:xfrm>
            <a:off x="1324496" y="2044859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  <a:latin typeface="Dosis SemiBold" pitchFamily="2" charset="0"/>
              </a:rPr>
              <a:t>Qu’est-ce qu’il y aura </a:t>
            </a:r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à l’école samedi prochain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0501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EF91F-06BF-AB08-D602-8794CEAB8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370236B-79BB-5B76-7A0B-DA46AA6F9F3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370236B-79BB-5B76-7A0B-DA46AA6F9F3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C10D5DF9-2BC7-0BE6-C674-646D99D6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B19EC7E-DB67-C4DE-09CD-A44A2A7A774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1B19EC7E-DB67-C4DE-09CD-A44A2A7A774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63317C-357E-A44B-2CD6-5CAED7CEE9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5B88092-ABBC-87B8-E8E9-94B66667A077}"/>
              </a:ext>
            </a:extLst>
          </p:cNvPr>
          <p:cNvSpPr txBox="1"/>
          <p:nvPr/>
        </p:nvSpPr>
        <p:spPr>
          <a:xfrm>
            <a:off x="1229552" y="2057868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À quelle heure l’enfant arrivera-t-il à l’école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6460A7-B1AD-F4A5-461F-A6C0500EA44F}"/>
              </a:ext>
            </a:extLst>
          </p:cNvPr>
          <p:cNvSpPr txBox="1"/>
          <p:nvPr/>
        </p:nvSpPr>
        <p:spPr>
          <a:xfrm>
            <a:off x="1229552" y="2677110"/>
            <a:ext cx="679140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Samedi prochain, il y aura une journée sportive à l’école. Deux équipes joueront un match dans le terrain de l’école. J’arriverai à l’école à onze heures et quart avec mon maillot sportif. Nous passerons des moments très agréables ensemble.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58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64AC7-3336-13FC-309E-932778EC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F9E2C3A2-6D41-9865-451C-0FC05BAC404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F9E2C3A2-6D41-9865-451C-0FC05BAC404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B4AA13E-5F1F-DE52-B47F-3DD2A9901F2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B4AA13E-5F1F-DE52-B47F-3DD2A9901F2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B7F2211-A884-F8E3-F5A8-3BDDC8B65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0088"/>
            <a:ext cx="72948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L’enfant arrivera à l’école à onze heures et quart.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F164E24-CBD1-9DC9-EDB7-27F9B567E5B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1F164E24-CBD1-9DC9-EDB7-27F9B567E5B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477BA77A-0EA0-77C4-59D3-5C77BC1FD5A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BA1233-2DEE-2B28-5D18-79EF276B0F2D}"/>
              </a:ext>
            </a:extLst>
          </p:cNvPr>
          <p:cNvSpPr txBox="1"/>
          <p:nvPr/>
        </p:nvSpPr>
        <p:spPr>
          <a:xfrm>
            <a:off x="1332448" y="2693012"/>
            <a:ext cx="679140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Samedi prochain, il y aura une journée sportive à l’école. Deux équipes joueront un match dans le terrain de l’école. 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J’arriverai à l’école à onze heures et quart </a:t>
            </a: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avec mon maillot sportif. Nous passerons des moments très agréables ensemble.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DB1C63-412B-52BC-AF03-79CD5B18F7E8}"/>
              </a:ext>
            </a:extLst>
          </p:cNvPr>
          <p:cNvSpPr txBox="1"/>
          <p:nvPr/>
        </p:nvSpPr>
        <p:spPr>
          <a:xfrm>
            <a:off x="1229552" y="2057868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  <a:latin typeface="Dosis SemiBold" pitchFamily="2" charset="0"/>
              </a:rPr>
              <a:t>À quelle heure </a:t>
            </a:r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l’enfant arrivera-t-il à l’école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6045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95085" y="2302524"/>
            <a:ext cx="3953830" cy="2911655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417" y="777795"/>
            <a:ext cx="747419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2D3860-4972-C57C-A15A-A8EFA9ED05E0}"/>
              </a:ext>
            </a:extLst>
          </p:cNvPr>
          <p:cNvSpPr/>
          <p:nvPr/>
        </p:nvSpPr>
        <p:spPr>
          <a:xfrm>
            <a:off x="756947" y="3190612"/>
            <a:ext cx="136276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723156" y="3252631"/>
            <a:ext cx="14330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60">
              <a:defRPr/>
            </a:pPr>
            <a:r>
              <a:rPr lang="fr-FR" sz="2600" b="1" kern="0" dirty="0">
                <a:solidFill>
                  <a:srgbClr val="424D7B"/>
                </a:solidFill>
                <a:latin typeface="Dosis SemiBold" pitchFamily="2" charset="0"/>
              </a:rPr>
              <a:t>à l’école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53DF62-B3F8-C739-F3F9-4567E95505EC}"/>
              </a:ext>
            </a:extLst>
          </p:cNvPr>
          <p:cNvSpPr/>
          <p:nvPr/>
        </p:nvSpPr>
        <p:spPr>
          <a:xfrm>
            <a:off x="7092885" y="3205912"/>
            <a:ext cx="150652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77D849-EEDB-4411-E1A6-32216C3043D3}"/>
              </a:ext>
            </a:extLst>
          </p:cNvPr>
          <p:cNvSpPr/>
          <p:nvPr/>
        </p:nvSpPr>
        <p:spPr>
          <a:xfrm>
            <a:off x="3763871" y="3185670"/>
            <a:ext cx="3133975" cy="612000"/>
          </a:xfrm>
          <a:prstGeom prst="roundRect">
            <a:avLst>
              <a:gd name="adj" fmla="val 21241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06F1D7-85B9-EB4C-A3D0-BBF866F96296}"/>
              </a:ext>
            </a:extLst>
          </p:cNvPr>
          <p:cNvSpPr txBox="1"/>
          <p:nvPr/>
        </p:nvSpPr>
        <p:spPr>
          <a:xfrm>
            <a:off x="3772986" y="3213422"/>
            <a:ext cx="3133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60"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600" b="1" kern="0" dirty="0">
                <a:solidFill>
                  <a:srgbClr val="424D7B"/>
                </a:solidFill>
                <a:latin typeface="Dosis SemiBold" pitchFamily="2" charset="0"/>
              </a:rPr>
              <a:t>à huit heures et quart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D12DDE5-DD3A-2B69-0C1D-CA845EC382B3}"/>
              </a:ext>
            </a:extLst>
          </p:cNvPr>
          <p:cNvSpPr txBox="1"/>
          <p:nvPr/>
        </p:nvSpPr>
        <p:spPr>
          <a:xfrm>
            <a:off x="7092885" y="3237243"/>
            <a:ext cx="1398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arrivera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27ACB8C-4D98-6048-6F99-1A8D7A60A9EE}"/>
              </a:ext>
            </a:extLst>
          </p:cNvPr>
          <p:cNvSpPr/>
          <p:nvPr/>
        </p:nvSpPr>
        <p:spPr>
          <a:xfrm>
            <a:off x="2332977" y="3186438"/>
            <a:ext cx="122674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CF1BF94-0B32-317B-1E5D-256DDDFE2D64}"/>
              </a:ext>
            </a:extLst>
          </p:cNvPr>
          <p:cNvSpPr txBox="1"/>
          <p:nvPr/>
        </p:nvSpPr>
        <p:spPr>
          <a:xfrm>
            <a:off x="2342092" y="3199497"/>
            <a:ext cx="12267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600" b="1" kern="0" dirty="0">
                <a:solidFill>
                  <a:srgbClr val="424D7B"/>
                </a:solidFill>
                <a:latin typeface="Dosis SemiBold" pitchFamily="2" charset="0"/>
              </a:rPr>
              <a:t>Amine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C3EF-34AA-E46F-25DA-301D48C3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F5EC8D6-2DFA-CFC1-721A-E8B20190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CCC845-12EA-8A84-8E2C-1346BE723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092E66-805D-7F2E-CA9C-BB6CF3FF5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8329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C2D1270-395C-2528-241B-6754932941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218" t="37247" r="6100" b="19682"/>
          <a:stretch>
            <a:fillRect/>
          </a:stretch>
        </p:blipFill>
        <p:spPr>
          <a:xfrm>
            <a:off x="954156" y="2870421"/>
            <a:ext cx="7474227" cy="209119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884B876-42EB-0021-C11C-BD15692CDEC6}"/>
              </a:ext>
            </a:extLst>
          </p:cNvPr>
          <p:cNvSpPr txBox="1"/>
          <p:nvPr/>
        </p:nvSpPr>
        <p:spPr>
          <a:xfrm>
            <a:off x="1372269" y="3553554"/>
            <a:ext cx="7159731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Amine arrivera à l’école à huit heures et quart. </a:t>
            </a:r>
          </a:p>
        </p:txBody>
      </p: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16150-3699-43CB-788B-9258905E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38457-6315-5762-E14C-86E2A267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51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sur vos cahiers une phrase correcte en utilisant ces mots. Attention, il faut ajouter d’autres mots pour obtenir une phrase correcte.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35A65B-2A0C-33CF-DE06-48632BA05A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2007AA7-809F-AF59-2575-7A385AB38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7E8922-BFD4-2D4D-BEDD-EEBE149A0D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3F79F54-765B-318F-F750-C3BACF0DE95E}"/>
              </a:ext>
            </a:extLst>
          </p:cNvPr>
          <p:cNvSpPr txBox="1"/>
          <p:nvPr/>
        </p:nvSpPr>
        <p:spPr>
          <a:xfrm>
            <a:off x="1199490" y="3101898"/>
            <a:ext cx="7008075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terrain   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-  dix heures et demie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4058-3D21-C906-15D9-C176C8ED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363EC-B00F-B500-3453-E4BFDF60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24E245-D71C-9A77-19DC-0A5916AE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31BFB-0C4E-C80D-FB1B-FE1D56CA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7999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A9AC-91B9-F210-BA34-83B14EBE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C67D1B0-C21E-A939-B380-764DCDE0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315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Une phrase correcte est : Salma ira au terrain à dix heures et demie.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1AE2C2C-81CF-511A-0003-165869AA368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7772318-96A0-5CF5-3617-5A0DA86B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28F70A-B937-04B3-E1F9-726CF0617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2F1D302-1E67-5647-4E04-B9C4994702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646" t="34510" r="4746" b="16032"/>
          <a:stretch>
            <a:fillRect/>
          </a:stretch>
        </p:blipFill>
        <p:spPr>
          <a:xfrm>
            <a:off x="1045192" y="2759102"/>
            <a:ext cx="7263921" cy="24012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627431-B53B-18E5-5CBA-9401B2A65574}"/>
              </a:ext>
            </a:extLst>
          </p:cNvPr>
          <p:cNvSpPr txBox="1"/>
          <p:nvPr/>
        </p:nvSpPr>
        <p:spPr>
          <a:xfrm>
            <a:off x="1127483" y="3497896"/>
            <a:ext cx="7358514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Salma ira au terrain à dix heures et demie. </a:t>
            </a:r>
          </a:p>
        </p:txBody>
      </p:sp>
    </p:spTree>
    <p:extLst>
      <p:ext uri="{BB962C8B-B14F-4D97-AF65-F5344CB8AC3E}">
        <p14:creationId xmlns:p14="http://schemas.microsoft.com/office/powerpoint/2010/main" val="37436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478583" y="407399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57906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356-93DB-4E1D-3FD9-3832B645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66759B-C975-2BBA-0F93-44B82DF2F9E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3903D5-5D45-FE72-FC6F-5E16F2F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005993E-C72F-21CD-952E-78971AB494E8}"/>
              </a:ext>
            </a:extLst>
          </p:cNvPr>
          <p:cNvSpPr txBox="1">
            <a:spLocks/>
          </p:cNvSpPr>
          <p:nvPr/>
        </p:nvSpPr>
        <p:spPr>
          <a:xfrm>
            <a:off x="1395456" y="407399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B06290-2F2C-8AF5-00C5-AE104DDA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70441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143840E-9C37-ECF2-5430-0889DE57368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7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2254D-D827-E26D-DB98-9079514AF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BC829F-2FC5-A3AD-9D49-8F1BD965E42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4BC3E5-3DE4-B856-30EC-49FF9604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1D30AB-B5F8-8235-31A8-E6D4FF3F3DEF}"/>
              </a:ext>
            </a:extLst>
          </p:cNvPr>
          <p:cNvSpPr txBox="1">
            <a:spLocks/>
          </p:cNvSpPr>
          <p:nvPr/>
        </p:nvSpPr>
        <p:spPr>
          <a:xfrm>
            <a:off x="1395456" y="3841324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AB7150-D167-66F6-CA70-B820DFECB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155757" y="197730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4D93DD8-1C95-B594-63B6-6E2FD73B407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862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3562B-F40E-BCD3-61D5-EE0DABF5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1874B-2D7C-BD9C-26C3-7D0280EDD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à l’école aujourd’hui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627F06-9BD2-D89F-23FE-4E286562D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19139" y="227635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1FE135B-FCF1-A81D-0BE6-BF12E7589A1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BC675F-7C4C-E19F-F2D8-358817501931}"/>
              </a:ext>
            </a:extLst>
          </p:cNvPr>
          <p:cNvSpPr txBox="1"/>
          <p:nvPr/>
        </p:nvSpPr>
        <p:spPr>
          <a:xfrm>
            <a:off x="863585" y="4071769"/>
            <a:ext cx="74168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fait à l’école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aujourd’hui ? </a:t>
            </a:r>
          </a:p>
        </p:txBody>
      </p:sp>
    </p:spTree>
    <p:extLst>
      <p:ext uri="{BB962C8B-B14F-4D97-AF65-F5344CB8AC3E}">
        <p14:creationId xmlns:p14="http://schemas.microsoft.com/office/powerpoint/2010/main" val="419873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7727D-EFF9-9010-6212-F93328D14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CC668A-4800-7DF7-A09C-BFFE5EB0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dimanche dernier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B5680A-6DD0-DA26-2709-0A4C21271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02366" y="2261217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2F658E-CFA4-B552-EEDF-AFD14B21516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4CEF4A-1614-DB01-D608-D0C1766EBB99}"/>
              </a:ext>
            </a:extLst>
          </p:cNvPr>
          <p:cNvSpPr txBox="1"/>
          <p:nvPr/>
        </p:nvSpPr>
        <p:spPr>
          <a:xfrm>
            <a:off x="1038431" y="4064842"/>
            <a:ext cx="70671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 que tu as fait dimanche dernier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3698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8ED3E-723F-0FE5-ADD7-B577BD0E1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86C13-3086-9211-195D-7ED9BF825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est-ce que tu es allé (e) avec ta famille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0E41BEB-DDAC-7E86-FF8F-C56D384D9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3545" y="2098739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B2A5E81-1B00-E4D7-1D0E-10F6566299B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3F384B-C833-C8CC-B375-321F35622010}"/>
              </a:ext>
            </a:extLst>
          </p:cNvPr>
          <p:cNvSpPr txBox="1"/>
          <p:nvPr/>
        </p:nvSpPr>
        <p:spPr>
          <a:xfrm>
            <a:off x="1196231" y="3983106"/>
            <a:ext cx="6751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est-ce que tu es allé (e) avec ta famille ?</a:t>
            </a:r>
          </a:p>
        </p:txBody>
      </p:sp>
    </p:spTree>
    <p:extLst>
      <p:ext uri="{BB962C8B-B14F-4D97-AF65-F5344CB8AC3E}">
        <p14:creationId xmlns:p14="http://schemas.microsoft.com/office/powerpoint/2010/main" val="395951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1C0E3-7999-9CD0-8F71-C0E5B740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957C1B-6AEC-9DD2-4530-F626D1733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vu à la ferme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95D799-09E7-B170-EAD8-ED01D526D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79299" y="222594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176141-9CF0-BF19-FB74-1C03D4CF13A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CE60720-96C5-5E71-AC0F-C65FA3F44ADC}"/>
              </a:ext>
            </a:extLst>
          </p:cNvPr>
          <p:cNvSpPr txBox="1"/>
          <p:nvPr/>
        </p:nvSpPr>
        <p:spPr>
          <a:xfrm>
            <a:off x="1669367" y="4255900"/>
            <a:ext cx="58052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vu à la ferme ?</a:t>
            </a:r>
          </a:p>
        </p:txBody>
      </p:sp>
    </p:spTree>
    <p:extLst>
      <p:ext uri="{BB962C8B-B14F-4D97-AF65-F5344CB8AC3E}">
        <p14:creationId xmlns:p14="http://schemas.microsoft.com/office/powerpoint/2010/main" val="179076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2A72D-F43D-066E-4D98-D1629961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3C5A575-066B-2B66-170E-BD79DC777C06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ED76ED-B74A-047A-EF31-F69A1C276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vas faire avec tes amis le weekend prochain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5C04452-F473-AA90-2685-414E8E869B56}"/>
              </a:ext>
            </a:extLst>
          </p:cNvPr>
          <p:cNvSpPr txBox="1">
            <a:spLocks/>
          </p:cNvSpPr>
          <p:nvPr/>
        </p:nvSpPr>
        <p:spPr>
          <a:xfrm>
            <a:off x="1478583" y="3920837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vas faire avec tes amis le weekend prochain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88F240-2525-01E0-47FE-DB4E64D18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68120" y="2208355"/>
            <a:ext cx="1991060" cy="15728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B979AA7-ED65-363E-2410-CF5B54EB740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650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587F2-4906-37F9-A718-2AB8AA5B2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5EE3D7-D8B6-BFDE-28EC-2D6AA358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qui iras-tu en excursion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90DE57-04FD-0821-5689-D7CE4AD69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93016" y="2241844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E156EF9-EF0F-E19C-6C78-999BBF8F19A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251A22-8EA4-94F5-B646-2CACB0E43D28}"/>
              </a:ext>
            </a:extLst>
          </p:cNvPr>
          <p:cNvSpPr txBox="1"/>
          <p:nvPr/>
        </p:nvSpPr>
        <p:spPr>
          <a:xfrm>
            <a:off x="1732570" y="4224037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qui iras-tu en excursion ?</a:t>
            </a:r>
          </a:p>
        </p:txBody>
      </p:sp>
    </p:spTree>
    <p:extLst>
      <p:ext uri="{BB962C8B-B14F-4D97-AF65-F5344CB8AC3E}">
        <p14:creationId xmlns:p14="http://schemas.microsoft.com/office/powerpoint/2010/main" val="287037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C9B2-1E70-CFFC-BEB7-721E29CD4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8AACE3-E6C0-D30E-8E8A-996FF67DA7A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AA39E28-7F10-D870-0588-A79F5486C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auras samedi prochain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4B31DDD-23C4-AE39-E3D3-D1A7330D0DFB}"/>
              </a:ext>
            </a:extLst>
          </p:cNvPr>
          <p:cNvSpPr txBox="1">
            <a:spLocks/>
          </p:cNvSpPr>
          <p:nvPr/>
        </p:nvSpPr>
        <p:spPr>
          <a:xfrm>
            <a:off x="1478583" y="3920837"/>
            <a:ext cx="646477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auras 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samedi prochain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FC3744-DAEF-4DC0-6F57-BB470348D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68120" y="2208355"/>
            <a:ext cx="1991060" cy="15728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0DEB158-2AAB-3412-EDD1-8C9996E3F3D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64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4344B-B48A-361B-3F4F-F981B54AF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76B44-FD5D-BF30-3F75-DBBD22C3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iras-tu à l’école demain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414744F-E235-84AA-E899-27A9BE5F7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93016" y="2241844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680B3F9-4AE9-CA1D-B22B-CFD2AA4E333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01F87D-6214-E701-EB20-1E152BC5FEE1}"/>
              </a:ext>
            </a:extLst>
          </p:cNvPr>
          <p:cNvSpPr txBox="1"/>
          <p:nvPr/>
        </p:nvSpPr>
        <p:spPr>
          <a:xfrm>
            <a:off x="1732570" y="4224037"/>
            <a:ext cx="6171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iras-tu au stade ?</a:t>
            </a:r>
          </a:p>
        </p:txBody>
      </p:sp>
    </p:spTree>
    <p:extLst>
      <p:ext uri="{BB962C8B-B14F-4D97-AF65-F5344CB8AC3E}">
        <p14:creationId xmlns:p14="http://schemas.microsoft.com/office/powerpoint/2010/main" val="168187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langage des oiseaux.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1DF4-6A85-EC2F-A525-5B6CEF78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A958E13-CAE0-4F7B-872F-51857616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9051"/>
            <a:ext cx="71767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langage des oiseaux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Qui veut nous rappeler ce qu’on a vu ?  En français ou dans votre langue.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F29684-68FE-3A01-93E4-40DFE6E77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A90677-BAD3-4750-5780-574748286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9597" y="1722949"/>
            <a:ext cx="3784806" cy="415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2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A2B44-AE22-C316-816F-C255543F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A442430-2B4B-43B9-AAD3-B31A181DD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7795"/>
            <a:ext cx="722450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 épisode une nouvelle fois. Après, on verra le deuxième épisode de cette histoire.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5873976-5594-A360-9F0C-36068CF8B2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7F3CD33-786D-BB27-251E-B1177DCE9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86BBEE-82EF-004C-3DBA-6AB670BE5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885E2E7-61CE-E3DB-CB8F-84424D92B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32" y="1972932"/>
            <a:ext cx="7124736" cy="377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3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DCAC6-9A63-CC93-60B5-3F319AAEF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C4F013-58AC-73F6-4FED-73A3C20D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8D1EFBB-1A4C-50BA-34E9-0648F5230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0AC2D2-29CE-8632-2ADD-B320B330AC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5-09 at 18.56.50">
            <a:hlinkClick r:id="" action="ppaction://media"/>
            <a:extLst>
              <a:ext uri="{FF2B5EF4-FFF2-40B4-BE49-F238E27FC236}">
                <a16:creationId xmlns:a16="http://schemas.microsoft.com/office/drawing/2014/main" id="{851C383A-0D0C-1175-21BA-17CF15E802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149" y="1958792"/>
            <a:ext cx="7365702" cy="414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4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82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A2B44-AE22-C316-816F-C255543F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A442430-2B4B-43B9-AAD3-B31A181DD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0" y="756000"/>
            <a:ext cx="716689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le deuxième épisode de cette histoire. Est-ce que vous êtes prêts ? Écoutez bien.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5873976-5594-A360-9F0C-36068CF8B2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7F3CD33-786D-BB27-251E-B1177DCE9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86BBEE-82EF-004C-3DBA-6AB670BE5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8E25CDC-07C7-FDB7-28B4-D1C689DBCF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897" y="1982539"/>
            <a:ext cx="7252206" cy="38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9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DCAC6-9A63-CC93-60B5-3F319AAEF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C4F013-58AC-73F6-4FED-73A3C20D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8D1EFBB-1A4C-50BA-34E9-0648F5230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0AC2D2-29CE-8632-2ADD-B320B330AC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4AP - Le langage des oiseaux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BD4867AB-B6B6-769A-A901-7E5D17855E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1893281"/>
            <a:ext cx="7244765" cy="407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7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4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4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570-D268-2A53-7D7A-8F2B2A8A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AC7DD9B-929A-003E-C71F-FE345867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D54975B-F58E-3A26-A179-FA3223086E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C4525C-1117-2F30-BCC3-CA750D107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Copie de FINALE - 4AP - Le langage des oiseaux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8FE3D937-5BF9-C8B3-B1A8-16796CD42D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9617" y="1893281"/>
            <a:ext cx="7244765" cy="407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4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4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A1DFC-B4C6-19CD-5DF8-587807788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2A32810-AEC3-2584-D970-21563AF4F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le père de l’enfant était-il inquiet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D3880D-2CBB-CD96-ABA8-ADB7653C7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DBF6B2-8232-733F-BE04-5ECD98D55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696" y="1945112"/>
            <a:ext cx="3772608" cy="38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1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6AE4C-3ED4-E225-B8EA-D001845C7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435A69C-C2E2-1F95-B223-480C852B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Parce qu’il a pensé que son fils a perdu du temps avec les oiseaux 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4B2E89-FCBA-31BE-3C43-545C079F3A39}"/>
              </a:ext>
            </a:extLst>
          </p:cNvPr>
          <p:cNvSpPr txBox="1"/>
          <p:nvPr/>
        </p:nvSpPr>
        <p:spPr>
          <a:xfrm>
            <a:off x="1400053" y="1709230"/>
            <a:ext cx="684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Parce qu’il a pensé que son fils a perdu du temps avec les oiseaux.</a:t>
            </a:r>
            <a:endParaRPr lang="fr-MA" sz="1400" dirty="0">
              <a:latin typeface="Dosis SemiBold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7C361AE-A962-7A65-E604-1E34815998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6DF53BB-CE37-CB73-1EC3-DEF8B9C94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3CFA5D-7A21-EA60-154D-DACA2CD49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7B80452-5C31-2346-F991-2E80B1623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696" y="2540227"/>
            <a:ext cx="3772608" cy="38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3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ABD9-6ECC-E0FA-1594-DE6037379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21A1014-6A14-C366-6CD1-3D1DE533F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dit le père à son fils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38E5F3-77C9-6422-5DFB-95809D8B3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0D4610-2ED6-5A11-AD02-8ACB94E18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271" y="1797013"/>
            <a:ext cx="3839458" cy="411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1CB7-3272-B5DB-B5D6-B6BDB061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61AF5FB-F9A3-AC9F-C824-948729A7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a dit à son fils : « tu vas partir loin pour apprendre un vrai métier ».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0F7AA3E-F2E6-E110-AF16-04A0BF10C551}"/>
              </a:ext>
            </a:extLst>
          </p:cNvPr>
          <p:cNvSpPr txBox="1">
            <a:spLocks/>
          </p:cNvSpPr>
          <p:nvPr/>
        </p:nvSpPr>
        <p:spPr>
          <a:xfrm>
            <a:off x="1794372" y="1389795"/>
            <a:ext cx="555525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a dit à son fils : « tu vas partir loin pour apprendre un vrai métier 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E8D912-5A37-C5AF-CB4D-2A6253E71D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FAC3D30-2B53-9DB3-69D4-94C8749FE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53CAAB-8AFB-D909-0E72-833A68AF2A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977D41A-6A0B-431B-3265-6A762524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866" y="2323625"/>
            <a:ext cx="3544267" cy="363687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5CEBB15-A761-2870-4865-D31B39BD3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270" y="2323625"/>
            <a:ext cx="3839458" cy="411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5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8F456-CE2A-A807-B74F-7A189DA02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F35E00E-F27B-B95F-A173-F24CA6E58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fait le garçon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532831-4E61-2396-C344-EA7D6B67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849F84-B504-3B0C-2E0C-B4D359789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990" y="1899719"/>
            <a:ext cx="3612019" cy="379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a quitté la maison.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1243975" y="1527546"/>
            <a:ext cx="679131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garçon a quitté la maison.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B83B0E5-5E08-3E17-0777-5411D9D24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5990" y="2400651"/>
            <a:ext cx="3612019" cy="379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F308F-8F6C-99D0-8BF5-10593AA20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695E463-0A71-F310-16E0-33EA1A6D1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le garçon est-il arrivé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56189A-D3E4-95D5-C733-B998B1213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65659B-BAB3-784D-9A97-A03EA6DA3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049" y="1822693"/>
            <a:ext cx="3739901" cy="38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1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4EF15-C1BD-4056-F79D-D22DBF941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5A799D1-7B2F-5DB9-55A6-8BF9A661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est arrivé dans une grande ville.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1C953C-18C2-587B-243A-250EC7B0C97F}"/>
              </a:ext>
            </a:extLst>
          </p:cNvPr>
          <p:cNvSpPr txBox="1">
            <a:spLocks/>
          </p:cNvSpPr>
          <p:nvPr/>
        </p:nvSpPr>
        <p:spPr>
          <a:xfrm>
            <a:off x="2159736" y="1389795"/>
            <a:ext cx="5838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garçon est arrivé dans une grande ville.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2D6F1E-572A-33DF-0A29-66AA8107E9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B68A5BF-CAB1-5B6B-0BE9-E92D9AD21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87196D-0156-1C24-DD11-DD064804E5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8FC9EA1-A103-43B8-6305-2C4D3F2BC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486" y="2397212"/>
            <a:ext cx="3739901" cy="38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4AC8-04C9-6975-4219-D59C36A3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D44A036-D79C-7A8D-4493-179ACDC31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485" y="756000"/>
            <a:ext cx="7213463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les corbeaux ont dit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1E8162-6B09-AFFD-C0A4-43A3B1FA5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7BDF82-D4B8-B79B-A3AF-938F7A889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234" y="1789897"/>
            <a:ext cx="3413532" cy="352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B730B-F019-EDD0-9194-6B41CE70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AF822FD-C41D-EFF9-5618-A414ABF9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corbeaux ont dit qu’un trésor est caché sous le sol.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AD5FE1C-3BC8-E0F4-31FA-B69E688AE5B4}"/>
              </a:ext>
            </a:extLst>
          </p:cNvPr>
          <p:cNvSpPr txBox="1">
            <a:spLocks/>
          </p:cNvSpPr>
          <p:nvPr/>
        </p:nvSpPr>
        <p:spPr>
          <a:xfrm>
            <a:off x="1300132" y="1584211"/>
            <a:ext cx="6840000" cy="10683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corbeaux ont dit qu’un trésor est caché sous le sol.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805030-07A6-9853-6F6A-E4CDC0D37D2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218608D-0EB9-B6CB-ECF4-2E4375A8A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01A8E1-52B3-64AB-7768-05F667B82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3C8B404-B465-0C1F-43FE-39A62C66D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5234" y="2440676"/>
            <a:ext cx="3413532" cy="352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5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BB62-9EC5-8054-A3B7-199139DB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D096BC9-BA54-BE45-7445-5A082EBC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demandé le garçon au maître de la maison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73F60-EC11-C519-CEFD-96A479D95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8F1776-FA9F-3219-8C52-2B4AFCD74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745" y="1746990"/>
            <a:ext cx="3422510" cy="358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1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6C8F-FA16-F13A-C267-D8C9B8BA8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680655B-D1B2-59F3-ED91-AEAFEEDED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a demandé au maître de la maison s’il pouvait creuser.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D8868C-EAEF-5DEA-4D47-7A96263EDC13}"/>
              </a:ext>
            </a:extLst>
          </p:cNvPr>
          <p:cNvSpPr txBox="1">
            <a:spLocks/>
          </p:cNvSpPr>
          <p:nvPr/>
        </p:nvSpPr>
        <p:spPr>
          <a:xfrm>
            <a:off x="2214289" y="1396063"/>
            <a:ext cx="471542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garçon </a:t>
            </a:r>
            <a:r>
              <a:rPr lang="fr-FR" sz="2400" b="1">
                <a:ln w="0"/>
                <a:solidFill>
                  <a:srgbClr val="2196B1"/>
                </a:solidFill>
                <a:latin typeface="Dosis SemiBold" pitchFamily="2" charset="0"/>
              </a:rPr>
              <a:t>a demandé 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au maître de la maison s’il pouvait creuser.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232701-B145-A7DB-F869-09E5076B3B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180F389-A536-8D33-0140-A3D774C66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0FE855-DB00-94C3-D18C-6E347C44A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2E9514D-B7E2-9908-11A7-C59F06B9D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0744" y="2521655"/>
            <a:ext cx="3422510" cy="358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8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E0778-E99C-7C9B-6B93-22F03195D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77FD5B6-2D5E-AC34-E0DE-370C9687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fait l’homme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0470F-1548-30AB-5755-E44E7FB60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F16281-F95B-B6BB-09B2-B80C2AED0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133" y="1996869"/>
            <a:ext cx="3422510" cy="358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F09D8-3624-7FC4-1916-F534FC245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33787DB-7BE4-5073-FDB4-08446B1C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L’homme a accepté.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0393258-B41C-6A4E-C9BE-E2EDD6E74151}"/>
              </a:ext>
            </a:extLst>
          </p:cNvPr>
          <p:cNvSpPr txBox="1">
            <a:spLocks/>
          </p:cNvSpPr>
          <p:nvPr/>
        </p:nvSpPr>
        <p:spPr>
          <a:xfrm>
            <a:off x="2293951" y="1409707"/>
            <a:ext cx="455609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L’homme a accepté.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80AC8B4-09F8-5209-AA0D-5DDBB68264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33B3D7E-AE73-ECB2-C248-07DEDEED4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CDAE81A-497A-8F8B-556E-7960CEA6A0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082E878-7DF9-8E52-C453-724C4DD83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133" y="2386483"/>
            <a:ext cx="3422510" cy="358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7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FFAC4-7F6F-866E-09B4-C80E415DA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02FEB06-FD4F-33CA-EFC7-B79A2D4AA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trouvé le garçon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F87DDF-9B13-FDF4-D89F-B6E23CAA3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813D92-6E63-06B4-4B46-95DB65E6E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040" y="1886304"/>
            <a:ext cx="3215919" cy="329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8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24595-8E1B-F45B-C439-9D01BAD61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98467D1-0D9F-C588-16F9-B1A450AAA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a trouvé une boîte pleine de pièces.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ACA0110-41E1-E7F1-7D40-A684A4E10851}"/>
              </a:ext>
            </a:extLst>
          </p:cNvPr>
          <p:cNvSpPr txBox="1">
            <a:spLocks/>
          </p:cNvSpPr>
          <p:nvPr/>
        </p:nvSpPr>
        <p:spPr>
          <a:xfrm>
            <a:off x="1910300" y="1388853"/>
            <a:ext cx="53233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a trouvé une boîte pleine de pièces.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6264BD-4170-4DEB-B7FB-5FD0ED180D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10216B-138D-4A10-E463-F13E6C684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FD41-A00C-3D35-2397-3F45C1D04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69E860F-0D74-3A81-49D9-307EF8616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111" y="2538829"/>
            <a:ext cx="3215919" cy="329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5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C8EE5-AC8D-4C5F-1E7E-4288EA0FA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0A04963-0618-FDAA-2199-841B0B71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fait le maître de la maison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45C3C4-E341-83F0-2872-0F918046C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BCB518-03C8-94F8-42E7-76F8523B1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525" y="1881501"/>
            <a:ext cx="3464950" cy="356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2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888AE-0769-128A-586F-59B7FD5A5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20E1ED1-B5F8-9DB8-BAD3-1357747D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maître de la maison a donné la moitié du trésor au garçon.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71C9FA4C-9038-B6AC-5040-3755376F7668}"/>
              </a:ext>
            </a:extLst>
          </p:cNvPr>
          <p:cNvSpPr txBox="1">
            <a:spLocks/>
          </p:cNvSpPr>
          <p:nvPr/>
        </p:nvSpPr>
        <p:spPr>
          <a:xfrm>
            <a:off x="2293951" y="1409707"/>
            <a:ext cx="53233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maître de la maison a donné la moitié du trésor au garçon.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B92B34-7ADA-5DC9-DF8A-F7D7182F4B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DCD7619-16E8-2526-489E-7C2068038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5882E2-460A-B7EC-5305-3B2260BCE9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7977581-57CF-C5A3-C9BA-C440EAC08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525" y="2374482"/>
            <a:ext cx="3464950" cy="356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4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D8162-0234-B63B-58CE-EF1403835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15AF343-01FF-D21A-DC46-D46F7D3F6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compris le garçon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1E2631-905F-9987-0832-67A6DEB51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E6E5E09-8310-80FF-E9F5-80EECCA26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092" y="1899057"/>
            <a:ext cx="3177815" cy="33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7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B969A-EB03-9230-26AA-0741C2B9B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1AB7E7-8BF8-D73F-74C2-FE6B20DB5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a compris que le langage des oiseaux l’aidera dans sa vie.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D39CA0D-7470-354F-CBC4-CA8089AC226F}"/>
              </a:ext>
            </a:extLst>
          </p:cNvPr>
          <p:cNvSpPr txBox="1">
            <a:spLocks/>
          </p:cNvSpPr>
          <p:nvPr/>
        </p:nvSpPr>
        <p:spPr>
          <a:xfrm>
            <a:off x="1983850" y="1473318"/>
            <a:ext cx="53233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garçon a compris que le langage des oiseaux l’aidera dans sa vie.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1F00C7-1C70-AA5E-0074-A5BDC0346AD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F9B58CD-4D97-2E4B-C2D0-BE871E59E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AEDF85-96E4-DCEE-3DAF-5B0421F72D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10014FA-9270-1E02-AF12-2DF723B1C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28" y="2459298"/>
            <a:ext cx="3352743" cy="351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7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8EE80B-3185-40C5-3BC2-513031AE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Cet épisode est terminé. À la semaine prochaine avec un nouvel épisode.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3CF7AAF-DA78-0D69-CBD8-A2B42AD1D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547" y="2146209"/>
            <a:ext cx="6530906" cy="33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 écrivez trois phrases que vous avez entendues dans le deuxième épisode de l’histoire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langage des oiseaux 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58F678-F9FC-7015-79A7-50DDA8C057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344"/>
          <a:stretch>
            <a:fillRect/>
          </a:stretch>
        </p:blipFill>
        <p:spPr>
          <a:xfrm>
            <a:off x="3255360" y="1793106"/>
            <a:ext cx="2633280" cy="32717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50DC3-6A43-61E4-239F-B6689C3A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séance d’aujourd’hui est terminée. </a:t>
            </a:r>
            <a:r>
              <a:rPr lang="fr-FR"/>
              <a:t>À bientôt</a:t>
            </a:r>
            <a:r>
              <a:rPr lang="fr-FR" dirty="0"/>
              <a:t>.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FDEDF06-1915-A5DC-E382-AC498EB5C4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B976E4A1-70D0-1D66-8EF1-86FC7EFECCC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pic>
        <p:nvPicPr>
          <p:cNvPr id="2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2234FE-D9FA-4113-3F68-1BBF91EF0B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12759</TotalTime>
  <Words>1764</Words>
  <Application>Microsoft Office PowerPoint</Application>
  <PresentationFormat>Affichage à l'écran (4:3)</PresentationFormat>
  <Paragraphs>215</Paragraphs>
  <Slides>75</Slides>
  <Notes>7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75</vt:i4>
      </vt:variant>
    </vt:vector>
  </HeadingPairs>
  <TitlesOfParts>
    <vt:vector size="97" baseType="lpstr"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3_Conception personnalisée</vt:lpstr>
      <vt:lpstr>1_Env-Enseignant</vt:lpstr>
      <vt:lpstr>Présentation PowerPoint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semaine.  Soyez attentifs.</vt:lpstr>
      <vt:lpstr>Répétons ensemble :  Les remparts portugais – Le port -  Les pêcheurs – La pêche   – Le filet – Le poisson.</vt:lpstr>
      <vt:lpstr>Répétons ensemble :  Grillé – L’excursion – plusieurs – Tôt – Tard - Prochain.  </vt:lpstr>
      <vt:lpstr>Maintenant, nous allons jouer au jeu des mots invisibles. </vt:lpstr>
      <vt:lpstr>Répétons ensemble : Le terrain – Le ballon de foot -  Les spectateurs – Encourager  – Organiser  – Un sifflet.</vt:lpstr>
      <vt:lpstr>Observez bien les images. Je vais masquer deux images. </vt:lpstr>
      <vt:lpstr>Quelles sont les images qui manquent ?</vt:lpstr>
      <vt:lpstr>Les deux images qui manquent sont : le terrain et organiser.</vt:lpstr>
      <vt:lpstr>Maintenant, nous allons jouer au jeu des mots qui bougent. </vt:lpstr>
      <vt:lpstr>Répétons ensemble : Un quart – Un demi – Moins le quart – La joie  – Le maillot de l’équipe -  Une récompense.</vt:lpstr>
      <vt:lpstr>Observez bien. Je vais faire bouger 2 mots. </vt:lpstr>
      <vt:lpstr> Quels sont les 2 mots qui ont bougé ? </vt:lpstr>
      <vt:lpstr>Les deux mots qui ont bougé sont : la joie  et une récompense.</vt:lpstr>
      <vt:lpstr>Maintenant, nous allons faire de la lecture. Qui veut lire ce paragraphe ? </vt:lpstr>
      <vt:lpstr>Qui veut expliquer ce paragraphe dans sa langue ? </vt:lpstr>
      <vt:lpstr>Qui veut lire la question et y répondre ? </vt:lpstr>
      <vt:lpstr>La réponse est : Samedi prochain, il y aura une journée sportive à l’école. </vt:lpstr>
      <vt:lpstr>Qui veut lire la question et y répondre ? </vt:lpstr>
      <vt:lpstr>La réponse est : L’enfant arrivera à l’école à onze heures et quart.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Écrivez sur vos cahiers une phrase correcte en utilisant ces mots. Attention, il faut ajouter d’autres mots pour obtenir une phrase correcte. </vt:lpstr>
      <vt:lpstr>Qui veut lire sa phrase ?</vt:lpstr>
      <vt:lpstr>Corrigez. Une phrase correcte est : Salma ira au terrain à dix heures et demie.  Je n’oublie pas la majuscule au début de la phrase et le point à la fin.  </vt:lpstr>
      <vt:lpstr>Maintenant, c’est l’activité des questions en rafale. Je vais désigner des élèves au hasard pour répondre. Tenez-vous prêts. </vt:lpstr>
      <vt:lpstr>Comment tu t’appelles ?</vt:lpstr>
      <vt:lpstr>Tu as quel âge ?</vt:lpstr>
      <vt:lpstr>Tu es en quelle classe ?</vt:lpstr>
      <vt:lpstr>Qu’est-ce que tu as fait à l’école aujourd’hui ? </vt:lpstr>
      <vt:lpstr>Qu’est-ce que tu as fait dimanche dernier ?</vt:lpstr>
      <vt:lpstr>Où est-ce que tu es allé (e) avec ta famille ?</vt:lpstr>
      <vt:lpstr>Qu’est-ce que tu as vu à la ferme ?</vt:lpstr>
      <vt:lpstr>Qu’est-ce que tu vas faire avec tes amis le weekend prochain ?</vt:lpstr>
      <vt:lpstr>Avec qui iras-tu en excursion ?</vt:lpstr>
      <vt:lpstr>Qu’est-ce que tu auras samedi prochain ?</vt:lpstr>
      <vt:lpstr>À quelle heure iras-tu à l’école demain ?</vt:lpstr>
      <vt:lpstr>Plan de la séance 6</vt:lpstr>
      <vt:lpstr>Nous avons déjà vu le premier  épisode de l’histoire « Le langage des oiseaux ». Qui veut nous rappeler ce qu’on a vu ?  En français ou dans votre langue. </vt:lpstr>
      <vt:lpstr>On va  regarder le premier  épisode une nouvelle fois. Après, on verra le deuxième épisode de cette histoire. Soyez attentifs.</vt:lpstr>
      <vt:lpstr>Lecture de la vidéo.</vt:lpstr>
      <vt:lpstr>Nous allons découvrir le deuxième épisode de cette histoire. Est-ce que vous êtes prêts ? Écoutez bien.</vt:lpstr>
      <vt:lpstr>Lecture de la vidéo.</vt:lpstr>
      <vt:lpstr>Nous allons écouter l’histoire une deuxième fois. Soyez attentifs.</vt:lpstr>
      <vt:lpstr>Lecture de la vidéo.</vt:lpstr>
      <vt:lpstr>Pourquoi le père de l’enfant était-il inquiet ? Qui veut répondre ?  </vt:lpstr>
      <vt:lpstr>Parce qu’il a pensé que son fils a perdu du temps avec les oiseaux .</vt:lpstr>
      <vt:lpstr>Qu’a dit le père à son fils ? Qui veut répondre ?  </vt:lpstr>
      <vt:lpstr>Il a dit à son fils : « tu vas partir loin pour apprendre un vrai métier ».</vt:lpstr>
      <vt:lpstr>Qu’a fait le garçon ? Qui veut répondre ?  </vt:lpstr>
      <vt:lpstr>Le garçon a quitté la maison.</vt:lpstr>
      <vt:lpstr>Où le garçon est-il arrivé ? Qui veut répondre ?  </vt:lpstr>
      <vt:lpstr>Le garçon est arrivé dans une grande ville.</vt:lpstr>
      <vt:lpstr>Qu’est-ce que les corbeaux ont dit ? Qui veut répondre ?  </vt:lpstr>
      <vt:lpstr>Les corbeaux ont dit qu’un trésor est caché sous le sol.</vt:lpstr>
      <vt:lpstr>Qu’a demandé le garçon au maître de la maison ? Qui veut répondre ?  </vt:lpstr>
      <vt:lpstr>Le garçon a demandé au maître de la maison s’il pouvait creuser.</vt:lpstr>
      <vt:lpstr>Qu’a fait l’homme ? Qui veut répondre ?  </vt:lpstr>
      <vt:lpstr>L’homme a accepté.</vt:lpstr>
      <vt:lpstr>Qu’a trouvé le garçon ? Qui veut répondre ?  </vt:lpstr>
      <vt:lpstr>Il a trouvé une boîte pleine de pièces.</vt:lpstr>
      <vt:lpstr>Qu’a fait le maître de la maison ? Qui veut répondre ?  </vt:lpstr>
      <vt:lpstr>Le maître de la maison a donné la moitié du trésor au garçon.</vt:lpstr>
      <vt:lpstr>Qu’a compris le garçon ? Qui veut répondre ?  </vt:lpstr>
      <vt:lpstr>Le garçon a compris que le langage des oiseaux l’aidera dans sa vie.</vt:lpstr>
      <vt:lpstr>Cet épisode est terminé. À la semaine prochaine avec un nouvel épisode.</vt:lpstr>
      <vt:lpstr>À la maison,  écrivez trois phrases que vous avez entendues dans le deuxième épisode de l’histoire « Le langage des oiseaux ».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71</cp:revision>
  <cp:lastPrinted>2025-08-13T10:11:39Z</cp:lastPrinted>
  <dcterms:created xsi:type="dcterms:W3CDTF">2025-08-01T12:31:49Z</dcterms:created>
  <dcterms:modified xsi:type="dcterms:W3CDTF">2026-05-18T18:39:27Z</dcterms:modified>
</cp:coreProperties>
</file>