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5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6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7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8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9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10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11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746" r:id="rId2"/>
    <p:sldMasterId id="2147483754" r:id="rId3"/>
    <p:sldMasterId id="2147483766" r:id="rId4"/>
    <p:sldMasterId id="2147483773" r:id="rId5"/>
    <p:sldMasterId id="2147483693" r:id="rId6"/>
    <p:sldMasterId id="2147483697" r:id="rId7"/>
    <p:sldMasterId id="2147483711" r:id="rId8"/>
    <p:sldMasterId id="2147483720" r:id="rId9"/>
    <p:sldMasterId id="2147483729" r:id="rId10"/>
    <p:sldMasterId id="2147483786" r:id="rId11"/>
    <p:sldMasterId id="2147483791" r:id="rId12"/>
  </p:sldMasterIdLst>
  <p:notesMasterIdLst>
    <p:notesMasterId r:id="rId89"/>
  </p:notesMasterIdLst>
  <p:sldIdLst>
    <p:sldId id="1164" r:id="rId13"/>
    <p:sldId id="951" r:id="rId14"/>
    <p:sldId id="1085" r:id="rId15"/>
    <p:sldId id="984" r:id="rId16"/>
    <p:sldId id="1169" r:id="rId17"/>
    <p:sldId id="1041" r:id="rId18"/>
    <p:sldId id="1040" r:id="rId19"/>
    <p:sldId id="1237" r:id="rId20"/>
    <p:sldId id="1235" r:id="rId21"/>
    <p:sldId id="1092" r:id="rId22"/>
    <p:sldId id="1253" r:id="rId23"/>
    <p:sldId id="1157" r:id="rId24"/>
    <p:sldId id="1170" r:id="rId25"/>
    <p:sldId id="1171" r:id="rId26"/>
    <p:sldId id="1160" r:id="rId27"/>
    <p:sldId id="1227" r:id="rId28"/>
    <p:sldId id="1228" r:id="rId29"/>
    <p:sldId id="1174" r:id="rId30"/>
    <p:sldId id="1173" r:id="rId31"/>
    <p:sldId id="1146" r:id="rId32"/>
    <p:sldId id="1147" r:id="rId33"/>
    <p:sldId id="1148" r:id="rId34"/>
    <p:sldId id="1149" r:id="rId35"/>
    <p:sldId id="1254" r:id="rId36"/>
    <p:sldId id="1255" r:id="rId37"/>
    <p:sldId id="779" r:id="rId38"/>
    <p:sldId id="1082" r:id="rId39"/>
    <p:sldId id="1083" r:id="rId40"/>
    <p:sldId id="1084" r:id="rId41"/>
    <p:sldId id="1133" r:id="rId42"/>
    <p:sldId id="1134" r:id="rId43"/>
    <p:sldId id="1135" r:id="rId44"/>
    <p:sldId id="1035" r:id="rId45"/>
    <p:sldId id="715" r:id="rId46"/>
    <p:sldId id="1176" r:id="rId47"/>
    <p:sldId id="1175" r:id="rId48"/>
    <p:sldId id="1203" r:id="rId49"/>
    <p:sldId id="1208" r:id="rId50"/>
    <p:sldId id="1207" r:id="rId51"/>
    <p:sldId id="1246" r:id="rId52"/>
    <p:sldId id="1243" r:id="rId53"/>
    <p:sldId id="1244" r:id="rId54"/>
    <p:sldId id="1245" r:id="rId55"/>
    <p:sldId id="1222" r:id="rId56"/>
    <p:sldId id="1229" r:id="rId57"/>
    <p:sldId id="1103" r:id="rId58"/>
    <p:sldId id="1178" r:id="rId59"/>
    <p:sldId id="1223" r:id="rId60"/>
    <p:sldId id="1224" r:id="rId61"/>
    <p:sldId id="664" r:id="rId62"/>
    <p:sldId id="1190" r:id="rId63"/>
    <p:sldId id="1120" r:id="rId64"/>
    <p:sldId id="1189" r:id="rId65"/>
    <p:sldId id="1140" r:id="rId66"/>
    <p:sldId id="1141" r:id="rId67"/>
    <p:sldId id="1195" r:id="rId68"/>
    <p:sldId id="1039" r:id="rId69"/>
    <p:sldId id="1197" r:id="rId70"/>
    <p:sldId id="1196" r:id="rId71"/>
    <p:sldId id="1199" r:id="rId72"/>
    <p:sldId id="1198" r:id="rId73"/>
    <p:sldId id="1201" r:id="rId74"/>
    <p:sldId id="1200" r:id="rId75"/>
    <p:sldId id="1209" r:id="rId76"/>
    <p:sldId id="1202" r:id="rId77"/>
    <p:sldId id="1210" r:id="rId78"/>
    <p:sldId id="1211" r:id="rId79"/>
    <p:sldId id="1247" r:id="rId80"/>
    <p:sldId id="1248" r:id="rId81"/>
    <p:sldId id="1249" r:id="rId82"/>
    <p:sldId id="1250" r:id="rId83"/>
    <p:sldId id="1251" r:id="rId84"/>
    <p:sldId id="1252" r:id="rId85"/>
    <p:sldId id="1056" r:id="rId86"/>
    <p:sldId id="1057" r:id="rId87"/>
    <p:sldId id="689" r:id="rId88"/>
  </p:sldIdLst>
  <p:sldSz cx="9144000" cy="6858000" type="screen4x3"/>
  <p:notesSz cx="6735763" cy="9866313"/>
  <p:embeddedFontLst>
    <p:embeddedFont>
      <p:font typeface="Dosis" pitchFamily="2" charset="0"/>
      <p:regular r:id="rId90"/>
      <p:bold r:id="rId91"/>
    </p:embeddedFont>
    <p:embeddedFont>
      <p:font typeface="Dosis ExtraBold" pitchFamily="2" charset="0"/>
      <p:bold r:id="rId92"/>
    </p:embeddedFont>
    <p:embeddedFont>
      <p:font typeface="Dosis Medium" pitchFamily="2" charset="0"/>
      <p:regular r:id="rId93"/>
    </p:embeddedFont>
    <p:embeddedFont>
      <p:font typeface="Dosis SemiBold" pitchFamily="2" charset="0"/>
      <p:bold r:id="rId94"/>
    </p:embeddedFont>
    <p:embeddedFont>
      <p:font typeface="Mistral" panose="03090702030407020403" pitchFamily="66" charset="0"/>
      <p:regular r:id="rId95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2196B1"/>
    <a:srgbClr val="2AB6D7"/>
    <a:srgbClr val="565F88"/>
    <a:srgbClr val="55B7DE"/>
    <a:srgbClr val="A1A6BC"/>
    <a:srgbClr val="4B5377"/>
    <a:srgbClr val="F26553"/>
    <a:srgbClr val="E84234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92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792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4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42" Type="http://schemas.openxmlformats.org/officeDocument/2006/relationships/slide" Target="slides/slide30.xml"/><Relationship Id="rId47" Type="http://schemas.openxmlformats.org/officeDocument/2006/relationships/slide" Target="slides/slide35.xml"/><Relationship Id="rId50" Type="http://schemas.openxmlformats.org/officeDocument/2006/relationships/slide" Target="slides/slide38.xml"/><Relationship Id="rId55" Type="http://schemas.openxmlformats.org/officeDocument/2006/relationships/slide" Target="slides/slide43.xml"/><Relationship Id="rId63" Type="http://schemas.openxmlformats.org/officeDocument/2006/relationships/slide" Target="slides/slide51.xml"/><Relationship Id="rId68" Type="http://schemas.openxmlformats.org/officeDocument/2006/relationships/slide" Target="slides/slide56.xml"/><Relationship Id="rId76" Type="http://schemas.openxmlformats.org/officeDocument/2006/relationships/slide" Target="slides/slide64.xml"/><Relationship Id="rId84" Type="http://schemas.openxmlformats.org/officeDocument/2006/relationships/slide" Target="slides/slide72.xml"/><Relationship Id="rId89" Type="http://schemas.openxmlformats.org/officeDocument/2006/relationships/notesMaster" Target="notesMasters/notesMaster1.xml"/><Relationship Id="rId97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9.xml"/><Relationship Id="rId92" Type="http://schemas.openxmlformats.org/officeDocument/2006/relationships/font" Target="fonts/font3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9" Type="http://schemas.openxmlformats.org/officeDocument/2006/relationships/slide" Target="slides/slide17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slide" Target="slides/slide28.xml"/><Relationship Id="rId45" Type="http://schemas.openxmlformats.org/officeDocument/2006/relationships/slide" Target="slides/slide33.xml"/><Relationship Id="rId53" Type="http://schemas.openxmlformats.org/officeDocument/2006/relationships/slide" Target="slides/slide41.xml"/><Relationship Id="rId58" Type="http://schemas.openxmlformats.org/officeDocument/2006/relationships/slide" Target="slides/slide46.xml"/><Relationship Id="rId66" Type="http://schemas.openxmlformats.org/officeDocument/2006/relationships/slide" Target="slides/slide54.xml"/><Relationship Id="rId74" Type="http://schemas.openxmlformats.org/officeDocument/2006/relationships/slide" Target="slides/slide62.xml"/><Relationship Id="rId79" Type="http://schemas.openxmlformats.org/officeDocument/2006/relationships/slide" Target="slides/slide67.xml"/><Relationship Id="rId87" Type="http://schemas.openxmlformats.org/officeDocument/2006/relationships/slide" Target="slides/slide75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9.xml"/><Relationship Id="rId82" Type="http://schemas.openxmlformats.org/officeDocument/2006/relationships/slide" Target="slides/slide70.xml"/><Relationship Id="rId90" Type="http://schemas.openxmlformats.org/officeDocument/2006/relationships/font" Target="fonts/font1.fntdata"/><Relationship Id="rId95" Type="http://schemas.openxmlformats.org/officeDocument/2006/relationships/font" Target="fonts/font6.fntdata"/><Relationship Id="rId19" Type="http://schemas.openxmlformats.org/officeDocument/2006/relationships/slide" Target="slides/slide7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slide" Target="slides/slide31.xml"/><Relationship Id="rId48" Type="http://schemas.openxmlformats.org/officeDocument/2006/relationships/slide" Target="slides/slide36.xml"/><Relationship Id="rId56" Type="http://schemas.openxmlformats.org/officeDocument/2006/relationships/slide" Target="slides/slide44.xml"/><Relationship Id="rId64" Type="http://schemas.openxmlformats.org/officeDocument/2006/relationships/slide" Target="slides/slide52.xml"/><Relationship Id="rId69" Type="http://schemas.openxmlformats.org/officeDocument/2006/relationships/slide" Target="slides/slide57.xml"/><Relationship Id="rId77" Type="http://schemas.openxmlformats.org/officeDocument/2006/relationships/slide" Target="slides/slide65.xml"/><Relationship Id="rId100" Type="http://schemas.microsoft.com/office/2018/10/relationships/authors" Target="author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9.xml"/><Relationship Id="rId72" Type="http://schemas.openxmlformats.org/officeDocument/2006/relationships/slide" Target="slides/slide60.xml"/><Relationship Id="rId80" Type="http://schemas.openxmlformats.org/officeDocument/2006/relationships/slide" Target="slides/slide68.xml"/><Relationship Id="rId85" Type="http://schemas.openxmlformats.org/officeDocument/2006/relationships/slide" Target="slides/slide73.xml"/><Relationship Id="rId93" Type="http://schemas.openxmlformats.org/officeDocument/2006/relationships/font" Target="fonts/font4.fntdata"/><Relationship Id="rId9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slide" Target="slides/slide34.xml"/><Relationship Id="rId59" Type="http://schemas.openxmlformats.org/officeDocument/2006/relationships/slide" Target="slides/slide47.xml"/><Relationship Id="rId67" Type="http://schemas.openxmlformats.org/officeDocument/2006/relationships/slide" Target="slides/slide55.xml"/><Relationship Id="rId20" Type="http://schemas.openxmlformats.org/officeDocument/2006/relationships/slide" Target="slides/slide8.xml"/><Relationship Id="rId41" Type="http://schemas.openxmlformats.org/officeDocument/2006/relationships/slide" Target="slides/slide29.xml"/><Relationship Id="rId54" Type="http://schemas.openxmlformats.org/officeDocument/2006/relationships/slide" Target="slides/slide42.xml"/><Relationship Id="rId62" Type="http://schemas.openxmlformats.org/officeDocument/2006/relationships/slide" Target="slides/slide50.xml"/><Relationship Id="rId70" Type="http://schemas.openxmlformats.org/officeDocument/2006/relationships/slide" Target="slides/slide58.xml"/><Relationship Id="rId75" Type="http://schemas.openxmlformats.org/officeDocument/2006/relationships/slide" Target="slides/slide63.xml"/><Relationship Id="rId83" Type="http://schemas.openxmlformats.org/officeDocument/2006/relationships/slide" Target="slides/slide71.xml"/><Relationship Id="rId88" Type="http://schemas.openxmlformats.org/officeDocument/2006/relationships/slide" Target="slides/slide76.xml"/><Relationship Id="rId91" Type="http://schemas.openxmlformats.org/officeDocument/2006/relationships/font" Target="fonts/font2.fntdata"/><Relationship Id="rId9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49" Type="http://schemas.openxmlformats.org/officeDocument/2006/relationships/slide" Target="slides/slide37.xml"/><Relationship Id="rId57" Type="http://schemas.openxmlformats.org/officeDocument/2006/relationships/slide" Target="slides/slide45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9.xml"/><Relationship Id="rId44" Type="http://schemas.openxmlformats.org/officeDocument/2006/relationships/slide" Target="slides/slide32.xml"/><Relationship Id="rId52" Type="http://schemas.openxmlformats.org/officeDocument/2006/relationships/slide" Target="slides/slide40.xml"/><Relationship Id="rId60" Type="http://schemas.openxmlformats.org/officeDocument/2006/relationships/slide" Target="slides/slide48.xml"/><Relationship Id="rId65" Type="http://schemas.openxmlformats.org/officeDocument/2006/relationships/slide" Target="slides/slide53.xml"/><Relationship Id="rId73" Type="http://schemas.openxmlformats.org/officeDocument/2006/relationships/slide" Target="slides/slide61.xml"/><Relationship Id="rId78" Type="http://schemas.openxmlformats.org/officeDocument/2006/relationships/slide" Target="slides/slide66.xml"/><Relationship Id="rId81" Type="http://schemas.openxmlformats.org/officeDocument/2006/relationships/slide" Target="slides/slide69.xml"/><Relationship Id="rId86" Type="http://schemas.openxmlformats.org/officeDocument/2006/relationships/slide" Target="slides/slide74.xml"/><Relationship Id="rId94" Type="http://schemas.openxmlformats.org/officeDocument/2006/relationships/font" Target="fonts/font5.fntdata"/><Relationship Id="rId9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39" Type="http://schemas.openxmlformats.org/officeDocument/2006/relationships/slide" Target="slides/slide2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10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10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11/05/2026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FE12DB-7F64-94E9-2937-ED845E40FE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317D62C-22C4-DBD1-884B-9A6D27FECD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F2A600D-A7C6-7438-843C-6E20AC2B02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6DA23B2-30AA-77FC-E4D9-0FF99CE7AF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02744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DEF8B4-CFD0-473C-0AA0-D381E53ADE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B15A6C1-93AA-77BB-3228-B97DF0323D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1742375-7B61-C843-60CF-58F4AC3792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7EDFD5C-850C-ACA5-FE38-BC89D0DE0D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06229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EC5D5C-7CAC-7A2F-DA84-99D8ED475C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026E372-6D17-FE87-0835-DF9EBDC1B0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6EBB793-58B4-DAEF-4CAB-D930986726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99CEAD-A9C7-62EE-49ED-E8EA63BE4E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88683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B26DB5-5BD6-FA0F-0F26-682405D648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68600DF-A5C7-2956-B389-E8161F9586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2C74CBF-E87D-2975-21C7-ACCEB2F5E3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63B9122-7EB5-421F-0789-32198172BC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14577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8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359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6778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1783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37381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11/05/2026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540684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6889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16637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4262903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4814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8813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0191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334394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2255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07525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0898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9.jp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9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1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30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5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40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3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3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2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1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0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9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8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5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5" Type="http://schemas.openxmlformats.org/officeDocument/2006/relationships/theme" Target="../theme/theme11.xml"/><Relationship Id="rId4" Type="http://schemas.openxmlformats.org/officeDocument/2006/relationships/slideLayout" Target="../slideLayouts/slideLayout76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3" Type="http://schemas.openxmlformats.org/officeDocument/2006/relationships/slideLayout" Target="../slideLayouts/slideLayout79.xml"/><Relationship Id="rId7" Type="http://schemas.openxmlformats.org/officeDocument/2006/relationships/slideLayout" Target="../slideLayouts/slideLayout83.xml"/><Relationship Id="rId2" Type="http://schemas.openxmlformats.org/officeDocument/2006/relationships/slideLayout" Target="../slideLayouts/slideLayout78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1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45439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283343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931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540775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  <p:sldLayoutId id="2147483785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7095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5953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microsoft.com/office/2007/relationships/media" Target="../media/media2.mp4"/><Relationship Id="rId7" Type="http://schemas.openxmlformats.org/officeDocument/2006/relationships/image" Target="../media/image3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5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Relationship Id="rId9" Type="http://schemas.openxmlformats.org/officeDocument/2006/relationships/image" Target="../media/image3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5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6.png"/><Relationship Id="rId7" Type="http://schemas.openxmlformats.org/officeDocument/2006/relationships/image" Target="../media/image4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9.png"/><Relationship Id="rId5" Type="http://schemas.openxmlformats.org/officeDocument/2006/relationships/image" Target="../media/image370.png"/><Relationship Id="rId4" Type="http://schemas.openxmlformats.org/officeDocument/2006/relationships/customXml" Target="../ink/ink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0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9.png"/><Relationship Id="rId5" Type="http://schemas.openxmlformats.org/officeDocument/2006/relationships/image" Target="../media/image400.png"/><Relationship Id="rId4" Type="http://schemas.openxmlformats.org/officeDocument/2006/relationships/customXml" Target="../ink/ink4.xml"/></Relationships>
</file>

<file path=ppt/slides/_rels/slide22.xml.rels><?xml version="1.0" encoding="UTF-8" standalone="yes"?>
<Relationships xmlns="http://schemas.openxmlformats.org/package/2006/relationships"><Relationship Id="rId7" Type="http://schemas.openxmlformats.org/officeDocument/2006/relationships/image" Target="../media/image39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24.xml"/><Relationship Id="rId6" Type="http://schemas.openxmlformats.org/officeDocument/2006/relationships/customXml" Target="../ink/ink6.xml"/><Relationship Id="rId5" Type="http://schemas.openxmlformats.org/officeDocument/2006/relationships/image" Target="../media/image37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png"/><Relationship Id="rId7" Type="http://schemas.openxmlformats.org/officeDocument/2006/relationships/image" Target="../media/image35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24.xml"/><Relationship Id="rId6" Type="http://schemas.openxmlformats.org/officeDocument/2006/relationships/customXml" Target="../ink/ink9.xml"/><Relationship Id="rId5" Type="http://schemas.openxmlformats.org/officeDocument/2006/relationships/image" Target="../media/image370.png"/><Relationship Id="rId4" Type="http://schemas.openxmlformats.org/officeDocument/2006/relationships/customXml" Target="../ink/ink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customXml" Target="../ink/ink10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39.png"/><Relationship Id="rId4" Type="http://schemas.openxmlformats.org/officeDocument/2006/relationships/customXml" Target="../ink/ink1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35.png"/><Relationship Id="rId2" Type="http://schemas.openxmlformats.org/officeDocument/2006/relationships/customXml" Target="../ink/ink12.xml"/><Relationship Id="rId1" Type="http://schemas.openxmlformats.org/officeDocument/2006/relationships/slideLayout" Target="../slideLayouts/slideLayout24.xml"/><Relationship Id="rId6" Type="http://schemas.openxmlformats.org/officeDocument/2006/relationships/customXml" Target="../ink/ink14.xml"/><Relationship Id="rId5" Type="http://schemas.openxmlformats.org/officeDocument/2006/relationships/image" Target="../media/image54.png"/><Relationship Id="rId4" Type="http://schemas.openxmlformats.org/officeDocument/2006/relationships/customXml" Target="../ink/ink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5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5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5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39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3.xml"/><Relationship Id="rId4" Type="http://schemas.openxmlformats.org/officeDocument/2006/relationships/image" Target="../media/image3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6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61.png"/><Relationship Id="rId4" Type="http://schemas.openxmlformats.org/officeDocument/2006/relationships/image" Target="../media/image36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63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62.gif"/><Relationship Id="rId5" Type="http://schemas.openxmlformats.org/officeDocument/2006/relationships/image" Target="../media/image23.png"/><Relationship Id="rId4" Type="http://schemas.openxmlformats.org/officeDocument/2006/relationships/notesSlide" Target="../notesSlides/notesSlide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6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63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62.gif"/><Relationship Id="rId5" Type="http://schemas.openxmlformats.org/officeDocument/2006/relationships/image" Target="../media/image23.png"/><Relationship Id="rId4" Type="http://schemas.openxmlformats.org/officeDocument/2006/relationships/notesSlide" Target="../notesSlides/notesSlide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65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66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67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68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68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69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69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70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1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72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1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73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1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74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75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76.pn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microsoft.com/office/2007/relationships/media" Target="../media/media2.mp4"/><Relationship Id="rId7" Type="http://schemas.openxmlformats.org/officeDocument/2006/relationships/image" Target="../media/image3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7.png"/><Relationship Id="rId5" Type="http://schemas.openxmlformats.org/officeDocument/2006/relationships/slideLayout" Target="../slideLayouts/slideLayout27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C22C150-314F-041C-BA9F-ACB6E3CA82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28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6045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ED4498D7-9F52-BED1-DF2E-1B4C0D049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539103"/>
            <a:ext cx="7886700" cy="720000"/>
          </a:xfrm>
        </p:spPr>
        <p:txBody>
          <a:bodyPr/>
          <a:lstStyle/>
          <a:p>
            <a:r>
              <a:rPr lang="fr-MA" dirty="0"/>
              <a:t>Contenu de la semaine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805D767A-9EFE-FEAB-F3CF-FBF69DF01BAE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0AB9411-714D-2CEC-1384-CBB9F53E485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F4F2278-00B9-26FC-E97C-CA889A3A244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Titre 53">
              <a:extLst>
                <a:ext uri="{FF2B5EF4-FFF2-40B4-BE49-F238E27FC236}">
                  <a16:creationId xmlns:a16="http://schemas.microsoft.com/office/drawing/2014/main" id="{703D642C-BBF2-7E53-9C9A-578D6616A97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5CFD3DFD-5725-95CB-62CD-1ACBCCC646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2885" y="2675707"/>
            <a:ext cx="1601156" cy="245595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C25344D-3BBF-DE1E-C520-3B05DEA6FD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766" y="2675707"/>
            <a:ext cx="1601156" cy="245595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78B3FF0-0F8C-9DBD-CB0C-A18963AC5F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6412" y="2675705"/>
            <a:ext cx="1601156" cy="2455951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58CE653-34B7-D747-1BBE-DC8C1B71B6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1518" y="2675705"/>
            <a:ext cx="1601156" cy="2455951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5245B82-52E3-BB96-C5A6-DB5D291E8E2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1307" y="2675706"/>
            <a:ext cx="1601156" cy="2455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83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Image 50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C85AE0FC-9C7B-458D-731F-6EF7D01F71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3930" y="5040000"/>
            <a:ext cx="3831420" cy="1362012"/>
          </a:xfrm>
          <a:prstGeom prst="rect">
            <a:avLst/>
          </a:prstGeom>
        </p:spPr>
      </p:pic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371853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346653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2131462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1879462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844649" y="3456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628649" y="5292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844649" y="5040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4915350" y="2349752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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A7A7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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A7A7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</a:t>
            </a:r>
          </a:p>
          <a:p>
            <a:pPr lvl="0">
              <a:buFont typeface="Wingdings" panose="05000000000000000000" pitchFamily="2" charset="2"/>
              <a:buChar char=""/>
              <a:defRPr/>
            </a:pPr>
            <a:r>
              <a:rPr lang="fr-FR" dirty="0"/>
              <a:t>É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A7A7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criture – Phrases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44649" y="3916605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 – Point de langue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Mots avec difficultés </a:t>
            </a:r>
          </a:p>
        </p:txBody>
      </p: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3C43C32C-6488-4D2E-922D-D5A4BA7D0488}"/>
              </a:ext>
            </a:extLst>
          </p:cNvPr>
          <p:cNvSpPr txBox="1">
            <a:spLocks/>
          </p:cNvSpPr>
          <p:nvPr/>
        </p:nvSpPr>
        <p:spPr>
          <a:xfrm>
            <a:off x="4889640" y="55018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fr-FR" dirty="0">
                <a:solidFill>
                  <a:srgbClr val="474F71"/>
                </a:solidFill>
              </a:rPr>
              <a:t>Lecture offerte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46" name="Espace réservé du texte 5">
            <a:extLst>
              <a:ext uri="{FF2B5EF4-FFF2-40B4-BE49-F238E27FC236}">
                <a16:creationId xmlns:a16="http://schemas.microsoft.com/office/drawing/2014/main" id="{67D9A63D-4C1E-8D0F-095E-C18E85B50D54}"/>
              </a:ext>
            </a:extLst>
          </p:cNvPr>
          <p:cNvSpPr txBox="1">
            <a:spLocks/>
          </p:cNvSpPr>
          <p:nvPr/>
        </p:nvSpPr>
        <p:spPr>
          <a:xfrm>
            <a:off x="4915350" y="39212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Compréhension de texte</a:t>
            </a:r>
          </a:p>
          <a:p>
            <a:pPr marL="269875" lvl="0" indent="-269875">
              <a:buFont typeface="Wingdings" panose="05000000000000000000" pitchFamily="2" charset="2"/>
              <a:buChar char="m"/>
              <a:defRPr/>
            </a:pPr>
            <a:r>
              <a:rPr lang="fr-FR" dirty="0"/>
              <a:t>É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criture – Phrases </a:t>
            </a:r>
          </a:p>
        </p:txBody>
      </p: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54639F0D-A483-F884-1E53-27875C5E1C69}"/>
              </a:ext>
            </a:extLst>
          </p:cNvPr>
          <p:cNvGrpSpPr/>
          <p:nvPr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87D26E65-6890-E560-0F8D-1770B785B23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Organigramme : Terminateur 48">
              <a:extLst>
                <a:ext uri="{FF2B5EF4-FFF2-40B4-BE49-F238E27FC236}">
                  <a16:creationId xmlns:a16="http://schemas.microsoft.com/office/drawing/2014/main" id="{F8E03BE0-12F4-D3D1-EC97-CC64DF167170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Séance 1</a:t>
              </a:r>
            </a:p>
          </p:txBody>
        </p:sp>
        <p:sp>
          <p:nvSpPr>
            <p:cNvPr id="50" name="Espace réservé du texte 5">
              <a:extLst>
                <a:ext uri="{FF2B5EF4-FFF2-40B4-BE49-F238E27FC236}">
                  <a16:creationId xmlns:a16="http://schemas.microsoft.com/office/drawing/2014/main" id="{D3A87A8E-1E69-5C82-79BF-99874AFA0D0B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95639"/>
              <a:ext cx="3420000" cy="792000"/>
            </a:xfrm>
            <a:prstGeom prst="roundRect">
              <a:avLst/>
            </a:prstGeom>
            <a:solidFill>
              <a:schemeClr val="bg2"/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Présentation du vocabulaire 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Exploitation du vocabulaire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Activités de vocabulaire sur livret</a:t>
              </a:r>
            </a:p>
          </p:txBody>
        </p:sp>
      </p:grp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4957783" y="501757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0D56B172-1195-985E-86B9-D95FAEBDB8BE}"/>
              </a:ext>
            </a:extLst>
          </p:cNvPr>
          <p:cNvSpPr txBox="1">
            <a:spLocks/>
          </p:cNvSpPr>
          <p:nvPr/>
        </p:nvSpPr>
        <p:spPr>
          <a:xfrm>
            <a:off x="864000" y="550800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 2</a:t>
            </a:r>
          </a:p>
          <a:p>
            <a:pPr marL="269875" lvl="0" indent="-269875">
              <a:buFont typeface="Wingdings" panose="05000000000000000000" pitchFamily="2" charset="2"/>
              <a:buChar char="m"/>
              <a:defRPr/>
            </a:pPr>
            <a:r>
              <a:rPr lang="fr-FR" dirty="0"/>
              <a:t>É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 – Point de langue 2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Phrases</a:t>
            </a:r>
          </a:p>
        </p:txBody>
      </p:sp>
      <p:sp>
        <p:nvSpPr>
          <p:cNvPr id="5" name="Titre 30">
            <a:extLst>
              <a:ext uri="{FF2B5EF4-FFF2-40B4-BE49-F238E27FC236}">
                <a16:creationId xmlns:a16="http://schemas.microsoft.com/office/drawing/2014/main" id="{3A62F5C4-B38E-F186-259E-EA60FEA96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2DF38F5-C0DA-A36F-337B-527EC6D85F6B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2F38EC9-5BCA-A7F3-C479-6B1FD2937AFB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917B273-259F-FF9B-189B-5D919532C7F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8BF125DD-36A8-6481-1294-6A2E37F96FF3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36764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4F138-6753-7534-C1E6-1B85E7445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D9103EA-1BD2-39E7-EFC4-5E74830610E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71564" y="2400072"/>
            <a:ext cx="6290145" cy="1559829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791A3E68-0AA1-6E09-5D98-10D87D2EFC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E82FBC22-33EB-0291-6778-67597AD37594}"/>
              </a:ext>
            </a:extLst>
          </p:cNvPr>
          <p:cNvSpPr txBox="1">
            <a:spLocks/>
          </p:cNvSpPr>
          <p:nvPr/>
        </p:nvSpPr>
        <p:spPr>
          <a:xfrm>
            <a:off x="2272851" y="30134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Vocabulaire.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Lire un texte.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Écrire des mots et des phrases.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Répondre à des questions en rafale. 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F0D19C09-4122-1BE0-1CDB-C80C1DD1CF8F}"/>
              </a:ext>
            </a:extLst>
          </p:cNvPr>
          <p:cNvSpPr txBox="1">
            <a:spLocks/>
          </p:cNvSpPr>
          <p:nvPr/>
        </p:nvSpPr>
        <p:spPr>
          <a:xfrm>
            <a:off x="2337991" y="443341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"/>
              <a:tabLst/>
              <a:defRPr/>
            </a:pPr>
            <a:r>
              <a:rPr lang="fr-FR" dirty="0">
                <a:solidFill>
                  <a:prstClr val="white">
                    <a:lumMod val="65000"/>
                  </a:prstClr>
                </a:solidFill>
              </a:rPr>
              <a:t>Le langage des oiseaux.</a:t>
            </a:r>
          </a:p>
        </p:txBody>
      </p:sp>
      <p:pic>
        <p:nvPicPr>
          <p:cNvPr id="6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1B961BD8-C453-2AA4-99CB-2AB264B1451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49369" y="2358099"/>
            <a:ext cx="540000" cy="540000"/>
          </a:xfrm>
          <a:prstGeom prst="rect">
            <a:avLst/>
          </a:prstGeom>
          <a:noFill/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996E4DA-6671-D070-5D05-97E23EB1E635}"/>
              </a:ext>
            </a:extLst>
          </p:cNvPr>
          <p:cNvSpPr txBox="1"/>
          <p:nvPr/>
        </p:nvSpPr>
        <p:spPr>
          <a:xfrm>
            <a:off x="2192890" y="2515185"/>
            <a:ext cx="10534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Révision</a:t>
            </a:r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159919A2-26D3-C655-D7D2-9094BA91D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2F8FAC0C-E4C7-73CC-B7DF-D7900341F81B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18D865F-9259-669B-3E4C-5F43DF4E0FF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6F74235-D21A-1FD2-D24A-EC52AA1B205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8F499C39-C686-EB4F-1F8E-8C0089B326E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85789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938782"/>
            <a:ext cx="6801287" cy="217223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27891" y="1810358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fr-FR" sz="2400" kern="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lang="fr-FR" sz="2400" b="1" kern="0" dirty="0">
                <a:solidFill>
                  <a:srgbClr val="2196B1"/>
                </a:solidFill>
                <a:latin typeface="Dosis" pitchFamily="2" charset="0"/>
                <a:cs typeface="Calibri" panose="020F0502020204030204" pitchFamily="34" charset="0"/>
              </a:rPr>
              <a:t>80% des élèves </a:t>
            </a:r>
            <a:r>
              <a:rPr lang="fr-FR" sz="2400" kern="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sont capables de : </a:t>
            </a:r>
            <a:endParaRPr kumimoji="0" lang="ar-MA" sz="2400" i="0" u="none" strike="noStrike" kern="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Dosis Medium" pitchFamily="2" charset="0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462754" y="3134487"/>
            <a:ext cx="5330719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defTabSz="91440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cs typeface="Calibri" panose="020F0502020204030204" pitchFamily="34" charset="0"/>
              </a:rPr>
              <a:t>Lire et comprendre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  <a:cs typeface="Calibri" panose="020F0502020204030204" pitchFamily="34" charset="0"/>
              </a:rPr>
              <a:t>un texte.</a:t>
            </a:r>
            <a:endParaRPr lang="fr-FR" sz="2200" b="1" kern="0" dirty="0">
              <a:solidFill>
                <a:schemeClr val="accent5">
                  <a:lumMod val="50000"/>
                </a:schemeClr>
              </a:solidFill>
              <a:latin typeface="Dosis Medium" pitchFamily="2" charset="0"/>
              <a:cs typeface="Calibri" panose="020F0502020204030204" pitchFamily="34" charset="0"/>
            </a:endParaRPr>
          </a:p>
          <a:p>
            <a:pPr marL="342900" lvl="0" indent="-342900">
              <a:spcAft>
                <a:spcPts val="1200"/>
              </a:spcAft>
              <a:buFont typeface="Dosis Medium" pitchFamily="2" charset="0"/>
              <a:buChar char="→"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Écrire des phrases</a:t>
            </a:r>
            <a:r>
              <a:rPr lang="fr-FR" sz="2200" b="1" kern="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.</a:t>
            </a:r>
          </a:p>
          <a:p>
            <a:pPr marL="342900" lvl="0" indent="-342900">
              <a:spcAft>
                <a:spcPts val="1200"/>
              </a:spcAft>
              <a:buFont typeface="Dosis Medium" pitchFamily="2" charset="0"/>
              <a:buChar char="→"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Répondre spontanément </a:t>
            </a:r>
            <a:r>
              <a:rPr lang="fr-FR" sz="2200" kern="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à des questions sur le contenu de la semaine.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564352" y="5376221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i="1" dirty="0">
                <a:solidFill>
                  <a:schemeClr val="tx1">
                    <a:lumMod val="85000"/>
                    <a:lumOff val="15000"/>
                  </a:schemeClr>
                </a:solidFill>
                <a:latin typeface="Dosis" pitchFamily="2" charset="0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857111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réviser les leçons de la semaine. </a:t>
            </a:r>
            <a:br>
              <a:rPr lang="fr-MA" dirty="0"/>
            </a:br>
            <a:r>
              <a:rPr lang="fr-MA" dirty="0"/>
              <a:t>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2396217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70A6160-B66C-12A0-EA60-0F723077C1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1" name="Titre 1">
            <a:extLst>
              <a:ext uri="{FF2B5EF4-FFF2-40B4-BE49-F238E27FC236}">
                <a16:creationId xmlns:a16="http://schemas.microsoft.com/office/drawing/2014/main" id="{AC45969B-7AEA-FF61-C54D-DEE3B94D2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597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</a:t>
            </a:r>
            <a:r>
              <a:rPr lang="fr-FR" dirty="0"/>
              <a:t> Les remparts portugais – Le port -  Les pêcheurs – La pêche </a:t>
            </a:r>
            <a:br>
              <a:rPr lang="fr-FR" dirty="0"/>
            </a:br>
            <a:r>
              <a:rPr lang="fr-FR" dirty="0"/>
              <a:t> – Le filet – Le poisson.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Espace réservé du texte 6">
            <a:extLst>
              <a:ext uri="{FF2B5EF4-FFF2-40B4-BE49-F238E27FC236}">
                <a16:creationId xmlns:a16="http://schemas.microsoft.com/office/drawing/2014/main" id="{8A3C83EF-B73B-EC14-8BBB-C15419DEFD2E}"/>
              </a:ext>
            </a:extLst>
          </p:cNvPr>
          <p:cNvSpPr txBox="1">
            <a:spLocks/>
          </p:cNvSpPr>
          <p:nvPr/>
        </p:nvSpPr>
        <p:spPr>
          <a:xfrm>
            <a:off x="3788569" y="3567220"/>
            <a:ext cx="2048529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solidFill>
                  <a:srgbClr val="0070C0"/>
                </a:solidFill>
                <a:latin typeface="Dosis SemiBold" pitchFamily="2" charset="0"/>
              </a:rPr>
              <a:t>Le 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port</a:t>
            </a:r>
          </a:p>
        </p:txBody>
      </p:sp>
      <p:sp>
        <p:nvSpPr>
          <p:cNvPr id="14" name="Espace réservé du texte 6">
            <a:extLst>
              <a:ext uri="{FF2B5EF4-FFF2-40B4-BE49-F238E27FC236}">
                <a16:creationId xmlns:a16="http://schemas.microsoft.com/office/drawing/2014/main" id="{6033485D-C8AA-AC79-73FD-03659C022915}"/>
              </a:ext>
            </a:extLst>
          </p:cNvPr>
          <p:cNvSpPr txBox="1">
            <a:spLocks/>
          </p:cNvSpPr>
          <p:nvPr/>
        </p:nvSpPr>
        <p:spPr>
          <a:xfrm>
            <a:off x="5947036" y="3534612"/>
            <a:ext cx="2303073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Les pêcheurs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50E8C5D-67D0-3FB8-C34F-E45EC0CDBC1B}"/>
              </a:ext>
            </a:extLst>
          </p:cNvPr>
          <p:cNvSpPr txBox="1"/>
          <p:nvPr/>
        </p:nvSpPr>
        <p:spPr>
          <a:xfrm>
            <a:off x="3788569" y="6197091"/>
            <a:ext cx="2090058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lang="fr-MA" sz="2400" b="1" dirty="0">
                <a:solidFill>
                  <a:srgbClr val="0070C0"/>
                </a:solidFill>
                <a:latin typeface="Dosis SemiBold" pitchFamily="2" charset="0"/>
              </a:rPr>
              <a:t>Le 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filet 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38C3B5A8-84F8-7316-C2FA-3EB7E873A3A4}"/>
              </a:ext>
            </a:extLst>
          </p:cNvPr>
          <p:cNvSpPr txBox="1"/>
          <p:nvPr/>
        </p:nvSpPr>
        <p:spPr>
          <a:xfrm>
            <a:off x="1545985" y="6160158"/>
            <a:ext cx="20485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D8266A"/>
                </a:solidFill>
                <a:latin typeface="Dosis SemiBold" pitchFamily="2" charset="0"/>
              </a:rPr>
              <a:t>La 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pêche</a:t>
            </a:r>
          </a:p>
        </p:txBody>
      </p:sp>
      <p:sp>
        <p:nvSpPr>
          <p:cNvPr id="24" name="Espace réservé du texte 6">
            <a:extLst>
              <a:ext uri="{FF2B5EF4-FFF2-40B4-BE49-F238E27FC236}">
                <a16:creationId xmlns:a16="http://schemas.microsoft.com/office/drawing/2014/main" id="{70297950-9AED-6EDF-F5C7-41942FC8AF10}"/>
              </a:ext>
            </a:extLst>
          </p:cNvPr>
          <p:cNvSpPr txBox="1">
            <a:spLocks/>
          </p:cNvSpPr>
          <p:nvPr/>
        </p:nvSpPr>
        <p:spPr>
          <a:xfrm>
            <a:off x="6192675" y="6163219"/>
            <a:ext cx="2090058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solidFill>
                  <a:srgbClr val="0070C0"/>
                </a:solidFill>
                <a:latin typeface="Dosis SemiBold" pitchFamily="2" charset="0"/>
              </a:rPr>
              <a:t>Le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 poisson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45114FF0-693B-496D-16D9-C9DBCB90D1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369" y="1616529"/>
            <a:ext cx="1848539" cy="1950691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B717DC9-022E-2558-7016-2F5E444D8D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6353" y="1659147"/>
            <a:ext cx="1891145" cy="1999533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53C9877C-A95F-7329-185D-D3FDF34DF1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8569" y="4282237"/>
            <a:ext cx="1894823" cy="2053050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97E871FD-8BA2-CE7C-91E0-B86CE4636B2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7882" y="1642998"/>
            <a:ext cx="1921695" cy="2031833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4529C1C9-5A19-CF2C-E4FE-EFFA5ADE550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0292" y="4282236"/>
            <a:ext cx="1894823" cy="2053051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A7C93430-3074-A86E-2F6B-036AA0718FE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508" y="4282237"/>
            <a:ext cx="1902144" cy="2060981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49754551-405E-473D-BAF9-175E22C924BE}"/>
              </a:ext>
            </a:extLst>
          </p:cNvPr>
          <p:cNvSpPr txBox="1"/>
          <p:nvPr/>
        </p:nvSpPr>
        <p:spPr>
          <a:xfrm>
            <a:off x="1548452" y="3400251"/>
            <a:ext cx="185265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514337">
              <a:defRPr/>
            </a:pP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Les remparts </a:t>
            </a:r>
          </a:p>
          <a:p>
            <a:pPr lvl="0" defTabSz="514337">
              <a:defRPr/>
            </a:pP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   portugais</a:t>
            </a:r>
          </a:p>
        </p:txBody>
      </p:sp>
    </p:spTree>
    <p:extLst>
      <p:ext uri="{BB962C8B-B14F-4D97-AF65-F5344CB8AC3E}">
        <p14:creationId xmlns:p14="http://schemas.microsoft.com/office/powerpoint/2010/main" val="877131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3EFFB-2C14-69CA-E15C-7BEAF28FE3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D32DE29-88E2-F0D9-2AAE-3109E63AA8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0" name="Titre 1">
            <a:extLst>
              <a:ext uri="{FF2B5EF4-FFF2-40B4-BE49-F238E27FC236}">
                <a16:creationId xmlns:a16="http://schemas.microsoft.com/office/drawing/2014/main" id="{39E71D2C-7DAD-5FA0-F263-803F65F94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0005" y="814370"/>
            <a:ext cx="7043641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Grillé – L’excursion – plusieurs – Tôt – Tard - Prochain.  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7F5932C2-81F3-9223-3514-2DED6AD20F96}"/>
              </a:ext>
            </a:extLst>
          </p:cNvPr>
          <p:cNvSpPr txBox="1">
            <a:spLocks/>
          </p:cNvSpPr>
          <p:nvPr/>
        </p:nvSpPr>
        <p:spPr>
          <a:xfrm>
            <a:off x="3803985" y="3580298"/>
            <a:ext cx="2299886" cy="342771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L’excursion</a:t>
            </a:r>
          </a:p>
        </p:txBody>
      </p:sp>
      <p:sp>
        <p:nvSpPr>
          <p:cNvPr id="12" name="Espace réservé du texte 6">
            <a:extLst>
              <a:ext uri="{FF2B5EF4-FFF2-40B4-BE49-F238E27FC236}">
                <a16:creationId xmlns:a16="http://schemas.microsoft.com/office/drawing/2014/main" id="{CA9B5C40-8F83-9407-649C-5E8E981FBF64}"/>
              </a:ext>
            </a:extLst>
          </p:cNvPr>
          <p:cNvSpPr txBox="1">
            <a:spLocks/>
          </p:cNvSpPr>
          <p:nvPr/>
        </p:nvSpPr>
        <p:spPr>
          <a:xfrm>
            <a:off x="5208072" y="3624944"/>
            <a:ext cx="4248205" cy="342771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fr-MA" sz="2400" b="1" dirty="0">
                <a:ln w="0"/>
                <a:solidFill>
                  <a:srgbClr val="00B0F0"/>
                </a:solidFill>
                <a:latin typeface="Dosis SemiBold" pitchFamily="2" charset="0"/>
              </a:rPr>
              <a:t>  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Plusieurs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BCDF9AE-7FBE-65E9-2A61-A35FC373CBAC}"/>
              </a:ext>
            </a:extLst>
          </p:cNvPr>
          <p:cNvSpPr txBox="1"/>
          <p:nvPr/>
        </p:nvSpPr>
        <p:spPr>
          <a:xfrm>
            <a:off x="1439215" y="3630288"/>
            <a:ext cx="2299886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lang="fr-FR" sz="2400" dirty="0">
                <a:solidFill>
                  <a:srgbClr val="565F88"/>
                </a:solidFill>
                <a:latin typeface="Dosis SemiBold" pitchFamily="2" charset="0"/>
              </a:rPr>
              <a:t> Grillé</a:t>
            </a:r>
            <a:endParaRPr lang="fr-FR" sz="2000" dirty="0">
              <a:solidFill>
                <a:srgbClr val="565F88"/>
              </a:solidFill>
              <a:latin typeface="Dosis SemiBold" pitchFamily="2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D42D6F3-2858-2E63-A2A5-C1AF2737EC2E}"/>
              </a:ext>
            </a:extLst>
          </p:cNvPr>
          <p:cNvSpPr txBox="1"/>
          <p:nvPr/>
        </p:nvSpPr>
        <p:spPr>
          <a:xfrm>
            <a:off x="4033788" y="6132287"/>
            <a:ext cx="2064211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Tard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E4F0458-231D-29B4-AEFB-FF2220D51E06}"/>
              </a:ext>
            </a:extLst>
          </p:cNvPr>
          <p:cNvSpPr txBox="1"/>
          <p:nvPr/>
        </p:nvSpPr>
        <p:spPr>
          <a:xfrm>
            <a:off x="1610005" y="6113821"/>
            <a:ext cx="191665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Tôt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B5DE8A4-02A4-55C3-2169-89E74558D28E}"/>
              </a:ext>
            </a:extLst>
          </p:cNvPr>
          <p:cNvSpPr txBox="1"/>
          <p:nvPr/>
        </p:nvSpPr>
        <p:spPr>
          <a:xfrm>
            <a:off x="6182231" y="6123863"/>
            <a:ext cx="22998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Prochain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427286F0-942B-437B-DDA1-5DE23928BA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0909" y="4108163"/>
            <a:ext cx="2064210" cy="2180053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0AA792F0-ADCD-A0F6-2E62-286A6E0AD5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1088" y="4133113"/>
            <a:ext cx="2064210" cy="2135407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25AD30C8-EA95-ED22-63FD-535B4BB5E2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694" y="4127861"/>
            <a:ext cx="2064210" cy="2140659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412A1058-4FD3-97BC-7331-61CB4B6CC7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694" y="1613185"/>
            <a:ext cx="1990029" cy="2214365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9832F526-4EEB-0C64-F9FF-D88B0CCA6C0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5645" y="1613185"/>
            <a:ext cx="2064213" cy="2214365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E2C5F9C5-8E1A-784F-41DD-60DA49BE2A4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0005" y="1640147"/>
            <a:ext cx="2064211" cy="2202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790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8A0BC-0242-AF63-3AD6-E2BACD449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90991A-D9F1-B219-DF51-4998294F4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nous allons jouer au jeu des mots invisibles.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F50A1B0-0777-78E1-D199-F1213C4748B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74329" y="4348665"/>
            <a:ext cx="5262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Jeu des mots invisibles.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A3286F-6401-970D-BD1E-8FA924E93F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5700" y="1719765"/>
            <a:ext cx="1752600" cy="2628900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54367922-274F-09C6-EE53-98CCA914475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99836E3B-CDB0-BC98-41CE-4F368FDE25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6D64341-C473-0240-1484-E05BE64777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26992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ADA55F-FFE4-38B7-B681-12EBD18ED1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1349745-F970-B3E3-ECBC-7964CF7FEB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1" name="Titre 1">
            <a:extLst>
              <a:ext uri="{FF2B5EF4-FFF2-40B4-BE49-F238E27FC236}">
                <a16:creationId xmlns:a16="http://schemas.microsoft.com/office/drawing/2014/main" id="{489868B6-54E1-DC61-FAAA-0D878C8884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597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</a:t>
            </a:r>
            <a:r>
              <a:rPr lang="fr-FR" dirty="0"/>
              <a:t> Les remparts portugais – Le port -  Les pêcheurs – La pêche </a:t>
            </a:r>
            <a:br>
              <a:rPr lang="fr-FR" dirty="0"/>
            </a:br>
            <a:r>
              <a:rPr lang="fr-FR" dirty="0"/>
              <a:t> – Le filet – Le poisson.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Espace réservé du texte 6">
            <a:extLst>
              <a:ext uri="{FF2B5EF4-FFF2-40B4-BE49-F238E27FC236}">
                <a16:creationId xmlns:a16="http://schemas.microsoft.com/office/drawing/2014/main" id="{5950533A-19DF-F5F2-3CB7-E5C3F2CE7D01}"/>
              </a:ext>
            </a:extLst>
          </p:cNvPr>
          <p:cNvSpPr txBox="1">
            <a:spLocks/>
          </p:cNvSpPr>
          <p:nvPr/>
        </p:nvSpPr>
        <p:spPr>
          <a:xfrm>
            <a:off x="3788569" y="3567220"/>
            <a:ext cx="2048529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port</a:t>
            </a:r>
          </a:p>
        </p:txBody>
      </p:sp>
      <p:sp>
        <p:nvSpPr>
          <p:cNvPr id="14" name="Espace réservé du texte 6">
            <a:extLst>
              <a:ext uri="{FF2B5EF4-FFF2-40B4-BE49-F238E27FC236}">
                <a16:creationId xmlns:a16="http://schemas.microsoft.com/office/drawing/2014/main" id="{A9FC789C-6D0D-6A96-13FA-20404E02F61F}"/>
              </a:ext>
            </a:extLst>
          </p:cNvPr>
          <p:cNvSpPr txBox="1">
            <a:spLocks/>
          </p:cNvSpPr>
          <p:nvPr/>
        </p:nvSpPr>
        <p:spPr>
          <a:xfrm>
            <a:off x="5947036" y="3534612"/>
            <a:ext cx="2303073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pêcheurs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5A7FF83B-21C0-7129-0809-6E217BF55067}"/>
              </a:ext>
            </a:extLst>
          </p:cNvPr>
          <p:cNvSpPr txBox="1"/>
          <p:nvPr/>
        </p:nvSpPr>
        <p:spPr>
          <a:xfrm>
            <a:off x="3788569" y="6197091"/>
            <a:ext cx="2090058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filet 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6885D195-16E0-790B-9A89-4D455D390218}"/>
              </a:ext>
            </a:extLst>
          </p:cNvPr>
          <p:cNvSpPr txBox="1"/>
          <p:nvPr/>
        </p:nvSpPr>
        <p:spPr>
          <a:xfrm>
            <a:off x="1545985" y="6160158"/>
            <a:ext cx="20485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D826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pêche</a:t>
            </a:r>
          </a:p>
        </p:txBody>
      </p:sp>
      <p:sp>
        <p:nvSpPr>
          <p:cNvPr id="24" name="Espace réservé du texte 6">
            <a:extLst>
              <a:ext uri="{FF2B5EF4-FFF2-40B4-BE49-F238E27FC236}">
                <a16:creationId xmlns:a16="http://schemas.microsoft.com/office/drawing/2014/main" id="{A1D5EC22-CD71-3910-4511-33D5EE390989}"/>
              </a:ext>
            </a:extLst>
          </p:cNvPr>
          <p:cNvSpPr txBox="1">
            <a:spLocks/>
          </p:cNvSpPr>
          <p:nvPr/>
        </p:nvSpPr>
        <p:spPr>
          <a:xfrm>
            <a:off x="6192675" y="6163219"/>
            <a:ext cx="2090058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poisson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B2E9C769-6905-F672-E26A-4D8F854E23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369" y="1616529"/>
            <a:ext cx="1848539" cy="1950691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0D00D4F-72AB-4E2E-C403-CE17325212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6353" y="1659147"/>
            <a:ext cx="1891145" cy="1999533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AAC67484-78AB-D579-4443-0A037D25F6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8569" y="4282237"/>
            <a:ext cx="1894823" cy="2053050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74885891-3C1C-9D43-16BF-91BF19B76C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7882" y="1642998"/>
            <a:ext cx="1921695" cy="2031833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03466EEC-A353-2818-EE6B-A450D1855A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0292" y="4282236"/>
            <a:ext cx="1894823" cy="2053051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8BD81277-91B5-57B2-AD99-6AF25E03CA0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508" y="4282237"/>
            <a:ext cx="1902144" cy="2060981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4E498CB0-B424-16FC-4D85-63B7A786C1B5}"/>
              </a:ext>
            </a:extLst>
          </p:cNvPr>
          <p:cNvSpPr txBox="1"/>
          <p:nvPr/>
        </p:nvSpPr>
        <p:spPr>
          <a:xfrm>
            <a:off x="1548452" y="3400251"/>
            <a:ext cx="185265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5143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remparts </a:t>
            </a:r>
          </a:p>
          <a:p>
            <a:pPr marL="0" marR="0" lvl="0" indent="0" algn="l" defTabSz="5143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portugais</a:t>
            </a:r>
          </a:p>
        </p:txBody>
      </p:sp>
    </p:spTree>
    <p:extLst>
      <p:ext uri="{BB962C8B-B14F-4D97-AF65-F5344CB8AC3E}">
        <p14:creationId xmlns:p14="http://schemas.microsoft.com/office/powerpoint/2010/main" val="2982924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6FC1F0-0BFF-A403-535E-182644473D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FAE0FF-72DF-09EC-3A25-49D22FE5A4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 les images. Je vais masquer deux images.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1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D894071-532D-C760-27B6-9A0697D529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2C3EE73-8EEB-559F-A5BD-102A045930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703" y="1538128"/>
            <a:ext cx="2024810" cy="213670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95AA2E7-637A-3162-DB3C-71367B03ED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2188" y="1613185"/>
            <a:ext cx="2020880" cy="213670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6BC97F9-B6C8-4D42-1FC5-66AE94F43C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304" y="4149328"/>
            <a:ext cx="2024809" cy="219389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1E0781C-DFEF-E818-D33A-6BEBABD66E4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4588" y="1538128"/>
            <a:ext cx="2053525" cy="217121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A0634FC-ADCC-C721-ACFE-4534FE3C06D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2188" y="4125380"/>
            <a:ext cx="2024809" cy="219389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0CABCCE-CB9F-EDAC-3D4A-0DA2CB10EE9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507" y="4140853"/>
            <a:ext cx="2032633" cy="2202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267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C89930-D188-19D7-060A-BA5E9727EE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6AEDA5-456C-A685-48E6-E3B22D389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images qui manquent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1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5E48C57-1214-A3BF-D3FF-99713DE241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BB0F33-4CAC-6ADD-B192-828AF4CF35FF}"/>
              </a:ext>
            </a:extLst>
          </p:cNvPr>
          <p:cNvSpPr txBox="1"/>
          <p:nvPr/>
        </p:nvSpPr>
        <p:spPr>
          <a:xfrm>
            <a:off x="3911356" y="1613185"/>
            <a:ext cx="182667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11500" dirty="0">
                <a:solidFill>
                  <a:schemeClr val="accent2"/>
                </a:solidFill>
                <a:latin typeface="Dosis SemiBold" pitchFamily="2" charset="0"/>
              </a:rPr>
              <a:t>?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F286C0D-BDF9-D013-3125-F500C34D2C6A}"/>
              </a:ext>
            </a:extLst>
          </p:cNvPr>
          <p:cNvSpPr txBox="1"/>
          <p:nvPr/>
        </p:nvSpPr>
        <p:spPr>
          <a:xfrm>
            <a:off x="6385949" y="4140853"/>
            <a:ext cx="1793358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11500" dirty="0">
                <a:solidFill>
                  <a:schemeClr val="accent2"/>
                </a:solidFill>
                <a:latin typeface="Dosis SemiBold" pitchFamily="2" charset="0"/>
              </a:rPr>
              <a:t>?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1CB67E14-4F51-5A5F-C810-1B82C9C55D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703" y="1538128"/>
            <a:ext cx="2024810" cy="213670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F72F470-905F-A83F-3E71-6F18DC6C79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2188" y="1613185"/>
            <a:ext cx="2020880" cy="2136703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39C027D-54FD-2A51-989B-F694054AF8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2287" y="4140853"/>
            <a:ext cx="2024809" cy="2193891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7C51F5B-86BE-A76B-B8AE-1E2D05BA5B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507" y="4140853"/>
            <a:ext cx="2032633" cy="2202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051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692A99-EBCD-5C87-8FD5-ADFAC9F338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D93727-54FC-ED9A-FD21-556528E00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images qui manquent sont : Le port et le poisson.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98A3828E-DC59-BBA2-1248-35127890307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16F9EBD7-844D-4120-BDAC-179716BFC2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B3F5D0-506A-9FBE-4E24-6B6988F3BDF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39B25310-FC7E-644D-7875-6935AA8236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703" y="1538128"/>
            <a:ext cx="2024810" cy="213670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9CA5FF7-223D-925E-1FB8-B2AC5109B5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2188" y="1613185"/>
            <a:ext cx="2020880" cy="2136703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C77B691-46E1-8014-D513-2DC8081B8AA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7720" y="4140853"/>
            <a:ext cx="2024809" cy="2193891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8EC912E-45AB-520A-0F85-1EC7D17A284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7720" y="1624017"/>
            <a:ext cx="1879106" cy="1986803"/>
          </a:xfrm>
          <a:prstGeom prst="rect">
            <a:avLst/>
          </a:prstGeom>
          <a:ln w="76200">
            <a:solidFill>
              <a:srgbClr val="C00000"/>
            </a:solidFill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9C9C455-C0BC-3EB1-25CA-74933A63BE7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0110" y="4180991"/>
            <a:ext cx="1772958" cy="1921010"/>
          </a:xfrm>
          <a:prstGeom prst="rect">
            <a:avLst/>
          </a:prstGeom>
          <a:ln w="76200">
            <a:solidFill>
              <a:srgbClr val="C00000"/>
            </a:solidFill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F533F8F-604B-BE4F-45FC-1599DDE46F2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507" y="4140853"/>
            <a:ext cx="2032633" cy="2202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747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DA605-D2CF-BCE6-E607-14FDD97E0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0EE017-8F3D-7CFF-D624-319FF4ABC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nous allons jouer au jeu des mots qui bougent.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9A84810-4CED-0DB3-F0CF-09EE250153F1}"/>
              </a:ext>
            </a:extLst>
          </p:cNvPr>
          <p:cNvSpPr txBox="1"/>
          <p:nvPr/>
        </p:nvSpPr>
        <p:spPr>
          <a:xfrm>
            <a:off x="1638663" y="2278384"/>
            <a:ext cx="58666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Jeu des mots qui bougent </a:t>
            </a:r>
          </a:p>
        </p:txBody>
      </p:sp>
      <p:pic>
        <p:nvPicPr>
          <p:cNvPr id="4" name="Image 3" descr="Une image contenant vert, Graphique, Caractère coloré&#10;&#10;Description générée automatiquement">
            <a:extLst>
              <a:ext uri="{FF2B5EF4-FFF2-40B4-BE49-F238E27FC236}">
                <a16:creationId xmlns:a16="http://schemas.microsoft.com/office/drawing/2014/main" id="{4D6B1028-4B5E-4511-5A71-B26C53FEC9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320" y="3299312"/>
            <a:ext cx="1491359" cy="1761598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B7761FA5-EB17-C9B7-66DE-FC9DA79C6EC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FC171CA-0FB5-7A56-7FAE-92054A88B8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39DF63D-05EB-49AD-6467-67C56B2FCF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76810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83DD36-23D0-5400-10C2-556E72A36E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072E70D-E57D-C8F4-6C60-7C97A0E2BC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2" name="Titre 1">
            <a:extLst>
              <a:ext uri="{FF2B5EF4-FFF2-40B4-BE49-F238E27FC236}">
                <a16:creationId xmlns:a16="http://schemas.microsoft.com/office/drawing/2014/main" id="{6CFDA492-5050-F621-7699-141C2144A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6981" y="767740"/>
            <a:ext cx="7095456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 Grillé – L’excursion – plusieurs – Tôt – Tard - Prochain.  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E6DA1CD2-8056-1404-D406-4C84E0543293}"/>
              </a:ext>
            </a:extLst>
          </p:cNvPr>
          <p:cNvSpPr txBox="1">
            <a:spLocks/>
          </p:cNvSpPr>
          <p:nvPr/>
        </p:nvSpPr>
        <p:spPr>
          <a:xfrm>
            <a:off x="3845006" y="3624944"/>
            <a:ext cx="2299886" cy="342771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L’excursion</a:t>
            </a:r>
          </a:p>
        </p:txBody>
      </p:sp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05534B3B-1B07-49E7-9765-D63C3066AF41}"/>
              </a:ext>
            </a:extLst>
          </p:cNvPr>
          <p:cNvSpPr txBox="1">
            <a:spLocks/>
          </p:cNvSpPr>
          <p:nvPr/>
        </p:nvSpPr>
        <p:spPr>
          <a:xfrm>
            <a:off x="5221605" y="3663583"/>
            <a:ext cx="4248205" cy="342771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fr-MA" sz="2400" b="1" dirty="0">
                <a:ln w="0"/>
                <a:solidFill>
                  <a:srgbClr val="00B0F0"/>
                </a:solidFill>
                <a:latin typeface="Dosis SemiBold" pitchFamily="2" charset="0"/>
              </a:rPr>
              <a:t>  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Plusieurs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311CEAE-259E-2C33-9109-652AC1F2625A}"/>
              </a:ext>
            </a:extLst>
          </p:cNvPr>
          <p:cNvSpPr txBox="1"/>
          <p:nvPr/>
        </p:nvSpPr>
        <p:spPr>
          <a:xfrm>
            <a:off x="1492167" y="3653081"/>
            <a:ext cx="2299886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lang="fr-FR" sz="2400" dirty="0">
                <a:solidFill>
                  <a:srgbClr val="565F88"/>
                </a:solidFill>
                <a:latin typeface="Dosis SemiBold" pitchFamily="2" charset="0"/>
              </a:rPr>
              <a:t> Grillé</a:t>
            </a:r>
            <a:endParaRPr lang="fr-FR" sz="2000" dirty="0">
              <a:solidFill>
                <a:srgbClr val="565F88"/>
              </a:solidFill>
              <a:latin typeface="Dosis SemiBold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F5CE89A-E162-5E92-4C6E-4F8FC67D96B2}"/>
              </a:ext>
            </a:extLst>
          </p:cNvPr>
          <p:cNvSpPr txBox="1"/>
          <p:nvPr/>
        </p:nvSpPr>
        <p:spPr>
          <a:xfrm>
            <a:off x="4033788" y="6132287"/>
            <a:ext cx="2064211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Tard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2B36E50-29FA-A2FB-31F7-0BF3FC240E21}"/>
              </a:ext>
            </a:extLst>
          </p:cNvPr>
          <p:cNvSpPr txBox="1"/>
          <p:nvPr/>
        </p:nvSpPr>
        <p:spPr>
          <a:xfrm>
            <a:off x="1610005" y="6113821"/>
            <a:ext cx="191665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Tôt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3501D77-0E62-16F5-F842-F4D214746F56}"/>
              </a:ext>
            </a:extLst>
          </p:cNvPr>
          <p:cNvSpPr txBox="1"/>
          <p:nvPr/>
        </p:nvSpPr>
        <p:spPr>
          <a:xfrm>
            <a:off x="6182231" y="6123863"/>
            <a:ext cx="22998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Prochain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B6F52FD-E2FC-A87A-0F95-B2CF8AA0C0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0909" y="4108163"/>
            <a:ext cx="2064210" cy="218005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4B28C58-C7D6-DA75-2421-95FE826920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1088" y="4133113"/>
            <a:ext cx="2064210" cy="213540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5F294BC-48DE-C193-91EE-76BF004B5B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694" y="4127861"/>
            <a:ext cx="2064210" cy="214065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97CC50B-EEC5-8944-A612-4437B7C2F0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694" y="1613185"/>
            <a:ext cx="1990029" cy="2214365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BA6268E-87C8-D88D-828C-0BD4AD27A3E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348" y="1613185"/>
            <a:ext cx="2064213" cy="221436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EBC4866-8A3B-D2B6-24B6-ED9053C6BA0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0005" y="1640147"/>
            <a:ext cx="2064211" cy="2202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181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C6896E-AA4C-1923-AFCD-9DD7D5A332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D0FEE1-64B5-8F50-82CA-866C86D9A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bien. Je vais faire bouger 2 mots.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1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BD01B88-428F-6F4E-8683-069F0A74D4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5DCD817-60EB-F24D-935E-7EEF2D52C2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0909" y="4108163"/>
            <a:ext cx="2064210" cy="218005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9ADCF2E-487A-CDD0-E10F-5F6414103B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1088" y="4133113"/>
            <a:ext cx="2064210" cy="213540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359A465-640E-DD94-1329-96D73B4867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694" y="4127861"/>
            <a:ext cx="2064210" cy="214065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879134F-D0A2-0652-3183-AD581136E81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694" y="1613185"/>
            <a:ext cx="1990029" cy="221436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8AEE3E5-0F97-7B93-D84E-9C7A8447A14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348" y="1613185"/>
            <a:ext cx="2064213" cy="221436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6F88AA4-EEAC-ACD0-67E7-C9BF2F10431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0005" y="1640147"/>
            <a:ext cx="2064211" cy="2202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418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7F1382-E0ED-9F92-82D1-5B3B935898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D018A7C-F4C9-4EA4-C873-6C25520D5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Quels sont les 2 mots qui ont bougé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C11AB3A-3A68-C3B2-3C6B-8228961F49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104606" y="568229"/>
            <a:ext cx="1250140" cy="987542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3E0AD43-789E-3A6E-AA4C-9665570BC1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0909" y="4108163"/>
            <a:ext cx="2064210" cy="218005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79A7966-DF40-006B-2ACA-4C9BBE840A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0005" y="1659284"/>
            <a:ext cx="2064210" cy="218005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1CAFD49-97B0-0C4E-9D02-8B70325A27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694" y="4108163"/>
            <a:ext cx="2064210" cy="214065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F433622-A7E1-EE30-B9F4-06D3C0BD8CB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694" y="1659284"/>
            <a:ext cx="1990029" cy="221436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187C999-50E8-14B5-92B7-F724001906D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348" y="1625043"/>
            <a:ext cx="2064213" cy="2202507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F5CEDCA-1774-5AC0-4395-EE63BA194DE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0801" y="4127861"/>
            <a:ext cx="2064211" cy="2202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647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1398DF-BBA6-C25B-B33C-0A88DF9312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2A1E6C-A839-B6E6-7A7B-1F509119D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mots qui ont bougé sont : Grillé et Tard.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425C414-0AE6-0FFC-3130-CDA5666D66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111319" y="568229"/>
            <a:ext cx="1250140" cy="98754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E07764A-FFA8-E422-E415-81E2CF9D3B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0909" y="4108163"/>
            <a:ext cx="2064210" cy="218005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7D76316-800B-075A-CD6D-7AD14DE083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1088" y="4133113"/>
            <a:ext cx="2064210" cy="2135407"/>
          </a:xfrm>
          <a:prstGeom prst="rect">
            <a:avLst/>
          </a:prstGeom>
          <a:ln w="76200">
            <a:solidFill>
              <a:srgbClr val="C00000"/>
            </a:solidFill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88FA644-AAF9-BBCF-87F6-4A8A10930B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694" y="4127861"/>
            <a:ext cx="2064210" cy="214065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82F0D2C-84E3-89B2-A4F9-87561884D69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694" y="1613185"/>
            <a:ext cx="1990029" cy="221436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91D79A7-AFDA-967B-952B-B8A081A563D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348" y="1613185"/>
            <a:ext cx="2064213" cy="2214365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785759C-F086-3177-4275-0F7D7A62C85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0005" y="1640147"/>
            <a:ext cx="2064211" cy="2202507"/>
          </a:xfrm>
          <a:prstGeom prst="rect">
            <a:avLst/>
          </a:prstGeom>
          <a:ln w="76200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3700083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F86C6A-CDE3-3450-F512-993EEDB45F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3DD64446-248A-3679-F24E-CC68E390DA2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3DD64446-248A-3679-F24E-CC68E390DA2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444AA46B-9D8A-0C18-2C17-19CC428EFD07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444AA46B-9D8A-0C18-2C17-19CC428EFD0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34DE0A65-ABAD-81D5-2FA8-23F5B66DF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 nous allons faire de la lecture. Qui veut lir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 ce paragraphe ?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4BC1625-5C1C-67BB-5369-DEB808ABFA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E5592FE-FDFB-777B-47CD-9FB8579B1D93}"/>
              </a:ext>
            </a:extLst>
          </p:cNvPr>
          <p:cNvSpPr txBox="1"/>
          <p:nvPr/>
        </p:nvSpPr>
        <p:spPr>
          <a:xfrm>
            <a:off x="1176299" y="2589646"/>
            <a:ext cx="6791401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fr-FR" sz="2400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Dimanche prochain, Amine ira en excursion à Agadir. Il prendra le bus à neuf heures et arrivera à midi. Il visitera la ville, prendra des photos et mangera du poisson grillé dans un restaurant avec ses amis.</a:t>
            </a:r>
            <a:endParaRPr lang="fr-FR" sz="2400" dirty="0">
              <a:ln w="0"/>
              <a:solidFill>
                <a:schemeClr val="accent5">
                  <a:lumMod val="50000"/>
                </a:schemeClr>
              </a:solidFill>
              <a:latin typeface="Dosis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0677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3A4536-36C8-97AD-D22F-82FE55D71B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4B166F27-BF9E-698B-3F80-062006D48E7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4B166F27-BF9E-698B-3F80-062006D48E7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094F9E99-6289-7D48-185D-453F6C34711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094F9E99-6289-7D48-185D-453F6C34711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4EB265C2-3684-91D5-DC9E-C93752947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expliquer ce paragraphe dans sa langue ? </a:t>
            </a:r>
          </a:p>
        </p:txBody>
      </p:sp>
      <p:pic>
        <p:nvPicPr>
          <p:cNvPr id="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52FBE49-D686-82DC-F1AC-E3FB4354F20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9C9CC01-31D1-F61B-6529-E42DCB68343D}"/>
              </a:ext>
            </a:extLst>
          </p:cNvPr>
          <p:cNvSpPr txBox="1"/>
          <p:nvPr/>
        </p:nvSpPr>
        <p:spPr>
          <a:xfrm>
            <a:off x="1176299" y="2589646"/>
            <a:ext cx="6791401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fr-FR" sz="2400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Dimanche prochain, Amine ira en excursion à Agadir. Il prendra le bus à neuf heures et arrivera à midi. Il visitera la ville, prendra des photos et mangera du poisson grillé dans un restaurant avec ses amis.</a:t>
            </a:r>
            <a:endParaRPr lang="fr-FR" sz="2400" dirty="0">
              <a:ln w="0"/>
              <a:solidFill>
                <a:schemeClr val="accent5">
                  <a:lumMod val="50000"/>
                </a:schemeClr>
              </a:solidFill>
              <a:latin typeface="Dosis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8191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75CD3-5A27-7BAF-97B8-5264E9A49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62D7EEEE-9971-B757-E909-53D21CE3193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62D7EEEE-9971-B757-E909-53D21CE3193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E994BCAF-EDEF-375B-040A-640F40908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la question et y répondre ?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3A0D075B-9B12-7010-EC6E-07D4B65DC83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3A0D075B-9B12-7010-EC6E-07D4B65DC83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1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3527443-C63E-3B4C-7DFE-867E47B344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92FC286-59FB-DE3B-6A4B-2AE7EBA91A78}"/>
              </a:ext>
            </a:extLst>
          </p:cNvPr>
          <p:cNvSpPr txBox="1"/>
          <p:nvPr/>
        </p:nvSpPr>
        <p:spPr>
          <a:xfrm>
            <a:off x="1229552" y="2057868"/>
            <a:ext cx="66848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24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Que va faire Amine dimanche prochain </a:t>
            </a:r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?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EF31A3C-DBB4-9D7D-9862-3843E3634CA8}"/>
              </a:ext>
            </a:extLst>
          </p:cNvPr>
          <p:cNvSpPr txBox="1"/>
          <p:nvPr/>
        </p:nvSpPr>
        <p:spPr>
          <a:xfrm>
            <a:off x="1176299" y="2589646"/>
            <a:ext cx="6791401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fr-FR" sz="2400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Dimanche prochain, Amine ira en excursion à Agadir. Il prendra le bus à neuf heures et arrivera à midi. Il visitera la ville, prendra des photos et mangera du poisson grillé dans un restaurant avec ses amis.</a:t>
            </a:r>
            <a:endParaRPr lang="fr-FR" sz="2400" dirty="0">
              <a:ln w="0"/>
              <a:solidFill>
                <a:schemeClr val="accent5">
                  <a:lumMod val="50000"/>
                </a:schemeClr>
              </a:solidFill>
              <a:latin typeface="Dosis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994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1518BB-A71F-87DD-396B-3B9E664ED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cre 1">
                <a:extLst>
                  <a:ext uri="{FF2B5EF4-FFF2-40B4-BE49-F238E27FC236}">
                    <a16:creationId xmlns:a16="http://schemas.microsoft.com/office/drawing/2014/main" id="{6C36C3A2-DE39-62CE-EAA8-A8B3B201EB29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" name="Encre 1">
                <a:extLst>
                  <a:ext uri="{FF2B5EF4-FFF2-40B4-BE49-F238E27FC236}">
                    <a16:creationId xmlns:a16="http://schemas.microsoft.com/office/drawing/2014/main" id="{6C36C3A2-DE39-62CE-EAA8-A8B3B201EB2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04E41340-76C2-F8C7-CD5A-567EF0B2CB6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04E41340-76C2-F8C7-CD5A-567EF0B2CB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56D6602D-2371-AA79-8738-13B10F045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2171" y="750088"/>
            <a:ext cx="729488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réponse est : Dimanche prochain, Amine ira en excursion à Agadir.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456251F6-77D0-E0FD-DE0A-4A7FB5BDFFC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456251F6-77D0-E0FD-DE0A-4A7FB5BDFFC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17" name="Image 16">
            <a:extLst>
              <a:ext uri="{FF2B5EF4-FFF2-40B4-BE49-F238E27FC236}">
                <a16:creationId xmlns:a16="http://schemas.microsoft.com/office/drawing/2014/main" id="{8F1DF865-9997-439F-53ED-9E18E40A22AF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-8613" b="7585"/>
          <a:stretch>
            <a:fillRect/>
          </a:stretch>
        </p:blipFill>
        <p:spPr>
          <a:xfrm>
            <a:off x="425827" y="700971"/>
            <a:ext cx="818148" cy="923046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76CCBA8-00D4-39BC-8C9E-3F8A888592AB}"/>
              </a:ext>
            </a:extLst>
          </p:cNvPr>
          <p:cNvSpPr txBox="1"/>
          <p:nvPr/>
        </p:nvSpPr>
        <p:spPr>
          <a:xfrm>
            <a:off x="1229552" y="2057868"/>
            <a:ext cx="66848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2400" b="1" dirty="0">
                <a:solidFill>
                  <a:srgbClr val="C00000"/>
                </a:solidFill>
                <a:latin typeface="Dosis SemiBold" pitchFamily="2" charset="0"/>
              </a:rPr>
              <a:t>Que va faire </a:t>
            </a:r>
            <a:r>
              <a:rPr lang="fr-MA" sz="24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Amine dimanche prochain </a:t>
            </a:r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?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E8865D4-5046-41D5-E283-96A39342BA92}"/>
              </a:ext>
            </a:extLst>
          </p:cNvPr>
          <p:cNvSpPr txBox="1"/>
          <p:nvPr/>
        </p:nvSpPr>
        <p:spPr>
          <a:xfrm>
            <a:off x="1176299" y="2589646"/>
            <a:ext cx="6791401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fr-FR" sz="2400" dirty="0">
                <a:ln w="0"/>
                <a:solidFill>
                  <a:srgbClr val="C00000"/>
                </a:solidFill>
                <a:latin typeface="Dosis SemiBold" pitchFamily="2" charset="0"/>
              </a:rPr>
              <a:t>Dimanche prochain, Amine ira en excursion à Agadir</a:t>
            </a:r>
            <a:r>
              <a:rPr lang="fr-FR" sz="2400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. Il prendra le bus à neuf heures et arrivera à midi. Il visitera la ville, prendra des photos et mangera du poisson grillé dans un restaurant avec ses amis.</a:t>
            </a:r>
            <a:endParaRPr lang="fr-FR" sz="2400" dirty="0">
              <a:ln w="0"/>
              <a:solidFill>
                <a:schemeClr val="accent5">
                  <a:lumMod val="50000"/>
                </a:schemeClr>
              </a:solidFill>
              <a:latin typeface="Dosis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0194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BEF91F-06BF-AB08-D602-8794CEAB8D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5370236B-79BB-5B76-7A0B-DA46AA6F9F35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5370236B-79BB-5B76-7A0B-DA46AA6F9F3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C10D5DF9-2BC7-0BE6-C674-646D99D61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la question et y répondre ?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1B19EC7E-DB67-C4DE-09CD-A44A2A7A7742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1B19EC7E-DB67-C4DE-09CD-A44A2A7A774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1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A63317C-357E-A44B-2CD6-5CAED7CEE9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5B88092-ABBC-87B8-E8E9-94B66667A077}"/>
              </a:ext>
            </a:extLst>
          </p:cNvPr>
          <p:cNvSpPr txBox="1"/>
          <p:nvPr/>
        </p:nvSpPr>
        <p:spPr>
          <a:xfrm>
            <a:off x="1229552" y="2057868"/>
            <a:ext cx="66848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24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Avec qui Amine mangera du poisson grillé </a:t>
            </a:r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?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4172501-810A-3991-3B7D-F7847DBE4F7F}"/>
              </a:ext>
            </a:extLst>
          </p:cNvPr>
          <p:cNvSpPr txBox="1"/>
          <p:nvPr/>
        </p:nvSpPr>
        <p:spPr>
          <a:xfrm>
            <a:off x="1176299" y="2589646"/>
            <a:ext cx="6791401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fr-FR" sz="2400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Dimanche prochain, Amine ira en excursion à Agadir. Il prendra le bus à neuf heures et arrivera à midi. Il visitera la ville, prendra des photos et mangera du poisson grillé dans un restaurant avec ses amis.</a:t>
            </a:r>
            <a:endParaRPr lang="fr-FR" sz="2400" dirty="0">
              <a:ln w="0"/>
              <a:solidFill>
                <a:schemeClr val="accent5">
                  <a:lumMod val="50000"/>
                </a:schemeClr>
              </a:solidFill>
              <a:latin typeface="Dosis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0588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864AC7-3336-13FC-309E-932778ECB8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cre 1">
                <a:extLst>
                  <a:ext uri="{FF2B5EF4-FFF2-40B4-BE49-F238E27FC236}">
                    <a16:creationId xmlns:a16="http://schemas.microsoft.com/office/drawing/2014/main" id="{F9E2C3A2-6D41-9865-451C-0FC05BAC404E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" name="Encre 1">
                <a:extLst>
                  <a:ext uri="{FF2B5EF4-FFF2-40B4-BE49-F238E27FC236}">
                    <a16:creationId xmlns:a16="http://schemas.microsoft.com/office/drawing/2014/main" id="{F9E2C3A2-6D41-9865-451C-0FC05BAC404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0B4AA13E-5F1F-DE52-B47F-3DD2A9901F23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0B4AA13E-5F1F-DE52-B47F-3DD2A9901F2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DB7F2211-A884-F8E3-F5A8-3BDDC8B65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2171" y="750088"/>
            <a:ext cx="729488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réponse est : Amine mangera du poisson grillé avec ses amis.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1F164E24-CBD1-9DC9-EDB7-27F9B567E5B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1F164E24-CBD1-9DC9-EDB7-27F9B567E5B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17" name="Image 16">
            <a:extLst>
              <a:ext uri="{FF2B5EF4-FFF2-40B4-BE49-F238E27FC236}">
                <a16:creationId xmlns:a16="http://schemas.microsoft.com/office/drawing/2014/main" id="{477BA77A-0EA0-77C4-59D3-5C77BC1FD5A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-8613" b="7585"/>
          <a:stretch>
            <a:fillRect/>
          </a:stretch>
        </p:blipFill>
        <p:spPr>
          <a:xfrm>
            <a:off x="425827" y="700971"/>
            <a:ext cx="818148" cy="923046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6249094-2566-06C7-B6B2-905D2A831AFE}"/>
              </a:ext>
            </a:extLst>
          </p:cNvPr>
          <p:cNvSpPr txBox="1"/>
          <p:nvPr/>
        </p:nvSpPr>
        <p:spPr>
          <a:xfrm>
            <a:off x="1229552" y="2057868"/>
            <a:ext cx="66848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2400" b="1" dirty="0">
                <a:solidFill>
                  <a:srgbClr val="C00000"/>
                </a:solidFill>
                <a:latin typeface="Dosis SemiBold" pitchFamily="2" charset="0"/>
              </a:rPr>
              <a:t>Avec qui </a:t>
            </a:r>
            <a:r>
              <a:rPr lang="fr-MA" sz="24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Amine mangera du poisson grillé </a:t>
            </a:r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?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288E22C-C8DA-8A5E-173D-2A19D232BE4A}"/>
              </a:ext>
            </a:extLst>
          </p:cNvPr>
          <p:cNvSpPr txBox="1"/>
          <p:nvPr/>
        </p:nvSpPr>
        <p:spPr>
          <a:xfrm>
            <a:off x="1176299" y="2589646"/>
            <a:ext cx="6791401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fr-FR" sz="2400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Dimanche prochain, Amine ira en excursion à Agadir. Il prendra le bus à neuf heures et arrivera à midi. Il visitera la ville, prendra des photos et </a:t>
            </a:r>
            <a:r>
              <a:rPr lang="fr-FR" sz="2400" dirty="0">
                <a:ln w="0"/>
                <a:solidFill>
                  <a:srgbClr val="C00000"/>
                </a:solidFill>
                <a:latin typeface="Dosis SemiBold" pitchFamily="2" charset="0"/>
              </a:rPr>
              <a:t>mangera du poisson grillé</a:t>
            </a:r>
            <a:r>
              <a:rPr lang="fr-FR" sz="2400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 dans un restaurant </a:t>
            </a:r>
            <a:r>
              <a:rPr lang="fr-FR" sz="2400" dirty="0">
                <a:ln w="0"/>
                <a:solidFill>
                  <a:srgbClr val="C00000"/>
                </a:solidFill>
                <a:latin typeface="Dosis SemiBold" pitchFamily="2" charset="0"/>
              </a:rPr>
              <a:t>avec ses amis.</a:t>
            </a:r>
            <a:endParaRPr lang="fr-FR" sz="2400" dirty="0">
              <a:ln w="0"/>
              <a:solidFill>
                <a:srgbClr val="C00000"/>
              </a:solidFill>
              <a:latin typeface="Dosis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456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>
            <a:extLst>
              <a:ext uri="{FF2B5EF4-FFF2-40B4-BE49-F238E27FC236}">
                <a16:creationId xmlns:a16="http://schemas.microsoft.com/office/drawing/2014/main" id="{8E4DCBC7-6035-8252-C846-E8EE03A3411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079E88B3-3A97-5F24-07FB-76F6325CAF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4E52079-ED0B-45E1-2163-0F3D679624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7" name="Titre 3">
            <a:extLst>
              <a:ext uri="{FF2B5EF4-FFF2-40B4-BE49-F238E27FC236}">
                <a16:creationId xmlns:a16="http://schemas.microsoft.com/office/drawing/2014/main" id="{54271BB6-6ECB-D4A8-C3F8-C8A536FE5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36B49BC-5C33-CA0F-956C-60750B04208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595085" y="2302524"/>
            <a:ext cx="3953830" cy="2911655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8417" y="777795"/>
            <a:ext cx="7474197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Ces mots sont en désordre. Écrivez sur vos cahiers une phrase correcte à partir de ces mots.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157EBECE-D72C-F72A-0D79-36A8A18F745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CF5BA79-A50F-2F0B-77FD-0E2D91074F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17C4D85-1AB2-8403-DA82-6B6FEE79FB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A2D3860-4972-C57C-A15A-A8EFA9ED05E0}"/>
              </a:ext>
            </a:extLst>
          </p:cNvPr>
          <p:cNvSpPr/>
          <p:nvPr/>
        </p:nvSpPr>
        <p:spPr>
          <a:xfrm>
            <a:off x="834901" y="3174963"/>
            <a:ext cx="2138810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A507CEB-479D-9D1A-ECA2-D731F5FD5B94}"/>
              </a:ext>
            </a:extLst>
          </p:cNvPr>
          <p:cNvSpPr txBox="1"/>
          <p:nvPr/>
        </p:nvSpPr>
        <p:spPr>
          <a:xfrm>
            <a:off x="813142" y="3205912"/>
            <a:ext cx="21065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avec ses amis 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053DF62-B3F8-C739-F3F9-4567E95505EC}"/>
              </a:ext>
            </a:extLst>
          </p:cNvPr>
          <p:cNvSpPr/>
          <p:nvPr/>
        </p:nvSpPr>
        <p:spPr>
          <a:xfrm>
            <a:off x="6802573" y="3192853"/>
            <a:ext cx="1506526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977D849-EEDB-4411-E1A6-32216C3043D3}"/>
              </a:ext>
            </a:extLst>
          </p:cNvPr>
          <p:cNvSpPr/>
          <p:nvPr/>
        </p:nvSpPr>
        <p:spPr>
          <a:xfrm>
            <a:off x="4829547" y="3192853"/>
            <a:ext cx="1506526" cy="612000"/>
          </a:xfrm>
          <a:prstGeom prst="roundRect">
            <a:avLst>
              <a:gd name="adj" fmla="val 21241"/>
            </a:avLst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106F1D7-85B9-EB4C-A3D0-BBF866F96296}"/>
              </a:ext>
            </a:extLst>
          </p:cNvPr>
          <p:cNvSpPr txBox="1"/>
          <p:nvPr/>
        </p:nvSpPr>
        <p:spPr>
          <a:xfrm>
            <a:off x="4866534" y="3207936"/>
            <a:ext cx="15235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à Agadir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D12DDE5-DD3A-2B69-0C1D-CA845EC382B3}"/>
              </a:ext>
            </a:extLst>
          </p:cNvPr>
          <p:cNvSpPr txBox="1"/>
          <p:nvPr/>
        </p:nvSpPr>
        <p:spPr>
          <a:xfrm>
            <a:off x="6856574" y="3205912"/>
            <a:ext cx="13985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609660"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ira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027ACB8C-4D98-6048-6F99-1A8D7A60A9EE}"/>
              </a:ext>
            </a:extLst>
          </p:cNvPr>
          <p:cNvSpPr/>
          <p:nvPr/>
        </p:nvSpPr>
        <p:spPr>
          <a:xfrm>
            <a:off x="3218710" y="3184998"/>
            <a:ext cx="1226740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3CF1BF94-0B32-317B-1E5D-256DDDFE2D64}"/>
              </a:ext>
            </a:extLst>
          </p:cNvPr>
          <p:cNvSpPr txBox="1"/>
          <p:nvPr/>
        </p:nvSpPr>
        <p:spPr>
          <a:xfrm>
            <a:off x="3190308" y="3219353"/>
            <a:ext cx="12267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Amine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9269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C8C3EF-34AA-E46F-25DA-301D48C3C7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3F5EC8D6-2DFA-CFC1-721A-E8B201908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sa phrase ?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9CCC845-12EA-8A84-8E2C-1346BE723D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C092E66-805D-7F2E-CA9C-BB6CF3FF5E6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7904" t="3144"/>
          <a:stretch>
            <a:fillRect/>
          </a:stretch>
        </p:blipFill>
        <p:spPr>
          <a:xfrm>
            <a:off x="3570972" y="2213810"/>
            <a:ext cx="2585314" cy="3204411"/>
          </a:xfrm>
          <a:prstGeom prst="roundRect">
            <a:avLst>
              <a:gd name="adj" fmla="val 34587"/>
            </a:avLst>
          </a:prstGeom>
        </p:spPr>
      </p:pic>
    </p:spTree>
    <p:extLst>
      <p:ext uri="{BB962C8B-B14F-4D97-AF65-F5344CB8AC3E}">
        <p14:creationId xmlns:p14="http://schemas.microsoft.com/office/powerpoint/2010/main" val="2832939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CBFC52-FE76-98B7-539B-BFCADD9DD7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995E6132-E0BD-4E26-A80B-49D8EBD04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Je n’oublie pas la majuscule au début de la phrase et le point à la fin. 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FA09FE8-C6EE-0801-2BE9-6E0E6F72E4D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C2C253CE-91FD-F360-98AC-35596537CB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022B4FD-32A1-1471-0B48-1A4E457614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9BF08563-F172-6368-C4FF-B2BFED816BB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9519" t="20328" r="25711" b="27097"/>
          <a:stretch>
            <a:fillRect/>
          </a:stretch>
        </p:blipFill>
        <p:spPr>
          <a:xfrm>
            <a:off x="917154" y="2341084"/>
            <a:ext cx="7309691" cy="2441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219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16150-3699-43CB-788B-9258905EAD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3D038457-6315-5762-E14C-86E2A267DF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9751" y="777795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Écrivez sur vos cahiers une phrase correcte en utilisant ces mots. Attention, il faut ajouter d’autres mots pour obtenir une phrase correcte.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9835A65B-2A0C-33CF-DE06-48632BA05A8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C2007AA7-809F-AF59-2575-7A385AB386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47E8922-BFD4-2D4D-BEDD-EEBE149A0D8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D3F79F54-765B-318F-F750-C3BACF0DE95E}"/>
              </a:ext>
            </a:extLst>
          </p:cNvPr>
          <p:cNvSpPr txBox="1"/>
          <p:nvPr/>
        </p:nvSpPr>
        <p:spPr>
          <a:xfrm>
            <a:off x="1199490" y="3101898"/>
            <a:ext cx="7008075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Samedi prochain    -    Rabat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6179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2B4058-3D21-C906-15D9-C176C8ED69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6A1363EC-B00F-B500-3453-E4BFDF60D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sa phrase ?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124E245-D71C-9A77-19DC-0A5916AE81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7231BFB-0C4E-C80D-FB1B-FE1D56CA754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7904" t="3144"/>
          <a:stretch>
            <a:fillRect/>
          </a:stretch>
        </p:blipFill>
        <p:spPr>
          <a:xfrm>
            <a:off x="3570972" y="2213810"/>
            <a:ext cx="2585314" cy="3204411"/>
          </a:xfrm>
          <a:prstGeom prst="roundRect">
            <a:avLst>
              <a:gd name="adj" fmla="val 34587"/>
            </a:avLst>
          </a:prstGeom>
        </p:spPr>
      </p:pic>
    </p:spTree>
    <p:extLst>
      <p:ext uri="{BB962C8B-B14F-4D97-AF65-F5344CB8AC3E}">
        <p14:creationId xmlns:p14="http://schemas.microsoft.com/office/powerpoint/2010/main" val="2799917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25A9AC-91B9-F210-BA34-83B14EBE40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6C67D1B0-C21E-A939-B380-764DCDE0C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7315" y="777795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Une phrase correcte est : Samedi prochain, j’irai à Rabat.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n’oublie pas la majuscule au début de la phrase et le point à la fin. 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F1AE2C2C-81CF-511A-0003-165869AA368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47772318-96A0-5CF5-3617-5A0DA86B6DC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C28F70A-B937-04B3-E1F9-726CF061774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D23B8CA5-B0A5-36A3-8773-17ACB3EE538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535" t="20870" r="11712" b="28388"/>
          <a:stretch>
            <a:fillRect/>
          </a:stretch>
        </p:blipFill>
        <p:spPr>
          <a:xfrm>
            <a:off x="747624" y="2489812"/>
            <a:ext cx="7648751" cy="2390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611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c’est l’activité des questions en rafale. Je vais désigner des élèves au hasard pour répondre. Tenez-vous prêts.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2C28FD3-23FD-BD9E-500A-69902041B54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AFFF9F7D-B6A7-AEC3-BB17-205D087F59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E5AEA62-7F07-224A-9663-607F9E6A20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86F1830-8288-2DCC-466C-1986C020D1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769949" y="3323065"/>
            <a:ext cx="2899330" cy="2290311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F0E8577-EC08-D701-9652-45F8751688B7}"/>
              </a:ext>
            </a:extLst>
          </p:cNvPr>
          <p:cNvSpPr txBox="1"/>
          <p:nvPr/>
        </p:nvSpPr>
        <p:spPr>
          <a:xfrm rot="20098563">
            <a:off x="2608445" y="253823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85D56F4-8F63-587A-2D78-C70D9385506D}"/>
              </a:ext>
            </a:extLst>
          </p:cNvPr>
          <p:cNvSpPr txBox="1"/>
          <p:nvPr/>
        </p:nvSpPr>
        <p:spPr>
          <a:xfrm rot="931438">
            <a:off x="5767180" y="2527091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7B6F3F3-8684-8CB7-687F-CB0504201ACE}"/>
              </a:ext>
            </a:extLst>
          </p:cNvPr>
          <p:cNvSpPr txBox="1"/>
          <p:nvPr/>
        </p:nvSpPr>
        <p:spPr>
          <a:xfrm rot="931438">
            <a:off x="4416474" y="1861676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5728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E67C1-D096-130A-F1ED-8486C908F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666E25C-342C-8FE6-0FEB-06651081684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7BB7C51-F9C8-43A6-BBF5-3279FD5FC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tu t’appelles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7DFF4BB-703C-3C51-9922-547CB6F395C0}"/>
              </a:ext>
            </a:extLst>
          </p:cNvPr>
          <p:cNvSpPr txBox="1">
            <a:spLocks/>
          </p:cNvSpPr>
          <p:nvPr/>
        </p:nvSpPr>
        <p:spPr>
          <a:xfrm>
            <a:off x="1478583" y="4073991"/>
            <a:ext cx="61868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tu t’appelles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9681D85-F0AF-7CEF-38C2-2592C1D957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457906" y="2063946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430E062-97D3-7D5C-F220-8757FC984C1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596514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558356-93DB-4E1D-3FD9-3832B645D5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466759B-C975-2BBA-0F93-44B82DF2F9E5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93903D5-5D45-FE72-FC6F-5E16F2F1B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as quel âge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0005993E-C72F-21CD-952E-78971AB494E8}"/>
              </a:ext>
            </a:extLst>
          </p:cNvPr>
          <p:cNvSpPr txBox="1">
            <a:spLocks/>
          </p:cNvSpPr>
          <p:nvPr/>
        </p:nvSpPr>
        <p:spPr>
          <a:xfrm>
            <a:off x="1395456" y="4073991"/>
            <a:ext cx="61868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Tu as quel âge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DB06290-2F2C-8AF5-00C5-AE104DDA49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370441" y="2063946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2143840E-9C37-ECF2-5430-0889DE57368A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36775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B2254D-D827-E26D-DB98-9079514AFE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6BC829F-2FC5-A3AD-9D49-8F1BD965E421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14BC3E5-3DE4-B856-30EC-49FF96044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es en quelle classe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A1D30AB-B5F8-8235-31A8-E6D4FF3F3DEF}"/>
              </a:ext>
            </a:extLst>
          </p:cNvPr>
          <p:cNvSpPr txBox="1">
            <a:spLocks/>
          </p:cNvSpPr>
          <p:nvPr/>
        </p:nvSpPr>
        <p:spPr>
          <a:xfrm>
            <a:off x="1395456" y="3841324"/>
            <a:ext cx="61868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Tu es en quelle classe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DAB7150-D167-66F6-CA70-B820DFECBE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155757" y="197730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14D93DD8-1C95-B594-63B6-6E2FD73B407E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818620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B3562B-F40E-BCD3-61D5-EE0DABF5F0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A61874B-2D7C-BD9C-26C3-7D0280EDD9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as fait à l’école aujourd’hui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8627F06-9BD2-D89F-23FE-4E286562DA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419139" y="2276351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91FE135B-FCF1-A81D-0BE6-BF12E7589A13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5BC675F-7C4C-E19F-F2D8-358817501931}"/>
              </a:ext>
            </a:extLst>
          </p:cNvPr>
          <p:cNvSpPr txBox="1"/>
          <p:nvPr/>
        </p:nvSpPr>
        <p:spPr>
          <a:xfrm>
            <a:off x="863585" y="4071769"/>
            <a:ext cx="741682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tu as fait à l’école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aujourd’hui ? </a:t>
            </a:r>
          </a:p>
        </p:txBody>
      </p:sp>
    </p:spTree>
    <p:extLst>
      <p:ext uri="{BB962C8B-B14F-4D97-AF65-F5344CB8AC3E}">
        <p14:creationId xmlns:p14="http://schemas.microsoft.com/office/powerpoint/2010/main" val="4198739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1A5A14-60C5-B72D-8DCD-81EAAF8952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98F446-24EC-D05D-99F9-46411018C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aimes faire après l’école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4873742-63B7-6170-60E3-5E85BF6822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05600" y="1962715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92781E19-5682-F4FE-B934-8D1AC175AB31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B7AE13A-9BDB-4F9C-C417-38D75E35B16A}"/>
              </a:ext>
            </a:extLst>
          </p:cNvPr>
          <p:cNvSpPr txBox="1"/>
          <p:nvPr/>
        </p:nvSpPr>
        <p:spPr>
          <a:xfrm>
            <a:off x="1403418" y="3991058"/>
            <a:ext cx="633716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tu aimes faire après l’école ?</a:t>
            </a:r>
          </a:p>
        </p:txBody>
      </p:sp>
    </p:spTree>
    <p:extLst>
      <p:ext uri="{BB962C8B-B14F-4D97-AF65-F5344CB8AC3E}">
        <p14:creationId xmlns:p14="http://schemas.microsoft.com/office/powerpoint/2010/main" val="1246223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27727D-EFF9-9010-6212-F93328D146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CC668A-4800-7DF7-A09C-BFFE5EB07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as fait dimanche dernier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FB5680A-6DD0-DA26-2709-0A4C21271D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402366" y="2261217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652F658E-CFA4-B552-EEDF-AFD14B215166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74CEF4A-1614-DB01-D608-D0C1766EBB99}"/>
              </a:ext>
            </a:extLst>
          </p:cNvPr>
          <p:cNvSpPr txBox="1"/>
          <p:nvPr/>
        </p:nvSpPr>
        <p:spPr>
          <a:xfrm>
            <a:off x="1038431" y="4064842"/>
            <a:ext cx="70671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-</a:t>
            </a: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ce que tu as fait dimanche dernier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736986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78ED3E-723F-0FE5-ADD7-B577BD0E13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686C13-3086-9211-195D-7ED9BF8252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Où est-ce que tu es allé (e) avec ta famille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0E41BEB-DDAC-7E86-FF8F-C56D384D99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3545" y="2098739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BB2A5E81-1B00-E4D7-1D0E-10F6566299B7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33F384B-C833-C8CC-B375-321F35622010}"/>
              </a:ext>
            </a:extLst>
          </p:cNvPr>
          <p:cNvSpPr txBox="1"/>
          <p:nvPr/>
        </p:nvSpPr>
        <p:spPr>
          <a:xfrm>
            <a:off x="1196231" y="3983106"/>
            <a:ext cx="67515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Où est-ce que tu es allé (e) avec ta famille ?</a:t>
            </a:r>
          </a:p>
        </p:txBody>
      </p:sp>
    </p:spTree>
    <p:extLst>
      <p:ext uri="{BB962C8B-B14F-4D97-AF65-F5344CB8AC3E}">
        <p14:creationId xmlns:p14="http://schemas.microsoft.com/office/powerpoint/2010/main" val="395951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41C0E3-7999-9CD0-8F71-C0E5B7408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957C1B-6AEC-9DD2-4530-F626D1733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as vu à la ferme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A95D799-09E7-B170-EAD8-ED01D526D7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379299" y="2225941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C176141-9CF0-BF19-FB74-1C03D4CF13AD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CE60720-96C5-5E71-AC0F-C65FA3F44ADC}"/>
              </a:ext>
            </a:extLst>
          </p:cNvPr>
          <p:cNvSpPr txBox="1"/>
          <p:nvPr/>
        </p:nvSpPr>
        <p:spPr>
          <a:xfrm>
            <a:off x="1669367" y="4255900"/>
            <a:ext cx="580526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tu as vu à la ferme ?</a:t>
            </a:r>
          </a:p>
        </p:txBody>
      </p:sp>
    </p:spTree>
    <p:extLst>
      <p:ext uri="{BB962C8B-B14F-4D97-AF65-F5344CB8AC3E}">
        <p14:creationId xmlns:p14="http://schemas.microsoft.com/office/powerpoint/2010/main" val="1790760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6BE2C7-3C48-C184-68E4-AFE499F32C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1A19B8-BCEA-54A8-BD7D-9191F0C29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était ton anniversaire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9150E15-064F-1221-7428-D54728E487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210038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68360EF0-8377-68D8-339D-36DB231830C8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B12FF3C-7D3D-6B70-A93D-3238A7FAE13E}"/>
              </a:ext>
            </a:extLst>
          </p:cNvPr>
          <p:cNvSpPr txBox="1"/>
          <p:nvPr/>
        </p:nvSpPr>
        <p:spPr>
          <a:xfrm>
            <a:off x="1732570" y="4128621"/>
            <a:ext cx="567885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était ton anniversaire ?</a:t>
            </a:r>
          </a:p>
        </p:txBody>
      </p:sp>
    </p:spTree>
    <p:extLst>
      <p:ext uri="{BB962C8B-B14F-4D97-AF65-F5344CB8AC3E}">
        <p14:creationId xmlns:p14="http://schemas.microsoft.com/office/powerpoint/2010/main" val="259481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50D028-3BDE-23D0-D7A0-4F483614FE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5BDBB3-4C91-7968-58C0-3E46247CB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tu as reçu des cadeaux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2768C94-7EFC-6D34-D39A-8FC7B66931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458813" y="2249795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15A6C1CA-902A-CB5A-9A48-A81145B20BF0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5F74B2C-BBD9-5C87-E803-7E6083F4B0FC}"/>
              </a:ext>
            </a:extLst>
          </p:cNvPr>
          <p:cNvSpPr txBox="1"/>
          <p:nvPr/>
        </p:nvSpPr>
        <p:spPr>
          <a:xfrm>
            <a:off x="1576805" y="4209219"/>
            <a:ext cx="59903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Est-ce que tu as reçu des cadeaux ?</a:t>
            </a:r>
          </a:p>
        </p:txBody>
      </p:sp>
    </p:spTree>
    <p:extLst>
      <p:ext uri="{BB962C8B-B14F-4D97-AF65-F5344CB8AC3E}">
        <p14:creationId xmlns:p14="http://schemas.microsoft.com/office/powerpoint/2010/main" val="3778427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82A72D-F43D-066E-4D98-D162996114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3C5A575-066B-2B66-170E-BD79DC777C06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AED76ED-B74A-047A-EF31-F69A1C276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vas faire avec tes amis dimanche prochain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15C04452-F473-AA90-2685-414E8E869B56}"/>
              </a:ext>
            </a:extLst>
          </p:cNvPr>
          <p:cNvSpPr txBox="1">
            <a:spLocks/>
          </p:cNvSpPr>
          <p:nvPr/>
        </p:nvSpPr>
        <p:spPr>
          <a:xfrm>
            <a:off x="1478583" y="3920837"/>
            <a:ext cx="61868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tu vas faire avec tes amis dimanche prochain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588F240-2525-01E0-47FE-DB4E64D18C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368120" y="2208355"/>
            <a:ext cx="1991060" cy="15728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9B979AA7-ED65-363E-2410-CF5B54EB7406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646507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1587F2-4906-37F9-A718-2AB8AA5B2C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5EE3D7-D8B6-BFDE-28EC-2D6AA3581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Avec qui iras-tu en excursion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790DE57-04FD-0821-5689-D7CE4AD69E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593016" y="2241844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E156EF9-EF0F-E19C-6C78-999BBF8F19A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5251A22-8EA4-94F5-B646-2CACB0E43D28}"/>
              </a:ext>
            </a:extLst>
          </p:cNvPr>
          <p:cNvSpPr txBox="1"/>
          <p:nvPr/>
        </p:nvSpPr>
        <p:spPr>
          <a:xfrm>
            <a:off x="1732570" y="4224037"/>
            <a:ext cx="567885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Avec qui iras-tu en excursion ?</a:t>
            </a:r>
          </a:p>
        </p:txBody>
      </p:sp>
    </p:spTree>
    <p:extLst>
      <p:ext uri="{BB962C8B-B14F-4D97-AF65-F5344CB8AC3E}">
        <p14:creationId xmlns:p14="http://schemas.microsoft.com/office/powerpoint/2010/main" val="2870379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1E423-5451-1555-9E56-F497383C4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8B8DDE0-DC0A-851C-97E2-584D8A2496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54631" y="3994138"/>
            <a:ext cx="6246795" cy="1349939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190DCC73-BD89-1799-ED2D-5782D30A0B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3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57DF90F3-78D5-77A7-8426-8E871B8843A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0BD857C9-E818-349B-BDAA-28964858B4D1}"/>
              </a:ext>
            </a:extLst>
          </p:cNvPr>
          <p:cNvSpPr txBox="1">
            <a:spLocks/>
          </p:cNvSpPr>
          <p:nvPr/>
        </p:nvSpPr>
        <p:spPr>
          <a:xfrm>
            <a:off x="2272849" y="3075803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Vocabulaire.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Lire un texte.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Écrire des mots et des phrases.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Répondre à des questions en rafale. 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6B7BA6C0-10FD-BA08-AB78-14022360642A}"/>
              </a:ext>
            </a:extLst>
          </p:cNvPr>
          <p:cNvSpPr txBox="1">
            <a:spLocks/>
          </p:cNvSpPr>
          <p:nvPr/>
        </p:nvSpPr>
        <p:spPr>
          <a:xfrm>
            <a:off x="2272850" y="447646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langage des oiseaux.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7FCBE27-F36D-9E40-E4E4-612971E588B5}"/>
              </a:ext>
            </a:extLst>
          </p:cNvPr>
          <p:cNvSpPr txBox="1"/>
          <p:nvPr/>
        </p:nvSpPr>
        <p:spPr>
          <a:xfrm>
            <a:off x="2272851" y="4124915"/>
            <a:ext cx="16786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Lecture offerte</a:t>
            </a:r>
          </a:p>
        </p:txBody>
      </p:sp>
      <p:sp>
        <p:nvSpPr>
          <p:cNvPr id="5" name="Titre 8">
            <a:extLst>
              <a:ext uri="{FF2B5EF4-FFF2-40B4-BE49-F238E27FC236}">
                <a16:creationId xmlns:a16="http://schemas.microsoft.com/office/drawing/2014/main" id="{4A21D9E9-876E-BC00-E906-3E8833E4C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BDD5AAF-9197-1374-D05E-8BF6DDF391A5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F5F015A-E8E6-BD03-0111-1209A116BA3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AD5D3CB-D183-0C75-7DFB-E1EBC409031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9F838AF6-11A9-9B39-5931-63446ACF60E7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3189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AF1DF4-6A85-EC2F-A525-5B6CEF7863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DA958E13-CAE0-4F7B-872F-5185761683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2967" y="779051"/>
            <a:ext cx="717679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Aujourd’hui, nous allons découvrir une nouvelle histoire qui s’appelle : « </a:t>
            </a: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langage des oiseaux 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».</a:t>
            </a:r>
          </a:p>
        </p:txBody>
      </p:sp>
      <p:pic>
        <p:nvPicPr>
          <p:cNvPr id="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9F29684-68FE-3A01-93E4-40DFE6E77A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CA90677-BAD3-4750-5780-574748286E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9597" y="1722949"/>
            <a:ext cx="3784806" cy="4157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122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5A2B44-AE22-C316-816F-C255543F15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1A442430-2B4B-43B9-AAD3-B31A181DDB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2967" y="777795"/>
            <a:ext cx="7224504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découvrir le premier  épisode de cette histoire. Est-ce que vous êtes prêts ? Écoutez bien.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5873976-5594-A360-9F0C-36068CF8B2B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67F3CD33-786D-BB27-251E-B1177DCE92B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586BBEE-82EF-004C-3DBA-6AB670BE54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2885E2E7-61CE-E3DB-CB8F-84424D92BF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9632" y="1972932"/>
            <a:ext cx="7124736" cy="3775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735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6DCAC6-9A63-CC93-60B5-3F319AAEF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18C4F013-58AC-73F6-4FED-73A3C20D8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98D1EFBB-1A4C-50BA-34E9-0648F523064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60AC2D2-29CE-8632-2ADD-B320B330AC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WhatsApp Video 2026-05-09 at 18.56.50">
            <a:hlinkClick r:id="" action="ppaction://media"/>
            <a:extLst>
              <a:ext uri="{FF2B5EF4-FFF2-40B4-BE49-F238E27FC236}">
                <a16:creationId xmlns:a16="http://schemas.microsoft.com/office/drawing/2014/main" id="{851C383A-0D0C-1175-21BA-17CF15E802C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89149" y="1958792"/>
            <a:ext cx="7365702" cy="4143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344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82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882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3DA8BC-8AB4-8B05-FFD6-E0E456471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F365684D-9D6C-5C0D-BEB1-45C905BC0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écouter l’histoire une deuxième fois. Soyez attentifs.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7D5B6EA-BAAC-CBCA-79CA-19EF032FA46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805CBA79-0C4A-77B1-217C-55314B7F9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E50AB1-6E08-F439-38DD-D1EB7A6849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A5EEF8B7-CF76-25EE-CC5B-7D35D9D558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1592657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B8B570-D268-2A53-7D7A-8F2B2A8A75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DAC7DD9B-929A-003E-C71F-FE3458675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FD54975B-F58E-3A26-A179-FA3223086EB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C4525C-1117-2F30-BCC3-CA750D1077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WhatsApp Video 2026-05-09 at 18.56.50">
            <a:hlinkClick r:id="" action="ppaction://media"/>
            <a:extLst>
              <a:ext uri="{FF2B5EF4-FFF2-40B4-BE49-F238E27FC236}">
                <a16:creationId xmlns:a16="http://schemas.microsoft.com/office/drawing/2014/main" id="{DDF96C28-D3D4-8CE9-25D4-CB2F4C085DE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89149" y="1958792"/>
            <a:ext cx="7365702" cy="4143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055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82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882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8A1DFC-B4C6-19CD-5DF8-587807788D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32A32810-AEC3-2584-D970-21563AF4F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 quoi parlent les oiseaux ? Qui veut répondre ? 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4D3880D-2CBB-CD96-ABA8-ADB7653C7B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5169115-8885-5F4F-3044-2E324CC55C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5973" y="2219865"/>
            <a:ext cx="3372054" cy="3493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915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86AE4C-3ED4-E225-B8EA-D001845C73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4435A69C-C2E2-1F95-B223-480C852B3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oiseaux parlent du vent, de la pluie et des hommes.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74B2E89-FCBA-31BE-3C43-545C079F3A39}"/>
              </a:ext>
            </a:extLst>
          </p:cNvPr>
          <p:cNvSpPr txBox="1"/>
          <p:nvPr/>
        </p:nvSpPr>
        <p:spPr>
          <a:xfrm>
            <a:off x="1400053" y="1915964"/>
            <a:ext cx="6840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</a:rPr>
              <a:t>Les oiseaux parlent du vent, de la pluie et des hommes.</a:t>
            </a:r>
            <a:endParaRPr lang="fr-MA" sz="1400" dirty="0">
              <a:latin typeface="Dosis SemiBold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7C361AE-A962-7A65-E604-1E34815998E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6DF53BB-CE37-CB73-1EC3-DEF8B9C947E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03CFA5D-7A21-EA60-154D-DACA2CD49D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482327F7-E0A6-730D-BF2A-4AD9780CC3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5973" y="2673089"/>
            <a:ext cx="3372054" cy="3493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431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45ABD9-6ECC-E0FA-1594-DE6037379F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921A1014-6A14-C366-6CD1-3D1DE533F9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Qu’a demandé un oiseau au garçon ? Qui veut répondre ? 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338E5F3-77C9-6422-5DFB-95809D8B30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5C4A050-6695-3AEA-05AB-722332A751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9866" y="2029427"/>
            <a:ext cx="3544267" cy="3636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794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2D1CB7-3272-B5DB-B5D6-B6BDB06105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361AF5FB-F9A3-AC9F-C824-948729A7E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Il lui a demandé : « où iras-tu demain ? ».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70F7AA3E-F2E6-E110-AF16-04A0BF10C551}"/>
              </a:ext>
            </a:extLst>
          </p:cNvPr>
          <p:cNvSpPr txBox="1">
            <a:spLocks/>
          </p:cNvSpPr>
          <p:nvPr/>
        </p:nvSpPr>
        <p:spPr>
          <a:xfrm>
            <a:off x="1794372" y="1389795"/>
            <a:ext cx="5555256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Il lui a demandé : « où iras-tu demain ? ».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E3E8D912-5A37-C5AF-CB4D-2A6253E71D0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FAC3D30-2B53-9DB3-69D4-94C8749FE3A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253CAAB-8AFB-D909-0E72-833A68AF2AB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3977D41A-6A0B-431B-3265-6A76252449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9866" y="2323625"/>
            <a:ext cx="3544267" cy="3636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354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68F456-CE2A-A807-B74F-7A189DA029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6F35E00E-F27B-B95F-A173-F24CA6E58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a été le garçon ?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répondre ? 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C532831-4E61-2396-C344-EA7D6B67BC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33167C8-72B1-9BFF-7565-1A2DBDCFD4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8619" y="2238221"/>
            <a:ext cx="3446762" cy="3636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615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D3BF40-4736-E18F-DA35-03C1A9AEF0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BC688EB2-CB5F-25F2-1BD7-7F7853AE0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garçon a été très surpris.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36A9DEE3-9979-6109-FB91-45E5FCBE1876}"/>
              </a:ext>
            </a:extLst>
          </p:cNvPr>
          <p:cNvSpPr txBox="1">
            <a:spLocks/>
          </p:cNvSpPr>
          <p:nvPr/>
        </p:nvSpPr>
        <p:spPr>
          <a:xfrm>
            <a:off x="1243975" y="1680179"/>
            <a:ext cx="6791312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Le garçon a été très surpris.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412D6DC-0700-0BF5-F10A-759179C8908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A3F3D752-0AE4-FEA3-1476-49360D23EC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EC554E7-946B-2E0B-97CE-87F490B9E9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C3D1ED4D-266B-34F2-3354-05A7992AA0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8619" y="2596028"/>
            <a:ext cx="3446762" cy="3636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101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6F308F-8F6C-99D0-8BF5-10593AA208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8695E463-0A71-F310-16E0-33EA1A6D1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Qu’a voulu faire le garçon ? Qui veut répondre ? 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256189A-D3E4-95D5-C733-B998B1213F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92D7723-0707-87D6-B59C-64CECC043C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1600" y="2102310"/>
            <a:ext cx="3440799" cy="3630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116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04EF15-C1BD-4056-F79D-D22DBF9419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B5A799D1-7B2F-5DB9-55A6-8BF9A661D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garçon a voulu apprendre le langage des oiseaux.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4B1C953C-18C2-587B-243A-250EC7B0C97F}"/>
              </a:ext>
            </a:extLst>
          </p:cNvPr>
          <p:cNvSpPr txBox="1">
            <a:spLocks/>
          </p:cNvSpPr>
          <p:nvPr/>
        </p:nvSpPr>
        <p:spPr>
          <a:xfrm>
            <a:off x="1405752" y="1389795"/>
            <a:ext cx="652964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0" defTabSz="914400"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garçon a voulu apprendre le langage des oiseaux.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E2D6F1E-572A-33DF-0A29-66AA8107E9F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0B68A5BF-CAB1-5B6B-0BE9-E92D9AD21C2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087196D-0156-1C24-DD11-DD064804E5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B3737AAA-5818-4A74-C595-5F0CC5241D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2748" y="2500844"/>
            <a:ext cx="3484299" cy="3676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170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164AC8-04C9-6975-4219-D59C36A350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CD44A036-D79C-7A8D-4493-179ACDC31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Pourquoi le garçon allait-il dans la forêt chaque matin ? Qui veut répondre ? 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D1E8162-6B09-AFFD-C0A4-43A3B1FA5B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49CC3F8-2837-F4E8-9C6B-530403959A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9850" y="2230500"/>
            <a:ext cx="3484299" cy="3676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09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BB730B-F019-EDD0-9194-6B41CE705F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4AF822FD-C41D-EFF9-5618-A414ABF9F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Il allait chaque matin dans la forêt pour écouter les oiseaux parler.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CAD5FE1C-3BC8-E0F4-31FA-B69E688AE5B4}"/>
              </a:ext>
            </a:extLst>
          </p:cNvPr>
          <p:cNvSpPr txBox="1">
            <a:spLocks/>
          </p:cNvSpPr>
          <p:nvPr/>
        </p:nvSpPr>
        <p:spPr>
          <a:xfrm>
            <a:off x="1300132" y="1584211"/>
            <a:ext cx="6840000" cy="10683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Il allait chaque matin dans la forêt pour écouter les oiseaux parler.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C6805030-07A6-9853-6F6A-E4CDC0D37D2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3218608D-0EB9-B6CB-ECF4-2E4375A8A5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501A8E1-52B3-64AB-7768-05F667B82D1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A2649704-280B-0F27-B6CA-199BCB9080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9850" y="2544790"/>
            <a:ext cx="3484299" cy="3676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759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2A3EBF-1581-92DC-5F20-DA5B7D1F6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16C33FE8-CD8D-63FC-F96E-55D207E95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Qu’a dit le garçon à son père ? Qui veut répondre ? 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2489803-3204-DCBE-423D-CFD2E9E1ED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ED98A6E-94B5-2D0C-78F0-EED0FFC700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5852" y="2132795"/>
            <a:ext cx="3532296" cy="3615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536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5380EA-0F98-3539-415F-40D64E3867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13C9E8D-13A4-6FF4-4890-25A5F9EC4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568681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Il a dit à son père : « je veux comprendre le langage des oiseaux ».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DF1D5686-2270-1947-D3C7-0C524D78F683}"/>
              </a:ext>
            </a:extLst>
          </p:cNvPr>
          <p:cNvSpPr txBox="1">
            <a:spLocks/>
          </p:cNvSpPr>
          <p:nvPr/>
        </p:nvSpPr>
        <p:spPr>
          <a:xfrm>
            <a:off x="997869" y="1389795"/>
            <a:ext cx="675069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>
              <a:lnSpc>
                <a:spcPct val="90000"/>
              </a:lnSpc>
              <a:spcBef>
                <a:spcPct val="0"/>
              </a:spcBef>
              <a:defRPr/>
            </a:pPr>
            <a:r>
              <a:rPr kumimoji="0" lang="fr-FR" sz="2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Il a dit à son père : « je veux comprendre le langage des oiseaux ».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0CBF831-01C4-9263-7CCC-4D8574D5755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CBA67CF2-22B6-200B-A940-90CF259D21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831ADC5-74E4-E16C-0207-624C87BDD20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B4A37AC2-8F98-F15E-DF09-6E268CD63D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69257" y="2379285"/>
            <a:ext cx="3532296" cy="3615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557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C42624-2939-0864-4234-B4BAF3C5AC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18AABBCC-2196-EDAD-9994-ECDC4EC01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Qu’a fait son père ? Qui veut répondre ? 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1C90AAF-4D81-2147-0758-C1C76A0622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4200FF4-CE6E-0BAC-C356-872DAE130E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9257" y="2379285"/>
            <a:ext cx="3532296" cy="3615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320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BD0AFE-ABC9-345E-3D39-6FDE6EDAAF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1D95F2CD-70FD-1828-FE6D-9CDA3ABB1D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483942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père a interdit à son fils de revenir à la forêt.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AB717A27-D687-0D73-8238-AC5C9C769C64}"/>
              </a:ext>
            </a:extLst>
          </p:cNvPr>
          <p:cNvSpPr txBox="1">
            <a:spLocks/>
          </p:cNvSpPr>
          <p:nvPr/>
        </p:nvSpPr>
        <p:spPr>
          <a:xfrm>
            <a:off x="1243975" y="1681768"/>
            <a:ext cx="702245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0" algn="ctr" defTabSz="914400">
              <a:defRPr/>
            </a:pPr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 Le père a interdit à son fils de revenir à la forêt.</a:t>
            </a:r>
            <a:endParaRPr kumimoji="0" lang="fr-FR" sz="28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68656AB-07CE-03CB-D321-852881ABE52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DEAD68D-2775-0C4A-9CC4-8C2BD930429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760F631-5B38-358B-9C5C-6647701410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DC57A4B0-6BEC-E360-5DC1-CEB86F3C8A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5852" y="2871358"/>
            <a:ext cx="3532296" cy="3615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080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E2BB62-9EC5-8054-A3B7-199139DBA2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3D096BC9-BA54-BE45-7445-5A082EBC7D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Qu’a fait le garçon ? Qui veut répondre ? 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A973F60-EC11-C519-CEFD-96A479D95D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30D3F08-AA5E-5E0C-6EDA-C1B7093AA2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8737" y="2050791"/>
            <a:ext cx="3476404" cy="3676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115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7C6C8F-FA16-F13A-C267-D8C9B8BA8E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0680655B-D1B2-59F3-ED91-AEAFEEDED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garçon est retourné dans la forêt.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4BD8868C-EAEF-5DEA-4D47-7A96263EDC13}"/>
              </a:ext>
            </a:extLst>
          </p:cNvPr>
          <p:cNvSpPr txBox="1">
            <a:spLocks/>
          </p:cNvSpPr>
          <p:nvPr/>
        </p:nvSpPr>
        <p:spPr>
          <a:xfrm>
            <a:off x="2214289" y="1396063"/>
            <a:ext cx="471542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Le garçon est retourné dans la forêt.</a:t>
            </a:r>
            <a:endParaRPr kumimoji="0" lang="fr-FR" sz="24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F232701-B145-A7DB-F869-09E5076B3BD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B180F389-A536-8D33-0140-A3D774C668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20FE855-DB00-94C3-D18C-6E347C44A45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2BD9BF5D-B26C-F14C-4FA8-1439C241AB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3797" y="2494573"/>
            <a:ext cx="3476404" cy="3676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685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CE0778-E99C-7C9B-6B93-22F03195D7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D77FD5B6-2D5E-AC34-E0DE-370C968747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 quoi parlaient les oiseaux ? Qui veut répondre ? 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710470F-1548-30AB-5755-E44E7FB60E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57C3B09-8171-6F39-2F26-F0F4503450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2609" y="1983372"/>
            <a:ext cx="3345359" cy="3479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976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5F09D8-3624-7FC4-1916-F534FC2459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D33787DB-7BE4-5073-FDB4-08446B1C3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Un animal va mourir au village.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50393258-B41C-6A4E-C9BE-E2EDD6E74151}"/>
              </a:ext>
            </a:extLst>
          </p:cNvPr>
          <p:cNvSpPr txBox="1">
            <a:spLocks/>
          </p:cNvSpPr>
          <p:nvPr/>
        </p:nvSpPr>
        <p:spPr>
          <a:xfrm>
            <a:off x="2293951" y="1409707"/>
            <a:ext cx="4556097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 animal va mourir au village.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C80AC8B4-09F8-5209-AA0D-5DDBB68264B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E33B3D7E-AE73-ECB2-C248-07DEDEED470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CDAE81A-497A-8F8B-556E-7960CEA6A0E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64378AA7-A49A-7341-4FCA-904A711F72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8668" y="2538829"/>
            <a:ext cx="3566662" cy="3867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376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FFFAC4-7F6F-866E-09B4-C80E415DAE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E02FEB06-FD4F-33CA-EFC7-B79A2D4AA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Qu’a fait le garçon ? Qui veut répondre ? 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CF87DDF-9B13-FDF4-D89F-B6E23CAA36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17A6D43-3F55-4307-7BBF-D86D805C8C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0048" y="1934673"/>
            <a:ext cx="3583904" cy="3702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780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D24595-8E1B-F45B-C439-9D01BAD61E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C98467D1-0D9F-C588-16F9-B1A450AAA5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Il est rentré vite le dire aux gens mais personne ne le croyait.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EACA0110-41E1-E7F1-7D40-A684A4E10851}"/>
              </a:ext>
            </a:extLst>
          </p:cNvPr>
          <p:cNvSpPr txBox="1">
            <a:spLocks/>
          </p:cNvSpPr>
          <p:nvPr/>
        </p:nvSpPr>
        <p:spPr>
          <a:xfrm>
            <a:off x="2293951" y="1409707"/>
            <a:ext cx="532339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Il est rentré vite le dire aux gens  mais personne ne le croyait.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F6264BD-4170-4DEB-B7FB-5FD0ED180DA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8310216B-138D-4A10-E463-F13E6C68401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FA3FD41-A00C-3D35-2397-3F45C1D048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C0BC069B-A95B-6D29-17CC-33505EFA87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0048" y="2538829"/>
            <a:ext cx="3583904" cy="3702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952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AC8EE5-AC8D-4C5F-1E7E-4288EA0FA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90A04963-0618-FDAA-2199-841B0B71E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s’est-il passé ? Qui veut répondre ? 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745C3C4-E341-83F0-2872-0F918046CC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2D3CBA1-1800-A180-3639-D4DEFD2654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3829" y="2035882"/>
            <a:ext cx="3396342" cy="3563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724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888AE-0769-128A-586F-59B7FD5A50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C20E1ED1-B5F8-9DB8-BAD3-1357747D5A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Une vache est tombée dans le puits.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71C9FA4C-9038-B6AC-5040-3755376F7668}"/>
              </a:ext>
            </a:extLst>
          </p:cNvPr>
          <p:cNvSpPr txBox="1">
            <a:spLocks/>
          </p:cNvSpPr>
          <p:nvPr/>
        </p:nvSpPr>
        <p:spPr>
          <a:xfrm>
            <a:off x="2293951" y="1409707"/>
            <a:ext cx="532339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Une vache est tombée dans le puits.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5B92B34-7ADA-5DC9-DF8A-F7D7182F4BB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0DCD7619-16E8-2526-489E-7C2068038D8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E5882E2-460A-B7EC-5305-3B2260BCE95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9F1B25A0-ADE3-27E7-C981-2D51159A3E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8960" y="2580536"/>
            <a:ext cx="3526079" cy="369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940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A8B082-D465-5762-BC57-10F30FCD4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848EE80B-3185-40C5-3BC2-513031AE7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Cet épisode est terminé. À la semaine prochaine avec un nouvel épisode.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E693380-08AC-12AE-8C32-9B1B10D051C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BD6F968-D2E9-DA7B-BDCD-11827296C6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1601C90-5833-EEAD-F5CA-66ADF09950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33CF7AAF-DA78-0D69-CBD8-A2B42AD1DB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6547" y="2146209"/>
            <a:ext cx="6530906" cy="3360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85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F9A64-B087-EB0B-FA82-ACDA2A55D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91C7BE2F-FA70-F13C-C22C-CE2804FDF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la maison,  écrivez trois phrases que vous avez entendues dans le premier épisode de l’histoire « </a:t>
            </a:r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langage des oiseaux ».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BE635A2-F01C-FD82-461C-37015B36825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9A122D6-0C4D-59A8-4A09-B7D52138CA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C07980-40E8-91B6-90A2-22A5E0937E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F358F678-F9FC-7015-79A7-50DDA8C0578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6344"/>
          <a:stretch>
            <a:fillRect/>
          </a:stretch>
        </p:blipFill>
        <p:spPr>
          <a:xfrm>
            <a:off x="3255360" y="1793106"/>
            <a:ext cx="2633280" cy="3271787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108896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BE50DC3-6A43-61E4-239F-B6689C3A6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La séance d’aujourd’hui est terminée. </a:t>
            </a:r>
            <a:r>
              <a:rPr lang="fr-FR"/>
              <a:t>À bientôt</a:t>
            </a:r>
            <a:r>
              <a:rPr lang="fr-FR" dirty="0"/>
              <a:t>.</a:t>
            </a:r>
          </a:p>
        </p:txBody>
      </p:sp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DFDEDF06-1915-A5DC-E382-AC498EB5C4C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9" name="majd_wave">
            <a:hlinkClick r:id="" action="ppaction://media"/>
            <a:extLst>
              <a:ext uri="{FF2B5EF4-FFF2-40B4-BE49-F238E27FC236}">
                <a16:creationId xmlns:a16="http://schemas.microsoft.com/office/drawing/2014/main" id="{B976E4A1-70D0-1D66-8EF1-86FC7EFECCC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  <p:pic>
        <p:nvPicPr>
          <p:cNvPr id="2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82234FE-D9FA-4113-3F68-1BBF91EF0BE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2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12345</TotalTime>
  <Words>1686</Words>
  <Application>Microsoft Office PowerPoint</Application>
  <PresentationFormat>Affichage à l'écran (4:3)</PresentationFormat>
  <Paragraphs>216</Paragraphs>
  <Slides>76</Slides>
  <Notes>5</Notes>
  <HiddenSlides>0</HiddenSlides>
  <MMClips>6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12</vt:i4>
      </vt:variant>
      <vt:variant>
        <vt:lpstr>Titres des diapositives</vt:lpstr>
      </vt:variant>
      <vt:variant>
        <vt:i4>76</vt:i4>
      </vt:variant>
    </vt:vector>
  </HeadingPairs>
  <TitlesOfParts>
    <vt:vector size="98" baseType="lpstr">
      <vt:lpstr>Calibri</vt:lpstr>
      <vt:lpstr>Arial</vt:lpstr>
      <vt:lpstr>Dosis SemiBold</vt:lpstr>
      <vt:lpstr>Dosis</vt:lpstr>
      <vt:lpstr>Dosis ExtraBold</vt:lpstr>
      <vt:lpstr>Dosis Medium</vt:lpstr>
      <vt:lpstr>Aptos Display</vt:lpstr>
      <vt:lpstr>Aptos</vt:lpstr>
      <vt:lpstr>Mistral</vt:lpstr>
      <vt:lpstr>Wingdings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3_Conception personnalisée</vt:lpstr>
      <vt:lpstr>1_Env-Enseignant</vt:lpstr>
      <vt:lpstr>Présentation PowerPoint</vt:lpstr>
      <vt:lpstr>Pictogrammes</vt:lpstr>
      <vt:lpstr>Contenu de la semaine </vt:lpstr>
      <vt:lpstr>Organisation de la semaine</vt:lpstr>
      <vt:lpstr>Plan de la séance 6</vt:lpstr>
      <vt:lpstr>Présentation PowerPoint</vt:lpstr>
      <vt:lpstr>Bonjour les enfants. Aujourd’hui, nous allons réviser les leçons de la semaine.  Soyez attentifs.</vt:lpstr>
      <vt:lpstr>Répétons ensemble :  Les remparts portugais – Le port -  Les pêcheurs – La pêche   – Le filet – Le poisson.</vt:lpstr>
      <vt:lpstr>Répétons ensemble : Grillé – L’excursion – plusieurs – Tôt – Tard - Prochain.  </vt:lpstr>
      <vt:lpstr>Maintenant, nous allons jouer au jeu des mots invisibles. </vt:lpstr>
      <vt:lpstr>Répétons ensemble :  Les remparts portugais – Le port -  Les pêcheurs – La pêche   – Le filet – Le poisson.</vt:lpstr>
      <vt:lpstr>Observez bien les images. Je vais masquer deux images. </vt:lpstr>
      <vt:lpstr>Quelles sont les images qui manquent ?</vt:lpstr>
      <vt:lpstr>Les deux images qui manquent sont : Le port et le poisson.</vt:lpstr>
      <vt:lpstr>Maintenant, nous allons jouer au jeu des mots qui bougent. </vt:lpstr>
      <vt:lpstr>Répétons ensemble :  Grillé – L’excursion – plusieurs – Tôt – Tard - Prochain.  </vt:lpstr>
      <vt:lpstr>Observez bien. Je vais faire bouger 2 mots. </vt:lpstr>
      <vt:lpstr> Quels sont les 2 mots qui ont bougé ? </vt:lpstr>
      <vt:lpstr>Les deux mots qui ont bougé sont : Grillé et Tard.</vt:lpstr>
      <vt:lpstr>Maintenant nous allons faire de la lecture. Qui veut lire ce paragraphe ? </vt:lpstr>
      <vt:lpstr>Qui veut expliquer ce paragraphe dans sa langue ? </vt:lpstr>
      <vt:lpstr>Qui veut lire la question et y répondre ? </vt:lpstr>
      <vt:lpstr>La réponse est : Dimanche prochain, Amine ira en excursion à Agadir.</vt:lpstr>
      <vt:lpstr>Qui veut lire la question et y répondre ? </vt:lpstr>
      <vt:lpstr>La réponse est : Amine mangera du poisson grillé avec ses amis.</vt:lpstr>
      <vt:lpstr>Prenez vos cahiers.</vt:lpstr>
      <vt:lpstr>Ces mots sont en désordre. Écrivez sur vos cahiers une phrase correcte à partir de ces mots.</vt:lpstr>
      <vt:lpstr>Qui veut lire sa phrase ?</vt:lpstr>
      <vt:lpstr>Corrigez. Je n’oublie pas la majuscule au début de la phrase et le point à la fin.  </vt:lpstr>
      <vt:lpstr>Écrivez sur vos cahiers une phrase correcte en utilisant ces mots. Attention, il faut ajouter d’autres mots pour obtenir une phrase correcte. </vt:lpstr>
      <vt:lpstr>Qui veut lire sa phrase ?</vt:lpstr>
      <vt:lpstr>Corrigez. Une phrase correcte est : Samedi prochain, j’irai à Rabat.  Je n’oublie pas la majuscule au début de la phrase et le point à la fin.  </vt:lpstr>
      <vt:lpstr>Maintenant, c’est l’activité des questions en rafale. Je vais désigner des élèves au hasard pour répondre. Tenez-vous prêts. </vt:lpstr>
      <vt:lpstr>Comment tu t’appelles ?</vt:lpstr>
      <vt:lpstr>Tu as quel âge ?</vt:lpstr>
      <vt:lpstr>Tu es en quelle classe ?</vt:lpstr>
      <vt:lpstr>Qu’est-ce que tu as fait à l’école aujourd’hui ? </vt:lpstr>
      <vt:lpstr>Qu’est-ce que tu aimes faire après l’école ?</vt:lpstr>
      <vt:lpstr>Qu’est-ce que tu as fait dimanche dernier ?</vt:lpstr>
      <vt:lpstr>Où est-ce que tu es allé (e) avec ta famille ?</vt:lpstr>
      <vt:lpstr>Qu’est-ce que tu as vu à la ferme ?</vt:lpstr>
      <vt:lpstr>Comment était ton anniversaire ?</vt:lpstr>
      <vt:lpstr>Est-ce que tu as reçu des cadeaux ?</vt:lpstr>
      <vt:lpstr>Qu’est-ce que tu vas faire avec tes amis dimanche prochain ?</vt:lpstr>
      <vt:lpstr>Avec qui iras-tu en excursion ?</vt:lpstr>
      <vt:lpstr>Plan de la séance 6</vt:lpstr>
      <vt:lpstr>Aujourd’hui, nous allons découvrir une nouvelle histoire qui s’appelle : « Le langage des oiseaux ».</vt:lpstr>
      <vt:lpstr>Nous allons découvrir le premier  épisode de cette histoire. Est-ce que vous êtes prêts ? Écoutez bien.</vt:lpstr>
      <vt:lpstr>Lecture de la vidéo.</vt:lpstr>
      <vt:lpstr>Nous allons écouter l’histoire une deuxième fois. Soyez attentifs.</vt:lpstr>
      <vt:lpstr>Lecture de la vidéo.</vt:lpstr>
      <vt:lpstr>De quoi parlent les oiseaux ? Qui veut répondre ?  </vt:lpstr>
      <vt:lpstr>Les oiseaux parlent du vent, de la pluie et des hommes.</vt:lpstr>
      <vt:lpstr>Qu’a demandé un oiseau au garçon ? Qui veut répondre ?  </vt:lpstr>
      <vt:lpstr>Il lui a demandé : « où iras-tu demain ? ».</vt:lpstr>
      <vt:lpstr>Comment a été le garçon ? Qui veut répondre ?  </vt:lpstr>
      <vt:lpstr>Le garçon a été très surpris.</vt:lpstr>
      <vt:lpstr>Qu’a voulu faire le garçon ? Qui veut répondre ?  </vt:lpstr>
      <vt:lpstr>Le garçon a voulu apprendre le langage des oiseaux.</vt:lpstr>
      <vt:lpstr>Pourquoi le garçon allait-il dans la forêt chaque matin ? Qui veut répondre ?  </vt:lpstr>
      <vt:lpstr>Il allait chaque matin dans la forêt pour écouter les oiseaux parler.</vt:lpstr>
      <vt:lpstr>Qu’a dit le garçon à son père ? Qui veut répondre ?  </vt:lpstr>
      <vt:lpstr>Il a dit à son père : « je veux comprendre le langage des oiseaux ».</vt:lpstr>
      <vt:lpstr>Qu’a fait son père ? Qui veut répondre ?  </vt:lpstr>
      <vt:lpstr>Le père a interdit à son fils de revenir à la forêt.</vt:lpstr>
      <vt:lpstr>Qu’a fait le garçon ? Qui veut répondre ?  </vt:lpstr>
      <vt:lpstr>Le garçon est retourné dans la forêt.</vt:lpstr>
      <vt:lpstr>De quoi parlaient les oiseaux ? Qui veut répondre ?  </vt:lpstr>
      <vt:lpstr>Un animal va mourir au village.</vt:lpstr>
      <vt:lpstr>Qu’a fait le garçon ? Qui veut répondre ?  </vt:lpstr>
      <vt:lpstr>Il est rentré vite le dire aux gens mais personne ne le croyait.</vt:lpstr>
      <vt:lpstr>Que s’est-il passé ? Qui veut répondre ?  </vt:lpstr>
      <vt:lpstr>Une vache est tombée dans le puits.</vt:lpstr>
      <vt:lpstr>Cet épisode est terminé. À la semaine prochaine avec un nouvel épisode.</vt:lpstr>
      <vt:lpstr>À la maison,  écrivez trois phrases que vous avez entendues dans le premier épisode de l’histoire « Le langage des oiseaux ».</vt:lpstr>
      <vt:lpstr>La séance d’aujourd’hui est terminée. À bientôt.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Jalila</dc:creator>
  <cp:lastModifiedBy>KHALID.RAMNI</cp:lastModifiedBy>
  <cp:revision>66</cp:revision>
  <cp:lastPrinted>2025-08-13T10:11:39Z</cp:lastPrinted>
  <dcterms:created xsi:type="dcterms:W3CDTF">2025-08-01T12:31:49Z</dcterms:created>
  <dcterms:modified xsi:type="dcterms:W3CDTF">2026-05-11T11:25:41Z</dcterms:modified>
</cp:coreProperties>
</file>