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4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5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6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7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9" r:id="rId15"/>
    <p:sldMasterId id="2147483859" r:id="rId16"/>
    <p:sldMasterId id="2147483869" r:id="rId17"/>
    <p:sldMasterId id="2147483879" r:id="rId18"/>
  </p:sldMasterIdLst>
  <p:notesMasterIdLst>
    <p:notesMasterId r:id="rId63"/>
  </p:notesMasterIdLst>
  <p:handoutMasterIdLst>
    <p:handoutMasterId r:id="rId64"/>
  </p:handoutMasterIdLst>
  <p:sldIdLst>
    <p:sldId id="258" r:id="rId19"/>
    <p:sldId id="1103" r:id="rId20"/>
    <p:sldId id="951" r:id="rId21"/>
    <p:sldId id="1108" r:id="rId22"/>
    <p:sldId id="984" r:id="rId23"/>
    <p:sldId id="799" r:id="rId24"/>
    <p:sldId id="779" r:id="rId25"/>
    <p:sldId id="780" r:id="rId26"/>
    <p:sldId id="784" r:id="rId27"/>
    <p:sldId id="1104" r:id="rId28"/>
    <p:sldId id="1107" r:id="rId29"/>
    <p:sldId id="1049" r:id="rId30"/>
    <p:sldId id="1032" r:id="rId31"/>
    <p:sldId id="1033" r:id="rId32"/>
    <p:sldId id="800" r:id="rId33"/>
    <p:sldId id="902" r:id="rId34"/>
    <p:sldId id="867" r:id="rId35"/>
    <p:sldId id="1102" r:id="rId36"/>
    <p:sldId id="1064" r:id="rId37"/>
    <p:sldId id="1065" r:id="rId38"/>
    <p:sldId id="1068" r:id="rId39"/>
    <p:sldId id="1066" r:id="rId40"/>
    <p:sldId id="1067" r:id="rId41"/>
    <p:sldId id="1069" r:id="rId42"/>
    <p:sldId id="1070" r:id="rId43"/>
    <p:sldId id="1071" r:id="rId44"/>
    <p:sldId id="1072" r:id="rId45"/>
    <p:sldId id="1073" r:id="rId46"/>
    <p:sldId id="1074" r:id="rId47"/>
    <p:sldId id="1039" r:id="rId48"/>
    <p:sldId id="805" r:id="rId49"/>
    <p:sldId id="1076" r:id="rId50"/>
    <p:sldId id="1084" r:id="rId51"/>
    <p:sldId id="1086" r:id="rId52"/>
    <p:sldId id="1106" r:id="rId53"/>
    <p:sldId id="1087" r:id="rId54"/>
    <p:sldId id="1091" r:id="rId55"/>
    <p:sldId id="1094" r:id="rId56"/>
    <p:sldId id="1095" r:id="rId57"/>
    <p:sldId id="895" r:id="rId58"/>
    <p:sldId id="1013" r:id="rId59"/>
    <p:sldId id="1014" r:id="rId60"/>
    <p:sldId id="983" r:id="rId61"/>
    <p:sldId id="1105" r:id="rId62"/>
  </p:sldIdLst>
  <p:sldSz cx="9144000" cy="6858000" type="screen4x3"/>
  <p:notesSz cx="6735763" cy="9866313"/>
  <p:embeddedFontLs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bold r:id="rId69"/>
    </p:embeddedFont>
    <p:embeddedFont>
      <p:font typeface="KG Primary Penmanship" panose="02000506000000020003" pitchFamily="2" charset="0"/>
      <p:regular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84234"/>
    <a:srgbClr val="4B5377"/>
    <a:srgbClr val="565F88"/>
    <a:srgbClr val="00ACA4"/>
    <a:srgbClr val="F26553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2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font" Target="fonts/font2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61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font" Target="fonts/font1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font" Target="fonts/font3.fntdata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font" Target="fonts/font6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8E69A76-CC9A-4CAB-0DD3-EAB2DD0938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4C9BAF-6A10-052C-63BB-C652082001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A5921-9957-4897-9968-90007B6EA16F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7085AA-038F-4B5C-0A1D-D5E15752AD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219909-8CF1-5877-4D0E-CD409DEB4F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4724A-AD15-4737-9983-ED686C9FBEA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0309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572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01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426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73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589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756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7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832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50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158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38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830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57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06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479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805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70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827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658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827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088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470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242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07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2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4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368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33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480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330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562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30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332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70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477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683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745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495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749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812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9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78623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44274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6689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090923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516795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41659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941796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58574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965493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36358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76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2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0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image" Target="../media/image10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9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image" Target="../media/image10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8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image" Target="../media/image10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57086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95895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91846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6481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07/05/2026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07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1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.png"/><Relationship Id="rId5" Type="http://schemas.openxmlformats.org/officeDocument/2006/relationships/image" Target="../media/image390.png"/><Relationship Id="rId4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6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5.xml"/><Relationship Id="rId5" Type="http://schemas.openxmlformats.org/officeDocument/2006/relationships/image" Target="../media/image360.png"/><Relationship Id="rId4" Type="http://schemas.openxmlformats.org/officeDocument/2006/relationships/customXml" Target="../ink/ink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9.xml"/><Relationship Id="rId5" Type="http://schemas.openxmlformats.org/officeDocument/2006/relationships/image" Target="../media/image360.png"/><Relationship Id="rId4" Type="http://schemas.openxmlformats.org/officeDocument/2006/relationships/customXml" Target="../ink/ink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14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13.xml"/><Relationship Id="rId5" Type="http://schemas.openxmlformats.org/officeDocument/2006/relationships/image" Target="../media/image360.png"/><Relationship Id="rId4" Type="http://schemas.openxmlformats.org/officeDocument/2006/relationships/customXml" Target="../ink/ink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18.xml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17.xml"/><Relationship Id="rId5" Type="http://schemas.openxmlformats.org/officeDocument/2006/relationships/image" Target="../media/image360.png"/><Relationship Id="rId4" Type="http://schemas.openxmlformats.org/officeDocument/2006/relationships/customXml" Target="../ink/ink1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22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21.xml"/><Relationship Id="rId5" Type="http://schemas.openxmlformats.org/officeDocument/2006/relationships/image" Target="../media/image360.png"/><Relationship Id="rId4" Type="http://schemas.openxmlformats.org/officeDocument/2006/relationships/customXml" Target="../ink/ink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26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25.xml"/><Relationship Id="rId5" Type="http://schemas.openxmlformats.org/officeDocument/2006/relationships/image" Target="../media/image360.png"/><Relationship Id="rId4" Type="http://schemas.openxmlformats.org/officeDocument/2006/relationships/customXml" Target="../ink/ink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.png"/><Relationship Id="rId5" Type="http://schemas.openxmlformats.org/officeDocument/2006/relationships/image" Target="../media/image360.png"/><Relationship Id="rId4" Type="http://schemas.openxmlformats.org/officeDocument/2006/relationships/customXml" Target="../ink/ink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32.xml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1.xml"/><Relationship Id="rId5" Type="http://schemas.openxmlformats.org/officeDocument/2006/relationships/image" Target="../media/image360.png"/><Relationship Id="rId4" Type="http://schemas.openxmlformats.org/officeDocument/2006/relationships/customXml" Target="../ink/ink3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36.xml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5.xml"/><Relationship Id="rId5" Type="http://schemas.openxmlformats.org/officeDocument/2006/relationships/image" Target="../media/image360.png"/><Relationship Id="rId4" Type="http://schemas.openxmlformats.org/officeDocument/2006/relationships/customXml" Target="../ink/ink3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40.xml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9.xml"/><Relationship Id="rId5" Type="http://schemas.openxmlformats.org/officeDocument/2006/relationships/image" Target="../media/image360.png"/><Relationship Id="rId4" Type="http://schemas.openxmlformats.org/officeDocument/2006/relationships/customXml" Target="../ink/ink3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7" Type="http://schemas.openxmlformats.org/officeDocument/2006/relationships/image" Target="../media/image230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93.xml"/><Relationship Id="rId6" Type="http://schemas.openxmlformats.org/officeDocument/2006/relationships/customXml" Target="../ink/ink42.xml"/><Relationship Id="rId5" Type="http://schemas.openxmlformats.org/officeDocument/2006/relationships/image" Target="../media/image220.png"/><Relationship Id="rId9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7.png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4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6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45.xml"/><Relationship Id="rId9" Type="http://schemas.openxmlformats.org/officeDocument/2006/relationships/image" Target="../media/image31.gi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40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8.xml"/><Relationship Id="rId11" Type="http://schemas.openxmlformats.org/officeDocument/2006/relationships/image" Target="../media/image39.png"/><Relationship Id="rId5" Type="http://schemas.openxmlformats.org/officeDocument/2006/relationships/image" Target="../media/image392.png"/><Relationship Id="rId10" Type="http://schemas.openxmlformats.org/officeDocument/2006/relationships/image" Target="../media/image38.png"/><Relationship Id="rId4" Type="http://schemas.openxmlformats.org/officeDocument/2006/relationships/customXml" Target="../ink/ink47.xml"/><Relationship Id="rId9" Type="http://schemas.openxmlformats.org/officeDocument/2006/relationships/image" Target="../media/image31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5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51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5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7.png"/><Relationship Id="rId5" Type="http://schemas.openxmlformats.org/officeDocument/2006/relationships/image" Target="../media/image391.png"/><Relationship Id="rId4" Type="http://schemas.openxmlformats.org/officeDocument/2006/relationships/customXml" Target="../ink/ink5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7" Type="http://schemas.openxmlformats.org/officeDocument/2006/relationships/image" Target="../media/image17.pn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91.png"/><Relationship Id="rId5" Type="http://schemas.openxmlformats.org/officeDocument/2006/relationships/customXml" Target="../ink/ink56.xml"/><Relationship Id="rId4" Type="http://schemas.openxmlformats.org/officeDocument/2006/relationships/image" Target="../media/image3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23.png"/><Relationship Id="rId2" Type="http://schemas.openxmlformats.org/officeDocument/2006/relationships/customXml" Target="../ink/ink57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51.png"/><Relationship Id="rId4" Type="http://schemas.openxmlformats.org/officeDocument/2006/relationships/customXml" Target="../ink/ink5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5.png"/><Relationship Id="rId2" Type="http://schemas.openxmlformats.org/officeDocument/2006/relationships/customXml" Target="../ink/ink59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70.png"/><Relationship Id="rId4" Type="http://schemas.openxmlformats.org/officeDocument/2006/relationships/customXml" Target="../ink/ink6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7" Type="http://schemas.openxmlformats.org/officeDocument/2006/relationships/image" Target="../media/image15.png"/><Relationship Id="rId2" Type="http://schemas.openxmlformats.org/officeDocument/2006/relationships/customXml" Target="../ink/ink61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470.png"/><Relationship Id="rId5" Type="http://schemas.openxmlformats.org/officeDocument/2006/relationships/customXml" Target="../ink/ink62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3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EB9192-9F03-671D-1F15-861B883E7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8792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295700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CFD3DFD-5725-95CB-62CD-1ACBCCC6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85" y="2411303"/>
            <a:ext cx="1601156" cy="24559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25344D-3BBF-DE1E-C520-3B05DEA6F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66" y="2411303"/>
            <a:ext cx="1601156" cy="24559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8B3FF0-0F8C-9DBD-CB0C-A18963AC5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709" y="2411302"/>
            <a:ext cx="1601156" cy="24559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58CE653-34B7-D747-1BBE-DC8C1B71B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292" y="2411301"/>
            <a:ext cx="1601156" cy="245595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245B82-52E3-BB96-C5A6-DB5D291E8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307" y="2411302"/>
            <a:ext cx="1601156" cy="245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3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40" y="3429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51350" y="3890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19493" y="3406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473BA22-D869-734A-7B4D-1403F50190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73208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Comprendre un texte</a:t>
            </a:r>
            <a:r>
              <a:rPr lang="fr-FR" sz="1400" dirty="0"/>
              <a:t>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Écrire des phrases.</a:t>
            </a:r>
            <a:endParaRPr lang="fr-MA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162541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1944492" y="2607494"/>
            <a:ext cx="5436022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parler de notre anniversaire, de ce qu’on va faire le weekend prochain et avec qui on ira en excursion.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23D451-1907-A573-C8FB-AD8AFFFD8EC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D5DDEE-348F-CD58-BBF8-05D44BD5ABF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F10EC1-68BA-4D60-5D3C-5D10D3839EE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CE2A1C11-7711-631D-3DAF-3EDC7D35CF6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  <p:pic>
        <p:nvPicPr>
          <p:cNvPr id="8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ED3811F-732C-FA60-DCB3-8990F9D83D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30910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950" y="784580"/>
            <a:ext cx="719617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parler de notre anniversaire, de ce que nous allons faire le weekend prochain et avec qui nous irons en excursion. 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54086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4_P5_SEM1_S5 (oral) ">
            <a:hlinkClick r:id="" action="ppaction://media"/>
            <a:extLst>
              <a:ext uri="{FF2B5EF4-FFF2-40B4-BE49-F238E27FC236}">
                <a16:creationId xmlns:a16="http://schemas.microsoft.com/office/drawing/2014/main" id="{CD6B1AAB-B9FE-A50A-BBBD-52C5209563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1398" y="1857512"/>
            <a:ext cx="7641204" cy="429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1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357" y="756000"/>
            <a:ext cx="717207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prendre la parole pour parler de votre anniversaire, de ce que vous allez faire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avec qui vous  irez en excursion. On va le faire en 3 étapes. Soyez attentifs.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1A4C36-8FE3-7329-81DF-4298F7530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1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E18B7E-BB97-5F19-A315-C336C51B9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8108E782-FA2F-AAAA-CD73-CEC57B9AF35D}"/>
              </a:ext>
            </a:extLst>
          </p:cNvPr>
          <p:cNvGrpSpPr/>
          <p:nvPr/>
        </p:nvGrpSpPr>
        <p:grpSpPr>
          <a:xfrm>
            <a:off x="812131" y="2162168"/>
            <a:ext cx="7993796" cy="3610671"/>
            <a:chOff x="812131" y="2162168"/>
            <a:chExt cx="7993796" cy="3610671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25BF84A-7406-54FF-1FD5-071106A2F046}"/>
                </a:ext>
              </a:extLst>
            </p:cNvPr>
            <p:cNvGrpSpPr/>
            <p:nvPr/>
          </p:nvGrpSpPr>
          <p:grpSpPr>
            <a:xfrm>
              <a:off x="812131" y="2162168"/>
              <a:ext cx="7807333" cy="3610671"/>
              <a:chOff x="860823" y="2012879"/>
              <a:chExt cx="7807333" cy="3610671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C3188AD-0EBA-DDF7-DED8-90307C5C76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0554" y="3290261"/>
                <a:ext cx="1438457" cy="2157686"/>
              </a:xfrm>
              <a:prstGeom prst="rect">
                <a:avLst/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288A661F-BC4E-550D-B025-88F4970ABA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60823" y="2643855"/>
                <a:ext cx="938876" cy="1048901"/>
              </a:xfrm>
              <a:prstGeom prst="rect">
                <a:avLst/>
              </a:prstGeom>
            </p:spPr>
          </p:pic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71B75C0-29D0-B929-38AC-E60DDB0979C2}"/>
                  </a:ext>
                </a:extLst>
              </p:cNvPr>
              <p:cNvSpPr txBox="1"/>
              <p:nvPr/>
            </p:nvSpPr>
            <p:spPr>
              <a:xfrm>
                <a:off x="1282582" y="2012879"/>
                <a:ext cx="72981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>
                  <a:defRPr/>
                </a:pPr>
                <a:r>
                  <a:rPr kumimoji="0" lang="fr-FR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Parle de </a:t>
                </a:r>
                <a:r>
                  <a:rPr lang="fr-FR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ton anniversaire, de ce que tu vas faire et avec qui tu iras en excursion.</a:t>
                </a:r>
                <a:endPara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3BC0E336-7B69-2025-0D72-352610801C59}"/>
                  </a:ext>
                </a:extLst>
              </p:cNvPr>
              <p:cNvSpPr/>
              <p:nvPr/>
            </p:nvSpPr>
            <p:spPr>
              <a:xfrm>
                <a:off x="3190637" y="2922280"/>
                <a:ext cx="5477519" cy="2701270"/>
              </a:xfrm>
              <a:prstGeom prst="roundRect">
                <a:avLst>
                  <a:gd name="adj" fmla="val 8792"/>
                </a:avLst>
              </a:prstGeom>
              <a:solidFill>
                <a:schemeClr val="bg2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C49470C-BA1C-89A5-187B-EA2DB1BDFC1B}"/>
                </a:ext>
              </a:extLst>
            </p:cNvPr>
            <p:cNvSpPr txBox="1"/>
            <p:nvPr/>
          </p:nvSpPr>
          <p:spPr>
            <a:xfrm>
              <a:off x="3415872" y="3317595"/>
              <a:ext cx="5390055" cy="2117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anniversaire était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reçu ____________________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[cadeaux].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 et 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[activités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prochain, j’irai_______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[lieu/excursion].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J’irai avec ______________ et avec _____________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[personnes].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576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8080D43-6C73-7C73-DE29-B78397576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7982C12-8F0B-55E6-E1D2-F93E61C36B2A}"/>
              </a:ext>
            </a:extLst>
          </p:cNvPr>
          <p:cNvGrpSpPr/>
          <p:nvPr/>
        </p:nvGrpSpPr>
        <p:grpSpPr>
          <a:xfrm>
            <a:off x="812131" y="2162168"/>
            <a:ext cx="7993796" cy="3610671"/>
            <a:chOff x="812131" y="2162168"/>
            <a:chExt cx="7993796" cy="3610671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360B069-1150-84D5-91AE-30653037A0FB}"/>
                </a:ext>
              </a:extLst>
            </p:cNvPr>
            <p:cNvGrpSpPr/>
            <p:nvPr/>
          </p:nvGrpSpPr>
          <p:grpSpPr>
            <a:xfrm>
              <a:off x="812131" y="2162168"/>
              <a:ext cx="7807333" cy="3610671"/>
              <a:chOff x="860823" y="2012879"/>
              <a:chExt cx="7807333" cy="3610671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B70A4D45-4A28-BF01-6072-0614FC75A0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0554" y="3290261"/>
                <a:ext cx="1438457" cy="2157686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882C2FE7-35C2-35D3-CC13-98DEA96B41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60823" y="2643855"/>
                <a:ext cx="938876" cy="1048901"/>
              </a:xfrm>
              <a:prstGeom prst="rect">
                <a:avLst/>
              </a:prstGeom>
            </p:spPr>
          </p:pic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C11A07B-8875-9B8F-50AA-A3B1C9380FB5}"/>
                  </a:ext>
                </a:extLst>
              </p:cNvPr>
              <p:cNvSpPr txBox="1"/>
              <p:nvPr/>
            </p:nvSpPr>
            <p:spPr>
              <a:xfrm>
                <a:off x="1282582" y="2012879"/>
                <a:ext cx="72981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>
                  <a:defRPr/>
                </a:pPr>
                <a:r>
                  <a:rPr kumimoji="0" lang="fr-FR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Parle de </a:t>
                </a:r>
                <a:r>
                  <a:rPr lang="fr-FR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ton anniversaire, de ce que tu vas faire et avec qui tu iras en excursion.</a:t>
                </a:r>
                <a:endPara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74288FF6-2AAD-DCB5-CAE9-9096D6B55EBA}"/>
                  </a:ext>
                </a:extLst>
              </p:cNvPr>
              <p:cNvSpPr/>
              <p:nvPr/>
            </p:nvSpPr>
            <p:spPr>
              <a:xfrm>
                <a:off x="3190637" y="2922280"/>
                <a:ext cx="5477519" cy="2701270"/>
              </a:xfrm>
              <a:prstGeom prst="roundRect">
                <a:avLst>
                  <a:gd name="adj" fmla="val 8792"/>
                </a:avLst>
              </a:prstGeom>
              <a:solidFill>
                <a:schemeClr val="bg2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2483235-027D-D84A-BE86-D162B10AAF33}"/>
                </a:ext>
              </a:extLst>
            </p:cNvPr>
            <p:cNvSpPr txBox="1"/>
            <p:nvPr/>
          </p:nvSpPr>
          <p:spPr>
            <a:xfrm>
              <a:off x="3415872" y="3317595"/>
              <a:ext cx="5390055" cy="2117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anniversaire était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reçu ____________________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[cadeaux].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 et 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[activités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prochain, j’irai_______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[lieu/excursion].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J’irai avec ______________ et avec _____________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[personnes].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DC7F31C-B726-9BF7-84AA-E42D7732E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prendre la parole. Qui veut passer au tableau ?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AE1DE89-A34C-7860-88E6-1A05EFB39F54}"/>
              </a:ext>
            </a:extLst>
          </p:cNvPr>
          <p:cNvSpPr/>
          <p:nvPr/>
        </p:nvSpPr>
        <p:spPr>
          <a:xfrm>
            <a:off x="2349443" y="163230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393856-930C-5F89-CCF5-EBEDDC96DA40}"/>
              </a:ext>
            </a:extLst>
          </p:cNvPr>
          <p:cNvSpPr/>
          <p:nvPr/>
        </p:nvSpPr>
        <p:spPr>
          <a:xfrm>
            <a:off x="5880605" y="1632307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E348F2-084D-3D12-69EF-E8B09075EF7D}"/>
              </a:ext>
            </a:extLst>
          </p:cNvPr>
          <p:cNvSpPr txBox="1"/>
          <p:nvPr/>
        </p:nvSpPr>
        <p:spPr>
          <a:xfrm>
            <a:off x="6049558" y="162762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C95C61-5481-9213-FF20-07C454E3E1BC}"/>
              </a:ext>
            </a:extLst>
          </p:cNvPr>
          <p:cNvSpPr/>
          <p:nvPr/>
        </p:nvSpPr>
        <p:spPr>
          <a:xfrm>
            <a:off x="4115024" y="162835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95E121A-7D07-5FCD-1945-4D318F0C595B}"/>
              </a:ext>
            </a:extLst>
          </p:cNvPr>
          <p:cNvGrpSpPr/>
          <p:nvPr/>
        </p:nvGrpSpPr>
        <p:grpSpPr>
          <a:xfrm>
            <a:off x="812131" y="2162168"/>
            <a:ext cx="7993796" cy="3610671"/>
            <a:chOff x="812131" y="2162168"/>
            <a:chExt cx="7993796" cy="361067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E8A3AA1-9E31-E484-B63C-266DB1D3814C}"/>
                </a:ext>
              </a:extLst>
            </p:cNvPr>
            <p:cNvGrpSpPr/>
            <p:nvPr/>
          </p:nvGrpSpPr>
          <p:grpSpPr>
            <a:xfrm>
              <a:off x="812131" y="2162168"/>
              <a:ext cx="7807333" cy="3610671"/>
              <a:chOff x="860823" y="2012879"/>
              <a:chExt cx="7807333" cy="3610671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1F1972A5-E863-8652-47EC-3E5BC0198C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0554" y="3290261"/>
                <a:ext cx="1438457" cy="2157686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4D58F951-9D36-3A1C-CCE7-5B6B79C4C4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60823" y="2643855"/>
                <a:ext cx="938876" cy="1048901"/>
              </a:xfrm>
              <a:prstGeom prst="rect">
                <a:avLst/>
              </a:prstGeom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9CDF373-3C98-150A-1626-BCE737A28D93}"/>
                  </a:ext>
                </a:extLst>
              </p:cNvPr>
              <p:cNvSpPr txBox="1"/>
              <p:nvPr/>
            </p:nvSpPr>
            <p:spPr>
              <a:xfrm>
                <a:off x="1282582" y="2012879"/>
                <a:ext cx="72981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>
                  <a:defRPr/>
                </a:pPr>
                <a:r>
                  <a:rPr kumimoji="0" lang="fr-FR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Parle de </a:t>
                </a:r>
                <a:r>
                  <a:rPr lang="fr-FR" dirty="0">
                    <a:solidFill>
                      <a:srgbClr val="5B9BD5">
                        <a:lumMod val="50000"/>
                      </a:srgbClr>
                    </a:solidFill>
                    <a:latin typeface="Dosis Medium" pitchFamily="2" charset="0"/>
                  </a:rPr>
                  <a:t>ton anniversaire, de ce que tu vas faire et avec qui tu iras en excursion.</a:t>
                </a:r>
                <a:endPara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9DE37B6F-88BB-DCB1-B924-4314CA410217}"/>
                  </a:ext>
                </a:extLst>
              </p:cNvPr>
              <p:cNvSpPr/>
              <p:nvPr/>
            </p:nvSpPr>
            <p:spPr>
              <a:xfrm>
                <a:off x="3190637" y="2922280"/>
                <a:ext cx="5477519" cy="2701270"/>
              </a:xfrm>
              <a:prstGeom prst="roundRect">
                <a:avLst>
                  <a:gd name="adj" fmla="val 8792"/>
                </a:avLst>
              </a:prstGeom>
              <a:solidFill>
                <a:schemeClr val="bg2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35890FD-D961-6F12-5EF8-B13BBFD89F1E}"/>
                </a:ext>
              </a:extLst>
            </p:cNvPr>
            <p:cNvSpPr txBox="1"/>
            <p:nvPr/>
          </p:nvSpPr>
          <p:spPr>
            <a:xfrm>
              <a:off x="3415872" y="3317595"/>
              <a:ext cx="5390055" cy="2117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anniversaire était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[description].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reçu ____________________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[cadeaux].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 et 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[activités 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prochain, j’irai_______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[lieu/excursion].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J’irai avec ______________ et avec _____________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[personnes].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endPara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915" y="775249"/>
            <a:ext cx="704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 son anniversaire, de ce qu’il va faire le weekend prochain et avec qui il ira en excursion.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186A8E-1B42-F4C8-C122-7CD548078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049128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2B0E816-C668-91EC-D2B7-C93A034CD3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14736" y="3497177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50334" y="2520979"/>
            <a:ext cx="5460121" cy="756000"/>
          </a:xfrm>
        </p:spPr>
        <p:txBody>
          <a:bodyPr/>
          <a:lstStyle/>
          <a:p>
            <a:r>
              <a:rPr lang="fr-FR" dirty="0"/>
              <a:t>Prendre la parole pour parler de notre anniversaire, de ce qu’on va faire le weekend prochain et avec qui on ira en excursion.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Comprendre un texte.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98C3C06-2D8E-AF68-B654-DA3B4FF1E942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5281BF-748D-A560-1AD4-493798AD74F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510697C-28AF-D182-445D-99ADF9615DE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009A0FA1-8E19-B5B4-0631-CD4C341EEE8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242A26-0ACF-F71F-1F62-F486DF0A0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86360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115. Nous avons déjà lu ce texte. Maintenant, on va essayer de le comprendre, partie par partie.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EA3B04-7166-827A-5FC8-7BF634A21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848E3A-0BA8-A7A1-1667-72DE70FA2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879" y="1642033"/>
            <a:ext cx="3034895" cy="4655108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5D7A57A-9C6F-08AD-4FD9-AC0FD20511DE}"/>
              </a:ext>
            </a:extLst>
          </p:cNvPr>
          <p:cNvSpPr/>
          <p:nvPr/>
        </p:nvSpPr>
        <p:spPr>
          <a:xfrm>
            <a:off x="3340606" y="2393341"/>
            <a:ext cx="2718288" cy="125610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F8BD085-C810-AE70-36F6-50BBF564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Pour chaque partie du texte, on va suivre les mêmes étapes.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9E2316-7816-20E6-09FC-C4EFDBEBC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79B56BC-9190-2EDE-B796-B65BB3CAB36E}"/>
              </a:ext>
            </a:extLst>
          </p:cNvPr>
          <p:cNvSpPr/>
          <p:nvPr/>
        </p:nvSpPr>
        <p:spPr>
          <a:xfrm>
            <a:off x="1437481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6A6EDB-9980-670F-71CA-C770C6B1AF63}"/>
              </a:ext>
            </a:extLst>
          </p:cNvPr>
          <p:cNvSpPr txBox="1"/>
          <p:nvPr/>
        </p:nvSpPr>
        <p:spPr>
          <a:xfrm>
            <a:off x="1639480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D93103-DCB7-2E10-8546-B4551CE1BFA7}"/>
              </a:ext>
            </a:extLst>
          </p:cNvPr>
          <p:cNvSpPr txBox="1"/>
          <p:nvPr/>
        </p:nvSpPr>
        <p:spPr>
          <a:xfrm>
            <a:off x="1272171" y="3336989"/>
            <a:ext cx="1636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en silence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j’essaie de comprendre le texte.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2AA33DB-479C-C198-EDEC-310DC8B5E439}"/>
              </a:ext>
            </a:extLst>
          </p:cNvPr>
          <p:cNvSpPr/>
          <p:nvPr/>
        </p:nvSpPr>
        <p:spPr>
          <a:xfrm>
            <a:off x="3990246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3FFFCA-E165-27FA-310D-7EDC2B6BCD56}"/>
              </a:ext>
            </a:extLst>
          </p:cNvPr>
          <p:cNvSpPr txBox="1"/>
          <p:nvPr/>
        </p:nvSpPr>
        <p:spPr>
          <a:xfrm>
            <a:off x="4211494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prstClr val="white">
                    <a:lumMod val="95000"/>
                  </a:prst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4C80AA-83FC-68D0-EA4F-621537FB920E}"/>
              </a:ext>
            </a:extLst>
          </p:cNvPr>
          <p:cNvSpPr txBox="1"/>
          <p:nvPr/>
        </p:nvSpPr>
        <p:spPr>
          <a:xfrm>
            <a:off x="3671069" y="3336989"/>
            <a:ext cx="19470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repère les mots difficiles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je demande à mon enseignant(e) de me les expliquer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77AC3F7-D1BA-328F-FCCE-53E9341EC2CF}"/>
              </a:ext>
            </a:extLst>
          </p:cNvPr>
          <p:cNvSpPr/>
          <p:nvPr/>
        </p:nvSpPr>
        <p:spPr>
          <a:xfrm>
            <a:off x="6555577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8572A1-A560-C96B-3E8A-2679F9394C19}"/>
              </a:ext>
            </a:extLst>
          </p:cNvPr>
          <p:cNvSpPr txBox="1"/>
          <p:nvPr/>
        </p:nvSpPr>
        <p:spPr>
          <a:xfrm>
            <a:off x="6757576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prstClr val="white">
                    <a:lumMod val="95000"/>
                  </a:prst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BD9437-2A03-318E-C18C-60BD2838D929}"/>
              </a:ext>
            </a:extLst>
          </p:cNvPr>
          <p:cNvSpPr txBox="1"/>
          <p:nvPr/>
        </p:nvSpPr>
        <p:spPr>
          <a:xfrm>
            <a:off x="6311452" y="3336989"/>
            <a:ext cx="179690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la question, puis </a:t>
            </a: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cherche la réponse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dans le texte.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 w="0"/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8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2F61-CF3A-554E-EBB6-F85CAD80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AFA9CC-A684-296B-9EB9-BFABE122E5E0}"/>
              </a:ext>
            </a:extLst>
          </p:cNvPr>
          <p:cNvSpPr/>
          <p:nvPr/>
        </p:nvSpPr>
        <p:spPr>
          <a:xfrm>
            <a:off x="3303745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FABE667-62A4-2A47-2821-35C1295C4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 texte et essayez de le comprendre.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E1B4D0-62A7-3937-4C60-CCFF192CBA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1A9947-5F3E-AA4C-329C-D62292E4EF9C}"/>
              </a:ext>
            </a:extLst>
          </p:cNvPr>
          <p:cNvSpPr txBox="1"/>
          <p:nvPr/>
        </p:nvSpPr>
        <p:spPr>
          <a:xfrm>
            <a:off x="3505744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Étape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9BBD6D-4C64-E22E-EA8A-DDFBE45BAC21}"/>
              </a:ext>
            </a:extLst>
          </p:cNvPr>
          <p:cNvSpPr txBox="1"/>
          <p:nvPr/>
        </p:nvSpPr>
        <p:spPr>
          <a:xfrm>
            <a:off x="1602171" y="1670440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F679B62-59FC-455E-B086-7CAE348123A2}"/>
              </a:ext>
            </a:extLst>
          </p:cNvPr>
          <p:cNvSpPr/>
          <p:nvPr/>
        </p:nvSpPr>
        <p:spPr>
          <a:xfrm>
            <a:off x="5023234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459D30-7F53-BC09-4BCF-A5F7129918BC}"/>
              </a:ext>
            </a:extLst>
          </p:cNvPr>
          <p:cNvSpPr txBox="1"/>
          <p:nvPr/>
        </p:nvSpPr>
        <p:spPr>
          <a:xfrm>
            <a:off x="5225233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8841A36-98E6-2863-87C6-1D523A76B0F6}"/>
              </a:ext>
            </a:extLst>
          </p:cNvPr>
          <p:cNvSpPr/>
          <p:nvPr/>
        </p:nvSpPr>
        <p:spPr>
          <a:xfrm>
            <a:off x="6742723" y="165288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5FC351-DAF4-280B-2AC6-8C138F737BC8}"/>
              </a:ext>
            </a:extLst>
          </p:cNvPr>
          <p:cNvSpPr txBox="1"/>
          <p:nvPr/>
        </p:nvSpPr>
        <p:spPr>
          <a:xfrm>
            <a:off x="6944722" y="168247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385A6F3-F6B1-3A96-DE0F-F77E4DBE6EE5}"/>
              </a:ext>
            </a:extLst>
          </p:cNvPr>
          <p:cNvSpPr txBox="1"/>
          <p:nvPr/>
        </p:nvSpPr>
        <p:spPr>
          <a:xfrm>
            <a:off x="594512" y="2515085"/>
            <a:ext cx="8035779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                                            Demain à El Jadida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Demain matin, nous partirons très tôt en excursion à El Jadida. Le bus scolaire viendra nous chercher à l’école à huit heures. Nous arriverons à El Jadida avant midi, si tout va bien. Nous visiterons le port, puis nous mangerons du poisson grillé dans un petit restaurant. </a:t>
            </a:r>
          </a:p>
        </p:txBody>
      </p:sp>
    </p:spTree>
    <p:extLst>
      <p:ext uri="{BB962C8B-B14F-4D97-AF65-F5344CB8AC3E}">
        <p14:creationId xmlns:p14="http://schemas.microsoft.com/office/powerpoint/2010/main" val="223597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8685C-90E9-8040-4CEB-F98008E85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5D9D66A-79DD-051D-902F-456B478E168B}"/>
              </a:ext>
            </a:extLst>
          </p:cNvPr>
          <p:cNvSpPr/>
          <p:nvPr/>
        </p:nvSpPr>
        <p:spPr>
          <a:xfrm>
            <a:off x="3263343" y="161301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981CC0-CA09-A9BD-C802-73FF3AED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5B57BC2-5A1D-EF79-939D-72EA4D1554E7}"/>
              </a:ext>
            </a:extLst>
          </p:cNvPr>
          <p:cNvSpPr/>
          <p:nvPr/>
        </p:nvSpPr>
        <p:spPr>
          <a:xfrm>
            <a:off x="4952306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AFD4AF-9F86-B5E6-FCCA-CBB1D7B8E7D6}"/>
              </a:ext>
            </a:extLst>
          </p:cNvPr>
          <p:cNvSpPr txBox="1"/>
          <p:nvPr/>
        </p:nvSpPr>
        <p:spPr>
          <a:xfrm>
            <a:off x="3434816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0F4DC5-A0A3-EC84-EB87-85FB439F29BD}"/>
              </a:ext>
            </a:extLst>
          </p:cNvPr>
          <p:cNvSpPr txBox="1"/>
          <p:nvPr/>
        </p:nvSpPr>
        <p:spPr>
          <a:xfrm>
            <a:off x="1576811" y="164188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8916F2-1DDB-7A75-00BE-27174D22E719}"/>
              </a:ext>
            </a:extLst>
          </p:cNvPr>
          <p:cNvSpPr txBox="1"/>
          <p:nvPr/>
        </p:nvSpPr>
        <p:spPr>
          <a:xfrm>
            <a:off x="5144680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ED5F23B-66DF-8C7F-95B7-7DCB7B4186AB}"/>
              </a:ext>
            </a:extLst>
          </p:cNvPr>
          <p:cNvSpPr/>
          <p:nvPr/>
        </p:nvSpPr>
        <p:spPr>
          <a:xfrm>
            <a:off x="6671795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AD8A81-4116-F7BF-9C93-B86080D712A0}"/>
              </a:ext>
            </a:extLst>
          </p:cNvPr>
          <p:cNvSpPr txBox="1"/>
          <p:nvPr/>
        </p:nvSpPr>
        <p:spPr>
          <a:xfrm>
            <a:off x="6873794" y="16418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48BCE09-CA3C-EC6A-5CE4-5B707D47C9C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452DC39-D22E-B214-CAC8-5DBE6EC0EB44}"/>
              </a:ext>
            </a:extLst>
          </p:cNvPr>
          <p:cNvSpPr txBox="1"/>
          <p:nvPr/>
        </p:nvSpPr>
        <p:spPr>
          <a:xfrm>
            <a:off x="554110" y="2538939"/>
            <a:ext cx="8035779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                                            Demain à El Jadida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Demain matin, nous partirons très tôt en excursion à El Jadida. Le bus scolaire viendra nous chercher à l’école à huit heures. Nous arriverons à El Jadida avant midi, si tout va bien. Nous visiterons le port, puis nous mangerons du poisson grillé dans un petit restaurant. </a:t>
            </a:r>
          </a:p>
        </p:txBody>
      </p:sp>
    </p:spTree>
    <p:extLst>
      <p:ext uri="{BB962C8B-B14F-4D97-AF65-F5344CB8AC3E}">
        <p14:creationId xmlns:p14="http://schemas.microsoft.com/office/powerpoint/2010/main" val="22252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3F8C9-3506-E40E-4D90-C3B41CF3B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2899167A-D5DA-F647-F4FD-892E5F56D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96EEC795-98DB-E3B5-2A4C-D1C89C03147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11F5F9E-7E9F-442A-6B2F-A46B2B1442C6}"/>
              </a:ext>
            </a:extLst>
          </p:cNvPr>
          <p:cNvSpPr txBox="1"/>
          <p:nvPr/>
        </p:nvSpPr>
        <p:spPr>
          <a:xfrm>
            <a:off x="1303046" y="2271708"/>
            <a:ext cx="71332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1 :      Que vont faire les enfants demain matin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31D37D0-E2DC-3129-0E35-739B9AAB57C2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00C24F-F3CA-0B5D-0F8E-8FBB85E20B47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263BF0-A762-8723-2BD5-585B001926F9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97DC67-1216-204D-A24F-15576ED99540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9956C1-564A-F6D6-EB13-3C7CC24DCCBF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A208A2B-4982-1967-254C-25A2C3418B92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1212CF-CEC8-DF68-F0D8-1EF5A1A67571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EF5E459-64FE-ABE2-C426-D203A61C47AC}"/>
              </a:ext>
            </a:extLst>
          </p:cNvPr>
          <p:cNvSpPr txBox="1"/>
          <p:nvPr/>
        </p:nvSpPr>
        <p:spPr>
          <a:xfrm>
            <a:off x="554110" y="2663054"/>
            <a:ext cx="8035779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                                            Demain à El Jadida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Demain matin, nous partirons très tôt en excursion à El Jadida. Le bus scolaire viendra nous chercher à l’école à huit heures. Nous arriverons à El Jadida avant midi, si tout va bien. Nous visiterons le port, puis nous mangerons du poisson grillé dans un petit restaurant. </a:t>
            </a:r>
          </a:p>
        </p:txBody>
      </p:sp>
    </p:spTree>
    <p:extLst>
      <p:ext uri="{BB962C8B-B14F-4D97-AF65-F5344CB8AC3E}">
        <p14:creationId xmlns:p14="http://schemas.microsoft.com/office/powerpoint/2010/main" val="121803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F263C-4AA4-9B47-4241-C90130DB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ECFA55C6-C8B9-5A23-4E5C-3986C8825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« Que vont faire ? ». Je cherche dans le texte une activité. La réponse est : Demain matin, nous partirons très tôt en excursion à El Jadida.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9DFF3F-4901-D9F3-64C6-1A4E501B777A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36CEEB-EAC8-E877-CC78-32976936467C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3B9DAB-1890-F763-5F1E-DA459322EBC0}"/>
              </a:ext>
            </a:extLst>
          </p:cNvPr>
          <p:cNvSpPr txBox="1"/>
          <p:nvPr/>
        </p:nvSpPr>
        <p:spPr>
          <a:xfrm>
            <a:off x="1592546" y="1607623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FF56E45-2F8C-2E0F-0410-6719905BE15D}"/>
              </a:ext>
            </a:extLst>
          </p:cNvPr>
          <p:cNvSpPr/>
          <p:nvPr/>
        </p:nvSpPr>
        <p:spPr>
          <a:xfrm>
            <a:off x="4950148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C32EAF-B07C-1907-C01F-49811C6D640D}"/>
              </a:ext>
            </a:extLst>
          </p:cNvPr>
          <p:cNvSpPr txBox="1"/>
          <p:nvPr/>
        </p:nvSpPr>
        <p:spPr>
          <a:xfrm>
            <a:off x="5152147" y="1604577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A837AAC-3DAB-4912-444A-C88133BFF838}"/>
              </a:ext>
            </a:extLst>
          </p:cNvPr>
          <p:cNvSpPr/>
          <p:nvPr/>
        </p:nvSpPr>
        <p:spPr>
          <a:xfrm>
            <a:off x="6666877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7F6A21D-D32F-E79E-FEB6-CAFED51A4AB4}"/>
              </a:ext>
            </a:extLst>
          </p:cNvPr>
          <p:cNvSpPr txBox="1"/>
          <p:nvPr/>
        </p:nvSpPr>
        <p:spPr>
          <a:xfrm>
            <a:off x="6859251" y="161179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7057BC-5E3B-94C8-5BBB-D1262842A7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DF498BE-0489-11F1-F42A-B041213EC155}"/>
              </a:ext>
            </a:extLst>
          </p:cNvPr>
          <p:cNvSpPr txBox="1"/>
          <p:nvPr/>
        </p:nvSpPr>
        <p:spPr>
          <a:xfrm>
            <a:off x="554110" y="2749817"/>
            <a:ext cx="8035779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                                            Demain à El Jadida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Demain matin, nous partirons très tôt en excursion à El Jadida.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Le bus scolaire viendra nous chercher à l’école à huit heures. Nous arriverons à El Jadida avant midi, si tout va bien. Nous visiterons le port, puis nous mangerons du poisson grillé dans un petit restaurant.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8316EB9-C60D-2A30-8BDB-8630395B6FF3}"/>
              </a:ext>
            </a:extLst>
          </p:cNvPr>
          <p:cNvSpPr txBox="1"/>
          <p:nvPr/>
        </p:nvSpPr>
        <p:spPr>
          <a:xfrm>
            <a:off x="1303046" y="2271708"/>
            <a:ext cx="71332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1 :    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Que vont faire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les enfants demain matin ? </a:t>
            </a:r>
          </a:p>
        </p:txBody>
      </p:sp>
    </p:spTree>
    <p:extLst>
      <p:ext uri="{BB962C8B-B14F-4D97-AF65-F5344CB8AC3E}">
        <p14:creationId xmlns:p14="http://schemas.microsoft.com/office/powerpoint/2010/main" val="14873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46F97-31A5-CF94-1459-90EFE07ED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6A53CB8-A6F4-1505-7331-8931629D00E1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DE8E616-CA42-08CA-C630-AB4E6A09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D8AD1276-34C6-CEE2-3007-838B47E801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FF747A-4C9F-6DF2-7ACC-AE59CF2B87C2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B823CAD-6398-F5E6-6668-FED4557D1F6B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D9BB762-6ADE-0C4E-FAB9-4563E1EB461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F7DE5F-46A8-F43E-3E06-DA4511287DE0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8CEDB74-E910-D574-C91B-D74146D1B425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9BF061-A34E-A07B-2940-D7766CCDE4CB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A289A01-7EF0-0425-FDB1-9463340D5CFD}"/>
              </a:ext>
            </a:extLst>
          </p:cNvPr>
          <p:cNvSpPr txBox="1"/>
          <p:nvPr/>
        </p:nvSpPr>
        <p:spPr>
          <a:xfrm>
            <a:off x="978989" y="2959656"/>
            <a:ext cx="726150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Après le déjeuner, nous irons voir les gros bateaux de pêche et les filets que les pêcheurs utilisent. Dans l’après-midi, nous ferons une visite aux remparts portugais. Nous prendrons plusieurs photos pour garder des souvenirs.</a:t>
            </a:r>
          </a:p>
        </p:txBody>
      </p:sp>
    </p:spTree>
    <p:extLst>
      <p:ext uri="{BB962C8B-B14F-4D97-AF65-F5344CB8AC3E}">
        <p14:creationId xmlns:p14="http://schemas.microsoft.com/office/powerpoint/2010/main" val="22840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28E3-C175-8D1E-5B29-1C399378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BCE2D4-1E63-C735-6F46-B751C1D9E1E8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A99DF69-C09E-A611-C017-00660DFE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14E49D-9D5D-F270-C69D-34C9BD3286F8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2761D5-5E37-AB5A-7C7C-1CB0ABAB963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D1E162-E540-1FD7-C06D-593CBDF7B250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EB0CAD-49B8-F85D-7760-9641A593971B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349A73B-3ACF-02B7-3B39-441F7758BFD4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207E26-094B-C642-C94C-825487FAB47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5723E8F-D1F8-DAEC-8E81-7281B64FC60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B8B228C-4A77-4CF3-06FA-B3B39F21242E}"/>
              </a:ext>
            </a:extLst>
          </p:cNvPr>
          <p:cNvSpPr txBox="1"/>
          <p:nvPr/>
        </p:nvSpPr>
        <p:spPr>
          <a:xfrm>
            <a:off x="978989" y="2959656"/>
            <a:ext cx="726150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Après le déjeuner, nous irons voir les gros bateaux de pêche et les filets que les pêcheurs utilisent. Dans l’après-midi, nous ferons une visite aux remparts portugais. Nous prendrons plusieurs photos pour garder des souvenirs.</a:t>
            </a:r>
          </a:p>
        </p:txBody>
      </p:sp>
    </p:spTree>
    <p:extLst>
      <p:ext uri="{BB962C8B-B14F-4D97-AF65-F5344CB8AC3E}">
        <p14:creationId xmlns:p14="http://schemas.microsoft.com/office/powerpoint/2010/main" val="271256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F813B-9136-DDC6-FA14-EE2E2D8B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14E68EDE-7397-82C3-B2F9-19971929F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 17">
            <a:extLst>
              <a:ext uri="{FF2B5EF4-FFF2-40B4-BE49-F238E27FC236}">
                <a16:creationId xmlns:a16="http://schemas.microsoft.com/office/drawing/2014/main" id="{BF675FBB-E0E3-0AD5-BA3D-AA78C4ACD9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D7C677-C9B4-DE55-1896-14774F8AC7D7}"/>
              </a:ext>
            </a:extLst>
          </p:cNvPr>
          <p:cNvSpPr txBox="1"/>
          <p:nvPr/>
        </p:nvSpPr>
        <p:spPr>
          <a:xfrm>
            <a:off x="903297" y="2347357"/>
            <a:ext cx="7273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2 :    Que vont visiter les élèves dans l’après-midi ?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5171E87-B158-E27F-1CD3-B03A86613A2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E66E052-3C4E-BC3F-5406-F57E24F9815D}"/>
              </a:ext>
            </a:extLst>
          </p:cNvPr>
          <p:cNvSpPr txBox="1"/>
          <p:nvPr/>
        </p:nvSpPr>
        <p:spPr>
          <a:xfrm>
            <a:off x="3583180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D0A7273-0CDA-F85E-1A94-74618B085312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17328AB-20A6-21B1-BDB0-DB247E8ABC32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8F2FC4-DB39-AC39-C622-C2489BD8096E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6605CA8-0BC4-95DF-3CC6-D587F7406479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4232EEA-EF31-F56C-A025-2AEB6AD4C788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6AC3318-3FB7-6233-D54C-E4A0F9F4D67E}"/>
              </a:ext>
            </a:extLst>
          </p:cNvPr>
          <p:cNvSpPr txBox="1"/>
          <p:nvPr/>
        </p:nvSpPr>
        <p:spPr>
          <a:xfrm>
            <a:off x="978989" y="2959656"/>
            <a:ext cx="726150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Après le déjeuner, nous irons voir les gros bateaux de pêche et les filets que les pêcheurs utilisent. Dans l’après-midi, nous ferons une visite aux remparts portugais. Nous prendrons plusieurs photos pour garder des souvenirs.</a:t>
            </a:r>
          </a:p>
        </p:txBody>
      </p:sp>
    </p:spTree>
    <p:extLst>
      <p:ext uri="{BB962C8B-B14F-4D97-AF65-F5344CB8AC3E}">
        <p14:creationId xmlns:p14="http://schemas.microsoft.com/office/powerpoint/2010/main" val="72290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2E668-9D20-0799-EE38-A0550C509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7E9B770F-3BC3-39D1-29DC-1C0A830D8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3023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 Que vont visiter  ? » Je cherche dans le texte un lieu. La réponse est : Dans l’après-midi, nous ferons une visite aux remparts portugais.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5C9F7C-F2A7-44C9-896F-C514C6F98B60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9B338F-2BA5-0656-3C78-1BD26DD87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D8623F-AF22-9E93-4A88-928AA9D8FA6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0548DE-5D7A-0701-82F1-87E25BD5F442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0D7EE1-99F4-9C87-8967-A9AE58F30A7F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49687DC-1C8B-8B7D-52F2-0811FFF8A93B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2C9B3A-FDB0-EA10-BB90-29E9AFC413B4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4F3D89-5736-BF2B-4360-0AB24FB1B818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1E4EA4-6808-CA36-8669-E884944F5954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FEA481-EBC4-916F-1604-6412B8827DE4}"/>
              </a:ext>
            </a:extLst>
          </p:cNvPr>
          <p:cNvSpPr txBox="1"/>
          <p:nvPr/>
        </p:nvSpPr>
        <p:spPr>
          <a:xfrm>
            <a:off x="978989" y="2959656"/>
            <a:ext cx="726150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Après le déjeuner, nous irons voir les gros bateaux de pêche et les filets que les pêcheurs utilisent.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Dans l’après-midi, nous ferons une visite aux remparts portugais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Nous prendrons plusieurs photos pour garder des souvenirs.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8FF21A-081A-67DD-937E-E2BDEDC8E00E}"/>
              </a:ext>
            </a:extLst>
          </p:cNvPr>
          <p:cNvSpPr txBox="1"/>
          <p:nvPr/>
        </p:nvSpPr>
        <p:spPr>
          <a:xfrm>
            <a:off x="903297" y="2347357"/>
            <a:ext cx="7273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2 :  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Que vont visiter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les élèves dans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l’après-midi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15916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FAF9A-7FC0-9DA3-B488-CF9703A0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A966D5-8948-DAAD-7EFB-555DC7A2EC25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84EA90E-5A5E-365C-087D-3E15ECBDA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8E09ABFC-4350-029D-D456-EEB27FD4E2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94474B6-ECE3-7206-D2DB-405F4E939E4D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068326-B118-36AF-2A22-CA3BE24E7545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66A193C-B876-179D-CFF1-31C4EC6769B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B66E19-B553-42E1-E89A-CD757BEAEE1A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6B14365-3FD5-D087-52BD-C4017916FA22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4E6CA1B-041B-5B6F-EA82-39BF7A359248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3426A05-5088-9D9C-FC8F-39258A2D20E1}"/>
              </a:ext>
            </a:extLst>
          </p:cNvPr>
          <p:cNvSpPr txBox="1"/>
          <p:nvPr/>
        </p:nvSpPr>
        <p:spPr>
          <a:xfrm>
            <a:off x="934678" y="2816205"/>
            <a:ext cx="723192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 Ensuite, nous ferons une belle promenade sur la plage avec notre maitresse. En fin d’après-midi, nous reprendrons le bus pour rentrer. Nous arriverons un peu tard, mais nous serons heureux de notre excursion !</a:t>
            </a:r>
          </a:p>
        </p:txBody>
      </p:sp>
    </p:spTree>
    <p:extLst>
      <p:ext uri="{BB962C8B-B14F-4D97-AF65-F5344CB8AC3E}">
        <p14:creationId xmlns:p14="http://schemas.microsoft.com/office/powerpoint/2010/main" val="163156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5329D-E117-9C71-B05F-C5F151089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07CAA5-19EB-C010-E9F1-E449D6E3AC50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33E69FD-03A4-A8FC-5F5C-7C654430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F76E61-9645-C40D-D38F-978C09D43867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685025-D78C-7FF6-0BD1-4BE2485BA76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924772-1489-0868-A528-B0C764E94D56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D2B7C3-8129-5A0E-F70C-95862453A471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DA76441-4B1F-9C55-0F18-D32BF3C269AC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FFB5B7-1C2F-97E9-63E2-2DCE681DAF4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61E7447-2582-C787-487E-EC68224E0C3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229E4A3-7F83-84C9-EBCD-A392E696099F}"/>
              </a:ext>
            </a:extLst>
          </p:cNvPr>
          <p:cNvSpPr txBox="1"/>
          <p:nvPr/>
        </p:nvSpPr>
        <p:spPr>
          <a:xfrm>
            <a:off x="934678" y="2816205"/>
            <a:ext cx="723192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 Ensuite, nous ferons une belle promenade sur la plage avec notre maitresse. En fin d’après-midi, nous reprendrons le bus pour rentrer. Nous arriverons un peu tard, mais nous serons heureux de notre excursion !</a:t>
            </a:r>
          </a:p>
        </p:txBody>
      </p:sp>
    </p:spTree>
    <p:extLst>
      <p:ext uri="{BB962C8B-B14F-4D97-AF65-F5344CB8AC3E}">
        <p14:creationId xmlns:p14="http://schemas.microsoft.com/office/powerpoint/2010/main" val="20073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4CA3B-9961-77D8-173C-E124A2CC4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9252AAD3-6371-D874-50AA-F965424E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44F8D82D-896F-8B70-163E-4C18106C3E4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EB8BF7-8C48-DE1F-6A2A-7ADD3B43CE00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2B20DA-58C6-B492-A546-FA3DE7F90C5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784E6D-FD30-FB41-FA64-8819AD553C3A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FCEC048-3FF3-5FA5-C94C-0484D22DA00D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8B7D98-0733-5029-7D11-906CED9F6D38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CFC23D3-C195-9CD6-41A1-366453F2BF22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52CF78-3CA5-03BC-EF4E-81650EE0F9A7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348007-BB0D-7EC3-4A54-0CCED805DE37}"/>
              </a:ext>
            </a:extLst>
          </p:cNvPr>
          <p:cNvSpPr txBox="1"/>
          <p:nvPr/>
        </p:nvSpPr>
        <p:spPr>
          <a:xfrm>
            <a:off x="1073758" y="2282251"/>
            <a:ext cx="7458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3 :   Avec qui les élèves feront-ils une promenade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FF7A91-FAFC-D0C8-FADD-9791ED76EDBD}"/>
              </a:ext>
            </a:extLst>
          </p:cNvPr>
          <p:cNvSpPr txBox="1"/>
          <p:nvPr/>
        </p:nvSpPr>
        <p:spPr>
          <a:xfrm>
            <a:off x="956040" y="3193900"/>
            <a:ext cx="723192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 Ensuite, nous ferons une belle promenade sur la plage avec notre maitresse. En fin d’après-midi, nous reprendrons le bus pour rentrer. Nous arriverons un peu tard, mais nous serons heureux de notre excursion !</a:t>
            </a:r>
          </a:p>
        </p:txBody>
      </p:sp>
    </p:spTree>
    <p:extLst>
      <p:ext uri="{BB962C8B-B14F-4D97-AF65-F5344CB8AC3E}">
        <p14:creationId xmlns:p14="http://schemas.microsoft.com/office/powerpoint/2010/main" val="379688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73528-9F9B-4D24-2D5A-9EEBB78C6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95D223-EF77-AC87-ECC9-D78C502E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229" y="763515"/>
            <a:ext cx="69915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Avec qui ? ». Je cherche une personne dans le texte. La réponse est : nous ferons une belle promenade sur la plage avec notre maitresse.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AB1519-0C1D-7E1B-2089-26A952472848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8F8F3B-42FE-D805-1D4B-DBEB01ADDF2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69EB62-7BE8-2830-86FF-6D4092FCFB09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CAA678D-C773-F027-7DBC-0236D5D3DEC1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4FD697-92B3-57F8-A47A-4147528EEDCF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007F49-195D-72CD-E691-FF382DD69524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B85EE2-BCA3-DC1C-6620-EDC0D658E641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E719BC-8F07-57CF-86E2-046A2266F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4AF288C-2241-DEF6-49EE-48633F3133CB}"/>
              </a:ext>
            </a:extLst>
          </p:cNvPr>
          <p:cNvSpPr txBox="1"/>
          <p:nvPr/>
        </p:nvSpPr>
        <p:spPr>
          <a:xfrm>
            <a:off x="1027802" y="3066363"/>
            <a:ext cx="723192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 Ensuite,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nous ferons une belle promenade sur la plage avec notre maitresse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En fin d’après-midi, nous reprendrons le bus pour rentrer. Nous arriverons un peu tard, mais nous serons heureux de notre excursion 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AE8463-EFD4-8DE2-58DF-5D28692007D4}"/>
              </a:ext>
            </a:extLst>
          </p:cNvPr>
          <p:cNvSpPr txBox="1"/>
          <p:nvPr/>
        </p:nvSpPr>
        <p:spPr>
          <a:xfrm>
            <a:off x="1073758" y="2282251"/>
            <a:ext cx="7458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3 : 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Avec qui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les élèves feront-ils une promenade ?</a:t>
            </a:r>
          </a:p>
        </p:txBody>
      </p:sp>
    </p:spTree>
    <p:extLst>
      <p:ext uri="{BB962C8B-B14F-4D97-AF65-F5344CB8AC3E}">
        <p14:creationId xmlns:p14="http://schemas.microsoft.com/office/powerpoint/2010/main" val="1516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2AC17-7A7E-79B4-1347-BB211F439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ECBE6AE4-DF3F-3BC8-3221-E1676FCF8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077" y="791168"/>
            <a:ext cx="7229100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115. Relisez le texte en silence pour le comprendre. Si vous ne comprenez pas un mot, demandez à votre voisin ou levez la main pour que je vous aide.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69EC9C-D706-2FC1-000A-0E90BED9D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C6B1FE-575C-6922-D848-B9E127851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319" y="1588347"/>
            <a:ext cx="3239361" cy="496873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23D23AE-3AE3-8E89-9142-0EA6B569AC9C}"/>
              </a:ext>
            </a:extLst>
          </p:cNvPr>
          <p:cNvSpPr/>
          <p:nvPr/>
        </p:nvSpPr>
        <p:spPr>
          <a:xfrm>
            <a:off x="3188279" y="2453591"/>
            <a:ext cx="2767440" cy="132494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6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326F116-0B3B-22A7-E59B-9844B25FE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24715" y="5007713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Comprendre un texte.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78493" y="2493707"/>
            <a:ext cx="5439747" cy="756000"/>
          </a:xfrm>
        </p:spPr>
        <p:txBody>
          <a:bodyPr/>
          <a:lstStyle/>
          <a:p>
            <a:r>
              <a:rPr lang="fr-FR" dirty="0"/>
              <a:t>Prendre la parole pour parler de notre anniversaire, de ce qu’on va faire le weekend prochain et avec qui on ira en excursion.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Écrire des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C02BC1B-704A-1658-BE6D-9546A24FFD9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F08BF98-F3A9-6079-526A-A06775282D9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7FDDCF9-C46D-908A-6E90-9FDCCB10A9F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238CFC-3237-6DAC-90A7-D2BA4E68F16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96718" y="2405074"/>
            <a:ext cx="3750563" cy="2761966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ces phrases. Vous allez les écrire après. Tenez-vous prêts.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65C6B2-E500-27FB-52B2-A503B68925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822" y="2051184"/>
            <a:ext cx="7980356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CAD28F-2527-C269-ECB0-0FDE98A4C6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09BCFC-F941-DAC2-EF27-38F72ADEC2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9208" y="1907139"/>
            <a:ext cx="4565583" cy="3043722"/>
          </a:xfrm>
          <a:prstGeom prst="rect">
            <a:avLst/>
          </a:prstGeom>
        </p:spPr>
      </p:pic>
      <p:pic>
        <p:nvPicPr>
          <p:cNvPr id="2" name="Dictée N4 S5">
            <a:hlinkClick r:id="" action="ppaction://media"/>
            <a:extLst>
              <a:ext uri="{FF2B5EF4-FFF2-40B4-BE49-F238E27FC236}">
                <a16:creationId xmlns:a16="http://schemas.microsoft.com/office/drawing/2014/main" id="{EB2D44E7-D716-05A1-75B5-B6545F4253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89998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4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79E8D-B7BD-7B41-CE79-4327B4A17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D33D1B0-6A99-D4E9-D220-2C210189F6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D33D1B0-6A99-D4E9-D220-2C210189F6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8EACB0E-65CF-160B-A779-563E83C5EFA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8EACB0E-65CF-160B-A779-563E83C5EFA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892242CF-7AC6-BFE1-9038-CF0A587C9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66873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769F9C7-7E16-5019-F0E6-36D2C62B9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B6475B-CDF8-0DAC-629E-C0AC69ADFF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A3B510-E381-60B8-6F3B-4470CFD713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6" name="Dictée N4 S5">
            <a:hlinkClick r:id="" action="ppaction://media"/>
            <a:extLst>
              <a:ext uri="{FF2B5EF4-FFF2-40B4-BE49-F238E27FC236}">
                <a16:creationId xmlns:a16="http://schemas.microsoft.com/office/drawing/2014/main" id="{0EBD0DDD-95FC-9B42-A2E4-16FE5241E9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89998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9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4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1EA264-3B8E-1191-B93D-EB43D4DC20B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955" t="13245" r="11331" b="15490"/>
          <a:stretch>
            <a:fillRect/>
          </a:stretch>
        </p:blipFill>
        <p:spPr>
          <a:xfrm>
            <a:off x="658598" y="2286252"/>
            <a:ext cx="7958910" cy="31758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BFE994-E5BB-65AE-FC6B-17CD557897ED}"/>
              </a:ext>
            </a:extLst>
          </p:cNvPr>
          <p:cNvSpPr txBox="1"/>
          <p:nvPr/>
        </p:nvSpPr>
        <p:spPr>
          <a:xfrm>
            <a:off x="1878580" y="2298942"/>
            <a:ext cx="72457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Les élèves iront dem</a:t>
            </a:r>
            <a:r>
              <a:rPr lang="fr-FR" sz="4000" dirty="0">
                <a:solidFill>
                  <a:srgbClr val="C00000"/>
                </a:solidFill>
                <a:latin typeface="KG Primary Penmanship" panose="02000506000000020003" pitchFamily="2" charset="0"/>
                <a:cs typeface="Arial" panose="020B0604020202020204" pitchFamily="34" charset="0"/>
              </a:rPr>
              <a:t>a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in en excursion.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51E203-5BFF-3932-98FC-41434E75ACAF}"/>
              </a:ext>
            </a:extLst>
          </p:cNvPr>
          <p:cNvSpPr txBox="1"/>
          <p:nvPr/>
        </p:nvSpPr>
        <p:spPr>
          <a:xfrm>
            <a:off x="1878580" y="3636864"/>
            <a:ext cx="72457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S</a:t>
            </a:r>
            <a:r>
              <a:rPr lang="fr-FR" sz="4000" dirty="0">
                <a:solidFill>
                  <a:srgbClr val="C00000"/>
                </a:solidFill>
                <a:latin typeface="KG Primary Penmanship" panose="02000506000000020003" pitchFamily="2" charset="0"/>
                <a:cs typeface="Arial" panose="020B0604020202020204" pitchFamily="34" charset="0"/>
              </a:rPr>
              <a:t>a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medi proch</a:t>
            </a:r>
            <a:r>
              <a:rPr lang="fr-FR" sz="4000" dirty="0">
                <a:solidFill>
                  <a:srgbClr val="C00000"/>
                </a:solidFill>
                <a:latin typeface="KG Primary Penmanship" panose="02000506000000020003" pitchFamily="2" charset="0"/>
                <a:cs typeface="Arial" panose="020B0604020202020204" pitchFamily="34" charset="0"/>
              </a:rPr>
              <a:t>a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in, Réd</a:t>
            </a:r>
            <a:r>
              <a:rPr lang="fr-FR" sz="4000" dirty="0">
                <a:solidFill>
                  <a:srgbClr val="C00000"/>
                </a:solidFill>
                <a:latin typeface="KG Primary Penmanship" panose="02000506000000020003" pitchFamily="2" charset="0"/>
                <a:cs typeface="Arial" panose="020B0604020202020204" pitchFamily="34" charset="0"/>
              </a:rPr>
              <a:t>a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 ir</a:t>
            </a:r>
            <a:r>
              <a:rPr lang="fr-FR" sz="4000" dirty="0">
                <a:solidFill>
                  <a:srgbClr val="C00000"/>
                </a:solidFill>
                <a:latin typeface="KG Primary Penmanship" panose="02000506000000020003" pitchFamily="2" charset="0"/>
                <a:cs typeface="Arial" panose="020B0604020202020204" pitchFamily="34" charset="0"/>
              </a:rPr>
              <a:t>a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dirty="0">
                <a:solidFill>
                  <a:srgbClr val="C00000"/>
                </a:solidFill>
                <a:latin typeface="KG Primary Penmanship" panose="02000506000000020003" pitchFamily="2" charset="0"/>
                <a:cs typeface="Arial" panose="020B0604020202020204" pitchFamily="34" charset="0"/>
              </a:rPr>
              <a:t>à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KG Primary Penmanship" panose="02000506000000020003" pitchFamily="2" charset="0"/>
                <a:ea typeface="+mn-ea"/>
                <a:cs typeface="Arial" panose="020B0604020202020204" pitchFamily="34" charset="0"/>
              </a:rPr>
              <a:t>ga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dir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093E587-CAA5-81B8-36BD-02A97DC17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écrivez sur vos cahiers une phrase correcte avec les deux mots suivants.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93D29D-2E36-45FB-1413-7496A5AB5D72}"/>
              </a:ext>
            </a:extLst>
          </p:cNvPr>
          <p:cNvSpPr txBox="1"/>
          <p:nvPr/>
        </p:nvSpPr>
        <p:spPr>
          <a:xfrm>
            <a:off x="1228459" y="3187091"/>
            <a:ext cx="684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0" dirty="0">
                <a:solidFill>
                  <a:srgbClr val="565F88"/>
                </a:solidFill>
                <a:latin typeface="Dosis SemiBold" pitchFamily="2" charset="0"/>
              </a:rPr>
              <a:t>dimanche prochain  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-   Ifrane</a:t>
            </a:r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4DBEC-E480-2A95-5B3D-F658B19AA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AF6F80-A8E4-6403-A05B-D7C3909EF4B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0AF6F80-A8E4-6403-A05B-D7C3909EF4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2699F46-41A5-FE2F-3A23-CD4AF920EF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2699F46-41A5-FE2F-3A23-CD4AF920EF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954501E-E9D8-50E9-E381-E744D0C90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9815CA-258A-A726-497E-FB7A44E958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E0DF99-59F8-A346-9938-54259FCDE1F4}"/>
              </a:ext>
            </a:extLst>
          </p:cNvPr>
          <p:cNvSpPr txBox="1"/>
          <p:nvPr/>
        </p:nvSpPr>
        <p:spPr>
          <a:xfrm>
            <a:off x="1228459" y="3187091"/>
            <a:ext cx="684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0" dirty="0">
                <a:solidFill>
                  <a:srgbClr val="565F88"/>
                </a:solidFill>
                <a:latin typeface="Dosis SemiBold" pitchFamily="2" charset="0"/>
              </a:rPr>
              <a:t>dimanche prochain  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-   Ifrane</a:t>
            </a:r>
          </a:p>
        </p:txBody>
      </p:sp>
    </p:spTree>
    <p:extLst>
      <p:ext uri="{BB962C8B-B14F-4D97-AF65-F5344CB8AC3E}">
        <p14:creationId xmlns:p14="http://schemas.microsoft.com/office/powerpoint/2010/main" val="376706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460DA-DA3C-C4AA-F333-7F954A920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E1DAA2B-DC99-3C80-DD79-60C7DB6B13D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E1DAA2B-DC99-3C80-DD79-60C7DB6B13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48B0734-5F0D-CD2B-0E61-E424C9742B8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48B0734-5F0D-CD2B-0E61-E424C9742B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06202ABF-D48A-C777-5C6F-E698AEE9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Une phrase correcte est : Dimanche prochain, j’irai à Ifrane.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58497B-A832-EFF7-95C5-E993CEFCF2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0412C14-9374-B4B5-832F-655485A59E0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930" r="12571" b="22203"/>
          <a:stretch>
            <a:fillRect/>
          </a:stretch>
        </p:blipFill>
        <p:spPr>
          <a:xfrm>
            <a:off x="962369" y="2208562"/>
            <a:ext cx="7219262" cy="274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6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Prenez vos livrets à la page 116.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C7856C-ABE3-8D94-20DE-72DCCF706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F042AD-1D52-F581-BCD1-B0A61246DF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051" y="1598494"/>
            <a:ext cx="3026943" cy="464291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40CF500-5324-B500-5C48-3C64A0DEB367}"/>
              </a:ext>
            </a:extLst>
          </p:cNvPr>
          <p:cNvSpPr/>
          <p:nvPr/>
        </p:nvSpPr>
        <p:spPr>
          <a:xfrm>
            <a:off x="3506524" y="5367130"/>
            <a:ext cx="2862470" cy="51683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54150-2F35-6754-C451-065CB5A81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149C274-74C8-8CDE-5BB8-C39F2485BA8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149C274-74C8-8CDE-5BB8-C39F2485BA8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DE2E85C-6FF4-AD7C-00F1-42032D59E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DE2E85C-6FF4-AD7C-00F1-42032D59E0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3">
            <a:extLst>
              <a:ext uri="{FF2B5EF4-FFF2-40B4-BE49-F238E27FC236}">
                <a16:creationId xmlns:a16="http://schemas.microsoft.com/office/drawing/2014/main" id="{8D95F4D8-E026-1B34-DB03-C19445F7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Vous allez faire l’activité 4. Je vais vous expliquer la consigne et passer entre les rangs pour vous aider.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5C09244-6C0F-16D7-A59A-C37CC07651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895393-41AA-0107-90E0-6A7A4AD739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5474" y="2161234"/>
            <a:ext cx="2239025" cy="24115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F22531-DF7B-D04A-7377-CF3D26A5852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38" r="21462"/>
          <a:stretch>
            <a:fillRect/>
          </a:stretch>
        </p:blipFill>
        <p:spPr>
          <a:xfrm>
            <a:off x="431583" y="3071618"/>
            <a:ext cx="5415451" cy="110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5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4C273-1C3B-6C88-E92A-39B97BA1D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FEA410-8C89-B2D2-3ECB-3B00E96B8AB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0FEA410-8C89-B2D2-3ECB-3B00E96B8A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983A57-E8E8-D81E-A47F-5FC185AE34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983A57-E8E8-D81E-A47F-5FC185AE34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3">
            <a:extLst>
              <a:ext uri="{FF2B5EF4-FFF2-40B4-BE49-F238E27FC236}">
                <a16:creationId xmlns:a16="http://schemas.microsoft.com/office/drawing/2014/main" id="{B2400517-9BD0-6361-0CEA-F3209493A1A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F2FD95-E5F4-3C74-0949-AD956C4B7C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200257-3CC6-06BE-1D57-4F5C839704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216" y="2377349"/>
            <a:ext cx="8309568" cy="210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6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270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allez relire  le texte de la page 115               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répondre aux questions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E57655-2137-35F7-2F4A-6956DFB0D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3D626F6-22F8-E7FA-5CDA-AAB23AE99C12}"/>
              </a:ext>
            </a:extLst>
          </p:cNvPr>
          <p:cNvSpPr/>
          <p:nvPr/>
        </p:nvSpPr>
        <p:spPr>
          <a:xfrm>
            <a:off x="3153747" y="1598494"/>
            <a:ext cx="3256384" cy="476201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120EED-D888-5844-9BAE-3C9701BA6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043" y="1900356"/>
            <a:ext cx="2907791" cy="446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270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D37332B7-627B-1F75-C982-7A6A57E77D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59466" y="2415040"/>
            <a:ext cx="1893393" cy="3366033"/>
          </a:xfrm>
          <a:prstGeom prst="rect">
            <a:avLst/>
          </a:prstGeo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900A19-DE1F-7396-B1CD-71527197F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702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18217</TotalTime>
  <Words>1911</Words>
  <Application>Microsoft Office PowerPoint</Application>
  <PresentationFormat>Affichage à l'écran (4:3)</PresentationFormat>
  <Paragraphs>203</Paragraphs>
  <Slides>44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44</vt:i4>
      </vt:variant>
    </vt:vector>
  </HeadingPairs>
  <TitlesOfParts>
    <vt:vector size="72" baseType="lpstr">
      <vt:lpstr>Wingdings</vt:lpstr>
      <vt:lpstr>Arial</vt:lpstr>
      <vt:lpstr>Calibri</vt:lpstr>
      <vt:lpstr>Dosis ExtraBold</vt:lpstr>
      <vt:lpstr>Aptos Display</vt:lpstr>
      <vt:lpstr>Dosis Medium</vt:lpstr>
      <vt:lpstr>Aptos</vt:lpstr>
      <vt:lpstr>Dosis SemiBold</vt:lpstr>
      <vt:lpstr>Dosis</vt:lpstr>
      <vt:lpstr>KG Primary Penmanship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2_Oral</vt:lpstr>
      <vt:lpstr>4_Lecture</vt:lpstr>
      <vt:lpstr>5_Lecture</vt:lpstr>
      <vt:lpstr>2_Ecriture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notre anniversaire, de ce que nous allons faire le weekend prochain et avec qui nous irons en excursion. </vt:lpstr>
      <vt:lpstr>Lecture de la vidéo.</vt:lpstr>
      <vt:lpstr>Maintenant, vous allez prendre la parole pour parler de votre anniversaire, de ce que vous allez faire  et avec qui vous  irez en excursion. On va le faire en 3 étapes. Soyez attentifs. </vt:lpstr>
      <vt:lpstr>Étape 1 : Je vais vous expliquer la situation. </vt:lpstr>
      <vt:lpstr>Étape 2.  Chacun réfléchit silencieusement à ce qu’il va dire dans sa prise de parole.</vt:lpstr>
      <vt:lpstr>Étape 3.  Maintenant, vous allez prendre la parole. Qui veut passer au tableau ? </vt:lpstr>
      <vt:lpstr>Maintenant, tout le monde participe. Chacun parle de son anniversaire, de ce qu’il va faire le weekend prochain et avec qui il ira en excursion.</vt:lpstr>
      <vt:lpstr>Plan de la séance  5 </vt:lpstr>
      <vt:lpstr>Prenez vos livrets à la page 115. Nous avons déjà lu ce texte. Maintenant, on va essayer de le comprendre, partie par partie. </vt:lpstr>
      <vt:lpstr>Pour chaque partie du texte, on va suivre les mêmes étapes. </vt:lpstr>
      <vt:lpstr>Lisez silencieusement le texte et essayez de le comprendre. </vt:lpstr>
      <vt:lpstr>Quels sont les mots difficiles dans le texte ? Levez la main. Je vais vous expliquer. </vt:lpstr>
      <vt:lpstr>Lisez la question et cherchez la réponse dans le texte. Qui veut répondre ?  </vt:lpstr>
      <vt:lpstr>La question est « Que vont faire ? ». Je cherche dans le texte une activité. La réponse est : Demain matin, nous partirons très tôt en excursion à El Jadida.</vt:lpstr>
      <vt:lpstr>On passe à la deuxième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 Que vont visiter  ? » Je cherche dans le texte un lieu. La réponse est : Dans l’après-midi, nous ferons une visite aux remparts portugais.</vt:lpstr>
      <vt:lpstr>On passe à la troisième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 Avec qui ? ». Je cherche une personne dans le texte. La réponse est : nous ferons une belle promenade sur la plage avec notre maitresse. </vt:lpstr>
      <vt:lpstr>Prenez vos livrets à la page 115. Relisez le texte en silence pour le comprendre. Si vous ne comprenez pas un mot, demandez à votre voisin ou levez la main pour que je vous aide.</vt:lpstr>
      <vt:lpstr>Plan de la séance 5</vt:lpstr>
      <vt:lpstr>Maintenant, nous allons faire de l’écriture.  Prenez vos cahiers.</vt:lpstr>
      <vt:lpstr>Lisez et observez ces phrases. Vous allez les écrire après. Tenez-vous prêts.  </vt:lpstr>
      <vt:lpstr>Dictée en cours.</vt:lpstr>
      <vt:lpstr>Deuxième dictée en cours.</vt:lpstr>
      <vt:lpstr>Corrigez. </vt:lpstr>
      <vt:lpstr>Maintenant, écrivez sur vos cahiers une phrase correcte avec les deux mots suivants. </vt:lpstr>
      <vt:lpstr>Qui veut lire sa phrase ?</vt:lpstr>
      <vt:lpstr>Corrigez. Une phrase correcte est : Dimanche prochain, j’irai à Ifrane. </vt:lpstr>
      <vt:lpstr>Prenez vos livrets à la page 116.</vt:lpstr>
      <vt:lpstr>Vous allez faire l’activité 4. Je vais vous expliquer la consigne et passer entre les rangs pour vous aider.</vt:lpstr>
      <vt:lpstr>Présentation PowerPoint</vt:lpstr>
      <vt:lpstr>Notez les devoirs à faire à la maison. Vous allez relire  le texte de la page 115                et répondre aux questions.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87</cp:revision>
  <cp:lastPrinted>2025-08-13T10:11:39Z</cp:lastPrinted>
  <dcterms:created xsi:type="dcterms:W3CDTF">2025-08-01T12:31:49Z</dcterms:created>
  <dcterms:modified xsi:type="dcterms:W3CDTF">2026-05-07T14:53:31Z</dcterms:modified>
</cp:coreProperties>
</file>