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2" r:id="rId10"/>
    <p:sldMasterId id="2147483784" r:id="rId11"/>
  </p:sldMasterIdLst>
  <p:notesMasterIdLst>
    <p:notesMasterId r:id="rId65"/>
  </p:notesMasterIdLst>
  <p:sldIdLst>
    <p:sldId id="256" r:id="rId12"/>
    <p:sldId id="1029" r:id="rId13"/>
    <p:sldId id="705" r:id="rId14"/>
    <p:sldId id="1168" r:id="rId15"/>
    <p:sldId id="1038" r:id="rId16"/>
    <p:sldId id="864" r:id="rId17"/>
    <p:sldId id="779" r:id="rId18"/>
    <p:sldId id="1169" r:id="rId19"/>
    <p:sldId id="1170" r:id="rId20"/>
    <p:sldId id="1086" r:id="rId21"/>
    <p:sldId id="1101" r:id="rId22"/>
    <p:sldId id="780" r:id="rId23"/>
    <p:sldId id="884" r:id="rId24"/>
    <p:sldId id="1043" r:id="rId25"/>
    <p:sldId id="887" r:id="rId26"/>
    <p:sldId id="1066" r:id="rId27"/>
    <p:sldId id="1106" r:id="rId28"/>
    <p:sldId id="800" r:id="rId29"/>
    <p:sldId id="814" r:id="rId30"/>
    <p:sldId id="819" r:id="rId31"/>
    <p:sldId id="820" r:id="rId32"/>
    <p:sldId id="1069" r:id="rId33"/>
    <p:sldId id="1130" r:id="rId34"/>
    <p:sldId id="1056" r:id="rId35"/>
    <p:sldId id="1057" r:id="rId36"/>
    <p:sldId id="1129" r:id="rId37"/>
    <p:sldId id="855" r:id="rId38"/>
    <p:sldId id="831" r:id="rId39"/>
    <p:sldId id="856" r:id="rId40"/>
    <p:sldId id="1050" r:id="rId41"/>
    <p:sldId id="805" r:id="rId42"/>
    <p:sldId id="653" r:id="rId43"/>
    <p:sldId id="835" r:id="rId44"/>
    <p:sldId id="1136" r:id="rId45"/>
    <p:sldId id="1137" r:id="rId46"/>
    <p:sldId id="1138" r:id="rId47"/>
    <p:sldId id="1139" r:id="rId48"/>
    <p:sldId id="1044" r:id="rId49"/>
    <p:sldId id="1045" r:id="rId50"/>
    <p:sldId id="1046" r:id="rId51"/>
    <p:sldId id="1047" r:id="rId52"/>
    <p:sldId id="1140" r:id="rId53"/>
    <p:sldId id="1141" r:id="rId54"/>
    <p:sldId id="1142" r:id="rId55"/>
    <p:sldId id="1143" r:id="rId56"/>
    <p:sldId id="1088" r:id="rId57"/>
    <p:sldId id="1089" r:id="rId58"/>
    <p:sldId id="1090" r:id="rId59"/>
    <p:sldId id="1091" r:id="rId60"/>
    <p:sldId id="817" r:id="rId61"/>
    <p:sldId id="818" r:id="rId62"/>
    <p:sldId id="1122" r:id="rId63"/>
    <p:sldId id="679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  <p:bold r:id="rId70"/>
    </p:embeddedFont>
    <p:embeddedFont>
      <p:font typeface="Dosis SemiBold" pitchFamily="2" charset="0"/>
      <p:regular r:id="rId71"/>
      <p:bold r:id="rId72"/>
    </p:embeddedFont>
    <p:embeddedFont>
      <p:font typeface="Mistral" panose="03090702030407020403" pitchFamily="66" charset="0"/>
      <p:regular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F6E5"/>
    <a:srgbClr val="00ACA4"/>
    <a:srgbClr val="565F88"/>
    <a:srgbClr val="445C7E"/>
    <a:srgbClr val="424D7B"/>
    <a:srgbClr val="E9E8E8"/>
    <a:srgbClr val="E13B82"/>
    <a:srgbClr val="E84234"/>
    <a:srgbClr val="F26553"/>
    <a:srgbClr val="FEF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8" autoAdjust="0"/>
    <p:restoredTop sz="94620" autoAdjust="0"/>
  </p:normalViewPr>
  <p:slideViewPr>
    <p:cSldViewPr snapToGrid="0">
      <p:cViewPr varScale="1">
        <p:scale>
          <a:sx n="77" d="100"/>
          <a:sy n="77" d="100"/>
        </p:scale>
        <p:origin x="648" y="45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font" Target="fonts/font3.fntdata"/><Relationship Id="rId76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1.fntdata"/><Relationship Id="rId74" Type="http://schemas.openxmlformats.org/officeDocument/2006/relationships/presProps" Target="presProps.xml"/><Relationship Id="rId79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4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2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5.fntdata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F46CAFA1-77A5-47E5-BC83-212E32068839}"/>
    <pc:docChg chg="modSld">
      <pc:chgData name="LAMIAE BEZZAZ" userId="f9bc3cc0-8e1c-4944-afa8-b4b36bbf20e1" providerId="ADAL" clId="{F46CAFA1-77A5-47E5-BC83-212E32068839}" dt="2026-05-12T09:37:39.949" v="2" actId="20577"/>
      <pc:docMkLst>
        <pc:docMk/>
      </pc:docMkLst>
      <pc:sldChg chg="modSp">
        <pc:chgData name="LAMIAE BEZZAZ" userId="f9bc3cc0-8e1c-4944-afa8-b4b36bbf20e1" providerId="ADAL" clId="{F46CAFA1-77A5-47E5-BC83-212E32068839}" dt="2026-05-12T09:37:39.949" v="2" actId="20577"/>
        <pc:sldMkLst>
          <pc:docMk/>
          <pc:sldMk cId="129882357" sldId="1056"/>
        </pc:sldMkLst>
        <pc:spChg chg="mod">
          <ac:chgData name="LAMIAE BEZZAZ" userId="f9bc3cc0-8e1c-4944-afa8-b4b36bbf20e1" providerId="ADAL" clId="{F46CAFA1-77A5-47E5-BC83-212E32068839}" dt="2026-05-12T09:37:32.438" v="1" actId="20577"/>
          <ac:spMkLst>
            <pc:docMk/>
            <pc:sldMk cId="129882357" sldId="1056"/>
            <ac:spMk id="14" creationId="{17EB9A66-7416-4CFC-A86A-ABABC7722C5C}"/>
          </ac:spMkLst>
        </pc:spChg>
        <pc:spChg chg="mod">
          <ac:chgData name="LAMIAE BEZZAZ" userId="f9bc3cc0-8e1c-4944-afa8-b4b36bbf20e1" providerId="ADAL" clId="{F46CAFA1-77A5-47E5-BC83-212E32068839}" dt="2026-05-12T09:37:39.949" v="2" actId="20577"/>
          <ac:spMkLst>
            <pc:docMk/>
            <pc:sldMk cId="129882357" sldId="1056"/>
            <ac:spMk id="15" creationId="{CECB6C3A-88D9-4C66-8FA8-0E2370027C1F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34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728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56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8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03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59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17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9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14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5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67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1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93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7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23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68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14/05/2026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4931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1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gif"/><Relationship Id="rId5" Type="http://schemas.openxmlformats.org/officeDocument/2006/relationships/image" Target="../media/image52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image" Target="../media/image2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image" Target="../media/image6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image" Target="../media/image6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image" Target="../media/image62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6.png"/><Relationship Id="rId5" Type="http://schemas.openxmlformats.org/officeDocument/2006/relationships/slideLayout" Target="../slideLayouts/slideLayout3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39C939F-F0E2-451D-9D97-0F4797737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D476476-289F-4859-8E41-54111EF5B892}"/>
              </a:ext>
            </a:extLst>
          </p:cNvPr>
          <p:cNvGrpSpPr/>
          <p:nvPr/>
        </p:nvGrpSpPr>
        <p:grpSpPr>
          <a:xfrm>
            <a:off x="3925407" y="2751734"/>
            <a:ext cx="3059855" cy="3113731"/>
            <a:chOff x="-1171639" y="-2102962"/>
            <a:chExt cx="8762972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96B76F6-9CD0-435A-9AED-2731B4530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0265" y="-2102962"/>
              <a:ext cx="4471068" cy="6788084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A396857-46D3-46E5-8F89-FA6B54074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71639" y="-2102962"/>
              <a:ext cx="4471068" cy="6858000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C22B0EB-6356-46B6-80D3-A626701F5E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957" y="2751734"/>
            <a:ext cx="1660616" cy="3081987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B39C36-5440-4093-89DA-5FED2F73ECFF}"/>
              </a:ext>
            </a:extLst>
          </p:cNvPr>
          <p:cNvGrpSpPr/>
          <p:nvPr/>
        </p:nvGrpSpPr>
        <p:grpSpPr>
          <a:xfrm>
            <a:off x="302795" y="2751734"/>
            <a:ext cx="3556973" cy="3139307"/>
            <a:chOff x="-2692734" y="-1990165"/>
            <a:chExt cx="8762525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1C03481-A83A-45DF-8870-EB09DC13A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92734" y="-1990165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8859C94-A9DA-4A8D-8C55-E40918379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8723" y="-1990165"/>
              <a:ext cx="4471068" cy="6802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421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797892"/>
            <a:ext cx="3420000" cy="889829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14762" y="3867307"/>
            <a:ext cx="3613238" cy="810588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Oral – Acte de parole</a:t>
            </a:r>
          </a:p>
          <a:p>
            <a:pPr lvl="0">
              <a:defRPr/>
            </a:pPr>
            <a:r>
              <a:rPr lang="fr-FR" dirty="0"/>
              <a:t>Lecture – Graphème : </a:t>
            </a:r>
            <a:r>
              <a:rPr lang="fr-FR" dirty="0" err="1"/>
              <a:t>oin</a:t>
            </a:r>
            <a:r>
              <a:rPr lang="fr-FR" dirty="0"/>
              <a:t> - </a:t>
            </a:r>
            <a:r>
              <a:rPr lang="fr-FR" dirty="0" err="1"/>
              <a:t>ouin</a:t>
            </a:r>
            <a:r>
              <a:rPr lang="fr-FR" dirty="0"/>
              <a:t>. </a:t>
            </a:r>
          </a:p>
          <a:p>
            <a:pPr lvl="0">
              <a:defRPr/>
            </a:pPr>
            <a:r>
              <a:rPr lang="fr-FR" dirty="0"/>
              <a:t>Écriture – Graphème : </a:t>
            </a:r>
            <a:r>
              <a:rPr lang="fr-FR" dirty="0" err="1"/>
              <a:t>oin</a:t>
            </a:r>
            <a:r>
              <a:rPr lang="fr-FR" dirty="0"/>
              <a:t> - </a:t>
            </a:r>
            <a:r>
              <a:rPr lang="fr-FR" dirty="0" err="1"/>
              <a:t>ouin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Acte de parole 1 : Poser la question « Qu'est-ce que tu mets pour le sport ? 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: </a:t>
            </a:r>
            <a:r>
              <a:rPr lang="fr-FR" sz="1400" dirty="0" err="1"/>
              <a:t>oin</a:t>
            </a:r>
            <a:r>
              <a:rPr lang="fr-FR" sz="1400" dirty="0"/>
              <a:t> - </a:t>
            </a:r>
            <a:r>
              <a:rPr lang="fr-FR" sz="1400" dirty="0" err="1"/>
              <a:t>ouin</a:t>
            </a:r>
            <a:r>
              <a:rPr lang="fr-FR" sz="1400" dirty="0"/>
              <a:t>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: </a:t>
            </a:r>
            <a:r>
              <a:rPr lang="fr-FR" sz="1400" dirty="0" err="1"/>
              <a:t>oin</a:t>
            </a:r>
            <a:r>
              <a:rPr lang="fr-FR" sz="1400" dirty="0"/>
              <a:t> - </a:t>
            </a:r>
            <a:r>
              <a:rPr lang="fr-FR" sz="1400" dirty="0" err="1"/>
              <a:t>ouin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D4E05BF-4150-48E5-84B1-9B7CE1982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5BF9C6-4D96-4676-A1D5-42E7151DB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A2DC8DD-E262-4046-BC49-380DBDD18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671614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kimono – Un tee-shirt – Un survêtement – Des baskets - Le foin – Un shampoing.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kimono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tee-shirt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survêtement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05966" y="6096372"/>
            <a:ext cx="1965069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shampoing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baskets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foin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C81B10-0899-448C-9AF6-DE249544A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07668D-596F-4E99-A300-D5EA82F72C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614D1EF-C0A3-4947-A757-B165995F40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E0A335A-DD47-4D2B-BA17-B220E019C4F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AAD5138-1E5E-40B4-8A55-4B2BDA032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DACD76-28EA-451D-AD92-05103CD42A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00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0C5559-E32B-4C76-B555-86C2701AE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4224310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DC1F8C-43A1-46BF-BADA-26EA99A14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4224310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12B720-398B-4EFD-A01C-7A0BA977C0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4224310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84F668-372B-49C0-8574-4C90870537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92" y="1940748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99825E-0275-491C-A67C-166E528732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" y="1934846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E1A3FF-5B49-4146-9778-8B8718B510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66" y="19437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8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0359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babouin – Un short – Un coin – Un point – Un pingouin - Loin.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babouin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short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134881" y="386668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coin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94114" y="6193716"/>
            <a:ext cx="1965069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Loin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45112" y="6182476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point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45401" y="6179847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pingouin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CDDBFC-414B-4930-A9D3-0C10740BE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224310"/>
            <a:ext cx="187586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5F19AE-5E54-4515-A7E8-B58232D14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876028"/>
            <a:ext cx="1875863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349AF9-AC7F-43A3-BFB4-55E9786D7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876028"/>
            <a:ext cx="1875863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ECFEBD5-74EA-41C7-93D6-02FF2993F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224310"/>
            <a:ext cx="1875863" cy="205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CD2AE47-72E1-4C70-8BF9-ABBE914245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876028"/>
            <a:ext cx="187586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52F7E3D-5811-4AE6-B1D4-813441F698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24310"/>
            <a:ext cx="1875818" cy="205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FCCFBA1F-04BE-4607-A42A-C1648EBA57F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1B8B32D-C63D-43FF-AB47-1DB8943CF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6CB433-BCEC-4884-85D4-0B2DAFEBE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92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5F7B20-21B2-4119-9F5C-2D040A13B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4305333"/>
            <a:ext cx="1875863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4AB848-9E5A-481B-8F11-220E15734C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1957051"/>
            <a:ext cx="187586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51DD9A-908E-4D0A-907B-29700CDF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02" y="1957051"/>
            <a:ext cx="1875863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02E2C36-8263-478B-85D3-52CFD06219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4305333"/>
            <a:ext cx="1875863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FFDDB5-C335-464A-9152-57FBADFE95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8" y="1957051"/>
            <a:ext cx="1875863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FB1660-610E-44A6-9B56-69DDE829A6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305333"/>
            <a:ext cx="1875818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7C34598C">
            <a:hlinkClick r:id="" action="ppaction://media"/>
            <a:extLst>
              <a:ext uri="{FF2B5EF4-FFF2-40B4-BE49-F238E27FC236}">
                <a16:creationId xmlns:a16="http://schemas.microsoft.com/office/drawing/2014/main" id="{598E29DD-68A4-4B13-A005-63FF85F1CD9D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46338"/>
            <a:ext cx="7559675" cy="3387725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83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332089" y="2449688"/>
            <a:ext cx="6611252" cy="234808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653822" y="2967335"/>
            <a:ext cx="6289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Qu'est-ce que tu mets pour le sport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?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83973" y="2843448"/>
            <a:ext cx="4887827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8897E9-F2A6-D93D-6503-B6AA18B60614}"/>
              </a:ext>
            </a:extLst>
          </p:cNvPr>
          <p:cNvSpPr/>
          <p:nvPr/>
        </p:nvSpPr>
        <p:spPr>
          <a:xfrm>
            <a:off x="973405" y="3443619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73948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2314" y="217892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973404" y="3677555"/>
            <a:ext cx="2192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Qu'est-ce que tu mets pour le sport ? </a:t>
            </a: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B5A236-5F89-4AD6-9D9E-73D9C11ADE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2060" y="4503111"/>
            <a:ext cx="1115044" cy="109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367596" y="2554622"/>
            <a:ext cx="4887827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47D39D-C8DC-4939-7645-01031C649B56}"/>
              </a:ext>
            </a:extLst>
          </p:cNvPr>
          <p:cNvSpPr/>
          <p:nvPr/>
        </p:nvSpPr>
        <p:spPr>
          <a:xfrm>
            <a:off x="6026530" y="3162411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en français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249131" y="1626620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5965420" y="3352809"/>
            <a:ext cx="2303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 Qu'est-ce que tu mets pour le sport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012BFCB-35E9-4CA2-A087-E8FDD32D9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854" y="4183898"/>
            <a:ext cx="1115044" cy="109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562217" y="4106052"/>
            <a:ext cx="2420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Qu'est-ce que tu mets pour le sport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92FB28-B074-4016-A096-09346620A126}"/>
              </a:ext>
            </a:extLst>
          </p:cNvPr>
          <p:cNvSpPr txBox="1"/>
          <p:nvPr/>
        </p:nvSpPr>
        <p:spPr>
          <a:xfrm>
            <a:off x="6161535" y="4106052"/>
            <a:ext cx="2420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Qu'est-ce que tu mets pour le sport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8A3CF62-190D-4A62-819A-E9E7491344F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22314" y="2178926"/>
            <a:ext cx="1218404" cy="110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7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51838" y="2522109"/>
            <a:ext cx="5010377" cy="756000"/>
          </a:xfrm>
        </p:spPr>
        <p:txBody>
          <a:bodyPr/>
          <a:lstStyle/>
          <a:p>
            <a:r>
              <a:rPr lang="fr-FR" sz="1400" dirty="0"/>
              <a:t>Acte de parole 1 : Poser la question « Qu'est-ce que tu mets pour le sport ? 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: </a:t>
            </a:r>
            <a:r>
              <a:rPr lang="fr-FR" sz="1400" dirty="0" err="1"/>
              <a:t>oin</a:t>
            </a:r>
            <a:r>
              <a:rPr lang="fr-FR" sz="1400" dirty="0"/>
              <a:t> - </a:t>
            </a:r>
            <a:r>
              <a:rPr lang="fr-FR" sz="1400" dirty="0" err="1"/>
              <a:t>ouin</a:t>
            </a:r>
            <a:r>
              <a:rPr lang="fr-FR" sz="1400" dirty="0"/>
              <a:t> 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: </a:t>
            </a:r>
            <a:r>
              <a:rPr lang="fr-FR" sz="1400" dirty="0" err="1"/>
              <a:t>oin</a:t>
            </a:r>
            <a:r>
              <a:rPr lang="fr-FR" sz="1400" dirty="0"/>
              <a:t> - </a:t>
            </a:r>
            <a:r>
              <a:rPr lang="fr-FR" sz="1400" dirty="0" err="1"/>
              <a:t>ouin</a:t>
            </a:r>
            <a:endParaRPr lang="fr-FR" sz="1400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56000"/>
            <a:ext cx="701621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à lire les graphèmes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2" name="BD281C0D">
            <a:hlinkClick r:id="" action="ppaction://media"/>
            <a:extLst>
              <a:ext uri="{FF2B5EF4-FFF2-40B4-BE49-F238E27FC236}">
                <a16:creationId xmlns:a16="http://schemas.microsoft.com/office/drawing/2014/main" id="{C88F9894-D77E-4DE6-A40E-FF18111076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4585" y="2031219"/>
            <a:ext cx="7994829" cy="3943283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06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ouin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452337" y="2776898"/>
            <a:ext cx="8239326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 err="1">
                <a:solidFill>
                  <a:srgbClr val="424D7B"/>
                </a:solidFill>
                <a:latin typeface="Dosis SemiBold" pitchFamily="2" charset="0"/>
              </a:rPr>
              <a:t>oin</a:t>
            </a:r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          </a:t>
            </a:r>
            <a:r>
              <a:rPr lang="fr-FR" sz="6000" b="1" dirty="0" err="1">
                <a:solidFill>
                  <a:srgbClr val="424D7B"/>
                </a:solidFill>
                <a:latin typeface="Dosis SemiBold" pitchFamily="2" charset="0"/>
              </a:rPr>
              <a:t>ouin</a:t>
            </a:r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 err="1">
                <a:solidFill>
                  <a:srgbClr val="00ACA4"/>
                </a:solidFill>
                <a:latin typeface="Dosis" pitchFamily="2" charset="0"/>
              </a:rPr>
              <a:t>oin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on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il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gn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ion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5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 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 err="1">
                <a:solidFill>
                  <a:srgbClr val="00ACA4"/>
                </a:solidFill>
                <a:latin typeface="Dosis" pitchFamily="2" charset="0"/>
              </a:rPr>
              <a:t>ouin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qu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373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D17079D-A405-4384-88EF-9BF59A0E8C4E}"/>
              </a:ext>
            </a:extLst>
          </p:cNvPr>
          <p:cNvGrpSpPr/>
          <p:nvPr/>
        </p:nvGrpSpPr>
        <p:grpSpPr>
          <a:xfrm>
            <a:off x="586298" y="3082817"/>
            <a:ext cx="7971405" cy="692365"/>
            <a:chOff x="1168584" y="3110203"/>
            <a:chExt cx="7971405" cy="69236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389C88D-C40C-4C29-88B6-2A7CC93CFA59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7EB9A66-7416-4CFC-A86A-ABABC7722C5C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ouin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CB6C3A-88D9-4C66-8FA8-0E2370027C1F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ill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1B2BF4B-CAE2-49E2-BD17-ADBC9300656F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ieu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18E1DAD-DAF6-41E5-9902-B087D225F476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gn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6CDC900-5DD8-4448-8FC3-47EACEFE18FF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ai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E0D03F-FAC7-4DB0-9B15-673A21B1EFF9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ein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39CB81-394A-4013-8228-026FEFD36B2E}"/>
                </a:ext>
              </a:extLst>
            </p:cNvPr>
            <p:cNvSpPr/>
            <p:nvPr/>
          </p:nvSpPr>
          <p:spPr>
            <a:xfrm>
              <a:off x="8156028" y="312014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414780" y="3087787"/>
            <a:ext cx="8305014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ouill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ouin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œu</a:t>
                </a:r>
                <a:endParaRPr lang="fr-FR" sz="2800" kern="0" dirty="0">
                  <a:solidFill>
                    <a:srgbClr val="424D7B"/>
                  </a:solidFill>
                  <a:latin typeface="Dosis SemiBold" pitchFamily="2" charset="0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oi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oin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gn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eil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586296" y="3087787"/>
            <a:ext cx="7971407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ouin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an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ion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ein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euil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60"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on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oin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988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119.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E31401F9-174B-4090-B044-B324F1232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059" y="1615550"/>
            <a:ext cx="2823882" cy="459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E88B4ED-DFAF-4D19-AD70-7416589A4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059" y="1615550"/>
            <a:ext cx="2823882" cy="459392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Qui veut expliquer la consigne dans sa langue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3307976" y="2286000"/>
            <a:ext cx="2537012" cy="5558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46B4A8C-6A3C-4828-A6B4-16D4B07C7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20" y="2881630"/>
            <a:ext cx="4480863" cy="14274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674370" y="2881631"/>
            <a:ext cx="4620356" cy="14274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6236588-BA11-43A9-A2B0-B678096527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70" t="14789" r="9846" b="74520"/>
          <a:stretch/>
        </p:blipFill>
        <p:spPr>
          <a:xfrm>
            <a:off x="749044" y="2087699"/>
            <a:ext cx="7606557" cy="307209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0BAE655-12D9-4F32-A507-861B75630D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169DA7B-4674-4A95-870F-5B69672AA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25A6F7-5ED8-4E41-9A44-65D5B3D16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E0A00353-0DE7-4E85-84BB-54F0B3CE1C18}"/>
              </a:ext>
            </a:extLst>
          </p:cNvPr>
          <p:cNvSpPr/>
          <p:nvPr/>
        </p:nvSpPr>
        <p:spPr>
          <a:xfrm>
            <a:off x="3082591" y="3493286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7E74302-0B61-40BD-82AB-28D26DDE2982}"/>
              </a:ext>
            </a:extLst>
          </p:cNvPr>
          <p:cNvSpPr/>
          <p:nvPr/>
        </p:nvSpPr>
        <p:spPr>
          <a:xfrm>
            <a:off x="1083494" y="3493286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765CFEC-FD8A-4E64-9D65-9CF631568016}"/>
              </a:ext>
            </a:extLst>
          </p:cNvPr>
          <p:cNvSpPr/>
          <p:nvPr/>
        </p:nvSpPr>
        <p:spPr>
          <a:xfrm>
            <a:off x="2250187" y="4382445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665BE88-F37C-431B-9F18-D14C5144A671}"/>
              </a:ext>
            </a:extLst>
          </p:cNvPr>
          <p:cNvSpPr/>
          <p:nvPr/>
        </p:nvSpPr>
        <p:spPr>
          <a:xfrm>
            <a:off x="7249785" y="3454730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FFD95FA-3561-43E8-B923-689995EFF6B0}"/>
              </a:ext>
            </a:extLst>
          </p:cNvPr>
          <p:cNvSpPr/>
          <p:nvPr/>
        </p:nvSpPr>
        <p:spPr>
          <a:xfrm>
            <a:off x="4755326" y="3493286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CE4BE0C-4036-4944-83A0-5C0EEB4B6A21}"/>
              </a:ext>
            </a:extLst>
          </p:cNvPr>
          <p:cNvSpPr/>
          <p:nvPr/>
        </p:nvSpPr>
        <p:spPr>
          <a:xfrm>
            <a:off x="6327268" y="4349397"/>
            <a:ext cx="582518" cy="63649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des graphèmes : </a:t>
            </a:r>
            <a:r>
              <a:rPr lang="fr-FR" sz="1400" dirty="0" err="1"/>
              <a:t>oin</a:t>
            </a:r>
            <a:r>
              <a:rPr lang="fr-FR" sz="1400" dirty="0"/>
              <a:t> - </a:t>
            </a:r>
            <a:r>
              <a:rPr lang="fr-FR" sz="1400" dirty="0" err="1"/>
              <a:t>ouin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8447" y="2522109"/>
            <a:ext cx="6060141" cy="756000"/>
          </a:xfrm>
        </p:spPr>
        <p:txBody>
          <a:bodyPr/>
          <a:lstStyle/>
          <a:p>
            <a:r>
              <a:rPr lang="fr-FR" sz="1400" dirty="0"/>
              <a:t>Acte de parole 1 : Poser la question « Qu'est-ce que tu mets pour le sport ?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des graphèmes : </a:t>
            </a:r>
            <a:r>
              <a:rPr lang="fr-FR" sz="1400" dirty="0" err="1"/>
              <a:t>oin</a:t>
            </a:r>
            <a:r>
              <a:rPr lang="fr-FR" sz="1400" dirty="0"/>
              <a:t> - </a:t>
            </a:r>
            <a:r>
              <a:rPr lang="fr-FR" sz="1400" dirty="0" err="1"/>
              <a:t>ouin</a:t>
            </a:r>
            <a:r>
              <a:rPr lang="fr-FR" sz="1400" dirty="0"/>
              <a:t> 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5" y="756000"/>
            <a:ext cx="673073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foin ».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 s’écrit avec les lettres o, i et n.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F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8BCAA3-B2B1-DF39-C635-A05B115757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9006" r="7343" b="15784"/>
          <a:stretch>
            <a:fillRect/>
          </a:stretch>
        </p:blipFill>
        <p:spPr>
          <a:xfrm>
            <a:off x="1889393" y="2341084"/>
            <a:ext cx="2809301" cy="279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2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866234BB-17F8-413A-94B1-DB11224C053F}"/>
              </a:ext>
            </a:extLst>
          </p:cNvPr>
          <p:cNvSpPr txBox="1">
            <a:spLocks/>
          </p:cNvSpPr>
          <p:nvPr/>
        </p:nvSpPr>
        <p:spPr>
          <a:xfrm>
            <a:off x="4412945" y="3460722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>
                <a:latin typeface="Dosis SemiBold" pitchFamily="2" charset="0"/>
              </a:rPr>
              <a:t>F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D2CEA1-4848-C42A-B012-E543AA9E5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9006" r="7343" b="15784"/>
          <a:stretch>
            <a:fillRect/>
          </a:stretch>
        </p:blipFill>
        <p:spPr>
          <a:xfrm>
            <a:off x="1889393" y="2341084"/>
            <a:ext cx="2809301" cy="279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588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Foin.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8AAB6810-6CB2-4F24-99EA-41CF74686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F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2BDA5A-CAC7-E7C3-DE6E-CA9EE8568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9006" r="7343" b="15784"/>
          <a:stretch>
            <a:fillRect/>
          </a:stretch>
        </p:blipFill>
        <p:spPr>
          <a:xfrm>
            <a:off x="1889393" y="2341084"/>
            <a:ext cx="2809301" cy="279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coin ».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 s’écrit avec les lettres o, i, et n.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c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A1AC10-D784-46D3-9B6F-925106B988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099774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866234BB-17F8-413A-94B1-DB11224C053F}"/>
              </a:ext>
            </a:extLst>
          </p:cNvPr>
          <p:cNvSpPr txBox="1">
            <a:spLocks/>
          </p:cNvSpPr>
          <p:nvPr/>
        </p:nvSpPr>
        <p:spPr>
          <a:xfrm>
            <a:off x="4412945" y="3460722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>
                <a:latin typeface="Dosis SemiBold" pitchFamily="2" charset="0"/>
              </a:rPr>
              <a:t>c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126814-7558-4DF9-8360-09D8C7B2D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099774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Coin.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8AAB6810-6CB2-4F24-99EA-41CF74686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c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oin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A4DCF7-3A65-4F33-865F-E13DBA71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099774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pingouin ».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 s’écrit avec les lettres o, u, i et n.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4333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ping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FD731F-446D-477C-BD6A-58F0E58B80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068052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1456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C0F4EE5A-3A30-42B6-AD2D-B8B5E441B7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4333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ping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_____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8AA62D-4C3B-4F87-92C7-42C453529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068052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2439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837" y="756000"/>
            <a:ext cx="690116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636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Pingouin.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1757EB51-2CFD-4244-8D8E-CEFFFB58FC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4333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ping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BCE428-B8A4-4BFF-8436-8DC5C571D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06" y="2068052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436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babouin ». le son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 s’écrit avec les lettres o, u, i et n.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bab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07A578D-33AF-4E98-B8AF-E6E7038223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268638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4165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833A9760-D900-4EC8-8A00-FAF593883E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 err="1">
                <a:latin typeface="Dosis SemiBold" pitchFamily="2" charset="0"/>
              </a:rPr>
              <a:t>bab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endParaRPr lang="fr-FR" sz="7200" b="0" dirty="0"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EAAA65-77E4-439A-A797-7C48534C8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268638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2392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837" y="756000"/>
            <a:ext cx="690116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930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Babouin.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D943B13A-0E3B-4418-A1C5-D040B98C5B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29000"/>
            <a:ext cx="4067667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bab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ouin</a:t>
            </a:r>
            <a:endParaRPr lang="fr-FR" sz="7200" b="0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C068E1-13E7-482E-8EE2-E89135C2C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1" y="2268638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239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121.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A0E076D-9A5E-4D3B-9C9C-9D6E107D0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55" y="1624585"/>
            <a:ext cx="3131489" cy="497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556897" y="777385"/>
            <a:ext cx="69644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66" y="2123712"/>
            <a:ext cx="3006113" cy="3006113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5F84D9A-E85B-4A8F-9158-8600BE5DF766}"/>
              </a:ext>
            </a:extLst>
          </p:cNvPr>
          <p:cNvGrpSpPr/>
          <p:nvPr/>
        </p:nvGrpSpPr>
        <p:grpSpPr>
          <a:xfrm>
            <a:off x="409757" y="2729547"/>
            <a:ext cx="4797891" cy="1857634"/>
            <a:chOff x="409757" y="2729547"/>
            <a:chExt cx="4797891" cy="185763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3B4E222-4EEF-4F63-A746-8F2B0B7EA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6021" y="2729547"/>
              <a:ext cx="4706007" cy="1857634"/>
            </a:xfrm>
            <a:prstGeom prst="rect">
              <a:avLst/>
            </a:prstGeom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D0B5543-74E9-471E-8B91-78E78CB3AD17}"/>
                </a:ext>
              </a:extLst>
            </p:cNvPr>
            <p:cNvSpPr/>
            <p:nvPr/>
          </p:nvSpPr>
          <p:spPr>
            <a:xfrm>
              <a:off x="409757" y="2729838"/>
              <a:ext cx="4797891" cy="1857343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37BFB2C-6FF0-4C3C-B598-4E0594A7D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78" y="2239366"/>
            <a:ext cx="8094643" cy="3756436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2B1C4C0-D1FA-496B-A777-7EC2E3DC210D}"/>
              </a:ext>
            </a:extLst>
          </p:cNvPr>
          <p:cNvGrpSpPr/>
          <p:nvPr/>
        </p:nvGrpSpPr>
        <p:grpSpPr>
          <a:xfrm>
            <a:off x="1329818" y="5161443"/>
            <a:ext cx="4557262" cy="461667"/>
            <a:chOff x="1329818" y="5161443"/>
            <a:chExt cx="4557262" cy="461667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0E0EC35-807E-4C55-BF31-C0F072281EAC}"/>
                </a:ext>
              </a:extLst>
            </p:cNvPr>
            <p:cNvSpPr txBox="1"/>
            <p:nvPr/>
          </p:nvSpPr>
          <p:spPr>
            <a:xfrm>
              <a:off x="1329818" y="5161445"/>
              <a:ext cx="7334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>
                  <a:solidFill>
                    <a:srgbClr val="C00000"/>
                  </a:solidFill>
                  <a:latin typeface="Dosis ExtraBold" pitchFamily="2" charset="0"/>
                </a:rPr>
                <a:t>oin</a:t>
              </a:r>
              <a:endParaRPr lang="fr-FR" dirty="0">
                <a:solidFill>
                  <a:srgbClr val="C00000"/>
                </a:solidFill>
                <a:latin typeface="Dosis ExtraBold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845B8B8-89CA-47BA-AAEC-1C1510C17532}"/>
                </a:ext>
              </a:extLst>
            </p:cNvPr>
            <p:cNvSpPr txBox="1"/>
            <p:nvPr/>
          </p:nvSpPr>
          <p:spPr>
            <a:xfrm>
              <a:off x="3571304" y="5161444"/>
              <a:ext cx="8077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2400" dirty="0" err="1">
                  <a:solidFill>
                    <a:srgbClr val="C00000"/>
                  </a:solidFill>
                  <a:latin typeface="Dosis ExtraBold" pitchFamily="2" charset="0"/>
                </a:rPr>
                <a:t>ouin</a:t>
              </a:r>
              <a:endParaRPr lang="fr-FR" sz="2000" dirty="0">
                <a:solidFill>
                  <a:srgbClr val="C00000"/>
                </a:solidFill>
                <a:latin typeface="Dosis ExtraBold" pitchFamily="2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F944690-9034-4ADC-981D-83870F20BBBA}"/>
                </a:ext>
              </a:extLst>
            </p:cNvPr>
            <p:cNvSpPr txBox="1"/>
            <p:nvPr/>
          </p:nvSpPr>
          <p:spPr>
            <a:xfrm>
              <a:off x="5223037" y="5161443"/>
              <a:ext cx="6640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>
                  <a:solidFill>
                    <a:srgbClr val="C00000"/>
                  </a:solidFill>
                  <a:latin typeface="Dosis ExtraBold" pitchFamily="2" charset="0"/>
                </a:rPr>
                <a:t>oin</a:t>
              </a:r>
              <a:endParaRPr lang="fr-FR" dirty="0">
                <a:solidFill>
                  <a:srgbClr val="C00000"/>
                </a:solidFill>
                <a:latin typeface="Dosis ExtraBold" pitchFamily="2" charset="0"/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927A5040-94A0-4C05-ACEF-8080A9930405}"/>
              </a:ext>
            </a:extLst>
          </p:cNvPr>
          <p:cNvSpPr txBox="1"/>
          <p:nvPr/>
        </p:nvSpPr>
        <p:spPr>
          <a:xfrm>
            <a:off x="7482160" y="5161442"/>
            <a:ext cx="1022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rgbClr val="C00000"/>
                </a:solidFill>
                <a:latin typeface="Dosis ExtraBold" pitchFamily="2" charset="0"/>
              </a:rPr>
              <a:t>euille</a:t>
            </a:r>
            <a:endParaRPr lang="fr-FR" dirty="0">
              <a:solidFill>
                <a:srgbClr val="C00000"/>
              </a:solidFill>
              <a:latin typeface="Dosis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61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ABE855-8BB2-429D-A116-664B8BBEE7D7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E6AA07-77C3-43AE-A96A-3665FF5A6A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42A20C-6713-4306-AF06-F55A46A2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15388</TotalTime>
  <Words>901</Words>
  <Application>Microsoft Office PowerPoint</Application>
  <PresentationFormat>Affichage à l'écran (4:3)</PresentationFormat>
  <Paragraphs>170</Paragraphs>
  <Slides>53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53</vt:i4>
      </vt:variant>
    </vt:vector>
  </HeadingPairs>
  <TitlesOfParts>
    <vt:vector size="71" baseType="lpstr">
      <vt:lpstr>Calibri</vt:lpstr>
      <vt:lpstr>Arial</vt:lpstr>
      <vt:lpstr>Dosis SemiBold</vt:lpstr>
      <vt:lpstr>Dosis</vt:lpstr>
      <vt:lpstr>Dosis ExtraBold</vt:lpstr>
      <vt:lpstr>Dosis Medium</vt:lpstr>
      <vt:lpstr>Aptos Display</vt:lpstr>
      <vt:lpstr>Aptos</vt:lpstr>
      <vt:lpstr>Mistral</vt:lpstr>
      <vt:lpstr>Wingdings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La leçon de français commence maintenant. Soyez attentifs.</vt:lpstr>
      <vt:lpstr>Répétons ensemble : Un kimono – Un tee-shirt – Un survêtement – Des baskets - Le foin – Un shampoing.</vt:lpstr>
      <vt:lpstr>Qui veut passer au tableau pour nommer les images ? </vt:lpstr>
      <vt:lpstr>Répétons ensemble : Un babouin – Un short – Un coin – Un point – Un pingouin - Loin. </vt:lpstr>
      <vt:lpstr>Qui veut passer au tableau pour nommer les images ? </vt:lpstr>
      <vt:lpstr>Maintenant, on passe à l’activité de l’oral. Nous allons apprendre à poser une question avec Majd et Nada. </vt:lpstr>
      <vt:lpstr>Lecture de la vidéo. </vt:lpstr>
      <vt:lpstr>Répétons ensemble. </vt:lpstr>
      <vt:lpstr>Présentation PowerPoint</vt:lpstr>
      <vt:lpstr>Présentation PowerPoint</vt:lpstr>
      <vt:lpstr>Chacun pose la question à son voisin. </vt:lpstr>
      <vt:lpstr>Plan de la séance 2</vt:lpstr>
      <vt:lpstr>Maintenant, on va faire de la lecture. On va apprendre à lire les graphèmes « oin - ouin ».  Soyez attentifs.</vt:lpstr>
      <vt:lpstr>Lecture de la vidéo. </vt:lpstr>
      <vt:lpstr>Lisons ensemble :  « oin - ouin ». </vt:lpstr>
      <vt:lpstr>Qui veut passer au tableau pour montrer les cartes qui font le son « oin »  ?</vt:lpstr>
      <vt:lpstr>Qui veut passer au tableau pour montrer les cartes qui font le son « ouin »  ?</vt:lpstr>
      <vt:lpstr>Qui veut passer au tableau pour lire ?</vt:lpstr>
      <vt:lpstr>Qui veut passer au tableau pour lire ?</vt:lpstr>
      <vt:lpstr>Qui veut passer au tableau pour lire ?</vt:lpstr>
      <vt:lpstr>Ouvrez votre livret à la page 119. </vt:lpstr>
      <vt:lpstr>Vous allez faire l’activité 1. Qui veut expliquer la consigne dans sa langue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les sons « oin - ouin ». Soyez attentifs.</vt:lpstr>
      <vt:lpstr>Prenez vos ardoises.</vt:lpstr>
      <vt:lpstr>Observez le mot « foin ». Le son « oin » s’écrit avec les lettres o, i et n. </vt:lpstr>
      <vt:lpstr>Écrivez le mot complet sur vos ardoises.</vt:lpstr>
      <vt:lpstr>Levez vos ardoises. </vt:lpstr>
      <vt:lpstr>Corrigez. Foin.</vt:lpstr>
      <vt:lpstr>Observez le mot « coin ». Le son « oin » s’écrit avec les lettres o, i, et n. </vt:lpstr>
      <vt:lpstr>Écrivez le mot complet sur vos ardoises.</vt:lpstr>
      <vt:lpstr>Levez vos ardoises. </vt:lpstr>
      <vt:lpstr>Corrigez. Coin. </vt:lpstr>
      <vt:lpstr>Observez le mot « pingouin ». le son « ouin » s’écrit avec les lettres o, u, i et n. </vt:lpstr>
      <vt:lpstr>Écrivez le mot complet sur vos ardoises.</vt:lpstr>
      <vt:lpstr>Levez vos ardoises. </vt:lpstr>
      <vt:lpstr>Corrigez. Pingouin. </vt:lpstr>
      <vt:lpstr>Observez le mot « babouin ». le son « ouin » s’écrit avec les lettres o, u, i et n. </vt:lpstr>
      <vt:lpstr>Écrivez le mot complet sur vos ardoises.</vt:lpstr>
      <vt:lpstr>Levez vos ardoises. </vt:lpstr>
      <vt:lpstr>Corrigez. Babouin. </vt:lpstr>
      <vt:lpstr>Prenez vos livrets à la page 121.</vt:lpstr>
      <vt:lpstr>Présentation PowerPoint</vt:lpstr>
      <vt:lpstr>Présentation PowerPoint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KHALID.RAMNI</cp:lastModifiedBy>
  <cp:revision>131</cp:revision>
  <cp:lastPrinted>2025-08-13T10:11:39Z</cp:lastPrinted>
  <dcterms:created xsi:type="dcterms:W3CDTF">2025-08-01T12:31:49Z</dcterms:created>
  <dcterms:modified xsi:type="dcterms:W3CDTF">2026-05-14T16:48:36Z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