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8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94"/>
  </p:notesMasterIdLst>
  <p:handoutMasterIdLst>
    <p:handoutMasterId r:id="rId95"/>
  </p:handoutMasterIdLst>
  <p:sldIdLst>
    <p:sldId id="2147482625" r:id="rId21"/>
    <p:sldId id="2147482603" r:id="rId22"/>
    <p:sldId id="2147482462" r:id="rId23"/>
    <p:sldId id="2147482382" r:id="rId24"/>
    <p:sldId id="2147482616" r:id="rId25"/>
    <p:sldId id="2147482691" r:id="rId26"/>
    <p:sldId id="2147482445" r:id="rId27"/>
    <p:sldId id="2147482720" r:id="rId28"/>
    <p:sldId id="2147482453" r:id="rId29"/>
    <p:sldId id="2147482457" r:id="rId30"/>
    <p:sldId id="2147482793" r:id="rId31"/>
    <p:sldId id="2147482812" r:id="rId32"/>
    <p:sldId id="2147482813" r:id="rId33"/>
    <p:sldId id="2147482460" r:id="rId34"/>
    <p:sldId id="2147482736" r:id="rId35"/>
    <p:sldId id="2147482776" r:id="rId36"/>
    <p:sldId id="2147482573" r:id="rId37"/>
    <p:sldId id="2147482466" r:id="rId38"/>
    <p:sldId id="2147482628" r:id="rId39"/>
    <p:sldId id="2147482511" r:id="rId40"/>
    <p:sldId id="2147482513" r:id="rId41"/>
    <p:sldId id="2147482760" r:id="rId42"/>
    <p:sldId id="2147482816" r:id="rId43"/>
    <p:sldId id="2147482815" r:id="rId44"/>
    <p:sldId id="2147482817" r:id="rId45"/>
    <p:sldId id="2147482819" r:id="rId46"/>
    <p:sldId id="2147482820" r:id="rId47"/>
    <p:sldId id="2147482797" r:id="rId48"/>
    <p:sldId id="2147482748" r:id="rId49"/>
    <p:sldId id="2147482713" r:id="rId50"/>
    <p:sldId id="2147482524" r:id="rId51"/>
    <p:sldId id="2147482807" r:id="rId52"/>
    <p:sldId id="2147482806" r:id="rId53"/>
    <p:sldId id="2147482821" r:id="rId54"/>
    <p:sldId id="2147482822" r:id="rId55"/>
    <p:sldId id="2147482823" r:id="rId56"/>
    <p:sldId id="2147482824" r:id="rId57"/>
    <p:sldId id="2147482574" r:id="rId58"/>
    <p:sldId id="2147482452" r:id="rId59"/>
    <p:sldId id="2147482708" r:id="rId60"/>
    <p:sldId id="2147482485" r:id="rId61"/>
    <p:sldId id="2147482486" r:id="rId62"/>
    <p:sldId id="2147482770" r:id="rId63"/>
    <p:sldId id="2147482771" r:id="rId64"/>
    <p:sldId id="2147482489" r:id="rId65"/>
    <p:sldId id="2147482493" r:id="rId66"/>
    <p:sldId id="2147482494" r:id="rId67"/>
    <p:sldId id="2147482710" r:id="rId68"/>
    <p:sldId id="2147482495" r:id="rId69"/>
    <p:sldId id="2147482731" r:id="rId70"/>
    <p:sldId id="2147482808" r:id="rId71"/>
    <p:sldId id="2147482733" r:id="rId72"/>
    <p:sldId id="2147482732" r:id="rId73"/>
    <p:sldId id="2147482750" r:id="rId74"/>
    <p:sldId id="2147482752" r:id="rId75"/>
    <p:sldId id="2147482753" r:id="rId76"/>
    <p:sldId id="2147482496" r:id="rId77"/>
    <p:sldId id="2147482711" r:id="rId78"/>
    <p:sldId id="2147482790" r:id="rId79"/>
    <p:sldId id="2147482809" r:id="rId80"/>
    <p:sldId id="2147482811" r:id="rId81"/>
    <p:sldId id="2147482825" r:id="rId82"/>
    <p:sldId id="2147482712" r:id="rId83"/>
    <p:sldId id="2147482773" r:id="rId84"/>
    <p:sldId id="2147482791" r:id="rId85"/>
    <p:sldId id="2147482774" r:id="rId86"/>
    <p:sldId id="2147482704" r:id="rId87"/>
    <p:sldId id="2147482449" r:id="rId88"/>
    <p:sldId id="2147482735" r:id="rId89"/>
    <p:sldId id="2147482792" r:id="rId90"/>
    <p:sldId id="2147482484" r:id="rId91"/>
    <p:sldId id="2147482705" r:id="rId92"/>
    <p:sldId id="2147482707" r:id="rId93"/>
  </p:sldIdLst>
  <p:sldSz cx="9144000" cy="6858000" type="screen4x3"/>
  <p:notesSz cx="6858000" cy="9144000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Microsoft Uighur" panose="02000000000000000000" pitchFamily="2" charset="-78"/>
      <p:regular r:id="rId100"/>
      <p:bold r:id="rId101"/>
    </p:embeddedFont>
    <p:embeddedFont>
      <p:font typeface="Modern Love" panose="04090805081005020601" pitchFamily="82" charset="0"/>
      <p:regular r:id="rId102"/>
    </p:embeddedFont>
    <p:embeddedFont>
      <p:font typeface="Sakkal Majalla" panose="02000000000000000000" pitchFamily="2" charset="-78"/>
      <p:regular r:id="rId103"/>
      <p:bold r:id="rId10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56B64A"/>
    <a:srgbClr val="48B2DC"/>
    <a:srgbClr val="D0CECE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44" autoAdjust="0"/>
    <p:restoredTop sz="86433"/>
  </p:normalViewPr>
  <p:slideViewPr>
    <p:cSldViewPr snapToGrid="0">
      <p:cViewPr varScale="1">
        <p:scale>
          <a:sx n="74" d="100"/>
          <a:sy n="74" d="100"/>
        </p:scale>
        <p:origin x="880" y="56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8.fntdata"/><Relationship Id="rId108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slide" Target="slides/slide71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5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25/05/2026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Relationship Id="rId9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2.png"/><Relationship Id="rId7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.png"/><Relationship Id="rId7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1A42FF-0319-4950-1FDF-030DDBB20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517B36-9093-3AE2-78E9-4C39287C7F3F}"/>
              </a:ext>
            </a:extLst>
          </p:cNvPr>
          <p:cNvSpPr txBox="1"/>
          <p:nvPr/>
        </p:nvSpPr>
        <p:spPr>
          <a:xfrm rot="20954829">
            <a:off x="3393633" y="3342004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معجم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 . (30)د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54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</a:t>
            </a:r>
            <a:r>
              <a:rPr lang="ar-MA" dirty="0"/>
              <a:t>30</a:t>
            </a:r>
            <a:r>
              <a:rPr lang="ar-SA" dirty="0"/>
              <a:t>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دعم </a:t>
            </a:r>
            <a:r>
              <a:rPr lang="ar-SA" dirty="0"/>
              <a:t>(</a:t>
            </a:r>
            <a:r>
              <a:rPr lang="ar-MA" dirty="0"/>
              <a:t>40</a:t>
            </a:r>
            <a:r>
              <a:rPr lang="ar-SA" dirty="0"/>
              <a:t>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33423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433" y="2134566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مخطط </a:t>
            </a:r>
            <a:r>
              <a:rPr lang="ar-MA" sz="1600" b="1" dirty="0" err="1">
                <a:cs typeface="Microsoft Uighur" panose="02000000000000000000" pitchFamily="2" charset="-78"/>
              </a:rPr>
              <a:t>فراير</a:t>
            </a:r>
            <a:r>
              <a:rPr lang="ar-MA" sz="1600" b="1" dirty="0"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831682" y="338022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كوكب الأرض.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16291" y="240456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61F337-3C2C-0B7A-D63B-3CCB2A90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5175" y="476133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53768" y="2948767"/>
            <a:ext cx="7419511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للدفاع عن فكرة.</a:t>
              </a:r>
              <a:endParaRPr lang="ar-MA" sz="2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-17326" y="3839548"/>
            <a:ext cx="7890605" cy="890781"/>
            <a:chOff x="906389" y="2851205"/>
            <a:chExt cx="7121156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906389" y="3134373"/>
              <a:ext cx="5359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مخطط </a:t>
              </a:r>
              <a:r>
                <a:rPr lang="ar-MA" sz="2400" b="1" kern="12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فراير</a:t>
              </a: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لتوضيح مفهوم.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53768" y="4730332"/>
            <a:ext cx="7419511" cy="960350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97521"/>
              <a:ext cx="4934784" cy="428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السماعي" كوكب الأرض" وإعادة إنتاج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D208F15-A6E2-0DFF-1CF4-1362D9E2A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927FCA0-EBF2-38C8-B969-572EE472B9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F1D5172C-2277-8188-CF48-ED447CFE8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40494" y="1759261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1BF2-58AD-7135-A9A9-52A39EC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075D3F-EC9B-EE1C-CC62-4700C4D3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السابقة، من يذكرنا بها؟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BD15FF-5C40-702A-E5F1-3970F58482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8C6EE-48E4-D79B-ED25-0B9C0F2F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036628-1723-4D1E-0ABC-5C65DDD389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FA97C-46B9-70DB-254A-997E2BE373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8E3A1D-F855-4641-66A9-F42998BE88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C5F8C-872B-76C1-7FF3-C59D170E9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DF72F5-561D-6548-0D8F-182A0FCE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263D0C-16F6-F51C-4ED3-1C1370BB5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99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125D99-0600-CB0E-8654-87726BBD3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0FE4F20-7D9B-743C-06F0-ACEFFDAC9D3F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D0BC35-CFCE-3CBA-3B83-8B31704E27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0D9EB2-BA25-17C4-E07B-3B4F15F8B9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78B03A-7E16-7E31-050E-8321EB2E8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5D05F-E5C5-A4B6-2733-D6FFBF741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2285034-F839-E0D9-35F5-D4B766743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A7FEBA2-ACB7-6452-3CC6-A97CED5BC746}"/>
              </a:ext>
            </a:extLst>
          </p:cNvPr>
          <p:cNvSpPr txBox="1">
            <a:spLocks/>
          </p:cNvSpPr>
          <p:nvPr/>
        </p:nvSpPr>
        <p:spPr>
          <a:xfrm>
            <a:off x="1217615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E59A9-6D60-75F1-2C4A-118716304175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ٱلْأَخْطاءِ.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703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5BC758-E1A0-54BC-D769-799A0558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A506A5-02BE-9726-B6E6-FFD5562268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E140E-7311-EB5F-DF3A-E7C99D3660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5D095-6658-7562-DABE-470F2AC06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4926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A0FB7D-D3DF-5D21-9365-C1C2D895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90738-EC5A-23DD-23A4-85FA716549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E8A43-D3F6-4348-38B0-329FB9A804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E9780-31AF-86C6-58D3-9F743BAD2B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686BDDAC-BB7B-2AAA-2D4B-590F03D53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من النشاط الاعتيادي، ستتدربون على التحدث باسترسال للدفاع عن فكرة ما.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E60B9-4810-E5D4-DBF7-34C99562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AAF93-FF3F-B324-BB5C-077D52389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A49E7-9DBA-DBA2-96DC-B70D6EAA1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989D46-91DF-04C1-A35F-660470A6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B6243-1DA7-93A5-11F6-B6966B8BF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2431-9C72-17CA-D978-E9D9B5BB85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9028B-EDB7-CB8F-7629-071A25600E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8AFA0B-D2A9-DF0F-93B8-E0EF1CF702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989E4-D179-142E-E8CC-9AF551320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76F0201-E038-4471-CDF1-3FB574BDF972}"/>
              </a:ext>
            </a:extLst>
          </p:cNvPr>
          <p:cNvSpPr txBox="1"/>
          <p:nvPr/>
        </p:nvSpPr>
        <p:spPr>
          <a:xfrm>
            <a:off x="1085917" y="3009472"/>
            <a:ext cx="6972166" cy="1532334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أَتَحَدَّثُ بِٱسْتِرْسالٍ لِلدِّفاعِ عَنْ فِكْرَتي.</a:t>
            </a:r>
          </a:p>
          <a:p>
            <a:pPr algn="r" rt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F7B97-B225-2841-9D4E-727E715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543A7D-91D1-84AA-F265-959EA194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للدفاع عن فكرة: الرياضة أفضل من الألعاب الإلكترونية. 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236C6C-ACB2-AA19-D122-2B6701F8C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74A456-3472-FFA1-78D5-7411E3EDC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9B32BD-905D-A379-20BB-D59A8B0E86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7A800C-4190-2B15-E28C-CB17F269AB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57CD708-6E08-F140-CA6A-7DF6603550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770A9E-D48B-18DC-B53A-7D8C48CDE2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8E3E29-59FC-24AB-3145-523A4C512E2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BEC8CA-91D2-C2CB-2C7F-03F88E869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E9D7AF-BB1F-4F07-7E72-E3344BEC5A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473A3FE-190B-DA60-7ADF-B0CAB4004360}"/>
              </a:ext>
            </a:extLst>
          </p:cNvPr>
          <p:cNvSpPr txBox="1"/>
          <p:nvPr/>
        </p:nvSpPr>
        <p:spPr>
          <a:xfrm>
            <a:off x="694944" y="2142127"/>
            <a:ext cx="775739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ٱعْتِقادي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مِنَ ٱلْأَلْعابِ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ٱلْإِلِكْتُرونِيَّةِ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وَذلِكَ لِأَسْبابٍ عِدَّةٍ؛ فَهِيَ تَمْنَحُ ٱلْأَطْفالَ أَجْساماً سَليمَةً وَمُعافاةً. كَما تُرَسِّخُ فيهِمْ قِيَمَ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وَٱلصَّداقَةِ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عِلاوَةً عَلى ذلِكَ، يُشَكِّلُ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ٱلنَّشاطُ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دِرْعاً واقِياً يَحْمي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وَيُساعِدُ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ٱلتَّخَلُّصِ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وَيَمْنَحُ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وَٱلثِّقَةَ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أَمّا ٱلْأَلْعابُ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ٱلْإِلِكْتُرونِيَّةُ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ٱلنَّقيضِ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ذلِكَ، فَهِيَ تَجْعَلُ ٱلْأَطْفالَ يَعيشونَ في عُزْلَةٍ وَخُمولٍ، وَتَنالُ مِنْ صِحَّةِ أَبْصارِهِمْ وَصَفاءِ أَذْهانِهِمْ، فَضْلاً عَنْ أَنَّها تَنْهَشُ وَقْتَهُمُ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ٱلثَّمينَ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ٱلْمَفْروضُ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يُوَظَّفَ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وَٱلْمُطالَعَةِ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وَمُراجَعَةِ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738687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9C64C-94A2-9FE5-B4DE-0D6B8E0F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2365E6-BBAC-6837-5807-A1276DC3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الأساليب المستعملة في الدفاع عن الفكرة. من يعيد قراءتها؟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B160C4-6F27-CAF7-2ACB-F8471E362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BE1962-EAB4-7896-09E0-2EE81E603F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8CA103-3BCA-57EE-C950-E712FF824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1F509D-695D-EE6D-13F2-4163ECEC5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B88408-3B03-FCE9-1C1F-E45E54FD6D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021B4D-1019-0ECE-8642-439DCD2704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892934-384D-7389-3B4B-647BE587332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4D434B-6B2B-2C20-DD71-6C66F802BA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7C1195-3E05-67EA-7E04-E8722EA97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98E1DE5-DA33-0C0E-7301-372D596780FB}"/>
              </a:ext>
            </a:extLst>
          </p:cNvPr>
          <p:cNvSpPr txBox="1"/>
          <p:nvPr/>
        </p:nvSpPr>
        <p:spPr>
          <a:xfrm>
            <a:off x="694944" y="2070127"/>
            <a:ext cx="7757393" cy="40318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ٱعْتِقادي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مِنَ ٱلْأَلْعابِ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ٱلْإِلِكْتُرونِيَّةِ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وَذلِكَ لِأَسْبابٍ عِدَّةٍ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ف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َهِيَ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تَمْنَحُ ٱلْأَطْفالَ أَجْساماً سَليمَةً وَمُعافاةً. كَما تُرَسِّخُ فيهِمْ قِيَمَ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وَٱلصَّداقَةِ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يُشَكِّلُ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ٱلنَّشاطُ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دِرْعاً واقِياً يَحْمي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ٱلْأَمْراضِ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وَيُساعِدُ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ٱلتَّخَلُّصِ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وَيَمْنَحُ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وَٱلثِّقَةَ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ٱلْأَلْعابُ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ٱلْإِلِكْتُرونِيَّةُ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ٱلنَّقيضِ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ذلِكَ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تَجْعَلُ ٱلْأَطْفالَ يَعيشونَ في عُزْلَةٍ وَخُمولٍ، وَتَنالُ مِنْ صِحَّةِ أَبْصارِهِمْ وَصَفاءِ أَذْهانِهِمْ،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فَضْلاً عَنْ أَنَّها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تَنْهَشُ وَقْتَهُمُ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ٱلثَّمينَ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ٱلْمَفْروضُ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يُوَظَّفَ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وَٱلْمُطالَعَةِ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وَمُراجَعَةِ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245820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68279-329A-EF33-64AC-7D17DE73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307D89-46F6-831B-7FBC-D879D2A7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يختار فكرة من بين الأفكار وسجلوها على دفتر البحث.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E8C3FA-4D5F-4693-8AED-33A7BF6865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648F0C-770A-2979-6334-D99439816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196A0C-0017-760B-C596-4171107318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F373D5-9F87-8CE5-F5E1-C72E5E6C10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BB2831-2919-2EAF-A336-D529DA9516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7AC47E-6AC7-187A-C400-417DE0EED5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2BD016-7F95-F22F-2FE3-2D06DDB365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3732FA-3FA2-7091-3649-25A8B792C4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C42DFE-CBC1-9F39-1555-A1353BC71F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5BE9DE-3167-2217-5998-D60743C30F71}"/>
              </a:ext>
            </a:extLst>
          </p:cNvPr>
          <p:cNvSpPr txBox="1"/>
          <p:nvPr/>
        </p:nvSpPr>
        <p:spPr>
          <a:xfrm>
            <a:off x="1062069" y="1929597"/>
            <a:ext cx="6458683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اَلطَّاقاتُ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ٱلنَّظيفَةُ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ٱلطَّاقاتِ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D64C5D-CA22-C17B-12C7-A65A8C43E195}"/>
              </a:ext>
            </a:extLst>
          </p:cNvPr>
          <p:cNvSpPr txBox="1"/>
          <p:nvPr/>
        </p:nvSpPr>
        <p:spPr>
          <a:xfrm>
            <a:off x="1062070" y="2968372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اَلْمَدْرَسَةُ أَفْضَلُ مِنَ </a:t>
            </a:r>
            <a:r>
              <a:rPr lang="ar-MA" dirty="0" err="1"/>
              <a:t>ٱلْعَمَلِ</a:t>
            </a:r>
            <a:r>
              <a:rPr lang="ar-MA" dirty="0"/>
              <a:t> في سِنٍّ مُبَكِّرَةٍ.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65059F-56CD-FA8F-1BD3-CB59E1B17D87}"/>
              </a:ext>
            </a:extLst>
          </p:cNvPr>
          <p:cNvSpPr txBox="1"/>
          <p:nvPr/>
        </p:nvSpPr>
        <p:spPr>
          <a:xfrm>
            <a:off x="1084530" y="4222614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اَلْإِنْتِرْنِتُ مُفيدَةٌ وَمُضِرَّةٌ في </a:t>
            </a:r>
            <a:r>
              <a:rPr lang="ar-MA" dirty="0" err="1"/>
              <a:t>ٱلْوَقْتِ</a:t>
            </a:r>
            <a:r>
              <a:rPr lang="ar-MA" dirty="0"/>
              <a:t> نَفْسِهِ.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4A2B07-AF03-7D3E-FB89-E48563295BDA}"/>
              </a:ext>
            </a:extLst>
          </p:cNvPr>
          <p:cNvSpPr txBox="1"/>
          <p:nvPr/>
        </p:nvSpPr>
        <p:spPr>
          <a:xfrm>
            <a:off x="1062069" y="5318807"/>
            <a:ext cx="6458683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اَلْوِقايَةُ خَيْرٌ مِنَ </a:t>
            </a:r>
            <a:r>
              <a:rPr lang="ar-MA" dirty="0" err="1"/>
              <a:t>ٱلْعِلاجِ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26188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للتحدث باسترسال للدفاع عن الفكرة التي اخترتموها مستعملين الأساليب التالية (يمكنكم اقتراح أساليب أخرى). سجلوا الحجج التي ترونها مناسبة على دفاتر البحث.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71F7F0-9C25-08BA-4B7E-515BD1BDF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FFB1D0-56D9-2C6D-0065-61C66AE73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2C5BD1-53C2-5DCE-6522-660D0A905B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6D09CE-2D4D-0CDC-9245-18DA85A655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7F6A8F-B118-0970-7D78-EC660127D9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8ABD3F-C151-06A3-4FD3-9BD09DD64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669AD-0CB8-9F03-7D9C-A231E45BE7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FF794E-52EE-76ED-FB9D-A0C287AFFDF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350AB-293C-574B-B596-0F244C508D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8695A2-DE5A-E48E-5F31-C10C74C9210C}"/>
              </a:ext>
            </a:extLst>
          </p:cNvPr>
          <p:cNvSpPr txBox="1"/>
          <p:nvPr/>
        </p:nvSpPr>
        <p:spPr>
          <a:xfrm>
            <a:off x="694944" y="3165367"/>
            <a:ext cx="7757393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ٱعْتِقادي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وَذلِكَ لِأَسْبابٍ عِدَّةٍ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..............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ٱلنَّقيضِ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فَضْلاً عَنْ أَنَّها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C3B-959B-BED7-ABF7-7F4156D0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65BB5-633C-3720-0BBB-9E612B35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للتحدث باسترسال للدفاع عن فكرته؟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B43CA1-7D92-AB11-66B1-926AAE541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DF342E-985F-9845-9C3D-8B8F9FCD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21E35-46D6-F73C-BE66-A4E4FC5CE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F911B4-AABC-76DB-6576-E4923EEC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17947-5663-F4F3-4992-AC056629F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A3979F-5743-0294-2081-9FF8EB7EA2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7AF35-CD66-C5FB-30BA-A0980B9D8B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3B127-83FB-9DC0-78E4-770DD8297F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F184EA-D7CC-0EF1-1111-DE6BA6C00C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A2DF88-BC8D-8FAE-5C4E-60E3341361C2}"/>
              </a:ext>
            </a:extLst>
          </p:cNvPr>
          <p:cNvSpPr txBox="1"/>
          <p:nvPr/>
        </p:nvSpPr>
        <p:spPr>
          <a:xfrm>
            <a:off x="730713" y="3313318"/>
            <a:ext cx="7682574" cy="1225868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أَتَحَدَّثُ بِٱسْتِرْسالٍ لِلدِّفاعِ عَنْ فِكْرَتي.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335757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6465C-1F3C-9B73-5B5F-CB4C98862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C087F-E5FD-314A-F0F6-170C3C27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في الحصة المقبلة. استعدوا  بشكل جيد في منازلكم للدفاع عن أفكاركم بلغة سليمة وبتقديم حجج إضافية.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444FD3-4224-0D6A-67DD-83B31C8BA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D3BE5E-B2DE-F345-23B6-A03F4ADE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48E7F9-4438-0791-10A9-680D19F95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01EAAC-50F8-2841-8BA4-2483DFFC5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D650A-916D-2CFA-5781-A0674C18B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D67D5F-89DD-8013-D85A-96F07152B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07A5A4-48AC-6DDF-C0F0-E8817BF6D9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4DD126-0740-D1B7-3AEA-3F5CF2AE7A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00D41-1ADB-CFE3-9591-638E4E4103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3BCE19-3D47-62C1-6E2E-A711538925D9}"/>
              </a:ext>
            </a:extLst>
          </p:cNvPr>
          <p:cNvSpPr txBox="1"/>
          <p:nvPr/>
        </p:nvSpPr>
        <p:spPr>
          <a:xfrm>
            <a:off x="435908" y="3655684"/>
            <a:ext cx="8388341" cy="1021556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أَسْتَعِدُّ لِلتَّحَدُّثِ بِلُغَةٍ سَليمَةٍ مُقَدِّماً حُجَجاً إِضافِيَّةً.</a:t>
            </a:r>
            <a:endParaRPr lang="fr-FR" sz="2000" dirty="0"/>
          </a:p>
        </p:txBody>
      </p:sp>
      <p:pic>
        <p:nvPicPr>
          <p:cNvPr id="15" name="Image 14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3F5B488D-B775-F98C-E46F-427CE5B45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7080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معجم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مخطط </a:t>
            </a:r>
            <a:r>
              <a:rPr lang="ar-MA" sz="2800" b="1" dirty="0" err="1">
                <a:cs typeface="Microsoft Uighur" panose="02000000000000000000" pitchFamily="2" charset="-78"/>
              </a:rPr>
              <a:t>فراير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56" y="716247"/>
            <a:ext cx="715262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 توظيف مخطط </a:t>
            </a:r>
            <a:r>
              <a:rPr lang="ar-MA" sz="22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ما.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F04A1-1C43-308B-D019-0015C620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44948-C76D-F95E-4A6A-1D12B5BA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ECA69-CDA1-0485-21B0-F661B9ACD8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3E4D4-8E73-72B6-0F59-C556CD6DB6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D921B-4CEC-23EC-93EB-FDED8CD6E3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8FC6-2EAF-02DE-3615-129C4436A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929EFD-9A43-6130-36E6-9E3D3979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83C7D-91D9-857B-56D7-DD3A082E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42B07-141D-41CC-74CF-F86D20ECE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A3AC9-AF91-860B-C9D7-F2D7CF48E838}"/>
              </a:ext>
            </a:extLst>
          </p:cNvPr>
          <p:cNvSpPr/>
          <p:nvPr/>
        </p:nvSpPr>
        <p:spPr>
          <a:xfrm>
            <a:off x="980234" y="1726513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54593-180C-D55A-E07A-E5292C7E8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867" y="3319596"/>
            <a:ext cx="5667014" cy="2742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0505-5994-9000-ED2B-2D64B98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1BE32-E0AF-C83E-1F5C-A8D84CCE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47E3-1630-A50A-6CDB-F39E1872E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F876A1-B24E-ADBD-913F-7311BB7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1B236-3E27-4EFC-3E4D-F5C43659A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6B160-3970-0C46-983E-A2063740E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06B7D-D18B-721F-78DC-2C1609D4D1F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2FC7C-797A-7F25-2CCC-D450D57D2E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59D8DA-FABD-1E05-DD9C-A29E708F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177530-A9A4-4C2A-0844-1304DAC8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8C8B7-D898-18CA-83DC-175657C4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20B5B-6D9A-FA1C-4B1C-17C5FAB44A79}"/>
              </a:ext>
            </a:extLst>
          </p:cNvPr>
          <p:cNvSpPr/>
          <p:nvPr/>
        </p:nvSpPr>
        <p:spPr>
          <a:xfrm>
            <a:off x="413131" y="184822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بِمُخَطَّطِ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7AA607-0FAD-9C35-B5B3-9839845D92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866" y="3540038"/>
            <a:ext cx="5667014" cy="2742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3730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BC6B-0D8E-2542-F49E-470FAAC5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E9304-F860-EC04-CFBA-4A217CE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60D1A-6539-E0E0-0671-3D0A9E10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DFD9-8275-F39A-08C4-5D6E5C196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CED5-2AA8-9AE6-40F7-6A4FF54F1B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CD956-1AF5-2AE9-27BB-9EFE28D1C5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BF3520-5F0C-4FB6-0A7E-BDA25B3B71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46E2EC-8872-4CB7-226D-8B1FA08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A4BB5-1DEC-81C5-082D-1924FC8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21C3E-396B-3D29-BE1F-E404C767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EC58B-0FF3-52EE-8BD4-6091E918EE28}"/>
              </a:ext>
            </a:extLst>
          </p:cNvPr>
          <p:cNvSpPr txBox="1"/>
          <p:nvPr/>
        </p:nvSpPr>
        <p:spPr>
          <a:xfrm>
            <a:off x="491257" y="1775854"/>
            <a:ext cx="7882992" cy="234957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مُخَطَّطٌ يُساعِدُ عَلى تَوْضيحِ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ٱلْمَفاهيمِ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تَعْريفِها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وَتَحْديدِ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خَصائِصِها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إِعْطاءِ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أَمْثِلَةٍ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 وَأُخْرى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مُضادَّةٍ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F013E2E-64EF-9484-9D78-9F9AAF1C0F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BD8093-F2B8-86DE-21D7-1B9E8A87C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866" y="4406629"/>
            <a:ext cx="5966764" cy="1974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468098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D2BA-6081-6377-2717-58CDFB9E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53E35-C2C4-C5DB-3FE3-3508DF1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لتذكر طريقة توظيف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سنوظفه جماعة في تذكر مفهوم التنمية المستدامة.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9DA1E4-45F7-03DF-FCBC-3643EC6CC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7DD0B9-3760-DD22-ECD1-D702153A83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A183E1-8EB2-14EC-7233-0BABF0938E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A7A29-D6AE-7F2E-502B-00616287D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7CC85B-40D8-BAE3-9369-29CD131CD9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1867-40F7-5BA3-C032-E345DE6969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6BB20D-D9BC-7FCC-3488-677C3784F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ED605-53A8-C86E-8ACC-0F02A834C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F3244B-DFF6-B61D-73AA-1AC3D96CA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58AF28-ECBF-F9E2-A68B-1B683ED3FE99}"/>
              </a:ext>
            </a:extLst>
          </p:cNvPr>
          <p:cNvSpPr/>
          <p:nvPr/>
        </p:nvSpPr>
        <p:spPr>
          <a:xfrm>
            <a:off x="2118858" y="2929742"/>
            <a:ext cx="4837730" cy="15077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اَلتَّنْمِيَةُ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ٱلْمُسْتَدامَةُ</a:t>
            </a:r>
            <a:endParaRPr lang="a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57770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F2A18-0B6A-AD3B-00A1-B4E2B5C5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09CA6-7498-A421-D589-3B26C8BD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نرسم 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 يمكن رسمه على شكل جدول لتيسير تعبئته).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CCC3A7-47E0-F98C-1F6E-3881E75528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93370-DA5D-A5E4-7C9E-D1F1A26C2A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2CAA95-48A1-31B9-AF2C-5103B95C33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EEDB27-D4F6-3B86-A802-525D102B18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72B07-D120-F2E1-2C82-5B878029C89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1F230-481D-7265-A1A5-6A0BF69A52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917972-B9C7-96DE-0208-FA6DEF131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C76512-CF24-10D9-FC5E-4B0ECF48E7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0A6FF1-D0E5-56F9-043D-8FC72F7BFA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45D97E16-3C2D-A874-81C7-8CEBF0152111}"/>
              </a:ext>
            </a:extLst>
          </p:cNvPr>
          <p:cNvSpPr txBox="1"/>
          <p:nvPr/>
        </p:nvSpPr>
        <p:spPr>
          <a:xfrm>
            <a:off x="3579848" y="1623235"/>
            <a:ext cx="2694492" cy="45848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3740E7-461D-B063-CB97-B88FBA082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011144"/>
              </p:ext>
            </p:extLst>
          </p:nvPr>
        </p:nvGraphicFramePr>
        <p:xfrm>
          <a:off x="1013737" y="2450572"/>
          <a:ext cx="7467489" cy="2933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7335">
                  <a:extLst>
                    <a:ext uri="{9D8B030D-6E8A-4147-A177-3AD203B41FA5}">
                      <a16:colId xmlns:a16="http://schemas.microsoft.com/office/drawing/2014/main" val="2725674407"/>
                    </a:ext>
                  </a:extLst>
                </a:gridCol>
                <a:gridCol w="2090154">
                  <a:extLst>
                    <a:ext uri="{9D8B030D-6E8A-4147-A177-3AD203B41FA5}">
                      <a16:colId xmlns:a16="http://schemas.microsoft.com/office/drawing/2014/main" val="3136892453"/>
                    </a:ext>
                  </a:extLst>
                </a:gridCol>
              </a:tblGrid>
              <a:tr h="726778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اَلتَّعْريفُ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161372"/>
                  </a:ext>
                </a:extLst>
              </a:tr>
              <a:tr h="675861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اَلْخَصائِصُ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417783"/>
                  </a:ext>
                </a:extLst>
              </a:tr>
              <a:tr h="755374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تَوْضيحِيَّةٌ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31531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مُضادَّةٌ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algn="ctr"/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20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7426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0C3F3-741D-1CAD-9082-4AA1D1CB3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58862-B157-D52A-0232-3C3C596F7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التنمية المستدامة؟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051BAE-5F0A-10EC-E3D5-27DE74C7ED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4B521B-9AE5-CECD-3887-0161E0EE8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3E9086-0C28-259D-3B08-E522E14D19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59476-E5B5-F6A2-D49C-306008AD586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BFC7B9-9D21-EB57-653C-F520CC75C5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37822C-82AA-7CC7-0E8F-5B2F910D9D6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64BFD9-58DA-0F37-847C-BFA88F6D5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037754-5F6D-F5D4-9332-3BBC2F697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F88DC-3DFB-2FFC-D0E4-CC2A3CA5A1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952DF578-01CD-C64D-221B-F02E02D7B3A2}"/>
              </a:ext>
            </a:extLst>
          </p:cNvPr>
          <p:cNvSpPr txBox="1"/>
          <p:nvPr/>
        </p:nvSpPr>
        <p:spPr>
          <a:xfrm>
            <a:off x="2879128" y="1603780"/>
            <a:ext cx="2694492" cy="45848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B3BDA6B-9C80-3BA6-47AB-873B3EC74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290422"/>
              </p:ext>
            </p:extLst>
          </p:nvPr>
        </p:nvGraphicFramePr>
        <p:xfrm>
          <a:off x="770698" y="2450572"/>
          <a:ext cx="7467489" cy="3029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7335">
                  <a:extLst>
                    <a:ext uri="{9D8B030D-6E8A-4147-A177-3AD203B41FA5}">
                      <a16:colId xmlns:a16="http://schemas.microsoft.com/office/drawing/2014/main" val="2725674407"/>
                    </a:ext>
                  </a:extLst>
                </a:gridCol>
                <a:gridCol w="2090154">
                  <a:extLst>
                    <a:ext uri="{9D8B030D-6E8A-4147-A177-3AD203B41FA5}">
                      <a16:colId xmlns:a16="http://schemas.microsoft.com/office/drawing/2014/main" val="3136892453"/>
                    </a:ext>
                  </a:extLst>
                </a:gridCol>
              </a:tblGrid>
              <a:tr h="726778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اِزْدِهارٌ وَتَطَوُّرٌ مَعَ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ٱلْحِفاظِ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عَلى ٱلثَّرَواتِ ٱلطَّبيعِيَّةِ لِصالِحِ ٱلْأَجْيالِ ٱللاَّحِقَةِ.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اَلتَّعْريفُ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161372"/>
                  </a:ext>
                </a:extLst>
              </a:tr>
              <a:tr h="675861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اَلْخَصائِصُ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417783"/>
                  </a:ext>
                </a:extLst>
              </a:tr>
              <a:tr h="755374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تَوْضيحِيَّةٌ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31531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مُضادَّةٌ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algn="ctr"/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20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183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2E3A4-D511-A5E5-20C5-8BF74B43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111C2-E771-8E8B-4D41-8FC41C4A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بخصائص التنمية المستدامة؟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776F2-DA39-69A4-A027-CFC595009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3CCBB9-B12D-9161-621F-928464CD0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AE489D-2862-B4FD-E9F0-61DD817F4B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00C38A-7591-1BE4-AA12-9436F85C1F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CA2BC-C039-AB35-4277-89DD299EA0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BEB7CA-F229-B535-5D67-A04E8F0C3CC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459206C-19A4-613E-21F7-547214BCC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5F3937-2A6B-A81C-2950-D61D52B669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98FE0-C1BE-104B-0139-BD856AF3A3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48FD835E-5303-2A06-A8FA-4F84F73C1671}"/>
              </a:ext>
            </a:extLst>
          </p:cNvPr>
          <p:cNvSpPr txBox="1"/>
          <p:nvPr/>
        </p:nvSpPr>
        <p:spPr>
          <a:xfrm>
            <a:off x="2879128" y="1603780"/>
            <a:ext cx="2694492" cy="45848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BCA3993-7A98-72CC-4BF6-69033427E1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319128"/>
              </p:ext>
            </p:extLst>
          </p:nvPr>
        </p:nvGraphicFramePr>
        <p:xfrm>
          <a:off x="770698" y="2450572"/>
          <a:ext cx="7467489" cy="3029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7335">
                  <a:extLst>
                    <a:ext uri="{9D8B030D-6E8A-4147-A177-3AD203B41FA5}">
                      <a16:colId xmlns:a16="http://schemas.microsoft.com/office/drawing/2014/main" val="2725674407"/>
                    </a:ext>
                  </a:extLst>
                </a:gridCol>
                <a:gridCol w="2090154">
                  <a:extLst>
                    <a:ext uri="{9D8B030D-6E8A-4147-A177-3AD203B41FA5}">
                      <a16:colId xmlns:a16="http://schemas.microsoft.com/office/drawing/2014/main" val="3136892453"/>
                    </a:ext>
                  </a:extLst>
                </a:gridCol>
              </a:tblGrid>
              <a:tr h="726778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اِزْدِهارٌ وَتَطَوُّرٌ مَعَ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ٱلْحِفاظِ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عَلى ٱلثَّرَواتِ ٱلطَّبيعِيَّةِ لِصالِحِ ٱلْأَجْيالِ ٱللاَّحِقَةِ.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اَلتَّعْريفُ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161372"/>
                  </a:ext>
                </a:extLst>
              </a:tr>
              <a:tr h="675861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اَلْخَصائِصُ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417783"/>
                  </a:ext>
                </a:extLst>
              </a:tr>
              <a:tr h="755374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تَوْضيحِيَّةٌ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31531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مُضادَّةٌ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algn="ctr"/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20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1733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66564-C37F-B27C-672B-3DF07D20A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C46B25-FF60-DFB2-90B4-EC95681E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أمثلة توضيحية للتنمية المستدامة؟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FA3DA7-D459-1DDF-9CAB-CA28855FF5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CD92E7-C36F-0BC6-FEB6-350846A4C1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3C0A29-4886-FB7A-0CD9-8822C4DE60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D9B3F0-D222-0AC7-2BC2-A0C913FC46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0DCBB-6E02-F43A-6F47-4679EB0CA3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D78723-D51A-E496-E7EE-1B23156E335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C7D06AE-69BA-ACBC-4357-FAE671670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EDB256-2035-9CEC-07C5-72C8BE9021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C37073-3DA9-DAA8-58E0-FBBFE033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AB44E3CE-1B78-1623-4405-3C7A9A2815E3}"/>
              </a:ext>
            </a:extLst>
          </p:cNvPr>
          <p:cNvSpPr txBox="1"/>
          <p:nvPr/>
        </p:nvSpPr>
        <p:spPr>
          <a:xfrm>
            <a:off x="2879128" y="1603780"/>
            <a:ext cx="2694492" cy="45848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8F8CCD5-C4FE-5640-3F53-C0A6985E7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45386"/>
              </p:ext>
            </p:extLst>
          </p:nvPr>
        </p:nvGraphicFramePr>
        <p:xfrm>
          <a:off x="770698" y="2450572"/>
          <a:ext cx="7467489" cy="32163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7335">
                  <a:extLst>
                    <a:ext uri="{9D8B030D-6E8A-4147-A177-3AD203B41FA5}">
                      <a16:colId xmlns:a16="http://schemas.microsoft.com/office/drawing/2014/main" val="2725674407"/>
                    </a:ext>
                  </a:extLst>
                </a:gridCol>
                <a:gridCol w="2090154">
                  <a:extLst>
                    <a:ext uri="{9D8B030D-6E8A-4147-A177-3AD203B41FA5}">
                      <a16:colId xmlns:a16="http://schemas.microsoft.com/office/drawing/2014/main" val="3136892453"/>
                    </a:ext>
                  </a:extLst>
                </a:gridCol>
              </a:tblGrid>
              <a:tr h="726778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اِزْدِهارٌ وَتَطَوُّرٌ مَعَ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ٱلْحِفاظِ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عَلى ٱلثَّرَواتِ ٱلطَّبيعِيَّةِ لِصالِحِ ٱلْأَجْيالِ ٱللاَّحِقَةِ.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اَلتَّعْريفُ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161372"/>
                  </a:ext>
                </a:extLst>
              </a:tr>
              <a:tr h="675861">
                <a:tc>
                  <a:txBody>
                    <a:bodyPr/>
                    <a:lstStyle/>
                    <a:p>
                      <a:pPr marL="292735" indent="-28575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تُحَقِّقُ تَنْمِيَةً </a:t>
                      </a:r>
                      <a:r>
                        <a:rPr lang="ar-SA" sz="1800" b="1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ٱقْتِصادِيَّةً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، 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92735" indent="-28575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تُحافِظُ عَلى ٱلثَّرَواتِ ٱلطَّبيعِيَّةِ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؛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92735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تَضْمَنُ لِلْأَجْيالِ ٱللاحِقَةِ حَقَّهُمْ في </a:t>
                      </a:r>
                      <a:r>
                        <a:rPr lang="ar-SA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ٱلثَّرَواتِ</a:t>
                      </a: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ٱلطَّبيعِيَّةِ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اَلْخَصائِصُ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417783"/>
                  </a:ext>
                </a:extLst>
              </a:tr>
              <a:tr h="755374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تَوْضيحِيَّةٌ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31531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مُضادَّةٌ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algn="ctr"/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20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20941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C41A6-EA74-F10B-B9BA-CDF615C8E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5F3AE-9449-6874-A785-DE92AC16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أمثلة مضادة للتنمية المستدامة؟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9F0238-52B3-DEC6-B37B-45B52D1C6D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5087F5-6F86-6D28-DEA3-8B39B86BAC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33D9D1-3AA9-F724-4333-CD1BE233EB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A11F3-6C29-8F2C-4D66-9849E97EBD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19F7DA-DB00-50F4-9222-C5560ABC254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0392B4-1F0D-7E4E-4026-DD0D5017418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9C12148-E211-8CA6-D758-AD3123F27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A15FF7-0D54-BB47-45DE-2BC6FC6D0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8D8437-31D1-E4F8-027D-F1160D1A2A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02C628DD-9912-9EFD-1D6B-6F1174584FC8}"/>
              </a:ext>
            </a:extLst>
          </p:cNvPr>
          <p:cNvSpPr txBox="1"/>
          <p:nvPr/>
        </p:nvSpPr>
        <p:spPr>
          <a:xfrm>
            <a:off x="2879128" y="1603780"/>
            <a:ext cx="2694492" cy="45848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9A629AF-207C-3D90-1519-9CFA0D833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530051"/>
              </p:ext>
            </p:extLst>
          </p:nvPr>
        </p:nvGraphicFramePr>
        <p:xfrm>
          <a:off x="770698" y="2450572"/>
          <a:ext cx="7467489" cy="3364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7335">
                  <a:extLst>
                    <a:ext uri="{9D8B030D-6E8A-4147-A177-3AD203B41FA5}">
                      <a16:colId xmlns:a16="http://schemas.microsoft.com/office/drawing/2014/main" val="2725674407"/>
                    </a:ext>
                  </a:extLst>
                </a:gridCol>
                <a:gridCol w="2090154">
                  <a:extLst>
                    <a:ext uri="{9D8B030D-6E8A-4147-A177-3AD203B41FA5}">
                      <a16:colId xmlns:a16="http://schemas.microsoft.com/office/drawing/2014/main" val="3136892453"/>
                    </a:ext>
                  </a:extLst>
                </a:gridCol>
              </a:tblGrid>
              <a:tr h="726778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اِزْدِهارٌ وَتَطَوُّرٌ مَعَ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ٱلْحِفاظِ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عَلى ٱلثَّرَواتِ ٱلطَّبيعِيَّةِ لِصالِحِ ٱلْأَجْيالِ ٱللاَّحِقَةِ.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اَلتَّعْريفُ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161372"/>
                  </a:ext>
                </a:extLst>
              </a:tr>
              <a:tr h="675861">
                <a:tc>
                  <a:txBody>
                    <a:bodyPr/>
                    <a:lstStyle/>
                    <a:p>
                      <a:pPr marL="292735" indent="-28575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تُحَقِّقُ تَنْمِيَةً </a:t>
                      </a:r>
                      <a:r>
                        <a:rPr lang="ar-SA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ٱقْتِصادِيَّةً</a:t>
                      </a:r>
                      <a:r>
                        <a:rPr lang="ar-M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، </a:t>
                      </a:r>
                      <a:endParaRPr lang="fr-FR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92735" indent="-28575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تُحافِظُ عَلى ٱلثَّرَواتِ ٱلطَّبيعِيَّةِ</a:t>
                      </a:r>
                      <a:r>
                        <a:rPr lang="ar-M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؛</a:t>
                      </a:r>
                      <a:endParaRPr lang="fr-FR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92735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S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تَضْمَنُ لِلْأَجْيالِ ٱللاحِقَةِ حَقَّهُمْ في </a:t>
                      </a:r>
                      <a:r>
                        <a:rPr lang="ar-S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ٱلثَّرَواتِ</a:t>
                      </a:r>
                      <a:r>
                        <a:rPr lang="ar-S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ٱلطَّبيعِيَّةِ</a:t>
                      </a:r>
                      <a:r>
                        <a:rPr lang="ar-M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اَلْخَصائِصُ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417783"/>
                  </a:ext>
                </a:extLst>
              </a:tr>
              <a:tr h="755374">
                <a:tc>
                  <a:txBody>
                    <a:bodyPr/>
                    <a:lstStyle/>
                    <a:p>
                      <a:pPr marL="320675" indent="-3429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اِسْتِعْمالُ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ٱلطّاقَةِ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ٱلشَّمْسِيَّةِ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؛ </a:t>
                      </a:r>
                    </a:p>
                    <a:p>
                      <a:pPr marL="320675" indent="-3429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تَدْويرُ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ٱلنُّفاياتِ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</a:p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تَوْضيحِيَّةٌ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31531"/>
                  </a:ext>
                </a:extLst>
              </a:tr>
              <a:tr h="775252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مُضادَّةٌ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20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49790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0A094-161C-9E11-DDCD-8BFBBCA5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DA895-1D8D-9430-EDC2-39806FC05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حصيلة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التنمية المستدامة.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85A270-CE5B-4A16-70C0-FA7632B63C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01FD02-5318-5D23-EC50-08500E64A6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58CC7E-EACD-450E-0EBC-08FFC18FD6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7A12C-7FD4-B789-66A7-C915864A836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8563D0-D95D-0ACA-8A23-44DA13CEF4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7DD1A6-DF11-C658-A7DD-357DCD48A89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73F9961-D429-138F-841E-8B9F25312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1286A4-3D65-367D-7450-2F2BD0AE3B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9889F2-330E-DC89-5925-3F9AC655E6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3B36FB72-5C84-B9B2-CA0F-FA6608C44B60}"/>
              </a:ext>
            </a:extLst>
          </p:cNvPr>
          <p:cNvSpPr txBox="1"/>
          <p:nvPr/>
        </p:nvSpPr>
        <p:spPr>
          <a:xfrm>
            <a:off x="3157194" y="1480878"/>
            <a:ext cx="2694492" cy="45848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اَلتَّنْمِيَةُ </a:t>
            </a:r>
            <a:r>
              <a:rPr lang="ar-S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ٱلْمُسْتَدامَةُ</a:t>
            </a:r>
            <a:endParaRPr lang="fr-FR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00A89F5-C227-E8DC-7F53-2B1E333DC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897"/>
              </p:ext>
            </p:extLst>
          </p:nvPr>
        </p:nvGraphicFramePr>
        <p:xfrm>
          <a:off x="709774" y="2052239"/>
          <a:ext cx="7467489" cy="45419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7335">
                  <a:extLst>
                    <a:ext uri="{9D8B030D-6E8A-4147-A177-3AD203B41FA5}">
                      <a16:colId xmlns:a16="http://schemas.microsoft.com/office/drawing/2014/main" val="2725674407"/>
                    </a:ext>
                  </a:extLst>
                </a:gridCol>
                <a:gridCol w="2090154">
                  <a:extLst>
                    <a:ext uri="{9D8B030D-6E8A-4147-A177-3AD203B41FA5}">
                      <a16:colId xmlns:a16="http://schemas.microsoft.com/office/drawing/2014/main" val="3136892453"/>
                    </a:ext>
                  </a:extLst>
                </a:gridCol>
              </a:tblGrid>
              <a:tr h="776662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اِزْدِهارٌ وَتَطَوُّرٌ مَعَ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ٱلْحِفاظِ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عَلى ٱلثَّرَواتِ ٱلطَّبيعِيَّةِ لِصالِحِ ٱلْأَجْيالِ ٱللاَّحِقَةِ.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اَلتَّعْريفُ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161372"/>
                  </a:ext>
                </a:extLst>
              </a:tr>
              <a:tr h="995997">
                <a:tc>
                  <a:txBody>
                    <a:bodyPr/>
                    <a:lstStyle/>
                    <a:p>
                      <a:pPr marL="292735" indent="-28575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تُحَقِّقُ تَنْمِيَةً </a:t>
                      </a:r>
                      <a:r>
                        <a:rPr lang="ar-SA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ٱقْتِصادِيَّةً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، 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92735" indent="-28575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تُحافِظُ عَلى ٱلثَّرَواتِ ٱلطَّبيعِيَّةِ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؛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92735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تَضْمَنُ لِلْأَجْيالِ ٱللاحِقَةِ حَقَّهُمْ في </a:t>
                      </a: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ٱلثَّرَواتِ</a:t>
                      </a: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ٱلطَّبيعِيَّةِ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اَلْخَصائِصُ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417783"/>
                  </a:ext>
                </a:extLst>
              </a:tr>
              <a:tr h="983172">
                <a:tc>
                  <a:txBody>
                    <a:bodyPr/>
                    <a:lstStyle/>
                    <a:p>
                      <a:pPr marL="320675" indent="-3429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اِسْتِعْمالُ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ٱلطّاقَةِ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ٱلشَّمْسِيَّةِ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؛ </a:t>
                      </a:r>
                    </a:p>
                    <a:p>
                      <a:pPr marL="320675" indent="-3429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تَدْويرُ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ٱلنُّفاياتِ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تَوْضيحِيَّةٌ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31531"/>
                  </a:ext>
                </a:extLst>
              </a:tr>
              <a:tr h="1096264"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اِسْتِعْمالُ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ٱلْفَحْمِ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في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ٱلصِّناعَةِ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اَلرَّعْيُ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ٱلْجائِرُ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أَمْثِلَةٌ مُضادَّةٌ</a:t>
                      </a: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20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08322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C5F69-2DDF-E32B-D681-19D2A7487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FBF19-E23E-5FA3-AF29-80996F7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استعمال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ما؟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888A81-DBA2-CE4D-B311-F9A7474862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14F8F5-0C29-AB7D-0540-05A53625CA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610F6-FFAE-D206-90CF-F5E50DDE1B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0816FD-E579-DAA0-9726-869ED9E83A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1122A0-DE22-4466-6B26-7F869E67F3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474D0D-36F1-59B2-5ACE-4ECE1469CF3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BD7B3C-19FC-72D7-2724-1D42D8D46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34D9A04-30B8-F178-53DD-824BFDCA7D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BD480D-3ACE-B68B-E068-526C17E5C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11F67F-705D-1B4D-5BC7-6E780945EAC6}"/>
              </a:ext>
            </a:extLst>
          </p:cNvPr>
          <p:cNvSpPr/>
          <p:nvPr/>
        </p:nvSpPr>
        <p:spPr>
          <a:xfrm>
            <a:off x="1449421" y="2929741"/>
            <a:ext cx="6264613" cy="23415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نَسْتَعْمِلُ مُخَطَّطَ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لِتَوْضيحِ مَفْهومٍ ما؟</a:t>
            </a:r>
          </a:p>
        </p:txBody>
      </p:sp>
    </p:spTree>
    <p:extLst>
      <p:ext uri="{BB962C8B-B14F-4D97-AF65-F5344CB8AC3E}">
        <p14:creationId xmlns:p14="http://schemas.microsoft.com/office/powerpoint/2010/main" val="207546904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007A-EE96-3E77-BBC9-7DF4A71A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276F6-CB02-C717-72F7-596584D4D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7783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A43C5B-CBF2-B36A-1B9B-CA71D327B9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536F16-172D-2ABF-1E5B-F84C5C539F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85C86-4BD1-7B77-B93C-928B935FD6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46252-A6E7-B883-6F57-15FEE304E6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82F00-A06A-5658-7E17-DAB1FFB4D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8B1B4C-9C84-B32D-07E8-02EBE337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5316CA-A106-1EBA-2831-4487370FFA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DD9FA4-FA66-40F8-309D-DABADD50CF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4568DD7-0A0C-E954-DE10-86DABA60F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Google Shape;2106;p52">
            <a:extLst>
              <a:ext uri="{FF2B5EF4-FFF2-40B4-BE49-F238E27FC236}">
                <a16:creationId xmlns:a16="http://schemas.microsoft.com/office/drawing/2014/main" id="{C487B2F3-21F0-5583-FE10-D9C1E8E773D6}"/>
              </a:ext>
            </a:extLst>
          </p:cNvPr>
          <p:cNvSpPr txBox="1"/>
          <p:nvPr/>
        </p:nvSpPr>
        <p:spPr>
          <a:xfrm flipH="1">
            <a:off x="694944" y="2493142"/>
            <a:ext cx="7295891" cy="13176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مُخَطَّطَ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وَأَكْتُبُ في وَسَطِهِ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ٱلْمَفْهومَ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ٱلْمُرادَ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تَوْضيحُهُ.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AD17F2-E948-A26D-FAF8-B5369DDEA914}"/>
              </a:ext>
            </a:extLst>
          </p:cNvPr>
          <p:cNvSpPr txBox="1"/>
          <p:nvPr/>
        </p:nvSpPr>
        <p:spPr>
          <a:xfrm>
            <a:off x="683562" y="4110725"/>
            <a:ext cx="7307274" cy="15193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أَمْلَأُ بِطاقاتِ </a:t>
            </a:r>
            <a:r>
              <a:rPr lang="ar-MA" sz="3600" dirty="0" err="1"/>
              <a:t>ٱلْمُخَطَّطِ</a:t>
            </a:r>
            <a:r>
              <a:rPr lang="ar-MA" sz="3600" dirty="0"/>
              <a:t> بِإِعْطاءِ تَعْريفٍ لِلْمَفْهومِ وَتَحْديدِ خَصائِصِهِ، ثُمَّ تَقْديمِ أَمْثِلَةٍ تَوْضيحِيَّةٍ وَأُخْرى مُضادَّةٍ.</a:t>
            </a:r>
            <a:endParaRPr lang="fr-FR" sz="36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3325C74-B17B-C8D1-C3A4-A73FB7C52E9B}"/>
              </a:ext>
            </a:extLst>
          </p:cNvPr>
          <p:cNvSpPr/>
          <p:nvPr/>
        </p:nvSpPr>
        <p:spPr>
          <a:xfrm>
            <a:off x="7990836" y="2847547"/>
            <a:ext cx="561396" cy="77819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3674BDD-4808-475E-BF06-44B9FF224509}"/>
              </a:ext>
            </a:extLst>
          </p:cNvPr>
          <p:cNvSpPr/>
          <p:nvPr/>
        </p:nvSpPr>
        <p:spPr>
          <a:xfrm>
            <a:off x="8011366" y="4390810"/>
            <a:ext cx="566730" cy="95921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052345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AE9-A385-9714-DBA6-56486B65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92AA9-A42F-8999-C875-AF2D6CBC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-154-.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B8DFB-BDB5-3205-59ED-4A05BA039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66425D-4A82-C329-221A-8D6A91433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08141-1360-29F4-79DA-D975FC4FE5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F8AB4-C44F-8611-0110-F2FBE25EDA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3C2A1-8483-8B8C-5E56-87177BC7A4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A856A5-6F3F-79C4-2CDD-5587FA7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41C92C-889F-D9E7-E808-5D730D487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60455-7084-595C-3382-220D3301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8ECFBB-3363-8799-71EC-1EB0DEF4A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36D3F6-5A85-E6F7-832E-E3FCCED915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5105" y="1584626"/>
            <a:ext cx="3221979" cy="498408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02A940-41A2-EC9B-5D65-D0248906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5105" y="2626467"/>
            <a:ext cx="3221979" cy="140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51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0F9C-91AF-F00C-8B90-035CB325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57C8F-8837-BCE2-6828-2A7CE52D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"أنجز بمفردي ".  من يقرأ التعليمة؟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درستموه في مكون النشاط العلمي لتوضيح مفهوم الكوكب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2CD8E-15AC-2E1E-A50E-A100F307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5F7464-6E08-AD90-2706-F007A5D739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A9BBC-4336-0C70-6CE2-B244E6AF91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52F7D-CACB-1280-D6CE-9E7304D868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866AD-44D9-C1BE-BCBA-E6FD4DFCC0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160AE9-23CE-0B2E-E753-D05D7E85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0E2D7-9AA5-FC33-A5DF-A7BE80B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BF9CA0-0930-2B7E-014C-2335E415C7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D0D860-9C0A-3B9F-B29A-CB03329444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1EC13C1-4694-2F87-4225-FE42296729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689" y="2102247"/>
            <a:ext cx="7163421" cy="433049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FABEC9-FBAA-71F4-0889-1A319EC151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5" y="1368000"/>
            <a:ext cx="817940" cy="94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055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E6787-E4C2-B927-41C2-D3569F03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7A408-8ADC-4BA3-9294-AE9A7DE03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D8B25E-82F5-C922-EB7E-A4F3ABEB66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13E659-47C5-0876-43BA-D84A5831C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505460-49AC-4085-61E5-4DF18B9316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999DF-7CA2-56A6-DDCD-B509A6813B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958E4D-9305-789F-D64C-A77A7CC8B0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4B0732-15DD-7714-3935-FB38545A8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5E9E33-36A3-2E21-481B-8E36103BC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5BD8CC-FBDE-6798-DC0D-FEB0B7DE9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9A610E6-0818-BA30-F03F-9D071E0CB0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049103-E898-9F15-B664-DB110462C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289" y="1843506"/>
            <a:ext cx="7163421" cy="433049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16075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374EF-7DCA-A055-A673-8850B0FA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049D6-3D86-4E82-C19B-DEAB5BD6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9F28FB-B49B-D091-137D-0D62219A66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6EDAA7-FE90-8BB7-B7E5-F51365911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EC604D-CE9C-8C8B-D400-6436B9A8EC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BA6E0D-6B72-C692-9E49-CF4CBFCFF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ABA5BE-9CA8-EB52-F6AD-A6B1F591D4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25E7DB-911A-F7C6-4E8F-2E0F2FFF40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AA8D20A-B66F-B6A2-8C52-685BA7F51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3E1A5F-482D-C944-CE4A-59C5FCEC67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E00133-1706-2AAA-B047-84F58E4886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96177E16-AF6E-B5D7-8063-8FAE6CDE2ABC}"/>
              </a:ext>
            </a:extLst>
          </p:cNvPr>
          <p:cNvSpPr txBox="1"/>
          <p:nvPr/>
        </p:nvSpPr>
        <p:spPr>
          <a:xfrm>
            <a:off x="3404366" y="3853465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اَلْكَوْكَبُ</a:t>
            </a:r>
            <a:endParaRPr lang="ar-SA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C342FFCF-08EE-A143-C0F5-901C68FB1D88}"/>
              </a:ext>
            </a:extLst>
          </p:cNvPr>
          <p:cNvSpPr txBox="1"/>
          <p:nvPr/>
        </p:nvSpPr>
        <p:spPr>
          <a:xfrm>
            <a:off x="4980343" y="1954117"/>
            <a:ext cx="3543702" cy="181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اَلْكَوْكَبُ ج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رْمٌ فَلَكِيٌّ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مُضْلِمٌ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D91D1481-2204-F87E-1F4F-4BF246EA577D}"/>
              </a:ext>
            </a:extLst>
          </p:cNvPr>
          <p:cNvSpPr txBox="1"/>
          <p:nvPr/>
        </p:nvSpPr>
        <p:spPr>
          <a:xfrm>
            <a:off x="540765" y="1954117"/>
            <a:ext cx="3612850" cy="1857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</a:t>
            </a:r>
            <a:r>
              <a:rPr lang="ar-MA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يُصْدِرُ ضَوْءاً ذاتِيّاً؛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يَعْكِسُ ضَوْءَ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ٱلشَّمْسِّ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لَهُ شَكْلٌ شِبْهُ كُرَوِيٍّ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0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يَدورُ حَوْلَ نَجْمٍ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F267284B-C793-9173-8806-98D2BB4B7C49}"/>
              </a:ext>
            </a:extLst>
          </p:cNvPr>
          <p:cNvSpPr txBox="1"/>
          <p:nvPr/>
        </p:nvSpPr>
        <p:spPr>
          <a:xfrm>
            <a:off x="540765" y="4397433"/>
            <a:ext cx="3685609" cy="2060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اَلشَّمْسُ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اَلْقَمَرُ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اَلنُّجومُ ...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E50652C7-6290-22B9-8BDC-1644FEDA3759}"/>
              </a:ext>
            </a:extLst>
          </p:cNvPr>
          <p:cNvSpPr txBox="1"/>
          <p:nvPr/>
        </p:nvSpPr>
        <p:spPr>
          <a:xfrm>
            <a:off x="4980343" y="4377488"/>
            <a:ext cx="3653525" cy="2080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اَلأَرْضُ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اَلْمُشْتَري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اَلزُّهَرَةُ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زُحَلُ</a:t>
            </a:r>
            <a:r>
              <a:rPr lang="ar-MA" dirty="0"/>
              <a:t> ...</a:t>
            </a:r>
            <a:endParaRPr lang="ar-MA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96211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994BA-D31C-8982-B5F7-02CE180A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E315DF-0A95-B6D0-49CD-19AE90C1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6A1CC6-36D6-2683-4CDF-C3C87168BE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64F9F6-3A19-D30D-420D-E458EA94CE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1BBCC9-164F-256C-D591-1207B40D1AD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9925D7-27B6-5004-1002-3AD8811CBF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1EDEBF-5A35-FEE0-D255-32EF66A301D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8CFF8D6-8C7D-CA5C-A915-2D8259CF0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9EFEF9-F0BF-E8AE-8D7C-8EC1855936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ED444A-438D-F856-D0F3-F2644F11C9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54932E-E801-657D-65FE-46755B2ADA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DABE61-BCCF-5D6C-CE18-863BE361D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5105" y="1584626"/>
            <a:ext cx="3221979" cy="498408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AB9432-7F43-6C24-82FB-D1C425E3E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5384" y="4270442"/>
            <a:ext cx="3281700" cy="140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306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78E49-8115-A303-114F-E6214F48E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821057-70E2-FBB0-07E3-41438B84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التعليمة؟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259B1D-C02F-02A3-DDAA-AF9C90897E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61B687-E11C-A8A9-2706-903CE1658B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386D3-AFE3-470B-6756-AC146F8C74C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988407-852E-B409-DF07-95F7066FCA3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950DAB-9A11-B3B8-4F62-AD68E6A06D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A8650DB-1FF8-71CE-BDF6-A61EAA893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ED1FB9-16E1-5FE1-C3B1-883B495EFB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9452B7-6080-847D-485A-2186A3EFC9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8373E02-5CB1-07C9-4E74-62A84F2F1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16B57EE-4EEE-1B18-AFF4-2C059D32F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66" y="1407651"/>
            <a:ext cx="817940" cy="94106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75D95D-9260-A9A9-2BEB-040F979440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5459" y="2388362"/>
            <a:ext cx="7148179" cy="3785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933615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A4857-1705-FB45-456C-9022F631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67F18-6A1A-04C0-0298-6D4BFE1A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B85C15-BBC4-7001-6821-6DD0B5A8A4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CA3E06-5693-7994-E8A8-805C6BD6A6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E17E5-C513-4BC7-234E-3F44BEB07D8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E3B7CA-BB1D-07D2-E4D0-677C74EE41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20F64A-0161-1133-9147-763193284D6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8860BD0-1F47-80BE-0ABA-DB3D358D2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B7615B7-7AEE-6B32-605C-492FBAFDD6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96A6F5-BA16-6907-FFF7-1FFFD7F244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6D91189-D3B7-0362-8938-F2ECB4D600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A4FCDC-08FD-3886-FF6A-2BF3CA2FBF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353" y="2164625"/>
            <a:ext cx="7148179" cy="3785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06336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D1FD-D211-0342-549D-2375CA61B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A81CDE-DEF7-02E6-3E0A-C32940685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95B8A5-6B16-B7E4-37D2-21F9BA7631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BDA5C2-E09B-3411-D2DE-EC372FC7EC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846B40-2327-EA23-DBBB-543D2B5913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683232-E958-4253-A66F-D2C3FE8A2FC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5C1F9-5D88-D32A-C680-AA3967FB83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3FE242-B304-4BAD-B24D-919DEA42499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8A546F1-FDCD-B584-BF6B-037D43085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A0F0FE-95FB-397E-F08B-AB5F6B0D50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BEBF54-7740-7BB5-1BF5-FA92532ECF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 de texte 1312">
            <a:extLst>
              <a:ext uri="{FF2B5EF4-FFF2-40B4-BE49-F238E27FC236}">
                <a16:creationId xmlns:a16="http://schemas.microsoft.com/office/drawing/2014/main" id="{EFE15DD4-C791-6372-C5F9-B0A7DC84C94A}"/>
              </a:ext>
            </a:extLst>
          </p:cNvPr>
          <p:cNvSpPr txBox="1"/>
          <p:nvPr/>
        </p:nvSpPr>
        <p:spPr>
          <a:xfrm>
            <a:off x="3404366" y="3853465"/>
            <a:ext cx="2335268" cy="4397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اَلْقَمَرُ </a:t>
            </a:r>
            <a:r>
              <a:rPr lang="ar-MA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ٱلِاصْطِناعِيُّ</a:t>
            </a:r>
            <a:r>
              <a:rPr lang="ar-M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Zone de texte 1312">
            <a:extLst>
              <a:ext uri="{FF2B5EF4-FFF2-40B4-BE49-F238E27FC236}">
                <a16:creationId xmlns:a16="http://schemas.microsoft.com/office/drawing/2014/main" id="{1062E59C-E42C-1C15-17BD-4F3DC81B500A}"/>
              </a:ext>
            </a:extLst>
          </p:cNvPr>
          <p:cNvSpPr txBox="1"/>
          <p:nvPr/>
        </p:nvSpPr>
        <p:spPr>
          <a:xfrm>
            <a:off x="4980343" y="1954117"/>
            <a:ext cx="3543702" cy="181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اَلتَّعْريفُ</a:t>
            </a:r>
            <a:r>
              <a:rPr lang="ar-MA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لْقَمَرُ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ٱلِاصْطِناعِيُّ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جِهازٌ يُطْلَقُ إِلى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ٱلْفَضاءِ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يُسْتَعْمَلُ ف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ٱلِاتِّصالِ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وَمُراقَبَةِ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ٱلطَّقْسِ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وَنَقْلِ </a:t>
            </a:r>
            <a:r>
              <a:rPr lang="ar-S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1312">
            <a:extLst>
              <a:ext uri="{FF2B5EF4-FFF2-40B4-BE49-F238E27FC236}">
                <a16:creationId xmlns:a16="http://schemas.microsoft.com/office/drawing/2014/main" id="{E9ED59D0-2606-8354-D821-60D55893E987}"/>
              </a:ext>
            </a:extLst>
          </p:cNvPr>
          <p:cNvSpPr txBox="1"/>
          <p:nvPr/>
        </p:nvSpPr>
        <p:spPr>
          <a:xfrm>
            <a:off x="540765" y="1954117"/>
            <a:ext cx="3612850" cy="1857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اَلْخَصائِصُ</a:t>
            </a:r>
            <a:r>
              <a:rPr lang="ar-MA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مَصْنوعٌ مِنْ قِبَلِ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ٱلإِنْسانِ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يَدورُ حَوْلَ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ٱلْأَرْضِ</a:t>
            </a: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يَعْمَلُ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بِٱلطّاقَةِ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الشَّمْسِيَّةِ</a:t>
            </a:r>
          </a:p>
          <a:p>
            <a:pPr marL="292735" indent="-285750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يُتَحَكَّمُ فيهِ عَنْ بُعْدٍ؛</a:t>
            </a:r>
            <a:endParaRPr lang="ar-MA" sz="20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 de texte 1312">
            <a:extLst>
              <a:ext uri="{FF2B5EF4-FFF2-40B4-BE49-F238E27FC236}">
                <a16:creationId xmlns:a16="http://schemas.microsoft.com/office/drawing/2014/main" id="{FAB1341B-4F19-4DDA-7994-A7F6B4FDD5EF}"/>
              </a:ext>
            </a:extLst>
          </p:cNvPr>
          <p:cNvSpPr txBox="1"/>
          <p:nvPr/>
        </p:nvSpPr>
        <p:spPr>
          <a:xfrm>
            <a:off x="540765" y="4397433"/>
            <a:ext cx="3685609" cy="2060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مُضادَّةٌ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اَلْقَمَرُ  (جُرْمٌ طَبيعيٌّ)؛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اَلطّائِراتُ 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اَلصّاروخُ ...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1312">
            <a:extLst>
              <a:ext uri="{FF2B5EF4-FFF2-40B4-BE49-F238E27FC236}">
                <a16:creationId xmlns:a16="http://schemas.microsoft.com/office/drawing/2014/main" id="{C59C3A81-1876-B071-7B97-698C9D653BAC}"/>
              </a:ext>
            </a:extLst>
          </p:cNvPr>
          <p:cNvSpPr txBox="1"/>
          <p:nvPr/>
        </p:nvSpPr>
        <p:spPr>
          <a:xfrm>
            <a:off x="4980343" y="4377488"/>
            <a:ext cx="3653525" cy="2080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أَمْثِلَةٌ تَوْضيحِيَّةٌ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سبوتنيك (أَوَّلُ قَمَرٍ اصْطِناعيٍّ)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مُحَمَّد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ٱلسّادِسُ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</a:t>
            </a: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نايل سات </a:t>
            </a:r>
            <a:r>
              <a:rPr lang="fr-FR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Nilesat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48802637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2453703"/>
            <a:ext cx="4500000" cy="174251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أستعد لفهم النص؛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أنصت للنص وأتحقق من فهمه؛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أعيد إنتاج مضمون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00792" y="1771950"/>
            <a:ext cx="319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التواصل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1" y="757493"/>
            <a:ext cx="7345645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اليوم،  ستحاولون فهم نص سماعي بعنوان " كوكب الأرض" وتعيدون سرد مضامينه. </a:t>
            </a:r>
            <a:endParaRPr lang="f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DBB9E3-76EC-C549-7AAC-0B1164EA33C1}"/>
              </a:ext>
            </a:extLst>
          </p:cNvPr>
          <p:cNvSpPr txBox="1"/>
          <p:nvPr/>
        </p:nvSpPr>
        <p:spPr>
          <a:xfrm>
            <a:off x="1744914" y="3178006"/>
            <a:ext cx="5519057" cy="16003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كَوْكَبُ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ٱلْأَرْضِ</a:t>
            </a:r>
            <a:endParaRPr sz="88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C1F6204-CE0F-25DA-9DB9-B72C90650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7DFF-2317-6BA0-B8A4-C4CD0638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EA45F-83BC-AB74-32B4-DB17878E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بتعرف معاني كلمات أساسية في النص. من يقرأ الكلمات التالية؟</a:t>
            </a:r>
            <a:endParaRPr lang="f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F2BC17-2763-0C0F-90E7-A1CAF2B7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631AE7-A71C-ECAD-3A7F-5C99817144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750B56-1C78-41E7-E60D-6DEDCF918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972A0-BB2C-9919-60B9-AAF308A286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C64E7-B39D-7983-8DD2-F36A3BDE9D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FBC4-1017-ACC4-3C22-2DB6B845A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F29601-C632-285E-B3D5-5C85A3CA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FD792D-D461-16D7-C31B-FF1CD2E1E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52120-98E8-0AED-A6AF-DA7363687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D4136EB-FB8E-B79B-AD26-137147E5160F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اَلرَّدْعُ </a:t>
            </a:r>
            <a:endParaRPr dirty="0"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B623D45B-D35E-32C0-D4DF-411B089EB67F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إِهْليلَجِيٌّ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0CEC4248-E4C5-9D20-2CED-7DC40E562392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اَلتَّوْعِيَةُ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9FC1A68-B3FE-7E1C-D48F-D519F790AD8D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اَلْمُقْتَرَحُ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30933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7094-774E-1D51-C3AF-EA4DBD05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A4509-79E3-B626-AB13-B2138FE9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"إهليلجي" ؟ ثم آخر يركبها في جملة مفيدة أو يعطي أمثلة لها.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4DDE64-DB4C-439F-8934-B2C4E31D2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F47893-6067-7ECF-7CF0-6C9E3BC9D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62A713-8CF8-7CD2-1865-4D594351F4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0F2BC-D4A2-0DA1-6358-F0E4EED40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4E8230-2626-0FC3-452C-2C7104DB72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57195-AE44-6451-9526-E37DAA8B12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553183-FE3E-6697-B37E-D16339FF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8B0AA0-1422-39C5-8F9C-7D36EE51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522AB-843B-253B-715D-D6561236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FB286D5-6950-B4E6-399E-DA9D8ACDD1DF}"/>
              </a:ext>
            </a:extLst>
          </p:cNvPr>
          <p:cNvSpPr txBox="1"/>
          <p:nvPr/>
        </p:nvSpPr>
        <p:spPr>
          <a:xfrm>
            <a:off x="632372" y="1887877"/>
            <a:ext cx="5608213" cy="9193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dirty="0">
                <a:solidFill>
                  <a:prstClr val="black"/>
                </a:solidFill>
                <a:sym typeface="Sakkal Majalla"/>
              </a:rPr>
              <a:t>ذُو شَكْلٍ بَيْضَوِيٍّ (عَلى شَكْلِ بَيْضَةٍ).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C3CB709-8553-B27C-54A9-6466A2D0053E}"/>
              </a:ext>
            </a:extLst>
          </p:cNvPr>
          <p:cNvSpPr txBox="1"/>
          <p:nvPr/>
        </p:nvSpPr>
        <p:spPr>
          <a:xfrm>
            <a:off x="6379621" y="1887877"/>
            <a:ext cx="242047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إِهْليلَجِيٌّ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2B3036-322D-2736-D120-897AE6995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944" y="2974719"/>
            <a:ext cx="5915239" cy="361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322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B821-89E1-25CE-F70F-C1EF0249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099F5-2EBB-3D79-16F0-D8946DF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التوعية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7CC5D-0215-2D65-A2A2-6A804E4A5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4A5AE-A007-F4E3-5AB3-671F6262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1E7013-656D-CCC1-646B-97AC3C1E4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072CF-AE7C-798C-D88C-4D4EB86F7E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CCFEC-9CBB-52CA-B59F-EF1A437E7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86B3B-2D67-D7CE-FDC0-4510E8C4D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64E7EC-8738-2D4C-9591-361841D8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A7F37D-BECF-DD07-7633-1F9C5B617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EC53C9-C4D3-F28E-DB52-5BED20D2D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7154B47-EDB0-91EF-B4FD-04F3B8B4B3E6}"/>
              </a:ext>
            </a:extLst>
          </p:cNvPr>
          <p:cNvSpPr txBox="1"/>
          <p:nvPr/>
        </p:nvSpPr>
        <p:spPr>
          <a:xfrm>
            <a:off x="957943" y="3930765"/>
            <a:ext cx="7190310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إِخْبارُ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ٱلنّاسِ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بِٱلسُّلوكِ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ٱلصّائِبِ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لِلْقِيامِ بِهِ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وَٱلسُّلوكِ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ٱلْخاطِئِ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لِتَجَنُّبِهِ.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AA24382-94A1-A5BD-B1F1-B913407A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E8A7A26-C56E-F39B-5172-8F1F301F44BB}"/>
              </a:ext>
            </a:extLst>
          </p:cNvPr>
          <p:cNvSpPr txBox="1"/>
          <p:nvPr/>
        </p:nvSpPr>
        <p:spPr>
          <a:xfrm>
            <a:off x="2577946" y="208919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اَلتَّوْعِيَةُ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136211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C69D9-8CF8-297F-44A0-3325D9AA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C29A7-367E-7693-E75A-2DACFDFB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الردع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32556A-A43E-A397-3C2E-9394CFF54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24A4F6-07B9-CD89-7AF2-F9AE5914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BC21D-A3CD-C4D2-9A2F-A9D211C8A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39ED-5D05-9E54-271A-5DDF6A645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5C011-0F81-A96F-100A-EC1722497F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49401-791F-349C-0A34-51E58FBE47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4764A-F3B1-0915-458D-108AFE7714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6FFF-1229-473F-DEC3-9831891C6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DF378-EDF6-BA32-D124-4E618D74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EAB403D-FFAB-47B8-EBC4-ECF50B93754A}"/>
              </a:ext>
            </a:extLst>
          </p:cNvPr>
          <p:cNvSpPr txBox="1"/>
          <p:nvPr/>
        </p:nvSpPr>
        <p:spPr>
          <a:xfrm>
            <a:off x="1044243" y="4145034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ٱلْمَنْعُ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مِنَ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ٱلْقِيامِ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بِسُلوكٍ ما.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C0C08FA-9827-30CC-DD8D-B58372B0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7F6C729-29DB-CE50-ACBD-7B3637137AC4}"/>
              </a:ext>
            </a:extLst>
          </p:cNvPr>
          <p:cNvSpPr txBox="1"/>
          <p:nvPr/>
        </p:nvSpPr>
        <p:spPr>
          <a:xfrm>
            <a:off x="2884500" y="1981867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اَلرَّدْعُ 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3238342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FB26-7E25-9C3B-E6A8-DC5C3479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51121-972F-29D5-CD3D-9D2829DC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المقترح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550D53-33E7-15E0-ED73-74002B812A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D79BC7-602F-5925-BBA9-151267A4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7306EE-67C5-1082-94D3-5C25C3043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B6259-FAA4-2C26-DB5F-511C5B7168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71B1D-5B23-2B5B-2659-4DEB76FA86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77452C-1125-94FC-7ADD-60B9B6AA3E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56C45F-574B-9FF9-7A32-0FF285933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5D9D8C-82BB-5C59-C90B-FD7C59B91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8C616-079E-C272-8760-46D516201C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E58957-C443-9C6F-6230-75A222C8AB7B}"/>
              </a:ext>
            </a:extLst>
          </p:cNvPr>
          <p:cNvSpPr txBox="1"/>
          <p:nvPr/>
        </p:nvSpPr>
        <p:spPr>
          <a:xfrm>
            <a:off x="1044243" y="3956777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فِكْرَةٌ قَدْ تُقْبَلُ وَقَدْ تُرْفَضُ.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0FD0AF-D75F-0BCF-E371-3E23A6923FA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DB77C71-BCDA-EBFE-3C89-3BA68A64F221}"/>
              </a:ext>
            </a:extLst>
          </p:cNvPr>
          <p:cNvSpPr txBox="1"/>
          <p:nvPr/>
        </p:nvSpPr>
        <p:spPr>
          <a:xfrm>
            <a:off x="2848590" y="208919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اَلْمُقْتَرَحُ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08787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E599-DCCA-C442-5844-DBC13952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929B-F2FD-2D16-22B8-E7E5D687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أو عبارة ويذكرنا بمعناها؟ 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A6BDE-FBBB-F1C2-02C5-F0E45FD82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5F5BA-EAEA-A3E8-6F79-F9FB6827C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980AD1-02A2-3698-7B27-109DF1A0B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2D7D14-FD7C-C11C-3EF6-9A1D402E42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C427B-58B7-FE81-4A12-66819E7E01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CE9FD-C794-0193-E61C-07EB18D7BE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4C60D4-6C75-9C5D-9D0A-29BE4BE5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81235-5EF6-B9D3-172B-894C40DA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AFA13-73AD-1E86-1867-8D7F9DE4E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5EA009D-19B8-6D0D-8A67-A107AE1F8C8D}"/>
              </a:ext>
            </a:extLst>
          </p:cNvPr>
          <p:cNvSpPr txBox="1"/>
          <p:nvPr/>
        </p:nvSpPr>
        <p:spPr>
          <a:xfrm>
            <a:off x="4572000" y="4383968"/>
            <a:ext cx="380224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اَلرَّدْعُ </a:t>
            </a:r>
            <a:endParaRPr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2ADC6CB-1487-0A14-D2D8-BBA09A9458B7}"/>
              </a:ext>
            </a:extLst>
          </p:cNvPr>
          <p:cNvSpPr txBox="1"/>
          <p:nvPr/>
        </p:nvSpPr>
        <p:spPr>
          <a:xfrm>
            <a:off x="4642553" y="2524306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إِهْليلَجِيٌّ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86C9BBC4-498D-5169-8298-D0F8AF142D22}"/>
              </a:ext>
            </a:extLst>
          </p:cNvPr>
          <p:cNvSpPr txBox="1"/>
          <p:nvPr/>
        </p:nvSpPr>
        <p:spPr>
          <a:xfrm>
            <a:off x="849062" y="2547459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اَلتَّوْعِيَةُ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7E9564B3-216F-88A9-3C14-B48E7A259680}"/>
              </a:ext>
            </a:extLst>
          </p:cNvPr>
          <p:cNvSpPr txBox="1"/>
          <p:nvPr/>
        </p:nvSpPr>
        <p:spPr>
          <a:xfrm>
            <a:off x="783772" y="4318780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اَلْمُقْتَرَحُ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08979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9317-1982-D6C2-5C89-0284CB36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5AF49-38CB-7CF1-3061-6C439158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50942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لنص "كوكب الأرض"، حاولوا بشكل ثنائي توقع المعلومات التي يمكن أن يقدمها النص انطلاقا من عنوانه والصورتين التاليتين: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2C33C-71B1-BD17-7C47-029C1A5B523A}"/>
              </a:ext>
            </a:extLst>
          </p:cNvPr>
          <p:cNvSpPr txBox="1"/>
          <p:nvPr/>
        </p:nvSpPr>
        <p:spPr>
          <a:xfrm>
            <a:off x="1894324" y="1568643"/>
            <a:ext cx="4981172" cy="12258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endParaRPr lang="a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A97723-BE8D-D8A0-2D13-FBA965A55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4BE418-450E-F185-E153-E89A2F1F84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3B105-A1ED-9A45-183C-D17B072D86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768E5-F69B-220F-AFB4-200F26AD5B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F4444-C194-D8A4-530D-68B3CDAE94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380198-D757-E61E-76E9-F2D6D3F36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F9B9D2-CBBF-6145-AC13-B5BB008D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D58EA3-85A0-38BC-11DB-CD4B5ACE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68EB912-F7A7-79E6-D960-B780C50A1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9DBEC-755B-9AC1-3A5B-46169B311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963" y="3106272"/>
            <a:ext cx="3725437" cy="32272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13CBF2C-14CA-A337-1B5E-6E94463DD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515" y="3095401"/>
            <a:ext cx="3886522" cy="32490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5991883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E0C5-DEEA-73AB-3A05-76A00D4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F010-ED26-55AF-2E6C-6FEE4B82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C1DFB-5D26-AB9A-5422-7C06EE81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DCE87A-B91E-6C5F-0895-5F52E78F86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062C4-EFD0-8BA0-28D1-A9CF93C543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8AB60-11BB-5A3A-21D2-EB1F906E0F4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CAA68-6134-90AD-F02A-A4B84B6288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B90639-4E51-EBC8-EB37-14F23261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067F7-0FBB-6FAC-F3FC-41926B0C9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5D56B7-D827-7974-2553-F8E80076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81D596-398B-A8A4-ED71-9EECA6D75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6F068B3-2D67-D2BC-E418-16E989731073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66092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032-CBC8-E5E8-E994-7E8FB34F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01610-F4A7-39A4-99BF-EECBE649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8393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"كوكب الأرض" (مرتان)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D39A97B-593D-0265-5060-BC54C54BFA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3D4E1-4415-AFB1-6D98-20E14ECC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C1839C-E782-6F98-0DE2-98A8EEE7F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19291-3AEB-464B-CCBF-23DD069120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804F93-0568-996C-A796-39E201F871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63BFB-7E6A-00DC-89D7-85E0F7D7B1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58E52F-A16B-7B91-7BCD-B0934E41AB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46F834-F151-E624-28B4-094A473E8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20BED-63A9-2456-EFFD-9D56E717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FINALE - كوكب الأرض DONE -260305">
            <a:hlinkClick r:id="" action="ppaction://media"/>
            <a:extLst>
              <a:ext uri="{FF2B5EF4-FFF2-40B4-BE49-F238E27FC236}">
                <a16:creationId xmlns:a16="http://schemas.microsoft.com/office/drawing/2014/main" id="{A6DE2D3F-9816-6A74-9B54-F3F104873D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9752" y="1395930"/>
            <a:ext cx="8504498" cy="53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1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81AB-BE2A-E042-3AFB-AA3F34F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442DE-548A-4126-390E-EA9FCEE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 ويوضح كيف استطاع هو وزميله التحقق منه؟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9C3D67-7E7D-2925-FBE3-565E6C3A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07F06-C65B-E70A-B8B2-A15DB73EF0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6B8C9-81C0-9079-989F-205F11E1A9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26BF7-193A-F114-6F50-A07C8C4A3A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489C2-D38D-313D-CA07-FD007878C9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DA48E-D06D-49D5-2EE4-595B89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A1C57D-94AD-B268-0CAA-6E18D7DF7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81658-5522-967E-4ACD-C5F38E26E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AE15DF-596F-1CC2-AADC-FCB55723B5EB}"/>
              </a:ext>
            </a:extLst>
          </p:cNvPr>
          <p:cNvSpPr txBox="1"/>
          <p:nvPr/>
        </p:nvSpPr>
        <p:spPr>
          <a:xfrm>
            <a:off x="741560" y="3429000"/>
            <a:ext cx="4416575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40724939-C684-D41B-43F1-2496392313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3295939" y="1920227"/>
            <a:ext cx="5147778" cy="3431852"/>
          </a:xfrm>
          <a:prstGeom prst="round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50EF8-0519-C210-50A5-762A9B396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665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C519-8911-A26D-D71E-70E3427F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15E-D24C-BC16-1CCF-EAC83B86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جماعة عن بعض الأسئلة لفهم النص. 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2F5003-0746-CD28-79D5-61D0B563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5BA09-4F9A-7150-63F2-FC9AB376B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3BF3E-34FA-2683-DB93-874617E9B5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C90BD-FAFE-90C1-5C71-CD69658678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9FDE9-035B-E165-730D-D2C957EDF3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76C110-11C8-5685-2C5E-C9DCF7CB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9FF4E-0584-2C07-6E76-2EB43636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05713-315D-247A-927A-5833B826C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762FA9-BBE3-6303-F212-061E4F66E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AFAC3E-97EF-3076-6BC4-874F472C2922}"/>
              </a:ext>
            </a:extLst>
          </p:cNvPr>
          <p:cNvSpPr txBox="1"/>
          <p:nvPr/>
        </p:nvSpPr>
        <p:spPr>
          <a:xfrm>
            <a:off x="1515715" y="3204597"/>
            <a:ext cx="611256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ٱلْمُتَحاوِرانِ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ٱلنَّصِّ؟</a:t>
            </a:r>
          </a:p>
        </p:txBody>
      </p:sp>
    </p:spTree>
    <p:extLst>
      <p:ext uri="{BB962C8B-B14F-4D97-AF65-F5344CB8AC3E}">
        <p14:creationId xmlns:p14="http://schemas.microsoft.com/office/powerpoint/2010/main" val="404246675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81B7-1D83-3A4B-AAD2-323912273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232777-FA2E-1AA9-E80E-C5C2F9C0B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39DD22-AC1F-AAFB-21DC-1F580FA8A0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7CE10D-C03B-FBDC-217D-260582D78F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EC9357-B4B2-3852-DD40-BE039A40D4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1A0C9F-B77E-4D6C-1404-3DA5A01119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0A6CF8-9449-DF29-E459-6AD37AB2AD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DD85E1-A91E-7B8B-C16D-EF60CF722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FCF31D-B2DF-F159-9231-F963BA54F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FE1ACE-CDC1-F3FC-9A9A-A1DFF27A61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F4F730-FE1C-C4D0-CA4C-AF4851A747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20EA55-E7ED-915E-80C2-E91F72220C59}"/>
              </a:ext>
            </a:extLst>
          </p:cNvPr>
          <p:cNvSpPr txBox="1"/>
          <p:nvPr/>
        </p:nvSpPr>
        <p:spPr>
          <a:xfrm>
            <a:off x="746503" y="3136504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ٱلْمَوْضوعُ ٱلَّذي ناقَشَهُ ٱلطِّفْلُ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وَٱلْأَرْضُ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16172782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1CDF-C276-595D-610C-6AB82EE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9731CB-B299-96D8-7698-AE6B3BD5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1BB8A-390F-7A06-DBEB-0C48EB3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2C972F-46BD-E4D2-9804-29FB0E3A2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9B55C-4099-C226-AFC5-15C0D90C28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00C9-4ED8-EFDE-3C75-6089610E05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16C42-97E5-3E3D-C916-14B0A4DCF7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B2E1E4-7C72-9BEE-B152-162C31B2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E60786-5480-4B35-FAED-7F578F66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B1B225-D6F0-5607-D0B3-AFCE3530D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2DBD75-8342-6E9D-8DC7-F52FA8BD84CE}"/>
              </a:ext>
            </a:extLst>
          </p:cNvPr>
          <p:cNvSpPr txBox="1"/>
          <p:nvPr/>
        </p:nvSpPr>
        <p:spPr>
          <a:xfrm>
            <a:off x="814060" y="2773873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ٱقْتَرَحَهُ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كَوْكَبُ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لِمُواجَهَةِ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997266-75A4-61DB-2D3D-F5D1AFF39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3196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13E5-17D9-9E56-8FB3-BEF7CB5D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3EEB-69F6-D290-06D2-BA1346B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F249B-CF28-95BB-3ECE-E1945ECE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09E2E5-3B07-319B-B05A-E82C374DB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22E9F-2506-C937-D1A4-2E2B4FFFEEB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7079F-151C-7369-DF17-799A5C959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A3EA6-49B1-0B87-49DF-C5431D3804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0DF5-36CA-975D-DD65-BF729186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BF5B5-085D-A24D-D5F1-EBEA1333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60B86-AA8B-998F-872C-E2B7B9AB8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D1835C-F4B3-2185-CDBA-24BAB6210D68}"/>
              </a:ext>
            </a:extLst>
          </p:cNvPr>
          <p:cNvSpPr txBox="1"/>
          <p:nvPr/>
        </p:nvSpPr>
        <p:spPr>
          <a:xfrm>
            <a:off x="1324944" y="3058968"/>
            <a:ext cx="6538828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ٱقْتَرَحَهُ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ٱلطِّفْلُ لِمُواجَهَةِ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386DE-253A-DECE-089B-D2EEE6D7C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70864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9BAB-B367-4E4E-4112-83B21438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26739-1990-EF91-43EF-3127491F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916CE6-3E1F-78B0-5AC4-9D0EF2F7EF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10D0F-D7BE-D21A-F7EA-A03ECE146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98A40B-33D4-2D6F-0A5B-D139E71412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636536-0132-AC34-C50C-AFA4388635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BE03A-9D17-9023-D593-6F7380C40D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BC441-7C81-230D-46FD-EBC6C0A08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564742-3AE8-30DC-F165-3FA2EDA0D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E948E1-96AC-983A-B39F-0B99942FF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6D1B8A-DBD5-5932-6681-EAF12E49C0DF}"/>
              </a:ext>
            </a:extLst>
          </p:cNvPr>
          <p:cNvSpPr txBox="1"/>
          <p:nvPr/>
        </p:nvSpPr>
        <p:spPr>
          <a:xfrm>
            <a:off x="746503" y="3299585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ٱلتَّوافُقِيُّ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تَوَصَّلَ إِلَيْهِ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ٱلطَّرَفانِ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D0CA43-70F8-8085-8E39-6CF671484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7536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D691-AE96-F82F-4376-5ED14A4F3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D1EE1-15E4-8C66-B686-84C7245A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F13C0B-794C-5890-8EBA-B006ACED8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A09B18-1D42-A7B1-EC62-C4B118AE22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EE6AB-3766-FBD4-1203-4E752D5185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FA7A9D-367E-F780-4F75-367522C12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873E13-E805-2F2F-F56B-F5AA59A89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CE51ED-FF5C-98F4-B30B-F8D6D2B165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26CE87-A4B5-B946-B558-DF1E5FCE5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44BC7E-5B33-8E73-560B-0460418F5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B7EE3EC-FC28-B829-331C-FCDD56D9083F}"/>
              </a:ext>
            </a:extLst>
          </p:cNvPr>
          <p:cNvSpPr txBox="1"/>
          <p:nvPr/>
        </p:nvSpPr>
        <p:spPr>
          <a:xfrm>
            <a:off x="1799495" y="2077720"/>
            <a:ext cx="554501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632E5-D162-20F2-A3BE-62B9409726B9}"/>
              </a:ext>
            </a:extLst>
          </p:cNvPr>
          <p:cNvSpPr/>
          <p:nvPr/>
        </p:nvSpPr>
        <p:spPr>
          <a:xfrm>
            <a:off x="3576251" y="3356884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2CD1402-3DE7-405F-D1D9-3EA53963691F}"/>
              </a:ext>
            </a:extLst>
          </p:cNvPr>
          <p:cNvSpPr/>
          <p:nvPr/>
        </p:nvSpPr>
        <p:spPr>
          <a:xfrm>
            <a:off x="6111551" y="3429000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DD0D80-CD5B-1844-F338-480A2B0DD61F}"/>
              </a:ext>
            </a:extLst>
          </p:cNvPr>
          <p:cNvSpPr/>
          <p:nvPr/>
        </p:nvSpPr>
        <p:spPr>
          <a:xfrm>
            <a:off x="3576251" y="4114033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792B18F-541E-3274-00F9-46F60E1D9C16}"/>
              </a:ext>
            </a:extLst>
          </p:cNvPr>
          <p:cNvSpPr/>
          <p:nvPr/>
        </p:nvSpPr>
        <p:spPr>
          <a:xfrm>
            <a:off x="6111551" y="418614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9E622BD-997B-11F7-30E5-D51E398D7887}"/>
              </a:ext>
            </a:extLst>
          </p:cNvPr>
          <p:cNvSpPr/>
          <p:nvPr/>
        </p:nvSpPr>
        <p:spPr>
          <a:xfrm>
            <a:off x="6111551" y="5022127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6B4E65-09F2-AEB2-DAFC-786AF6BE8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E046EA-2096-B2D6-2174-808C7265525A}"/>
              </a:ext>
            </a:extLst>
          </p:cNvPr>
          <p:cNvSpPr/>
          <p:nvPr/>
        </p:nvSpPr>
        <p:spPr>
          <a:xfrm>
            <a:off x="3576250" y="5022127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حِوارِيٌّ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587429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7B64-A3FF-2680-4A50-B9AC3866F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D961B-5CB1-1E49-6923-6A1AF898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19EEB0-4762-31E8-D05B-0BF97B49BE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B950C7-AAB0-1EC9-21E7-194214F155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6C0F5-EF2A-43F5-3F13-D9002579F3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62C3B0-9D03-C2C4-99BB-E9EECC55F2C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19B3D-D6A2-72EE-F550-6A2DBEA0EE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06BBC6A-64C3-3BA8-355B-9CE69AB28F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52676C-298A-9DCD-8F17-79BD97DF3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44F732-BEC7-BA2B-6BAF-219052D8F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06575B-F376-EE22-780E-E5B2B8F4D1A2}"/>
              </a:ext>
            </a:extLst>
          </p:cNvPr>
          <p:cNvSpPr txBox="1"/>
          <p:nvPr/>
        </p:nvSpPr>
        <p:spPr>
          <a:xfrm>
            <a:off x="525615" y="3176192"/>
            <a:ext cx="809277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حِوارِيٌّ، لِأَنَّهُ مُحادَثَةٌ بَيْنَ شَخْصِيَّتَيْنِ، وَهُما ٱلطِّفْلُ وَكَوْكَبُ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يُناقِشانِ طَريقَةَ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ٱلتَّعامُلِ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ٱلْمُعْتَدينَ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29B11-9B5B-8B4A-7D2A-23143E5B18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BB1BF8B-B2A3-48B0-A6A3-034E54DAD68B}"/>
              </a:ext>
            </a:extLst>
          </p:cNvPr>
          <p:cNvSpPr/>
          <p:nvPr/>
        </p:nvSpPr>
        <p:spPr>
          <a:xfrm>
            <a:off x="5458255" y="2039032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3C6B0D-A7E7-E5CA-E73A-C389BC3929CA}"/>
              </a:ext>
            </a:extLst>
          </p:cNvPr>
          <p:cNvSpPr/>
          <p:nvPr/>
        </p:nvSpPr>
        <p:spPr>
          <a:xfrm>
            <a:off x="2949848" y="1970858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حِوارِيٌّ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892386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00A1-68E3-A61C-6244-438D56D6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42B-DA4D-D889-C0B7-2DE1D0D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كراساتكم- الصفحة -155-.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DA359-9DEF-BA8B-0EBA-EC97457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3F2838-2C7B-9FFB-3A6A-E62948B63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250F-22A1-3D89-736E-CA23F294E4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497F-3BA3-D383-F210-9FEA15E06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DF9FB-803E-0A4D-957D-249B9857DE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AAA4FB-E4A1-424E-FB9F-2ED1D9B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390D87-54FF-80F2-8F65-AB907DCB8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E31700-EC83-111D-7677-84280D79C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191107-F8F1-502E-D6F4-54FCCBBA7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11471E-AB2F-3AC8-927C-6A97F2E9DC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7808" y="1375863"/>
            <a:ext cx="3317132" cy="5151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69AD67-48C6-6A30-12D3-320617E503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7808" y="3208263"/>
            <a:ext cx="3317132" cy="192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576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DB6E-3A52-8CD2-3199-0D059909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3D0BE-CAED-090C-A06F-BBED27B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دفاتركم، وأجيبوا عن الأسئلة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A2AE4D-C611-1F50-6FDD-663B8814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EA6C8-3EAA-A950-A4C3-4084BC8387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75A85-C1CD-AD84-FD19-37D9E0883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FE0789-93F0-228C-B817-8A3CD2928E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62133-8EC5-DE62-877A-1691A1B507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30093-72D7-8D33-793F-5311CE76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288CA-0EDF-F018-6435-81D9E344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054E77-0CA5-7153-E231-11CFF23E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415D5F-5A59-2D6A-BE86-A81C6E23F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5FA9C4-5536-F7C3-AE63-F8F84951D0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628" y="2105052"/>
            <a:ext cx="7353937" cy="44809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BEF9DB-6776-07EF-DB12-DA05CE4C39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37" y="1316854"/>
            <a:ext cx="786597" cy="90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3254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C55F-A4E9-9B29-3BB5-57C9DBE3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02B1F-9014-4644-FC26-425239D8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98236A-333D-5A59-FA87-4F3704DFFE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DEF4D6-1A3C-92EF-5A12-A3E85BB42E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F732B-E8E7-405A-3AC7-F0F898AFEC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AF600-AC59-D4DE-A42B-5C7FEB4933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D00F7-F195-7E51-FC48-9EA0FFD315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D799DB-4BAF-C0CA-D24E-4B948FD5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F5DAB2-F724-B55F-B8E5-E00A086F6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1058E6-88C8-6347-1D37-C2F4DE459A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6480B6B-AF59-AB3B-C4CC-E2E03CA769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61F08E-BF4E-63E5-4D93-DDC75EFB9D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15" y="1920227"/>
            <a:ext cx="7353937" cy="44809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9876892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414E-CE9E-EBDA-42C0-AEDFEDEF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D9A9B-0621-49C4-5192-EE9C169D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سنناقش جماعة جواب السؤال الثالث.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8F4A70-8E04-3D6B-FDA8-ABB7882063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BA118A-599B-E236-3903-556F08F870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B6E6EC-AF12-7003-84CB-720941EA5F3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8481ED-F117-8BE6-7676-0A27CC44A9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355E76-B66E-EF2C-E25C-A59C8B27B9C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6390E9-E1E4-00E1-5633-B0455647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F64965-49A6-6821-8F5F-F349A9F88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EAD98E-ADBC-1898-F013-0666F9621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27BF3A7-E4CF-6278-8A10-7395491340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37B6412-2DCB-1CCC-6F25-ABEF30D99E3F}"/>
              </a:ext>
            </a:extLst>
          </p:cNvPr>
          <p:cNvSpPr txBox="1"/>
          <p:nvPr/>
        </p:nvSpPr>
        <p:spPr>
          <a:xfrm>
            <a:off x="325719" y="4173094"/>
            <a:ext cx="7453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اَلْمُعاقَبَةُ وَسيلَةٌ رادِعَةٌ فَوْرِيَّةٌ تَجْعَلُ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ٱلْمُعْتَدينَ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يُفَكِّرونَ مَرَّتَيْنِ قَبْلَ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ٱلاسْتِمْرارِ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تَدْميرِ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ٱلْبِيئَةِ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أَهَمِّيَةُ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ٱلْقَوانينِ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حِمايَةِ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ٱلنِّظامِ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ٱلْبِيئِيِّ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55FCAE8-4FAA-430C-E451-43CD4C029F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736" y="2249273"/>
            <a:ext cx="7353937" cy="1467322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C173C470-C839-093C-C7E9-FB7C60A28AB1}"/>
              </a:ext>
            </a:extLst>
          </p:cNvPr>
          <p:cNvSpPr/>
          <p:nvPr/>
        </p:nvSpPr>
        <p:spPr>
          <a:xfrm>
            <a:off x="5097294" y="3269522"/>
            <a:ext cx="360517" cy="3189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CCD5ACC-5B04-3EBD-962E-5714A6A2252C}"/>
              </a:ext>
            </a:extLst>
          </p:cNvPr>
          <p:cNvSpPr/>
          <p:nvPr/>
        </p:nvSpPr>
        <p:spPr>
          <a:xfrm>
            <a:off x="1476711" y="3279775"/>
            <a:ext cx="360517" cy="3189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3ED9C90-93AF-10F1-9003-9E662EB20B99}"/>
              </a:ext>
            </a:extLst>
          </p:cNvPr>
          <p:cNvSpPr/>
          <p:nvPr/>
        </p:nvSpPr>
        <p:spPr>
          <a:xfrm>
            <a:off x="7823760" y="4147161"/>
            <a:ext cx="370913" cy="43774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2619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9875A-339E-4F63-C7E8-5D2CF2245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0FBAD-0D73-B48E-CD65-8F526A86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نناقش جماعة جواب السؤال الرابع.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2A7AB0-DC9C-5993-F87F-61DD2C5D8C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4C8CA-F075-8E27-BEBF-40919B4036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C2D36-D5C2-A698-9D57-55552A9514F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A0943-7A37-DA19-745A-044CAEB700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5B0D26-E994-BCC2-C4BB-F38AECFEEC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DF86AB-397F-7AB2-059B-C90D2A6C67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649E85-5717-ADAD-6476-60A9050EA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435D15-BD30-4FFE-BF8E-CE580F2581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D12187F-039D-EF12-FED7-11E0D29B70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7D431BA-6D17-0AD5-86BB-9AA10D775D25}"/>
              </a:ext>
            </a:extLst>
          </p:cNvPr>
          <p:cNvSpPr/>
          <p:nvPr/>
        </p:nvSpPr>
        <p:spPr>
          <a:xfrm>
            <a:off x="8148252" y="5311303"/>
            <a:ext cx="460727" cy="369651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A5C1FB-8B6F-414D-49BB-8747BE6518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15" y="1920227"/>
            <a:ext cx="7353937" cy="44809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2971271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5F8E-15B7-B640-B3A7-8513E322C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87225B-BF1E-AA0A-C14E-15ADA99C9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رأي آخر. 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C6DD9E-8F89-FCBB-2BFA-81DB76AE50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AAAA6F-1715-49F1-0F5B-788E036503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6F5C80-48B4-61C3-6F26-C84C759D11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31F0A3-A264-0E95-ADEF-BD824A80162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9292C2-E824-31F9-EDBB-8D4E0FB96A8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F5DDB99-8348-96BD-21ED-B7CF0D44DA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550C83-DF5E-38EA-9832-755D21A18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709EE6-315E-A0FF-9A67-F0BCE74EE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4F25954-1EF2-8240-9BB8-B90A5D23C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05C6AD-CA3D-EA80-F6D7-9935535C084C}"/>
              </a:ext>
            </a:extLst>
          </p:cNvPr>
          <p:cNvSpPr txBox="1"/>
          <p:nvPr/>
        </p:nvSpPr>
        <p:spPr>
          <a:xfrm>
            <a:off x="845346" y="2301823"/>
            <a:ext cx="74533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أَتَّفِقُ مَعَ رَأْيِ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لِأَنَّ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ٱلتَّرْبِيَةَ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وَٱلتَّوْعِيَةَ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هُما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ٱلْحَلُّ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ٱلْجَذْريُّ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ٱلْحَقيقيُّ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فَٱلْعُقوبَةُ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وَحْدَها لا تُغَيِّرُ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ٱلسُّلوكَ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ٱلدّاخِلِ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يَخْلُقُ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إِنْساناً مُدْرِكاً لِمَسْؤولِيَّتِهِ نَحْوَ كَوْكَبِهِ، فَيَحْميهِ طَوْعاً لا خَوْفاً مِنَ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ٱلْعِقابِ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049074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B3B0-245D-3DAD-E9DA-7049D53D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8A38D-4825-D110-497D-7D7AEC26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 أستعد لأتحدث"، من يقرأ التعليمة؟ (سنجيب جماعة)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7442C0-7B57-7BE5-B3B6-20BAA813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2E4B2C-F948-9807-C94F-8223D54F54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922E0-4B00-E582-977D-1FBC1286CF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2505-5A4E-42E3-AE67-CABF8BFFF9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0DA4A-F0A5-EB95-DFEC-9B23A95F87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60DCF-A620-4E88-F32F-2AE9D9A1C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E7D98-3A9F-E1EB-F311-46B0C30A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84F4C2-3E00-8063-2AFD-48380F4F3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7A162A-D534-1FA7-939D-D787F8E11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B0AF0B-F303-3F99-4758-77EC1EE82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1893" y="1482867"/>
            <a:ext cx="3317132" cy="5151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1A67C6-6F20-4EB4-2AE7-53035B6C4E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893" y="5242885"/>
            <a:ext cx="3317132" cy="13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1980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156D-6556-65F3-2CC2-DE708F7F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1C79F-FBD2-356B-39EF-3851B38F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الرأي الأول؟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 ثم الانتقال إلى المقطع الموالي.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553AFB-0198-CB01-D90B-B5179C68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7DE50B-3580-0553-8452-F3EFBE58BF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F5DBF-99ED-E11C-E73E-207D6BB818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77189-A367-4265-08AA-B6D2825E68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0C7C7-9456-68CA-DA53-1F3216C39C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2B9818-4E75-9BF1-1B9C-81063BA7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353EFC-2DCE-B435-F503-414954D7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F090B0-C343-D01B-14C4-431FE60BE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AD54E7E-C2F1-1CD8-F939-9C5C59EC4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D16E55-D32D-7CA1-9987-1940853D27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477" y="2791838"/>
            <a:ext cx="8269772" cy="24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9500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A69FB-4148-E0B3-5FA2-BABF92050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78A13-61FA-7B5A-5FC2-EDFC8D4A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بالأجوبة المقترحة واستعدوا لتقديم ملخص النص شفهيا.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18BDB7-DD5A-ADB0-AFE8-7769949FA4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905329-240E-CECB-9541-DA574DF5A4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23204-74E5-4044-97C4-C5563E574E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9F7CF-5D1C-C73F-0FBC-EF36B880A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2F3A20-C180-5753-D456-FE69416787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B01438-8508-D819-B0E5-9F4793DAE7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EAC9E1-9FB2-EC4F-BD65-5F5F6B7CD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B2EEFD-A49E-BCA5-DE38-DCD40FD75B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2D4F46-488B-B60A-B7C1-E6058EF44D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68F3B2D8-58F9-E099-3D2C-669A29A895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1514506"/>
            <a:ext cx="692792" cy="7973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F07A0F-2B6A-C586-77A2-961453A0D4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664" y="2937753"/>
            <a:ext cx="7159557" cy="24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1366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AF9E-5995-6D6B-DA22-86356B72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5459D-7636-DC34-60B0-C7F67C1C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756000"/>
            <a:ext cx="6927624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باسترسال لتقديم ملخص النص.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تناقش كل محاولة من حيث انسجام المعلومات والتحدث باسترسال.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82E25-8794-8B73-49D9-F6C657AE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6F390-4315-CF47-8B20-1640C0215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E9164-2F09-A12C-2FFE-E6DEE1818B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0758-ED16-7DF4-F939-8C56BAAE88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69A42-CEBC-D6FE-5164-9A408D57AF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2B05E6-E168-7083-2480-EC9ED83F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55C258-BC58-A022-F158-92CC60DBB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C31AAF-2822-8BB6-9F34-9B21B89B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FD770D-CA79-DBAE-A28C-73489B30A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CAE86E-65F8-2723-4DEB-CDD4CC7FE100}"/>
              </a:ext>
            </a:extLst>
          </p:cNvPr>
          <p:cNvSpPr txBox="1"/>
          <p:nvPr/>
        </p:nvSpPr>
        <p:spPr>
          <a:xfrm>
            <a:off x="814060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ٱلْمُلَخَّصَ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وَأُناقِشُهُ مَعَ زُمَلائي.</a:t>
            </a:r>
          </a:p>
        </p:txBody>
      </p:sp>
    </p:spTree>
    <p:extLst>
      <p:ext uri="{BB962C8B-B14F-4D97-AF65-F5344CB8AC3E}">
        <p14:creationId xmlns:p14="http://schemas.microsoft.com/office/powerpoint/2010/main" val="39754089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B21531-DB4C-E3CE-DCDE-133CC5D39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1ACF62-23EE-1BB8-F66A-1AF8EB5A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D1A980-A928-E6F3-56FC-DACD4F6256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BF271-DF79-FA6B-DCFB-0C7EDE1E4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D0BF5-56B1-D2C4-3BF1-2DC757F759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16C86F-B26A-77FA-A3CA-92046BC01A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FB5D13-F1FC-BD7F-2753-47D8DD2930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B8C56C-41B4-50F7-EC5C-9A4E4EEEE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DC073E-9DDF-18C6-0A0C-F0BDFC920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1B6CD1A-828F-6E48-665F-BB604216587C}"/>
              </a:ext>
            </a:extLst>
          </p:cNvPr>
          <p:cNvSpPr txBox="1">
            <a:spLocks/>
          </p:cNvSpPr>
          <p:nvPr/>
        </p:nvSpPr>
        <p:spPr>
          <a:xfrm>
            <a:off x="521525" y="721302"/>
            <a:ext cx="698003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استعمال مخطط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فراير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لتوضيح مفهوم ما؟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A328CDE-CB4D-E192-20F6-CDE4C9E4E1CC}"/>
              </a:ext>
            </a:extLst>
          </p:cNvPr>
          <p:cNvSpPr/>
          <p:nvPr/>
        </p:nvSpPr>
        <p:spPr>
          <a:xfrm>
            <a:off x="620696" y="2990659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نَسْتَعْمِلُ مُخَطَّطَ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فراير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لِتَوْضيحِ مَفْهومٍ ما؟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25281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382C-7F1E-09BB-50F1-D421C95F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0B96E-3CC3-AD09-DB3D-9B525271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كوكب الأرض"؟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9E1B12-2063-35E6-74BA-BC1793F88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D69C0B-B123-E72D-65AF-F21AC4A6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101308-CBE5-E26F-8328-653FAE06E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7C310-7377-A85B-4358-F9C407D196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C5A29-9B5F-90EA-01C4-F1C5CA124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B9834-6EAD-C3EC-95E5-745AAF964D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22AFDD-AD82-17FF-4458-C64EB73A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727D4-0F57-0975-B2C8-60054EF7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A4D1D-F863-32EB-04F8-B1474FDFB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2053DD-B0B1-D932-5492-5A381C33DEC9}"/>
              </a:ext>
            </a:extLst>
          </p:cNvPr>
          <p:cNvSpPr/>
          <p:nvPr/>
        </p:nvSpPr>
        <p:spPr>
          <a:xfrm>
            <a:off x="901920" y="297825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وَرَدَتْ فـي نَصِّ </a:t>
            </a:r>
            <a:r>
              <a:rPr lang="ar-MA" sz="6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«كَوْكَبُ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705276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BB04-57C7-98EB-729B-00E7DAA2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7AE52A-E935-2CCE-B6D4-17A0FCE84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« أستعد لفهم النص» ثم ركبوا المفردات في جمل مفيدة.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6AF953-222D-A64F-B745-CBD2503B7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29B630-23BF-8B72-50E6-79E7764E5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D2508B-7307-EA9C-D42B-332DDC15F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FDD4E-1526-879F-48A5-9B6E8EF677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9B0074-F9CE-43EA-5CB8-9F07405F45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740302-DCD2-E122-8EEF-3F72C39D52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A937FF-1CDE-7508-C498-64AC2E2993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8EC4F0-5258-2DA0-E4E7-BB7BCB4FEF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6E53B9-82F9-1AB8-50C9-C107E30FB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A11286-B7AF-95D6-F21D-7A0B13D546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1893" y="1482867"/>
            <a:ext cx="3317132" cy="5151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591200-A0BD-8CCA-FCBF-6B80E0C422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3807" y="2373550"/>
            <a:ext cx="3345218" cy="74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365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AF8C1FA-B73F-E0C2-C1E4-1C1DFEE743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73F4-4A0D-D163-CD08-A67DF54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B155DF-4094-AC9C-4CBD-EC63B826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82496-76A5-2B02-46BF-213CB596A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6CBE8A-6918-EA8A-670C-B3203372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E595B8-EDD5-9319-66C6-3889F4B68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A2CFD-1E2D-CF82-5400-3071375255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AB268-77A3-6EAF-A2B9-D480E238B2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BEF37-521F-00D6-B6C8-CD55F234E9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FE1E457-0C7F-D70E-4286-AE2AE41F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BA77CD-04CA-95D3-FAEA-D3BAD499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63C85A-3FF0-943E-40EC-19E25E4FA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66A314A1-1BE7-2FD6-763B-95908070F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4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20105</TotalTime>
  <Words>2269</Words>
  <Application>Microsoft Office PowerPoint</Application>
  <PresentationFormat>Affichage à l'écran (4:3)</PresentationFormat>
  <Paragraphs>526</Paragraphs>
  <Slides>73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73</vt:i4>
      </vt:variant>
    </vt:vector>
  </HeadingPairs>
  <TitlesOfParts>
    <vt:vector size="104" baseType="lpstr">
      <vt:lpstr>Microsoft Uighur</vt:lpstr>
      <vt:lpstr>Modern Love</vt:lpstr>
      <vt:lpstr>Aptos</vt:lpstr>
      <vt:lpstr>Arial</vt:lpstr>
      <vt:lpstr>Dosis ExtraBold</vt:lpstr>
      <vt:lpstr>Dosis Medium</vt:lpstr>
      <vt:lpstr>Dosis</vt:lpstr>
      <vt:lpstr>Calibri</vt:lpstr>
      <vt:lpstr>Aptos Display</vt:lpstr>
      <vt:lpstr>Wingdings</vt:lpstr>
      <vt:lpstr>Sakkal Majalla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حاولوا الالتزام بالسلوكات السابقة، من يذكرنا بها؟ </vt:lpstr>
      <vt:lpstr>ضعوا الكراسة والدفتر واللوحة في القمطر.</vt:lpstr>
      <vt:lpstr>في هذه الحصة من النشاط الاعتيادي، ستتدربون على التحدث باسترسال للدفاع عن فكرة ما.</vt:lpstr>
      <vt:lpstr>هذا مثال للدفاع عن فكرة: الرياضة أفضل من الألعاب الإلكترونية. من يقرأ؟ </vt:lpstr>
      <vt:lpstr>لاحظوا الأساليب المستعملة في الدفاع عن الفكرة. من يعيد قراءتها؟ </vt:lpstr>
      <vt:lpstr>كل منكم يختار فكرة من بين الأفكار وسجلوها على دفتر البحث.</vt:lpstr>
      <vt:lpstr>استعدوا للتحدث باسترسال للدفاع عن الفكرة التي اخترتموها مستعملين الأساليب التالية (يمكنكم اقتراح أساليب أخرى). سجلوا الحجج التي ترونها مناسبة على دفاتر البحث.</vt:lpstr>
      <vt:lpstr>من يقوم إلى السبورة للتحدث باسترسال للدفاع عن فكرته؟ </vt:lpstr>
      <vt:lpstr>سنواصل في الحصة المقبلة. استعدوا  بشكل جيد في منازلكم للدفاع عن أفكاركم بلغة سليمة وبتقديم حجج إضافية.</vt:lpstr>
      <vt:lpstr>معجم</vt:lpstr>
      <vt:lpstr>ستواصلون  توظيف مخطط فراير لتوضيح مفهوم ما. </vt:lpstr>
      <vt:lpstr>من يذكرنا بتعريف مخطط فراير.</vt:lpstr>
      <vt:lpstr> من يقرأ؟</vt:lpstr>
      <vt:lpstr>لتذكر طريقة توظيف مخطط فراير، سنوظفه جماعة في تذكر مفهوم التنمية المستدامة. </vt:lpstr>
      <vt:lpstr>أولا، نرسم  مخطط فراير ( يمكن رسمه على شكل جدول لتيسير تعبئته).</vt:lpstr>
      <vt:lpstr>من يذكرنا بتعريف التنمية المستدامة؟ </vt:lpstr>
      <vt:lpstr>من يقرأ؟ من يذكرنا بخصائص التنمية المستدامة؟ </vt:lpstr>
      <vt:lpstr>من يقرأ؟ من يقدم أمثلة توضيحية للتنمية المستدامة؟ </vt:lpstr>
      <vt:lpstr>من يقرأ؟ من يقدم أمثلة مضادة للتنمية المستدامة؟ </vt:lpstr>
      <vt:lpstr>من يعيد قراءة حصيلة مخطط فراير لتوضيح مفهوم التنمية المستدامة. </vt:lpstr>
      <vt:lpstr>من يذكرنا بطريقة استعمال مخطط فراير لتوضيح مفهوم ما؟ </vt:lpstr>
      <vt:lpstr>من يقرأ؟ </vt:lpstr>
      <vt:lpstr>خذوا كراساتكم الصفحة رقم -154-.</vt:lpstr>
      <vt:lpstr>أنجزوا نشاط "أنجز بمفردي ".  من يقرأ التعليمة؟ استعينوا بما درستموه في مكون النشاط العلمي لتوضيح مفهوم الكوكب </vt:lpstr>
      <vt:lpstr>نصحح جماعة.</vt:lpstr>
      <vt:lpstr>هذه مقترحات أخرى. من يقرأ؟ </vt:lpstr>
      <vt:lpstr>ننتقل إلى النشاط الثاني. </vt:lpstr>
      <vt:lpstr> من يقرأ التعليمة؟</vt:lpstr>
      <vt:lpstr>نصحح جماعة.</vt:lpstr>
      <vt:lpstr>هذه مقترحات أخرى. من يقرأ؟ </vt:lpstr>
      <vt:lpstr>Présentation PowerPoint</vt:lpstr>
      <vt:lpstr>في حصة اليوم،  ستحاولون فهم نص سماعي بعنوان " كوكب الأرض" وتعيدون سرد مضامينه. </vt:lpstr>
      <vt:lpstr>نبدأ حصتنا بتعرف معاني كلمات أساسية في النص. من يقرأ الكلمات التالية؟</vt:lpstr>
      <vt:lpstr>من يقرأ معنى كلمة "إهليلجي" ؟ ثم آخر يركبها في جملة مفيدة أو يعطي أمثلة لها. </vt:lpstr>
      <vt:lpstr>من يقرأ معنى كلمة " التوعية" ؟ ثم آخر يركبها في جملة مفيدة.</vt:lpstr>
      <vt:lpstr>من يقرأ معنى كلمة " الردع " ؟ ثم آخر يركبه في جملة مفيدة.</vt:lpstr>
      <vt:lpstr>من يقرأ معنى كلمة " المقترح " ؟ ثم آخر يركبها في جملة مفيدة.</vt:lpstr>
      <vt:lpstr>من يختار كلمة أو عبارة ويذكرنا بمعناها؟ </vt:lpstr>
      <vt:lpstr> قبل أن نستمع لنص "كوكب الأرض"، حاولوا بشكل ثنائي توقع المعلومات التي يمكن أن يقدمها النص انطلاقا من عنوانه والصورتين التاليتين: </vt:lpstr>
      <vt:lpstr>خذوا دفاتر البحث لتسجيل أهم المعلومات التي ستلتقطونها أثناء الاستماع. </vt:lpstr>
      <vt:lpstr>عرض فيديو "كوكب الأرض" (مرتان) </vt:lpstr>
      <vt:lpstr>من يقرأ توقعه ويوضح كيف استطاع هو وزميله التحقق منه؟ </vt:lpstr>
      <vt:lpstr>سنجيب جماعة عن بعض الأسئلة لفهم النص. من يجيب عن السؤال التالي؟</vt:lpstr>
      <vt:lpstr>Présentation PowerPoint</vt:lpstr>
      <vt:lpstr>مناقشة الجواب.</vt:lpstr>
      <vt:lpstr>Présentation PowerPoint</vt:lpstr>
      <vt:lpstr>Présentation PowerPoint</vt:lpstr>
      <vt:lpstr>مناقشة الجواب.</vt:lpstr>
      <vt:lpstr>نصحح. من يقرأ؟</vt:lpstr>
      <vt:lpstr>الآن، خذوا كراساتكم- الصفحة -155-. </vt:lpstr>
      <vt:lpstr>استعينوا بما سجلتموه على دفاتركم، وأجيبوا عن الأسئلة التالية. </vt:lpstr>
      <vt:lpstr>نصحح جماعة. </vt:lpstr>
      <vt:lpstr>صححوا على كراساتكم. سنناقش جماعة جواب السؤال الثالث. </vt:lpstr>
      <vt:lpstr>نناقش جماعة جواب السؤال الرابع. </vt:lpstr>
      <vt:lpstr>هذا رأي آخر.  من يقرأ؟ </vt:lpstr>
      <vt:lpstr>ننتقل إلى نشاط " أستعد لأتحدث"، من يقرأ التعليمة؟ (سنجيب جماعة) </vt:lpstr>
      <vt:lpstr>من يحدد الرأي الأول؟ مناقشة الأجوبة ثم الانتقال إلى المقطع الموالي. </vt:lpstr>
      <vt:lpstr>استعينوا بالأجوبة المقترحة واستعدوا لتقديم ملخص النص شفهيا. </vt:lpstr>
      <vt:lpstr>من يتحدث باسترسال لتقديم ملخص النص.   تناقش كل محاولة من حيث انسجام المعلومات والتحدث باسترسال.</vt:lpstr>
      <vt:lpstr>اختتام الحصة</vt:lpstr>
      <vt:lpstr>Présentation PowerPoint</vt:lpstr>
      <vt:lpstr>من يذكرنا بأهم الأفكار التي وردت في النص السماعي" كوكب الأرض"؟</vt:lpstr>
      <vt:lpstr>أنجزوا نشاط « أستعد لفهم النص» ثم ركبوا المفردات في جمل مفيدة.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281</cp:revision>
  <dcterms:created xsi:type="dcterms:W3CDTF">2023-09-20T21:35:22Z</dcterms:created>
  <dcterms:modified xsi:type="dcterms:W3CDTF">2026-05-24T22:06:30Z</dcterms:modified>
</cp:coreProperties>
</file>