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9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0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2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67"/>
  </p:notesMasterIdLst>
  <p:handoutMasterIdLst>
    <p:handoutMasterId r:id="rId68"/>
  </p:handoutMasterIdLst>
  <p:sldIdLst>
    <p:sldId id="2147482886" r:id="rId15"/>
    <p:sldId id="2147482887" r:id="rId16"/>
    <p:sldId id="2147482888" r:id="rId17"/>
    <p:sldId id="2147482736" r:id="rId18"/>
    <p:sldId id="2147482616" r:id="rId19"/>
    <p:sldId id="2147482445" r:id="rId20"/>
    <p:sldId id="2147482739" r:id="rId21"/>
    <p:sldId id="2147482453" r:id="rId22"/>
    <p:sldId id="2147482669" r:id="rId23"/>
    <p:sldId id="2147482695" r:id="rId24"/>
    <p:sldId id="2147482698" r:id="rId25"/>
    <p:sldId id="2147482699" r:id="rId26"/>
    <p:sldId id="2147482700" r:id="rId27"/>
    <p:sldId id="2147482701" r:id="rId28"/>
    <p:sldId id="2147482702" r:id="rId29"/>
    <p:sldId id="2147482793" r:id="rId30"/>
    <p:sldId id="2147482889" r:id="rId31"/>
    <p:sldId id="2147482756" r:id="rId32"/>
    <p:sldId id="2147482779" r:id="rId33"/>
    <p:sldId id="2147482890" r:id="rId34"/>
    <p:sldId id="2147482775" r:id="rId35"/>
    <p:sldId id="2147482857" r:id="rId36"/>
    <p:sldId id="2147482712" r:id="rId37"/>
    <p:sldId id="2147482783" r:id="rId38"/>
    <p:sldId id="2147482891" r:id="rId39"/>
    <p:sldId id="2147482782" r:id="rId40"/>
    <p:sldId id="2147482874" r:id="rId41"/>
    <p:sldId id="2147482893" r:id="rId42"/>
    <p:sldId id="2147482894" r:id="rId43"/>
    <p:sldId id="2147482892" r:id="rId44"/>
    <p:sldId id="2147482895" r:id="rId45"/>
    <p:sldId id="2147482896" r:id="rId46"/>
    <p:sldId id="2147482897" r:id="rId47"/>
    <p:sldId id="2147482898" r:id="rId48"/>
    <p:sldId id="2147482899" r:id="rId49"/>
    <p:sldId id="2147482900" r:id="rId50"/>
    <p:sldId id="2147482901" r:id="rId51"/>
    <p:sldId id="2147482904" r:id="rId52"/>
    <p:sldId id="2147482903" r:id="rId53"/>
    <p:sldId id="2147482902" r:id="rId54"/>
    <p:sldId id="2147482905" r:id="rId55"/>
    <p:sldId id="2147482906" r:id="rId56"/>
    <p:sldId id="2147482729" r:id="rId57"/>
    <p:sldId id="2147482885" r:id="rId58"/>
    <p:sldId id="2147482908" r:id="rId59"/>
    <p:sldId id="2147482910" r:id="rId60"/>
    <p:sldId id="2147482883" r:id="rId61"/>
    <p:sldId id="2147482740" r:id="rId62"/>
    <p:sldId id="2147482742" r:id="rId63"/>
    <p:sldId id="2147482911" r:id="rId64"/>
    <p:sldId id="2147482744" r:id="rId65"/>
    <p:sldId id="2147482745" r:id="rId66"/>
  </p:sldIdLst>
  <p:sldSz cx="9144000" cy="6858000" type="screen4x3"/>
  <p:notesSz cx="6858000" cy="9144000"/>
  <p:embeddedFontLst>
    <p:embeddedFont>
      <p:font typeface="Dosis ExtraBold" pitchFamily="2" charset="0"/>
      <p:bold r:id="rId69"/>
    </p:embeddedFont>
    <p:embeddedFont>
      <p:font typeface="Microsoft Uighur" panose="02000000000000000000" pitchFamily="2" charset="-78"/>
      <p:regular r:id="rId70"/>
      <p:bold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9" autoAdjust="0"/>
    <p:restoredTop sz="94610"/>
  </p:normalViewPr>
  <p:slideViewPr>
    <p:cSldViewPr snapToGrid="0">
      <p:cViewPr varScale="1">
        <p:scale>
          <a:sx n="75" d="100"/>
          <a:sy n="75" d="100"/>
        </p:scale>
        <p:origin x="1315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2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21/05/2026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74177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233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1528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image" Target="../media/image3.jpg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8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2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1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4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8" r:id="rId12"/>
    <p:sldLayoutId id="214748394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64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3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9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9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9.gif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41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8.xml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36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54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1662A83-3913-7E43-B5B0-AEE604574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0E7F04-074A-4892-722B-31EA545FC807}"/>
              </a:ext>
            </a:extLst>
          </p:cNvPr>
          <p:cNvSpPr txBox="1"/>
          <p:nvPr/>
        </p:nvSpPr>
        <p:spPr>
          <a:xfrm rot="20954829">
            <a:off x="3393632" y="3392802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54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64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</a:t>
            </a: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وتحدث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fr-FR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</a:t>
            </a:r>
            <a:r>
              <a:rPr lang="fr-FR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</a:t>
            </a:r>
            <a:r>
              <a:rPr lang="fr-FR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72649" y="547457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دعم (40)د.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738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73017" y="25250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الكنز الحقيقي.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4226560" y="2122576"/>
            <a:ext cx="241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452" y="3875228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081525" y="42948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تثبيت </a:t>
            </a:r>
            <a:r>
              <a:rPr lang="ar-MA" sz="1600" b="1" dirty="0" err="1">
                <a:cs typeface="Microsoft Uighur" panose="02000000000000000000" pitchFamily="2" charset="-78"/>
              </a:rPr>
              <a:t>التعلمات</a:t>
            </a:r>
            <a:r>
              <a:rPr lang="ar-MA" sz="1600" b="1" dirty="0">
                <a:cs typeface="Microsoft Uighur" panose="02000000000000000000" pitchFamily="2" charset="-78"/>
              </a:rPr>
              <a:t> ومعالجة التعثرات.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968857" y="3956313"/>
            <a:ext cx="612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دعم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11401" y="4006598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9B2EBA-BBFC-0989-4ABF-70C61B44F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36" y="2042507"/>
            <a:ext cx="558298" cy="6427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685942-E845-ED72-9DFC-E724CFE7D9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48" y="3769018"/>
            <a:ext cx="598938" cy="68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0" y="2983609"/>
            <a:ext cx="8069051" cy="890781"/>
            <a:chOff x="879567" y="1995266"/>
            <a:chExt cx="732571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2289" y="1995266"/>
              <a:ext cx="706299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79567" y="2300748"/>
              <a:ext cx="57650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" الكنز الحقيقي" واستثماره لغويا.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85513" y="4612919"/>
            <a:ext cx="7375439" cy="890781"/>
            <a:chOff x="1320353" y="273379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0353" y="273379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22859" y="30169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54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</a:t>
            </a:r>
            <a:r>
              <a:rPr lang="ar-MA" dirty="0">
                <a:solidFill>
                  <a:srgbClr val="424D7B"/>
                </a:solidFill>
              </a:rPr>
              <a:t>   </a:t>
            </a:r>
            <a:r>
              <a:rPr lang="fr-FR" dirty="0">
                <a:solidFill>
                  <a:srgbClr val="424D7B"/>
                </a:solidFill>
              </a:rPr>
              <a:t>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991361" y="1771950"/>
            <a:ext cx="5107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الكنز الحقيقي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0990" y="110114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152000" y="277429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كراساتكم، الصفحة 152.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98A105-F23A-70E3-8B6C-FE06E67703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039" y="1584000"/>
            <a:ext cx="3180555" cy="484476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B374A9-EF66-A63C-675E-D0C3BFA0D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49" y="1368000"/>
            <a:ext cx="725847" cy="83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756000"/>
            <a:ext cx="700083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الجملتين المكتوبتين بخط بارز في النص. (سأسجلهما على السبورة استعدادا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F6D672-03C9-8DA1-36C8-6003CBE932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6399" y="1584000"/>
            <a:ext cx="3221195" cy="484476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2E09DD-2A72-00B8-2D29-D7FB83D133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399" y="3408680"/>
            <a:ext cx="3221195" cy="3292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D233B0-1D2C-ED9F-A9CE-6B004E656A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399" y="5441640"/>
            <a:ext cx="3221195" cy="32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4E7487-86E9-F2BE-7868-2FF6F6EAA22A}"/>
              </a:ext>
            </a:extLst>
          </p:cNvPr>
          <p:cNvSpPr txBox="1"/>
          <p:nvPr/>
        </p:nvSpPr>
        <p:spPr>
          <a:xfrm>
            <a:off x="459213" y="1909469"/>
            <a:ext cx="8225573" cy="4524315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ولم يجدوا طريقة أسرع للوصول إلى الكنز سوى قطع الأشجار وإحراق الأعشاب لتسهيل البحث متجاهلين أثر أفعالهم على الغابة.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 أهل القرية، </a:t>
            </a:r>
            <a:r>
              <a:rPr lang="ar-MA" sz="48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وبدؤوا</a:t>
            </a: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بغرس البذور في الأرض الجرداءِ بغية استعادة </a:t>
            </a:r>
            <a:r>
              <a:rPr lang="ar-MA" sz="48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بهائها</a:t>
            </a: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يجمعون التراب بعناية، ويتعاونون لإحياء الغابة التي فقدوها بأيديهم.</a:t>
            </a:r>
          </a:p>
        </p:txBody>
      </p:sp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AD994-C5F2-B30D-2EA1-3B3DCA22F036}"/>
              </a:ext>
            </a:extLst>
          </p:cNvPr>
          <p:cNvSpPr txBox="1"/>
          <p:nvPr/>
        </p:nvSpPr>
        <p:spPr>
          <a:xfrm>
            <a:off x="331914" y="1765014"/>
            <a:ext cx="8225573" cy="4524315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وَلَمْ يَجِدوا طَريقَةً أَسْرَعَ لِلْوُصولِ إِلى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ٱلْكَنْزِ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سِوى قَطْعِ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وَإِحْراقِ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ٱلْأَعْشابِ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لِتَسْهيلِ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ٱلْبَحْثِ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مُتَجاهِلينَ أَثَرَ أَفْعالِهِم عَلى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أَهْلُ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ٱلْقَرْيَةِ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وَبَدَؤوا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بِغَرْسِ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ٱلْجَرْداءِ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بُغْيَةَ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ٱسْتِعادَةِ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بَهائِها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يَجْمَعونَ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ٱلتُّرابَ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بِعِنايَةٍ، وَيَتَعاوَنونَ لِإِحْياءِ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فَقَدوها بِأَيْديهِمْ.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على كراسته؟ . (قراءتان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ADEC85-2AD2-28F9-BE2A-2091EF9F22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039" y="1584000"/>
            <a:ext cx="3180555" cy="484476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استثمار المعجم وفهم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62AAE4-E436-2CAC-565C-22741A1F8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5760" y="1584001"/>
            <a:ext cx="3413760" cy="469488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32893C9-3DA2-8A57-877B-6A4E09379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5760" y="2039380"/>
            <a:ext cx="3413760" cy="262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7A36-8381-BC72-1677-5DBC3DB3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21A4B-E54F-2211-C6A6-94A91BD5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1EB1C-8616-4DFD-0E35-45342356CA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7C72C-7A39-7173-8BE8-5D2D079CFAA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0E9F9-5CB4-5D57-BDD9-7FCCFDC6537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606DDB-A9B1-10FA-C3F9-4E3E378A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BAA9BD-01F1-F84C-E900-D29191EE30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993619-4A36-9A2E-F3D9-7DDA4BD3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7B3416-5F90-B6C2-9B6E-08069052BE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06CF3A-D8F9-C0ED-0E8F-DDAF10AB1D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5760" y="1584001"/>
            <a:ext cx="3413760" cy="469488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008F7F-C340-367E-1C68-2C37C8273D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5760" y="2039380"/>
            <a:ext cx="3413760" cy="262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53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49462-E3D4-5A1E-EF9E-0D41A6FFD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BCD4B3-6C67-D15B-7191-5F2AB2A6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BFF2B-C256-430F-CC45-81B8E47BF59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DD8067-CCBB-BE2C-3715-D1E4D255B45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4F9A27-D23C-6AB7-44A6-1B1CE7E1614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B1E81F-183D-520B-5E19-05F6C9A1D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2B93EB-BA83-A26D-4BCC-3CB77E806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63F22E-C07C-4022-417F-913AA97813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AC365C-7769-0846-E755-44BBA84F03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952CFA-F5EC-681E-BB56-964D7255AC58}"/>
              </a:ext>
            </a:extLst>
          </p:cNvPr>
          <p:cNvSpPr txBox="1"/>
          <p:nvPr/>
        </p:nvSpPr>
        <p:spPr>
          <a:xfrm>
            <a:off x="477672" y="1909469"/>
            <a:ext cx="8120418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كَلِماتٌ لَها عَلاقَةٌ بِمُفْرَدَةِ "اَلْكَنْزُ: اَلصُّنْدوقُ، اَلثَّرْوَةُ، مَخْبوءٌ، مَدْفونٌ، ثَمينٌ- بَحْثٌ...</a:t>
            </a:r>
          </a:p>
          <a:p>
            <a:pPr algn="r" rtl="1"/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اَلْجَرْداءُ # اَلْخَضْراءُ – اَلْخِصْبَةُ- اَلْعامِرَةُ                                     - ثَرْوَةٌ # فَقْرٌ- بُؤْسٌ...</a:t>
            </a:r>
          </a:p>
          <a:p>
            <a:pPr algn="r" rtl="1"/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وُصولُ شائِعَةٍ غَريبَةٍ تَتَحَدَّثُ عَنْ وُجودِ كَنْزٍ ثَمينٍ مَخْبوءٍ في أَعْماقِ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يَمْنَحُ صاحِبَهُ ثَرْوَةً عَظيمَةً وَيُحَقِّقُ كُلَّ أُمْنِياتِهِ.</a:t>
            </a:r>
          </a:p>
          <a:p>
            <a:pPr algn="r" rtl="1"/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وَجَدَ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ٱلسُّكّانُ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ٱلصُّنْدوقِ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ثَلاثَةَ أَشْياءَ: كيسٌ مِنَ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وَكَمِّيَّةٌ مِنَ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ٱلتُّرابِ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وَوَرَقَةٌ مَكْتوبٌ عَلَيْها: "اَلتَّعاوُنُ عَلى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وَحُبُّ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ٱلْخَيْرِ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لِلْآخَرينَ."</a:t>
            </a:r>
          </a:p>
          <a:p>
            <a:pPr algn="r" rtl="1"/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أَدْرَكَ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ٱلسُّكّانُ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أَنَّ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ٱلْكَنْزَ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ٱلْحَقيقِيَّ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ٱلْغابَةَ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نَفْسَها، وَأَنَّ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ٱلرِّسالَةَ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تَذْكيراً بِضَرورَةِ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ٱلتَّعاوُنِ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وَحُبِّ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ٱلْخَيْرِ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وَٱلْمُحافَظَةِ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ٱلطَّبيعَةِ مِنَ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في نَظَري، تَهافَتَ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ٱلسُّكّانُ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إيجادِ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ٱلْكَنْزِ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ٱلطَّمَعِ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وَٱلرَّغْبَةِ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تَغْييرِ حَياتِهِم بِسُرْعَةٍ دونَ جُهْدٍ، فَأَعْمَتْهُمُ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ٱلْأَمانيُّ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ٱلنَّظَرِ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ما يَمْلِكونَهُ مِنْ كَنْزٍ حَقيقِيٍّ أَمامَهُمْ، وَهُوَ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ٱلْغابَةُ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ٱلْكَريمَةُ</a:t>
            </a:r>
            <a:r>
              <a:rPr lang="ar-MA" sz="27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كانَتْ تُوَفِّرُ لَهُمْ كُلَّ ما يَحْتاجونَهُ.</a:t>
            </a:r>
          </a:p>
        </p:txBody>
      </p:sp>
    </p:spTree>
    <p:extLst>
      <p:ext uri="{BB962C8B-B14F-4D97-AF65-F5344CB8AC3E}">
        <p14:creationId xmlns:p14="http://schemas.microsoft.com/office/powerpoint/2010/main" val="118376604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استثمار الظواهر اللغوية. أجيبوا عن السؤالين 6 و7.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DFBB35-8E93-7436-3760-9C5840B013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5760" y="1584001"/>
            <a:ext cx="3413760" cy="469488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C30BB4-79DB-EE80-04ED-A7051428FE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5760" y="4776716"/>
            <a:ext cx="3459422" cy="114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F59F1A-7A9F-A6AC-582A-BA245DF771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376" y="2279384"/>
            <a:ext cx="7247248" cy="350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991CB-C2FE-42A5-6B81-FBD0DD18B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9CBB7-29C9-075E-9F47-504D15563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BD47AF-E381-FE35-A22F-710820FFDA5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2BF78B-562E-A73A-E31E-1F98469205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2B2EAD-E5F9-F54C-BDF6-EB62D0B2588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6A86B2-E3C2-7513-4D5E-99FC73815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FEB939-864D-48BC-DAFF-53D76CFD0F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170D23-B731-B830-143C-536F4C477F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3A5A89-D394-C6EA-8F1D-39B3B846EC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894E47-5EF4-E1BC-A9DE-E63624640F38}"/>
              </a:ext>
            </a:extLst>
          </p:cNvPr>
          <p:cNvSpPr txBox="1"/>
          <p:nvPr/>
        </p:nvSpPr>
        <p:spPr>
          <a:xfrm>
            <a:off x="272203" y="2109007"/>
            <a:ext cx="834499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7063" indent="-627063"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  - قامَ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ٱلسُّكّانُ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بِإِعادَةِ زَرْعِ أَرْضِهِمْ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رَغْبَةً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إِحْياءِ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وَٱسْتِعادَةِ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خَيْراتِها.</a:t>
            </a:r>
          </a:p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- أَسْرَعَ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ٱلْبَحْثِ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ٱلْكَنْزِ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طَمَعاً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ٱلثَّرْوَةِ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وَتَحْقيقِ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ٱلْأَمانيِّ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450850" indent="-355600"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7.  - تَعاوَنَ: فِعْلٌ ماضٍ مَبْنِيٌّ 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31813" indent="-80963"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ٱلْفَلّاحونَ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فاعِلٌ مَرْفوعٌ وَعَلامَةُ رَفْعِهِ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ٱلْواوُ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لِأَنَّهُ جَمْعُ مُذَكَّرٍ سالِمٌ.</a:t>
            </a:r>
          </a:p>
          <a:p>
            <a:pPr marL="531813" indent="-80963"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إِحْياءً: مَفْعولٌ لِأَجْلِهِ مَنْصوبٌ وَعَلامَةُ نَصْبِهِ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  <a:p>
            <a:pPr marL="531813" indent="-80963"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لِلْغابَةِ: اَللّامُ حَرْفُ جَرٍّ،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وَ"ٱلْغابَةِ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اِسْمٌ مَجْرورٌ وَعَلامَةُ جَرِّهِ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ٱلْكَسْرَةُ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00484114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375CD3-80A9-E533-389A-D0BC174A8DD8}"/>
              </a:ext>
            </a:extLst>
          </p:cNvPr>
          <p:cNvSpPr/>
          <p:nvPr/>
        </p:nvSpPr>
        <p:spPr>
          <a:xfrm>
            <a:off x="628650" y="1613991"/>
            <a:ext cx="7782128" cy="42420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تخصيص حصة الدعم لتثبيت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التعلمات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المدرسة خلال المراحل السابقة ومعالجة التعثرات المرتبطة بها؛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تخصيص دفتر للدعم تنجز فيه الأنشطة المقترحة؛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في نهاية كل حصة إلى استثمار أنشطة مفكرتي لمراجعة قواعد الظواهر اللغوية والتدرب على توظيفها من خلال الأنشطة المدرجة فيها.</a:t>
            </a: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EFF63-9AA5-7BAC-73E8-23846D925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E02F4C2-60B8-F442-8390-2297900C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دعم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7B9208B-2FE0-8202-8372-70EE129C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D4AA451-A73A-17B0-47A7-78CC89B2D7D6}"/>
              </a:ext>
            </a:extLst>
          </p:cNvPr>
          <p:cNvSpPr txBox="1">
            <a:spLocks/>
          </p:cNvSpPr>
          <p:nvPr/>
        </p:nvSpPr>
        <p:spPr>
          <a:xfrm>
            <a:off x="2447260" y="2607549"/>
            <a:ext cx="4500000" cy="174721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 النعت الحقيقي؛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 الحال؛</a:t>
            </a:r>
            <a:endParaRPr lang="fr-FR" sz="28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CA2ECF7-F4ED-8602-EBFB-4475FAA5E6AD}"/>
              </a:ext>
            </a:extLst>
          </p:cNvPr>
          <p:cNvSpPr txBox="1"/>
          <p:nvPr/>
        </p:nvSpPr>
        <p:spPr>
          <a:xfrm>
            <a:off x="4631738" y="1777877"/>
            <a:ext cx="2539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دعم دروس التراكيب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7E3FD43-69E6-9B03-7E84-71D3B67DA7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49591771-59FD-B541-E054-8027D03CB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4052" y="105453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17D5F9-1AB4-86E3-5B0C-D52B6430B4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36" y="1594536"/>
            <a:ext cx="814257" cy="93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932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البداية، سنتذكر الدروس التي راجعناها  في الحصة الماضية. خذوا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C1EC96-2B18-BCD9-DB97-F9C28F4099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970" y="1947469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على ألواحكم وزني الكلمتين التاليتين: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7689E1-4A23-A66B-E57D-1974FA60693D}"/>
              </a:ext>
            </a:extLst>
          </p:cNvPr>
          <p:cNvSpPr/>
          <p:nvPr/>
        </p:nvSpPr>
        <p:spPr>
          <a:xfrm>
            <a:off x="5566064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اِسْتِغْفارٌ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0EBBF35-899C-4A98-15C4-1774F5E1F12D}"/>
              </a:ext>
            </a:extLst>
          </p:cNvPr>
          <p:cNvSpPr/>
          <p:nvPr/>
        </p:nvSpPr>
        <p:spPr>
          <a:xfrm>
            <a:off x="1108725" y="306832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مَدْخولٌ</a:t>
            </a:r>
          </a:p>
        </p:txBody>
      </p:sp>
    </p:spTree>
    <p:extLst>
      <p:ext uri="{BB962C8B-B14F-4D97-AF65-F5344CB8AC3E}">
        <p14:creationId xmlns:p14="http://schemas.microsoft.com/office/powerpoint/2010/main" val="213484758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54B3-44EC-2BAC-E1AD-4B2455A6E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DBD81D-BA36-5B20-A9E6-FB5AB1881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يوضح لزملائه كيف صاغ وزن كلمة استغفار؟  ثم آخر يشرح كيف صاغ وزن كلمة مدخول.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5AC3F5-CF1F-68A1-0EDB-CC70D474400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3BD3FB-3A17-2E74-0AEA-5AEFD517E9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48F371-C01B-3277-92E7-F2FA121F94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C537C6-FDEC-EB0F-E301-61F0673747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F871D9-CBC4-2FC1-056A-246BE6396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254403-A501-41CD-373C-07C1292206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20D55B-B018-5F3D-7D58-4158522EAD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E4B0DE-9596-407F-DA18-3AE515E7FB88}"/>
              </a:ext>
            </a:extLst>
          </p:cNvPr>
          <p:cNvSpPr/>
          <p:nvPr/>
        </p:nvSpPr>
        <p:spPr>
          <a:xfrm>
            <a:off x="5461748" y="2574698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اِسْتِغْفارٌ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E8C8594-5231-84A1-4008-E8C830F7B0D0}"/>
              </a:ext>
            </a:extLst>
          </p:cNvPr>
          <p:cNvSpPr/>
          <p:nvPr/>
        </p:nvSpPr>
        <p:spPr>
          <a:xfrm>
            <a:off x="1108725" y="2574698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مَدْخولٌ</a:t>
            </a:r>
          </a:p>
        </p:txBody>
      </p:sp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17242C7-25C1-DAF9-3525-43040CF70C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386162" y="3761698"/>
            <a:ext cx="841742" cy="841742"/>
          </a:xfrm>
          <a:prstGeom prst="rect">
            <a:avLst/>
          </a:prstGeom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371471F-DE47-AB27-94DF-D9481E90411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97042" y="3761698"/>
            <a:ext cx="841742" cy="84174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1D59F4-1B12-F6CA-75F1-E38BD50DCBCB}"/>
              </a:ext>
            </a:extLst>
          </p:cNvPr>
          <p:cNvSpPr/>
          <p:nvPr/>
        </p:nvSpPr>
        <p:spPr>
          <a:xfrm>
            <a:off x="5511749" y="467157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اِسْتِفْعالٌ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7B03CB5-4FA2-8427-E352-42615173FB9D}"/>
              </a:ext>
            </a:extLst>
          </p:cNvPr>
          <p:cNvSpPr/>
          <p:nvPr/>
        </p:nvSpPr>
        <p:spPr>
          <a:xfrm>
            <a:off x="1158726" y="467157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مَفْعولٌ</a:t>
            </a:r>
          </a:p>
        </p:txBody>
      </p:sp>
    </p:spTree>
    <p:extLst>
      <p:ext uri="{BB962C8B-B14F-4D97-AF65-F5344CB8AC3E}">
        <p14:creationId xmlns:p14="http://schemas.microsoft.com/office/powerpoint/2010/main" val="177398132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166F-200B-7A34-D3D5-FE2B41C4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8CA6-8298-D841-CD84-07F50DAA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ألواحكم، اكتبوا صيغتي اسم التفضيل من الفعل التالي.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B52962-65AC-1D7A-04B2-6311C182B6E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892D5-1911-F299-0E4F-D2D83BCB0C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F533B-3E78-490B-08D2-C50B5DC597E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0C3E95-46DB-4BD9-A804-562F609803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9983BC-5EEB-7F2F-5E2D-B9C910870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AA2A9-D7AC-2163-A382-F4D3E33E3E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EAA1E1-3A77-E56B-74A9-BF9C75925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0C40CD2-6BB4-ED36-066E-29362E671221}"/>
              </a:ext>
            </a:extLst>
          </p:cNvPr>
          <p:cNvSpPr/>
          <p:nvPr/>
        </p:nvSpPr>
        <p:spPr>
          <a:xfrm>
            <a:off x="3365750" y="3316605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عَظُمَ</a:t>
            </a:r>
          </a:p>
        </p:txBody>
      </p:sp>
    </p:spTree>
    <p:extLst>
      <p:ext uri="{BB962C8B-B14F-4D97-AF65-F5344CB8AC3E}">
        <p14:creationId xmlns:p14="http://schemas.microsoft.com/office/powerpoint/2010/main" val="304425772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06C63-F292-26D7-AC8F-E27975EE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2ABBB-CE3C-7D83-C0E9-237324868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ألواحكم، من يوضح كيف يصاغ اسم التفضيل من الفعل.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6C0A50-8B60-DBEE-0221-6E6374D1C86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41A779-28E5-146F-F079-EC2775111EB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79069E-D730-86C3-105F-4CF9035AD92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E328E4-9FEE-9B64-6D1D-29560E0457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0439F2-1C2C-81F1-6FF4-9D9D5335E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C9A788-845A-98A9-C1A3-AF374969DE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FC8BA8-698D-6180-4BFF-E88D002738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2F12E8-D7D1-B589-5EAC-C4C262FC79F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22324" y="3588978"/>
            <a:ext cx="841742" cy="841742"/>
          </a:xfrm>
          <a:prstGeom prst="rect">
            <a:avLst/>
          </a:prstGeom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7008233-88B6-CA43-5F52-3E11A150A14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4985" y="3588978"/>
            <a:ext cx="841742" cy="84174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08602B-CCA0-3313-09CF-CBABA7746445}"/>
              </a:ext>
            </a:extLst>
          </p:cNvPr>
          <p:cNvSpPr/>
          <p:nvPr/>
        </p:nvSpPr>
        <p:spPr>
          <a:xfrm>
            <a:off x="5600783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أَفْعَلُ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5DF00CF-171C-B108-F9FF-25EA6DFED5AD}"/>
              </a:ext>
            </a:extLst>
          </p:cNvPr>
          <p:cNvSpPr/>
          <p:nvPr/>
        </p:nvSpPr>
        <p:spPr>
          <a:xfrm>
            <a:off x="1304351" y="4788960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فُعْلى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18583E9-27B6-5340-7AA7-0850000061D5}"/>
              </a:ext>
            </a:extLst>
          </p:cNvPr>
          <p:cNvSpPr/>
          <p:nvPr/>
        </p:nvSpPr>
        <p:spPr>
          <a:xfrm>
            <a:off x="5636945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أَعْظَمُ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C27DC3D-8684-CCBE-2888-9B3761820CD1}"/>
              </a:ext>
            </a:extLst>
          </p:cNvPr>
          <p:cNvSpPr/>
          <p:nvPr/>
        </p:nvSpPr>
        <p:spPr>
          <a:xfrm>
            <a:off x="1179606" y="2264794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عُظْمى</a:t>
            </a:r>
          </a:p>
        </p:txBody>
      </p:sp>
    </p:spTree>
    <p:extLst>
      <p:ext uri="{BB962C8B-B14F-4D97-AF65-F5344CB8AC3E}">
        <p14:creationId xmlns:p14="http://schemas.microsoft.com/office/powerpoint/2010/main" val="245317402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509B1-3267-46C7-B67D-9DAD794BF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CBBC10-B161-10F6-B898-42D634DF4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ألواحكم،  صوغوا المصدر الصريح من كل فعل.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5EA316-D413-E170-8C08-10E0B545729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FDFA46-081D-F744-08CB-05580473B35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D71864-24D0-B5A9-3733-44A6CD21D17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D416CF7-446A-0E72-4BD8-B8B57CDDB7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16333A-F537-E526-3FE3-FDCD6FB9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FCE854-F06F-C2A7-859E-D0D49FB05D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F043D0-12A2-D236-0253-24D05661C5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5A2F8DB-85F4-DDCF-6665-3A19378EEF4F}"/>
              </a:ext>
            </a:extLst>
          </p:cNvPr>
          <p:cNvSpPr/>
          <p:nvPr/>
        </p:nvSpPr>
        <p:spPr>
          <a:xfrm>
            <a:off x="6038535" y="2965099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وَفَّرَ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DC1CC3D-BE2F-F035-C938-296462051C8A}"/>
              </a:ext>
            </a:extLst>
          </p:cNvPr>
          <p:cNvSpPr/>
          <p:nvPr/>
        </p:nvSpPr>
        <p:spPr>
          <a:xfrm>
            <a:off x="969690" y="2965099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جَلَسَ</a:t>
            </a:r>
          </a:p>
        </p:txBody>
      </p:sp>
    </p:spTree>
    <p:extLst>
      <p:ext uri="{BB962C8B-B14F-4D97-AF65-F5344CB8AC3E}">
        <p14:creationId xmlns:p14="http://schemas.microsoft.com/office/powerpoint/2010/main" val="417590353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32045-9F89-0F57-6101-296D97CBF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DC48E-2CB5-86D8-BC1E-CBCFBBE0D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ألواحكم،  من يوضح كيف صاغ المصدر الصريح من كل فعل؟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F7483B-8ED8-9838-AAA8-7E4E4CD5733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8FCB9B-B6DB-6877-0CCD-B88C5498866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0FAF83-EDA7-50F9-16C1-B0CE3BBE4F7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29DD00-E3BA-F156-C054-B9DDD5C523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4DB5C1-B87D-7750-CC60-CB226F9C3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DD55CD-8177-0F56-AC53-23B56A5D65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3440E4-D5BF-4F71-D172-2E99E3F524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E0B52FE-B699-9E7B-FA0D-CBDC35EAA051}"/>
              </a:ext>
            </a:extLst>
          </p:cNvPr>
          <p:cNvSpPr/>
          <p:nvPr/>
        </p:nvSpPr>
        <p:spPr>
          <a:xfrm>
            <a:off x="5874237" y="2637553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وَفَّرَ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D80D53-2A24-3924-F4B3-88DF50E1342B}"/>
              </a:ext>
            </a:extLst>
          </p:cNvPr>
          <p:cNvSpPr/>
          <p:nvPr/>
        </p:nvSpPr>
        <p:spPr>
          <a:xfrm>
            <a:off x="969690" y="2637553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جَلَسَ</a:t>
            </a:r>
          </a:p>
        </p:txBody>
      </p:sp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2AF0A8D-DCDD-7585-E3C9-791FF57D64E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798650" y="3764260"/>
            <a:ext cx="841742" cy="841742"/>
          </a:xfrm>
          <a:prstGeom prst="rect">
            <a:avLst/>
          </a:prstGeom>
        </p:spPr>
      </p:pic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530B17C-1739-000B-F15F-4A3A871CFC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69359" y="3756423"/>
            <a:ext cx="841742" cy="84174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A16054B-D33A-EBA4-7F78-E88080AFA56F}"/>
              </a:ext>
            </a:extLst>
          </p:cNvPr>
          <p:cNvSpPr/>
          <p:nvPr/>
        </p:nvSpPr>
        <p:spPr>
          <a:xfrm>
            <a:off x="5876650" y="4917729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تَوفيرٌ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6C8A868-34FB-0FF0-AE7B-5B95F17C2C10}"/>
              </a:ext>
            </a:extLst>
          </p:cNvPr>
          <p:cNvSpPr/>
          <p:nvPr/>
        </p:nvSpPr>
        <p:spPr>
          <a:xfrm>
            <a:off x="1108725" y="4956405"/>
            <a:ext cx="2412500" cy="11188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جُلوسٌ</a:t>
            </a:r>
          </a:p>
        </p:txBody>
      </p:sp>
    </p:spTree>
    <p:extLst>
      <p:ext uri="{BB962C8B-B14F-4D97-AF65-F5344CB8AC3E}">
        <p14:creationId xmlns:p14="http://schemas.microsoft.com/office/powerpoint/2010/main" val="377894097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2FA2-E8D4-2AFE-A4BA-307C8E3B0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C2D49D-739A-2694-F6C8-304E4937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انتبهوا،  سنراجع الدرسين التاليين: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24D9EE-79B1-F327-0D4E-7CBBA47FB7C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9A54B1-48AF-C16C-8612-09DD38ED723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94090-BAA8-B3DC-FD83-14197CA8B08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44E0A4-1C17-4A6C-DC3E-2FA9614650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66C75A-6461-6307-74A5-649F8C751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3B61D9-E630-34A0-3654-77930EF287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A2FF47-86FC-D9C2-17BE-C1469A945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8CC58078-1DC9-46A6-DD2D-55C82AB0B0D7}"/>
              </a:ext>
            </a:extLst>
          </p:cNvPr>
          <p:cNvSpPr txBox="1">
            <a:spLocks/>
          </p:cNvSpPr>
          <p:nvPr/>
        </p:nvSpPr>
        <p:spPr>
          <a:xfrm>
            <a:off x="1973120" y="2435149"/>
            <a:ext cx="5177361" cy="27336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Courier New" panose="02070309020205020404" pitchFamily="49" charset="0"/>
              <a:buChar char="o"/>
            </a:pPr>
            <a:r>
              <a:rPr lang="ar-MA" sz="5400" b="1" dirty="0">
                <a:cs typeface="Microsoft Uighur" panose="02000000000000000000" pitchFamily="2" charset="-78"/>
              </a:rPr>
              <a:t> اَلنَّعْتُ </a:t>
            </a:r>
            <a:r>
              <a:rPr lang="ar-MA" sz="5400" b="1" dirty="0" err="1">
                <a:cs typeface="Microsoft Uighur" panose="02000000000000000000" pitchFamily="2" charset="-78"/>
              </a:rPr>
              <a:t>ٱلْحَقيقِيُّ</a:t>
            </a:r>
            <a:r>
              <a:rPr lang="ar-MA" sz="5400" b="1" dirty="0">
                <a:cs typeface="Microsoft Uighur" panose="02000000000000000000" pitchFamily="2" charset="-78"/>
              </a:rPr>
              <a:t>؛</a:t>
            </a:r>
          </a:p>
          <a:p>
            <a:pPr algn="r" rtl="1">
              <a:buClr>
                <a:srgbClr val="424D7B"/>
              </a:buClr>
              <a:buFont typeface="Courier New" panose="02070309020205020404" pitchFamily="49" charset="0"/>
              <a:buChar char="o"/>
            </a:pPr>
            <a:r>
              <a:rPr lang="ar-MA" sz="5400" b="1" dirty="0">
                <a:cs typeface="Microsoft Uighur" panose="02000000000000000000" pitchFamily="2" charset="-78"/>
              </a:rPr>
              <a:t> اَلْحالُ.</a:t>
            </a:r>
            <a:endParaRPr lang="fr-FR" sz="5400" b="1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1305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10E28-9D78-1A65-57A6-E4EAE5455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0E6DFB-5C9E-F372-1528-4816565BE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بتعريف النعت الحقيقي؟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7E38D9-FD12-6270-4224-E0F9381A1D4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589F6-B669-5522-AAF1-8A345646A5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902F22-6362-B44D-8090-9CF0272F9E7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D837F8-94FD-124B-CC6B-91A79FBD7A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F46B77-31C4-293B-E1A2-7DDF20024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295AFC-9F49-1B74-CFBF-A64A9403B3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5B20E5-FF0F-E06E-5ED9-CEDA85E7DF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8267B4-45E5-6B2F-0622-6A3DD54B2C22}"/>
              </a:ext>
            </a:extLst>
          </p:cNvPr>
          <p:cNvSpPr/>
          <p:nvPr/>
        </p:nvSpPr>
        <p:spPr>
          <a:xfrm>
            <a:off x="2097233" y="3627502"/>
            <a:ext cx="4815840" cy="1625600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اَلنَّعْتُ </a:t>
            </a:r>
            <a:r>
              <a:rPr lang="ar-MA" sz="88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endParaRPr lang="fr-FR" sz="8800" dirty="0"/>
          </a:p>
        </p:txBody>
      </p:sp>
      <p:sp>
        <p:nvSpPr>
          <p:cNvPr id="11" name="Phylactère : pensées 10">
            <a:extLst>
              <a:ext uri="{FF2B5EF4-FFF2-40B4-BE49-F238E27FC236}">
                <a16:creationId xmlns:a16="http://schemas.microsoft.com/office/drawing/2014/main" id="{2957B222-79DB-CEF9-1CF9-87CB33770600}"/>
              </a:ext>
            </a:extLst>
          </p:cNvPr>
          <p:cNvSpPr/>
          <p:nvPr/>
        </p:nvSpPr>
        <p:spPr>
          <a:xfrm>
            <a:off x="1184224" y="1870398"/>
            <a:ext cx="2865120" cy="1646739"/>
          </a:xfrm>
          <a:prstGeom prst="cloudCallout">
            <a:avLst>
              <a:gd name="adj1" fmla="val 57891"/>
              <a:gd name="adj2" fmla="val 6064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بِٱلنَّعْتِ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810207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2CED9-42BA-0971-8BA3-1B909446D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481AE0-D74E-79E2-D3EC-93C904254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7BF6A-A1AE-D2F6-1B5C-F7633D6412E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70D60B-1A73-7AB2-00B1-12B1E74E29A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1201F5-C3E6-CD1D-5176-BE4B1058239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151DC4-7A5A-687D-69B3-D78985FBB6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18155B-9663-64CF-D46E-9C6AD880F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70F17C-0850-26DF-FC0F-412FD09E14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AEDD11-DD40-6780-EBCD-D78AC7316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19A8A9-96DB-5FF3-9B2B-8A5B5AFBE987}"/>
              </a:ext>
            </a:extLst>
          </p:cNvPr>
          <p:cNvSpPr txBox="1"/>
          <p:nvPr/>
        </p:nvSpPr>
        <p:spPr>
          <a:xfrm>
            <a:off x="984713" y="3015784"/>
            <a:ext cx="7040880" cy="1736646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اَلنَّعْتُ </a:t>
            </a:r>
            <a:r>
              <a:rPr lang="ar-MA" sz="4800" dirty="0" err="1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ٱلْحَقيقِيُّ</a:t>
            </a:r>
            <a:r>
              <a:rPr lang="ar-MA" sz="480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صِفَةٌ</a:t>
            </a:r>
            <a:r>
              <a:rPr lang="ar-MA" sz="480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تَأْتي لِتَوْضيحِ وَتَدْقيقِ </a:t>
            </a:r>
            <a:r>
              <a:rPr lang="ar-MA" sz="4800" dirty="0" err="1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ٱسْمٍ</a:t>
            </a:r>
            <a:r>
              <a:rPr lang="ar-MA" sz="480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قَبْلَهَا يُسَمّى </a:t>
            </a:r>
            <a:r>
              <a:rPr lang="ar-MA" sz="4800" dirty="0" err="1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ٱلْمَنْعوتُ</a:t>
            </a:r>
            <a:r>
              <a:rPr lang="ar-MA" sz="480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593679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F053A-FBB6-C9FD-F917-E18067FA0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F17BF9-68FE-66EE-337E-25336A4FE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يتمم الجملة التالية بنعتين حقيقيين مناسبين؟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التذكير بعلاقة النعت الحقيقي بالمنعوت.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22D446-544A-8266-6771-2FB22E33422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67D76-89A4-4377-FC6C-D9397832ABB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ECAE3F-E8E7-6209-CA52-60343926BD0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F72581-5F6F-F7F6-3556-DEA2C94B77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A7EDB0-92BA-95A5-3FBB-C3E5A8DD1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CAC02F-3EE7-CFAD-33DC-2200D94617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82C076-B1F1-3248-4759-8CD2502D6E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E897AE0-814F-B75B-672A-215EA57FCC19}"/>
              </a:ext>
            </a:extLst>
          </p:cNvPr>
          <p:cNvSpPr txBox="1"/>
          <p:nvPr/>
        </p:nvSpPr>
        <p:spPr>
          <a:xfrm>
            <a:off x="610685" y="3251579"/>
            <a:ext cx="8141861" cy="1225868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600" dirty="0"/>
              <a:t>يُوجَدُ </a:t>
            </a:r>
            <a:r>
              <a:rPr lang="ar-MA" sz="6600" dirty="0" err="1"/>
              <a:t>ٱلْكَنْزُ</a:t>
            </a:r>
            <a:r>
              <a:rPr lang="ar-MA" sz="6600" dirty="0"/>
              <a:t> ........ في صُنْدوقٍ ..........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416250245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9D994-89B8-32FD-7197-893CFEA18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ACA514-C978-BDFB-4954-527682FB9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ألواحكم، أتمموا الجملة بنعتين حقيقيين مناسبين؟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التذكير بعلاقة النعت الحقيقي بالمنعوت.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7541DA-BBEC-AC6D-76E5-341B631C194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47A032-37E8-E04C-422A-DE8BF8C93CA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D47AC4-83BB-ABF4-28A8-93FEE870F5E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7EE054-0FFD-34B0-C572-B501BCAA7A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99EBF3-E3BD-1245-498E-2C13C5324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BDB502-1AEE-B8B3-7E49-1C84F10BF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6C4B47-2323-6890-9890-B5A045C99A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F2CB76-D960-2B6F-8FEB-72AE0050D768}"/>
              </a:ext>
            </a:extLst>
          </p:cNvPr>
          <p:cNvSpPr txBox="1"/>
          <p:nvPr/>
        </p:nvSpPr>
        <p:spPr>
          <a:xfrm>
            <a:off x="610685" y="3251579"/>
            <a:ext cx="8141861" cy="1225868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600" dirty="0"/>
              <a:t>حَقَّقَ ٱلطِّفْلُ............تَفَوُّقاً......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7006221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2F370-F973-3A8D-DA45-EB5D23426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27E439-BAD2-7E9B-83C4-FBE83BFB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ألواحكم، أعربوا الكلمة التي تحتها خط في الجملة. سنصحح جماعة بعد رفع الألواح.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التذكير بالقواعد المناسبة أثناء التصحيح.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E53EBA-3B0B-158D-79D2-E00D375F9F9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F84951-9C15-4589-C85A-5FEE5812763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40216E-7446-BFCA-935D-A9759B44E87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F92F94F-AD7C-1ED6-F5B3-DC41EBD197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E7899C-8433-FB5F-7B91-C0E000190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A541FF-F264-ED31-FF9E-0E3A98E0DD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80F8C5A-384C-1FA1-904B-115EE2B54A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3B250A-A2F4-A7B3-028C-C7232B226624}"/>
              </a:ext>
            </a:extLst>
          </p:cNvPr>
          <p:cNvSpPr txBox="1"/>
          <p:nvPr/>
        </p:nvSpPr>
        <p:spPr>
          <a:xfrm>
            <a:off x="610685" y="3251579"/>
            <a:ext cx="8141861" cy="1225868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600" dirty="0"/>
              <a:t>حَقَّقَ </a:t>
            </a:r>
            <a:r>
              <a:rPr lang="ar-MA" sz="6600" dirty="0" err="1"/>
              <a:t>ٱلْمُتَعَلِّمونَ</a:t>
            </a:r>
            <a:r>
              <a:rPr lang="ar-MA" sz="6600" dirty="0"/>
              <a:t> </a:t>
            </a:r>
            <a:r>
              <a:rPr lang="ar-MA" sz="6600" u="sng" dirty="0" err="1">
                <a:solidFill>
                  <a:srgbClr val="C00000"/>
                </a:solidFill>
              </a:rPr>
              <a:t>ٱلْمُجِدّونَ</a:t>
            </a:r>
            <a:r>
              <a:rPr lang="ar-MA" sz="6600" dirty="0"/>
              <a:t> نَجاحاً باهِراً. 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8834760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C000C-0CAF-F5C0-4EA9-A84D416BE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78A8EF-EFA6-5DF5-719F-1B059D22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ألواحكم، أعربوا الكلمة التي تحتها خط في الجملة. سنصحح جماعة بعد رفع الألواح.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التذكير بالقواعد المناسبة أثناء التصحيح.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4DD8A5-BF69-F734-99AD-A8A684FBC56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CFB6C1-5F95-9B57-D1C0-2986E6C0C41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CB346F-CA37-3646-905D-1EE2583666F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DB8F09-EE33-9785-2C85-381F24C9AC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482486-2408-00B2-5E2E-E21522BEE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1D57DD-F290-F0E6-16C9-5721C96039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8F1C95-F3DB-AF55-E0E0-D6A4893F88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25D2AAA-644F-1E9C-FB82-C0C409313D40}"/>
              </a:ext>
            </a:extLst>
          </p:cNvPr>
          <p:cNvSpPr txBox="1"/>
          <p:nvPr/>
        </p:nvSpPr>
        <p:spPr>
          <a:xfrm>
            <a:off x="610685" y="3251579"/>
            <a:ext cx="8141861" cy="1225868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600" dirty="0"/>
              <a:t>حَقَّقَ </a:t>
            </a:r>
            <a:r>
              <a:rPr lang="ar-MA" sz="6600" dirty="0" err="1"/>
              <a:t>ٱلْمُتَعَلِّمونَ</a:t>
            </a:r>
            <a:r>
              <a:rPr lang="ar-MA" sz="6600" dirty="0"/>
              <a:t> </a:t>
            </a:r>
            <a:r>
              <a:rPr lang="ar-MA" sz="6600" dirty="0" err="1"/>
              <a:t>ٱلْمُجِدّونَ</a:t>
            </a:r>
            <a:r>
              <a:rPr lang="ar-MA" sz="6600" dirty="0"/>
              <a:t> نَجاحاً </a:t>
            </a:r>
            <a:r>
              <a:rPr lang="ar-MA" sz="6600" u="sng" dirty="0">
                <a:solidFill>
                  <a:srgbClr val="C00000"/>
                </a:solidFill>
              </a:rPr>
              <a:t>باهِراً</a:t>
            </a:r>
            <a:r>
              <a:rPr lang="ar-MA" sz="6600" dirty="0"/>
              <a:t>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165055221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54217-9CFC-C245-7D50-E650857E0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E9C577-854E-9C7D-325A-94D0E14AF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الحال. من يذكرنا بتعريف الحال؟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CBC93C-03AE-664C-1806-2B331893CBA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3CE392-7932-D434-C11F-CC14024CCDF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79FD80-CDE3-9705-0B2E-F3EFD7101DA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071EAA1-94E8-382F-F2E3-46801125A0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162442-6C46-055A-CA03-1DD7E1CDA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6584E0-1356-4E99-1F72-9BFEA0DBF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AAC57E-63B2-0A72-ADF6-12FE23BDE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B91C14-762E-651B-2207-53957D0C7DFD}"/>
              </a:ext>
            </a:extLst>
          </p:cNvPr>
          <p:cNvSpPr/>
          <p:nvPr/>
        </p:nvSpPr>
        <p:spPr>
          <a:xfrm>
            <a:off x="2097233" y="3627502"/>
            <a:ext cx="4815840" cy="1625600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</a:t>
            </a:r>
            <a:endParaRPr lang="fr-FR" sz="8800" dirty="0"/>
          </a:p>
        </p:txBody>
      </p:sp>
      <p:sp>
        <p:nvSpPr>
          <p:cNvPr id="13" name="Phylactère : pensées 12">
            <a:extLst>
              <a:ext uri="{FF2B5EF4-FFF2-40B4-BE49-F238E27FC236}">
                <a16:creationId xmlns:a16="http://schemas.microsoft.com/office/drawing/2014/main" id="{04C7C504-B1BF-B7D9-1578-36ACD17635C3}"/>
              </a:ext>
            </a:extLst>
          </p:cNvPr>
          <p:cNvSpPr/>
          <p:nvPr/>
        </p:nvSpPr>
        <p:spPr>
          <a:xfrm>
            <a:off x="1184224" y="1870398"/>
            <a:ext cx="2865120" cy="1646739"/>
          </a:xfrm>
          <a:prstGeom prst="cloudCallout">
            <a:avLst>
              <a:gd name="adj1" fmla="val 57891"/>
              <a:gd name="adj2" fmla="val 6064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بِٱلْحالِ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158420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26BF0-7CFA-8C94-7B04-A287AABCB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4B06F-AA8B-F5D7-53D7-0C4C6FA5A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تعريف الحال وطريقة تحديده في الجملة وأنواعه. 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CADC11-9005-85C2-F567-D000D5B0607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A71E11-A2F9-3A15-C1C9-426DFE838FE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C4D4EE-17DB-D96D-657E-2948750CCEE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A8FC01-8852-1D6B-BFD5-F9A14147EE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9D0B2B-3629-FD0F-1178-40D57E9E8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1835CC-7CC6-D91A-58CE-56A6A07C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921A18-755E-40AD-A6E5-A89C47A31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FE533D5-F097-DC20-F5C5-D3BE1ADBF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457" y="1827410"/>
            <a:ext cx="7080487" cy="43465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3175765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BAE06-705E-A5FC-2371-079D06389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9B774F-9FAA-CE0E-AC04-DAA56AB67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المثال التالي؟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السؤال الذي نطرح لتحديد الحال في هذه الجملة؟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BF441C-7BC8-3414-A1D5-20F5C950425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27074E-8099-A3EF-E68B-18205C03429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A9CCB4-B49E-DCFD-A885-847F7BA944E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A9D062-7968-F598-6BB4-A04D6C83A4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F2471B-1272-1D97-8C1E-556CAAE7E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8A99E3-8028-47FB-EB93-87A12019A1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309C98-B4F3-0AEA-23C0-78718D31A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5A4BEA8-4311-A851-35B0-9CD82F6A3313}"/>
              </a:ext>
            </a:extLst>
          </p:cNvPr>
          <p:cNvSpPr/>
          <p:nvPr/>
        </p:nvSpPr>
        <p:spPr>
          <a:xfrm>
            <a:off x="2028197" y="4083109"/>
            <a:ext cx="4653280" cy="10002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عادَ </a:t>
            </a:r>
            <a:r>
              <a:rPr lang="ar-MA" sz="4000" b="1" dirty="0" err="1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ٱلْعَمَلِ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مُتْعَباً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B1F9D50B-E565-02FE-AA19-A7DBEDE42D61}"/>
              </a:ext>
            </a:extLst>
          </p:cNvPr>
          <p:cNvSpPr/>
          <p:nvPr/>
        </p:nvSpPr>
        <p:spPr>
          <a:xfrm>
            <a:off x="2160278" y="3082066"/>
            <a:ext cx="1402080" cy="609600"/>
          </a:xfrm>
          <a:prstGeom prst="wedgeRoundRectCallout">
            <a:avLst>
              <a:gd name="adj1" fmla="val -4166"/>
              <a:gd name="adj2" fmla="val 137500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حَالٌ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236F6C16-5209-4C9D-236A-24DD20D964BA}"/>
              </a:ext>
            </a:extLst>
          </p:cNvPr>
          <p:cNvSpPr/>
          <p:nvPr/>
        </p:nvSpPr>
        <p:spPr>
          <a:xfrm>
            <a:off x="4923800" y="2597068"/>
            <a:ext cx="2117139" cy="609600"/>
          </a:xfrm>
          <a:prstGeom prst="wedgeRoundRectCallout">
            <a:avLst>
              <a:gd name="adj1" fmla="val -22138"/>
              <a:gd name="adj2" fmla="val 194167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صاحِبُ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ٱلْحالِ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23774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20247-4B6A-698F-76C6-F09EEDF1A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65C29D-EAFE-AD24-8687-64AD1DE76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9FEE2F-3A2C-01F5-BBB3-BCBA7B6E06F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50A83F-87E3-8678-B123-69C4A910390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3C117F-A6DC-D57A-590F-A59C01929C1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E45FB90-F6C5-5C86-2AB6-D95AF13C0B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B3EFC1-EE6B-0374-860D-E6540E66B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7807C2-BAF2-4DB7-0330-7277006ED2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8E4548-A0F1-15C5-2DB5-198CF822D3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D47C82-98FF-0A7A-C2FF-F6FF46F85AF6}"/>
              </a:ext>
            </a:extLst>
          </p:cNvPr>
          <p:cNvSpPr txBox="1"/>
          <p:nvPr/>
        </p:nvSpPr>
        <p:spPr>
          <a:xfrm>
            <a:off x="892570" y="3160909"/>
            <a:ext cx="7358860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رَأَيْتُ </a:t>
            </a:r>
            <a:r>
              <a:rPr lang="ar-MA" sz="7200" dirty="0" err="1"/>
              <a:t>ٱلْقَمَرَ</a:t>
            </a:r>
            <a:r>
              <a:rPr lang="ar-MA" sz="7200" dirty="0"/>
              <a:t> ساطِعاً في </a:t>
            </a:r>
            <a:r>
              <a:rPr lang="ar-MA" sz="7200" dirty="0" err="1"/>
              <a:t>ٱلسَّماءِ</a:t>
            </a:r>
            <a:r>
              <a:rPr lang="ar-MA" sz="7200" dirty="0"/>
              <a:t>.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61910352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FAB3-8CEA-86A7-5C13-358A9B596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ABC439-E67A-3196-D6F5-2BA5CF617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954E21-06AB-35A8-19CA-20A798E0EE3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5E484A-849D-116F-1E41-90C867EA806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9C3F77-86EA-7330-D7CF-56F0847861C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621BB6-8A02-45DE-F323-E1ABFAEAAD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58F7A6-2D93-C776-87B7-C283C8A51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7243B0-6396-02AB-5A0D-78F04949A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631161-BA3C-9097-F5BA-84152B6EF5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1256D1-6112-AB66-ACE9-68B8A6A9F5DF}"/>
              </a:ext>
            </a:extLst>
          </p:cNvPr>
          <p:cNvSpPr txBox="1"/>
          <p:nvPr/>
        </p:nvSpPr>
        <p:spPr>
          <a:xfrm>
            <a:off x="487680" y="3171069"/>
            <a:ext cx="8168640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شاهَدْتُ </a:t>
            </a:r>
            <a:r>
              <a:rPr lang="ar-MA" sz="7200" dirty="0" err="1"/>
              <a:t>ٱلْعُصْفورَ</a:t>
            </a:r>
            <a:r>
              <a:rPr lang="ar-MA" sz="7200" dirty="0"/>
              <a:t> يُغَرِّدُ عَلى </a:t>
            </a:r>
            <a:r>
              <a:rPr lang="ar-MA" sz="7200" dirty="0" err="1"/>
              <a:t>ٱلشَّجَرَةِ</a:t>
            </a:r>
            <a:r>
              <a:rPr lang="ar-MA" sz="7200" dirty="0"/>
              <a:t>.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421186176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8AB79-1F26-502C-4627-614A9AAE3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1F1BDA-4CEE-281E-3958-C6C097649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87" y="756000"/>
            <a:ext cx="684000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7672BC-DE5E-1F6C-E89A-0B6BD1E8517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C65DA5-973C-E1F4-E012-28115D0F0A1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C349E7-C7BD-A1FC-CC8A-7D9DA81DD54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25A3AE-D93C-996F-80F7-5DEDB5FD98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CC6603-29DE-E75C-6261-8E4D15EDF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F884094-45F2-1826-1066-35FB1B9377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26B47-95F7-14B2-F8E9-7D18937A9A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C2E91D-CFBA-B3CB-325C-5B487C5B80CF}"/>
              </a:ext>
            </a:extLst>
          </p:cNvPr>
          <p:cNvSpPr txBox="1"/>
          <p:nvPr/>
        </p:nvSpPr>
        <p:spPr>
          <a:xfrm>
            <a:off x="1198880" y="3130429"/>
            <a:ext cx="7030720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سَافَرَ أَخي وَهُوَ حَزينٌ.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7583646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نص " الكنز الحقيقي" ودفاتر الدعم.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685625" y="2743200"/>
            <a:ext cx="3084771" cy="2271668"/>
          </a:xfrm>
          <a:prstGeom prst="roundRect">
            <a:avLst>
              <a:gd name="adj" fmla="val 6988"/>
            </a:avLst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E66402-6A7F-020E-F8DD-CF879DC7FA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7955" y="1584000"/>
            <a:ext cx="3180555" cy="484476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6C013-A814-0F45-86D9-23BEB7BE3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50384E-E6FF-5ED8-7436-FA9EDBB92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تاريخ اليوم ثم أنجزوا الأنشطة التالية: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 وضع خط تحت الكلمات المعنية بالإعراب في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58754F-76CE-41F0-B67D-0F8DA0224EF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D692BC-7B33-51FF-7BB7-70DD5A028AA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75F7C4-0F8C-B46F-8916-DF9134E796A0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DCE80B-791C-7C74-496F-195999EE17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08C394-3D89-3FF0-B248-8EDB36F35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A3D2B7-810E-7D9E-ED2D-4A21484421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D83C02-F12B-3282-5B3E-8F7EDB2CE0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1ADB13-6DD1-6BC2-C8C9-13C2356F86E2}"/>
              </a:ext>
            </a:extLst>
          </p:cNvPr>
          <p:cNvSpPr txBox="1"/>
          <p:nvPr/>
        </p:nvSpPr>
        <p:spPr>
          <a:xfrm>
            <a:off x="658654" y="1725728"/>
            <a:ext cx="841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 اِسْتَخْرِج(ي)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ٱلثّانِيَةِ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مَصادِرَ حَسَبَ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ٱلْأَوْزانِ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</a:t>
            </a:r>
          </a:p>
          <a:p>
            <a:pPr indent="447675" algn="just" rtl="1"/>
            <a:endParaRPr lang="ar-M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EF9B2B0-D4A5-0B4E-728B-3BCCD682C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201176"/>
              </p:ext>
            </p:extLst>
          </p:nvPr>
        </p:nvGraphicFramePr>
        <p:xfrm>
          <a:off x="807110" y="2183643"/>
          <a:ext cx="7117139" cy="73250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03824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06760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1644826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761729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431856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اِفْتِعالٌ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فَعَلٌ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تَفْعيلٌ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إِفْعالٌ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300650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9DCED616-2878-31B6-708F-76FFBD6E33BA}"/>
              </a:ext>
            </a:extLst>
          </p:cNvPr>
          <p:cNvSpPr txBox="1"/>
          <p:nvPr/>
        </p:nvSpPr>
        <p:spPr>
          <a:xfrm>
            <a:off x="729184" y="2816727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اِسْتَخْرِج(ي)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ٱلْفِقْرَتَيْنِ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ٱلْأولى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وَٱلثّانِيَةِ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أَسْماءً حَسَبَ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ٱلْجَدْوَلِ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E3C6F6B-5768-852E-9031-DC482AC14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505106"/>
              </p:ext>
            </p:extLst>
          </p:nvPr>
        </p:nvGraphicFramePr>
        <p:xfrm>
          <a:off x="807110" y="3347045"/>
          <a:ext cx="7385624" cy="64334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77436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2012344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452831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379292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اِسْمُ ٱلتَّفْضيلِ </a:t>
                      </a:r>
                      <a:r>
                        <a:rPr lang="ar-MA" sz="16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ٱلْمُذَكَّرِ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ٱلسّالِمُ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نَعْتٌ حَقيقِيٌّ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حالٌ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264057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5E030B42-64D2-9C8A-1BAA-9948578E77C8}"/>
              </a:ext>
            </a:extLst>
          </p:cNvPr>
          <p:cNvSpPr txBox="1"/>
          <p:nvPr/>
        </p:nvSpPr>
        <p:spPr>
          <a:xfrm>
            <a:off x="364591" y="5977757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أَعْرِب(ي) ٱلْكَلِماتِ ٱلتّالِيَةَ حَسَبَ سِياقِ وُرودِها في ٱلنَّصِّ: -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يَعْرفونَ يَتَوَقَّفوا- اَلْآخرينَ- اَلْجَرْداءِ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EC1E1AB4-F1E1-5C23-D9C8-984C2E3FC8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012928"/>
              </p:ext>
            </p:extLst>
          </p:nvPr>
        </p:nvGraphicFramePr>
        <p:xfrm>
          <a:off x="459862" y="4453757"/>
          <a:ext cx="8224273" cy="152400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493353">
                  <a:extLst>
                    <a:ext uri="{9D8B030D-6E8A-4147-A177-3AD203B41FA5}">
                      <a16:colId xmlns:a16="http://schemas.microsoft.com/office/drawing/2014/main" val="1845837518"/>
                    </a:ext>
                  </a:extLst>
                </a:gridCol>
                <a:gridCol w="758303">
                  <a:extLst>
                    <a:ext uri="{9D8B030D-6E8A-4147-A177-3AD203B41FA5}">
                      <a16:colId xmlns:a16="http://schemas.microsoft.com/office/drawing/2014/main" val="919844735"/>
                    </a:ext>
                  </a:extLst>
                </a:gridCol>
                <a:gridCol w="1032979">
                  <a:extLst>
                    <a:ext uri="{9D8B030D-6E8A-4147-A177-3AD203B41FA5}">
                      <a16:colId xmlns:a16="http://schemas.microsoft.com/office/drawing/2014/main" val="4271530583"/>
                    </a:ext>
                  </a:extLst>
                </a:gridCol>
                <a:gridCol w="939638">
                  <a:extLst>
                    <a:ext uri="{9D8B030D-6E8A-4147-A177-3AD203B41FA5}">
                      <a16:colId xmlns:a16="http://schemas.microsoft.com/office/drawing/2014/main" val="475695681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اَلْجُمَلُ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نَوْعُ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ٱلْحالِ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894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اسمية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ج. فعلية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8973169"/>
                  </a:ext>
                </a:extLst>
              </a:tr>
              <a:tr h="236855">
                <a:tc>
                  <a:txBody>
                    <a:bodyPr/>
                    <a:lstStyle/>
                    <a:p>
                      <a:pPr marL="0" indent="0" algn="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رَكِبَ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ٱلرَّحالةُ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ٱلْحِصانَ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وَهُوَ مُسْتَعِدٌّ لِرِحْلَتِهِ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ٱلطَّويلَةِ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                              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0704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لَمَحَتِ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ٱلْفَتاةُ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ٱلْفَراشَةَ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تَطيرُ في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ٱلْحَديقَةِ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2017308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6294076C-0252-E03C-0998-3298F0FE7F71}"/>
              </a:ext>
            </a:extLst>
          </p:cNvPr>
          <p:cNvSpPr txBox="1"/>
          <p:nvPr/>
        </p:nvSpPr>
        <p:spPr>
          <a:xfrm>
            <a:off x="763438" y="3930537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ضَع(ي) خَطّاً تَحْتَ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جُمْلَةٍ، ثُمَّ عَلامَةً تَحْتَ نَوْعِهِ:</a:t>
            </a:r>
          </a:p>
        </p:txBody>
      </p:sp>
    </p:spTree>
    <p:extLst>
      <p:ext uri="{BB962C8B-B14F-4D97-AF65-F5344CB8AC3E}">
        <p14:creationId xmlns:p14="http://schemas.microsoft.com/office/powerpoint/2010/main" val="164325662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DB112-0D1E-30D7-7B7F-B8D9999F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86C7AD-8DC7-3FC6-DA33-91F2E53E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مناقشة  الأجوبة مع التذكير بقواعد كل ظاهرة.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957638-E402-7177-D2EB-7E6F24A6B2E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49875-5E29-29A9-05D5-334D61CA85C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972434-DFE0-30C2-B450-8439F800978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9E044F-AAF9-E2A5-801A-5CF44510EE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D323E3-6587-6A1E-376D-6D7536053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AD004E-E37C-F808-1B9D-1FD8753D0B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8A7AD2-1CFF-18DB-DFD7-E2CD4F528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933BA9-5371-674F-A6A2-C8AD09DB2411}"/>
              </a:ext>
            </a:extLst>
          </p:cNvPr>
          <p:cNvSpPr txBox="1"/>
          <p:nvPr/>
        </p:nvSpPr>
        <p:spPr>
          <a:xfrm>
            <a:off x="459862" y="1654275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 اِسْتَخْرِج(ي)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ٱلثّانِيَةِ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مَصادِرَ حَسَبَ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ٱلْأَوْزانِ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BCC5984-06DD-5F98-7014-E406121C4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699993"/>
              </p:ext>
            </p:extLst>
          </p:nvPr>
        </p:nvGraphicFramePr>
        <p:xfrm>
          <a:off x="807110" y="2192353"/>
          <a:ext cx="7239610" cy="72379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31422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1673130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792045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236643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اِفْتِعالٌ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فَعَلٌ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تَفْعيلٌ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إِفْعالٌ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297075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52DBBE2D-4349-908E-7E98-822E9A4BD448}"/>
              </a:ext>
            </a:extLst>
          </p:cNvPr>
          <p:cNvSpPr txBox="1"/>
          <p:nvPr/>
        </p:nvSpPr>
        <p:spPr>
          <a:xfrm>
            <a:off x="729184" y="2816727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اِسْتَخْرِج(ي)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ٱلْفِقْرَتَيْنِ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ٱلْأولى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وَٱلثّانِيَةِ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أَسْماءً حَسَبَ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ٱلْجَدْوَلِ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2CA9CC-6D49-8252-7732-5FE0D3A7DE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710794"/>
              </p:ext>
            </p:extLst>
          </p:nvPr>
        </p:nvGraphicFramePr>
        <p:xfrm>
          <a:off x="807110" y="3347045"/>
          <a:ext cx="7385624" cy="64334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77436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2012344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452831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379292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اِسْمُ ٱلتَّفْضيلِ </a:t>
                      </a:r>
                      <a:r>
                        <a:rPr lang="ar-MA" sz="16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ٱلْمُذَكَّرِ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ٱلسّالِمُ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نَعْتٌ حَقيقِيٌّ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حالٌ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264057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BAC7DB3B-A284-B1CB-8690-72887CEDB9C9}"/>
              </a:ext>
            </a:extLst>
          </p:cNvPr>
          <p:cNvSpPr txBox="1"/>
          <p:nvPr/>
        </p:nvSpPr>
        <p:spPr>
          <a:xfrm>
            <a:off x="364591" y="5977757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أَعْرِب(ي) ٱلْكَلِماتِ ٱلتّالِيَةَ حَسَبَ سِياقِ وُرودِها في ٱلنَّصِّ: -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يَعْرفونَ يَتَوَقَّفوا- اَلْآخرينَ- اَلْجَرْداءِ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5E1FE8F-4A88-D0A5-16E4-C73999D4C7A5}"/>
              </a:ext>
            </a:extLst>
          </p:cNvPr>
          <p:cNvGraphicFramePr>
            <a:graphicFrameLocks noGrp="1"/>
          </p:cNvGraphicFramePr>
          <p:nvPr/>
        </p:nvGraphicFramePr>
        <p:xfrm>
          <a:off x="459862" y="4453757"/>
          <a:ext cx="8224273" cy="152400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493353">
                  <a:extLst>
                    <a:ext uri="{9D8B030D-6E8A-4147-A177-3AD203B41FA5}">
                      <a16:colId xmlns:a16="http://schemas.microsoft.com/office/drawing/2014/main" val="1845837518"/>
                    </a:ext>
                  </a:extLst>
                </a:gridCol>
                <a:gridCol w="758303">
                  <a:extLst>
                    <a:ext uri="{9D8B030D-6E8A-4147-A177-3AD203B41FA5}">
                      <a16:colId xmlns:a16="http://schemas.microsoft.com/office/drawing/2014/main" val="919844735"/>
                    </a:ext>
                  </a:extLst>
                </a:gridCol>
                <a:gridCol w="1032979">
                  <a:extLst>
                    <a:ext uri="{9D8B030D-6E8A-4147-A177-3AD203B41FA5}">
                      <a16:colId xmlns:a16="http://schemas.microsoft.com/office/drawing/2014/main" val="4271530583"/>
                    </a:ext>
                  </a:extLst>
                </a:gridCol>
                <a:gridCol w="939638">
                  <a:extLst>
                    <a:ext uri="{9D8B030D-6E8A-4147-A177-3AD203B41FA5}">
                      <a16:colId xmlns:a16="http://schemas.microsoft.com/office/drawing/2014/main" val="475695681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اَلْجُمَلُ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نَوْعُ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ٱلْحالِ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894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اسمية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ج. فعلية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8973169"/>
                  </a:ext>
                </a:extLst>
              </a:tr>
              <a:tr h="236855">
                <a:tc>
                  <a:txBody>
                    <a:bodyPr/>
                    <a:lstStyle/>
                    <a:p>
                      <a:pPr marL="0" indent="0" algn="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رَكِبَ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ٱلرَّحالةُ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ٱلْحِصانَ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وَهُوَ مُسْتَعِدٌّ لِرِحْلَتِهِ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ٱلطَّويلَةِ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                              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0704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لَمَحَتِ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ٱلْفَتاةُ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ٱلْفَراشَةَ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تَطيرُ في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ٱلْحَديقَةِ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2017308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4C378644-0BCA-7E12-7C0B-79DEFCA996E6}"/>
              </a:ext>
            </a:extLst>
          </p:cNvPr>
          <p:cNvSpPr txBox="1"/>
          <p:nvPr/>
        </p:nvSpPr>
        <p:spPr>
          <a:xfrm>
            <a:off x="763438" y="3930537"/>
            <a:ext cx="841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ضَع(ي) خَطّاً تَحْتَ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جُمْلَةٍ، ثُمَّ عَلامَةً تَحْتَ نَوْعِهِ:</a:t>
            </a:r>
          </a:p>
        </p:txBody>
      </p:sp>
    </p:spTree>
    <p:extLst>
      <p:ext uri="{BB962C8B-B14F-4D97-AF65-F5344CB8AC3E}">
        <p14:creationId xmlns:p14="http://schemas.microsoft.com/office/powerpoint/2010/main" val="252597834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0F3F9-6AE1-233B-CC14-CD2A4CE1B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EE84F0-686B-820E-D235-3049FA8A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(تتمة التصحيح على الشريحة الموالية)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76FB7D-AC53-E2FF-034F-8C109825928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06B0CE-DEE2-5E6B-7DA9-AB802A1CAC5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E63375-B867-FE99-3608-82340A3D9CC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0822B6-0D36-A8FC-18AE-E9098238EB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32EBA3-5579-C3DF-38D3-DE0570806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5B8589-D721-E704-148D-F5ABC00594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DA4D96-38B6-120C-9F5A-051B993E22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FBECA5F-E28E-87CC-A36D-EBBD88775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328958"/>
              </p:ext>
            </p:extLst>
          </p:nvPr>
        </p:nvGraphicFramePr>
        <p:xfrm>
          <a:off x="824896" y="1876932"/>
          <a:ext cx="7239610" cy="99633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31422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1673130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792045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569618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اِفْتِعالٌ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فَعَلٌ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تَفْعيلٌ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إِفْعالٌ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396558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اِنْدِفاعٌ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طَمَعٌ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تَسْهيلٌ/ تَغْييرٌ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إِحْراقٌ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617297D-3DB4-C88F-84ED-76CFF9293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436647"/>
              </p:ext>
            </p:extLst>
          </p:nvPr>
        </p:nvGraphicFramePr>
        <p:xfrm>
          <a:off x="751889" y="2976977"/>
          <a:ext cx="7385624" cy="95732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77436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2143013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2012344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452831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530603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اِسْمُ ٱلتَّفْضيلِ </a:t>
                      </a:r>
                      <a:r>
                        <a:rPr lang="ar-MA" sz="16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ٱلْمُذَكَّرِ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ٱلسّالِمُ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نَعْتٌ حَقيقِيٌّ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حالٌ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369397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أَسْرَعَ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اَلْقَرَوِيّونَ...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صَغيرَةٌ –شامِخَةٍ...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مُتَجاهِلينَ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3FE982AB-A934-E04B-B04C-68706DD9B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619766"/>
              </p:ext>
            </p:extLst>
          </p:nvPr>
        </p:nvGraphicFramePr>
        <p:xfrm>
          <a:off x="459863" y="4266247"/>
          <a:ext cx="8224273" cy="158496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493353">
                  <a:extLst>
                    <a:ext uri="{9D8B030D-6E8A-4147-A177-3AD203B41FA5}">
                      <a16:colId xmlns:a16="http://schemas.microsoft.com/office/drawing/2014/main" val="1845837518"/>
                    </a:ext>
                  </a:extLst>
                </a:gridCol>
                <a:gridCol w="758303">
                  <a:extLst>
                    <a:ext uri="{9D8B030D-6E8A-4147-A177-3AD203B41FA5}">
                      <a16:colId xmlns:a16="http://schemas.microsoft.com/office/drawing/2014/main" val="919844735"/>
                    </a:ext>
                  </a:extLst>
                </a:gridCol>
                <a:gridCol w="1032979">
                  <a:extLst>
                    <a:ext uri="{9D8B030D-6E8A-4147-A177-3AD203B41FA5}">
                      <a16:colId xmlns:a16="http://schemas.microsoft.com/office/drawing/2014/main" val="4271530583"/>
                    </a:ext>
                  </a:extLst>
                </a:gridCol>
                <a:gridCol w="939638">
                  <a:extLst>
                    <a:ext uri="{9D8B030D-6E8A-4147-A177-3AD203B41FA5}">
                      <a16:colId xmlns:a16="http://schemas.microsoft.com/office/drawing/2014/main" val="475695681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اَلْجُمَلُ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نَوْعُ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ٱلْحالِ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894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اسمية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ج. فعلية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8973169"/>
                  </a:ext>
                </a:extLst>
              </a:tr>
              <a:tr h="236855">
                <a:tc>
                  <a:txBody>
                    <a:bodyPr/>
                    <a:lstStyle/>
                    <a:p>
                      <a:pPr marL="0" indent="0" algn="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رَكِبَ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ٱلرَّحالةُ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ٱلْحِصانَ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َه</a:t>
                      </a:r>
                      <a:r>
                        <a:rPr lang="ar-SA" sz="2800" b="1" u="sng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ُوَ مُسْتَعِدٌّ 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لِرِحْلَتِهِ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ٱلطَّويلَةِ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                              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+mn-cs"/>
                        </a:rPr>
                        <a:t>×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0704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لَمَحَتِ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ٱلْفَتاةُ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ٱلْفَراشَةَ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تَطيرُ في </a:t>
                      </a:r>
                      <a:r>
                        <a:rPr lang="ar-S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ٱلْحَديقَةِ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+mn-cs"/>
                        </a:rPr>
                        <a:t>×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2017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712770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F7BC0-3285-3C88-D67D-2C4EF6C15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796B1-B9D4-EFA3-68A4-57C7B7C32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تتمة التصحيح.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إضافة والجملة الفعلية في محل خبر ( كان) بالنسبة لعبارة " يعرفون"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941C2F-B204-3D17-11E8-8005E719670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EE599F-D1F9-DE8F-5E84-FE4843B0F24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410CD-CE7B-AE3E-2B05-375EEA26DB7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دعم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73DE74-C978-66E2-5061-EADA9E361F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5FFFFD-66D6-D42F-696E-2285DD775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1D3236-424E-CC60-A1D7-EB4C743C46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B209C6-9311-99DD-0B21-FDE90D37C9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7DEBABD-17CF-83BD-EF87-7F58D8731C64}"/>
              </a:ext>
            </a:extLst>
          </p:cNvPr>
          <p:cNvSpPr txBox="1"/>
          <p:nvPr/>
        </p:nvSpPr>
        <p:spPr>
          <a:xfrm>
            <a:off x="484130" y="2021229"/>
            <a:ext cx="81757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اَلْإِعْرابُ:</a:t>
            </a:r>
          </a:p>
          <a:p>
            <a:pPr marL="457200" indent="-457200" algn="just" rtl="1">
              <a:buFontTx/>
              <a:buChar char="-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يَعْرِفونَ: فِعْلٌ مُضارِعٌ مَرْفوعٌ وَعَلامَةُ رَفْعِهِ ثُبوتُ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ٱلنّونِ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لِأَنَّهُ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ٱلْأَفْعالِ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وَٱلْواوُ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ضَميرٌ مُتَّصِلٌ مَبْنِيٌّ في مَحَلِّ رَفْعٍ فاعِلٌ...</a:t>
            </a:r>
          </a:p>
          <a:p>
            <a:pPr marL="457200" indent="-457200" algn="just" rtl="1">
              <a:buFontTx/>
              <a:buChar char="-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يَتَوَقَّفوا: فِعْلٌ مُضارِعٌ مَجْزومٌ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بِـ"لَمْ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وَعَلامَةُ جَزْمِهْ حَذْفُ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ٱلنّونِ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لِأَنَّهُ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ٱلْأَفْعالِ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وَٱلْواوُ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ضَميرٌ مُتَّصِلٌ مَبْنِيٌّ في مَحَلِّ رَفْعٍ فاعِلٌ.</a:t>
            </a:r>
          </a:p>
          <a:p>
            <a:pPr marL="457200" indent="-457200" algn="just" rtl="1">
              <a:buFontTx/>
              <a:buChar char="-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اَلْآخَرينَ: اِسْمٌ مَجْرورٌ وَعَلامَةُ جَرِّهِ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لِأَنَّهُ جَمْعُ مُذَكَّرٍ سالِمٌ.</a:t>
            </a:r>
          </a:p>
          <a:p>
            <a:pPr marL="457200" indent="-457200" algn="just" rtl="1">
              <a:buFontTx/>
              <a:buChar char="-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اَلْجَرْداءِ: نَعْتٌ مَجْرورٌ وَعَلامَةُ جَرِّهِ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ٱلْكَسْرَةُ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046720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08769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 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السؤال رقم 8 وأنجزوا في منازلكم  في دفاتر البحث.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26A63-6119-F39B-9CB3-B09B2266B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5760" y="1584001"/>
            <a:ext cx="3413760" cy="4694880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72A38F-29C9-AC60-D1FD-7A6EEC890C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5760" y="5892800"/>
            <a:ext cx="3413760" cy="386081"/>
          </a:xfrm>
          <a:prstGeom prst="rect">
            <a:avLst/>
          </a:prstGeom>
        </p:spPr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41D6FD70-8C1C-75DA-DB8F-4F43A098E152}"/>
              </a:ext>
            </a:extLst>
          </p:cNvPr>
          <p:cNvSpPr/>
          <p:nvPr/>
        </p:nvSpPr>
        <p:spPr>
          <a:xfrm>
            <a:off x="6319520" y="5892800"/>
            <a:ext cx="355600" cy="209200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067024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19823</TotalTime>
  <Words>1792</Words>
  <Application>Microsoft Office PowerPoint</Application>
  <PresentationFormat>Affichage à l'écran (4:3)</PresentationFormat>
  <Paragraphs>362</Paragraphs>
  <Slides>52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52</vt:i4>
      </vt:variant>
    </vt:vector>
  </HeadingPairs>
  <TitlesOfParts>
    <vt:vector size="74" baseType="lpstr">
      <vt:lpstr>Aptos Display</vt:lpstr>
      <vt:lpstr>Courier New</vt:lpstr>
      <vt:lpstr>Calibri</vt:lpstr>
      <vt:lpstr>Aptos</vt:lpstr>
      <vt:lpstr>Microsoft Uighur</vt:lpstr>
      <vt:lpstr>Arial</vt:lpstr>
      <vt:lpstr>Dosis ExtraBold</vt:lpstr>
      <vt:lpstr>Wingdings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Présentation PowerPoint</vt:lpstr>
      <vt:lpstr>ضعوا الكراسة والدفتر واللوحة في القمطر.</vt:lpstr>
      <vt:lpstr> في حصة اليوم، ستشكلون جملا من نص ثم تستثمرونه لغويا بعد فهم مضامينه. </vt:lpstr>
      <vt:lpstr>خذوا كراساتكم، الصفحة 152. اقرؤوا النص قراءة صامتة.</vt:lpstr>
      <vt:lpstr>قوموا بشكل الجملتين المكتوبتين بخط بارز في النص. (سأسجلهما على السبورة استعدادا للتصحيح.)</vt:lpstr>
      <vt:lpstr>من يقوم إلى السبورة لشكل الجملة الأولى؟ (مناقشة الجواب قبل الانتقال إلى الجملة الموالية.)</vt:lpstr>
      <vt:lpstr>صححوا أخطاءكم.</vt:lpstr>
      <vt:lpstr>من يقرأ النص بطلاقة على كراسته؟ . (قراءتان فقط). </vt:lpstr>
      <vt:lpstr>أجيبوا عن أسئلة استثمار المعجم وفهم النص.</vt:lpstr>
      <vt:lpstr>نصحح جماعة.</vt:lpstr>
      <vt:lpstr>صححوا على كراساتكم. </vt:lpstr>
      <vt:lpstr>ننتقل إلى استثمار الظواهر اللغوية. أجيبوا عن السؤالين 6 و7.</vt:lpstr>
      <vt:lpstr>نصحح جماعة. </vt:lpstr>
      <vt:lpstr>صححوا على كراساتكم.</vt:lpstr>
      <vt:lpstr>توجيه</vt:lpstr>
      <vt:lpstr>دعم</vt:lpstr>
      <vt:lpstr>في البداية، سنتذكر الدروس التي راجعناها  في الحصة الماضية. خذوا ألواحكم.</vt:lpstr>
      <vt:lpstr>اكتبوا على ألواحكم وزني الكلمتين التاليتين:</vt:lpstr>
      <vt:lpstr>نصحح. من يوضح لزملائه كيف صاغ وزن كلمة استغفار؟  ثم آخر يشرح كيف صاغ وزن كلمة مدخول.</vt:lpstr>
      <vt:lpstr>على ألواحكم، اكتبوا صيغتي اسم التفضيل من الفعل التالي.</vt:lpstr>
      <vt:lpstr>صححوا على ألواحكم، من يوضح كيف يصاغ اسم التفضيل من الفعل.</vt:lpstr>
      <vt:lpstr>على ألواحكم،  صوغوا المصدر الصريح من كل فعل.</vt:lpstr>
      <vt:lpstr>صححوا على ألواحكم،  من يوضح كيف صاغ المصدر الصريح من كل فعل؟</vt:lpstr>
      <vt:lpstr>انتبهوا،  سنراجع الدرسين التاليين:</vt:lpstr>
      <vt:lpstr>من يذكرنا بتعريف النعت الحقيقي؟</vt:lpstr>
      <vt:lpstr>من يقرأ؟ </vt:lpstr>
      <vt:lpstr>من يتمم الجملة التالية بنعتين حقيقيين مناسبين؟ التذكير بعلاقة النعت الحقيقي بالمنعوت.</vt:lpstr>
      <vt:lpstr>على ألواحكم، أتمموا الجملة بنعتين حقيقيين مناسبين؟ التذكير بعلاقة النعت الحقيقي بالمنعوت.</vt:lpstr>
      <vt:lpstr>على ألواحكم، أعربوا الكلمة التي تحتها خط في الجملة. سنصحح جماعة بعد رفع الألواح. التذكير بالقواعد المناسبة أثناء التصحيح. </vt:lpstr>
      <vt:lpstr>على ألواحكم، أعربوا الكلمة التي تحتها خط في الجملة. سنصحح جماعة بعد رفع الألواح. التذكير بالقواعد المناسبة أثناء التصحيح. </vt:lpstr>
      <vt:lpstr>ننتقل إلى درس الحال. من يذكرنا بتعريف الحال؟</vt:lpstr>
      <vt:lpstr>نتذكر تعريف الحال وطريقة تحديده في الجملة وأنواعه. من يقرأ؟</vt:lpstr>
      <vt:lpstr>من يقرأ المثال التالي؟  ما السؤال الذي نطرح لتحديد الحال في هذه الجملة؟ </vt:lpstr>
      <vt:lpstr>خذوا ألواحكم. سجلوا عليها الحال الوارد في الجملة التالية وحددوا نوعه.</vt:lpstr>
      <vt:lpstr>سجلوا على ألواحكم  الحال الوارد في الجملة التالية وحددوا نوعه.</vt:lpstr>
      <vt:lpstr>سجلوا على ألواحكم  الحال الوارد في الجملة التالية وحددوا نوعه.</vt:lpstr>
      <vt:lpstr>خذوا نص " الكنز الحقيقي" ودفاتر الدعم.</vt:lpstr>
      <vt:lpstr>سجلوا تاريخ اليوم ثم أنجزوا الأنشطة التالية: توجيه التلاميذ إلى  وضع خط تحت الكلمات المعنية بالإعراب في النص.</vt:lpstr>
      <vt:lpstr>نصحح جماعة. مناقشة  الأجوبة مع التذكير بقواعد كل ظاهرة. </vt:lpstr>
      <vt:lpstr>صححوا على دفاتركم. (تتمة التصحيح على الشريحة الموالية)</vt:lpstr>
      <vt:lpstr>تتمة التصحيح. يمكن إضافة والجملة الفعلية في محل خبر ( كان) بالنسبة لعبارة " يعرفون"</vt:lpstr>
      <vt:lpstr>اختتام الحصة</vt:lpstr>
      <vt:lpstr>الفائزون بنجمة السلوك هم: </vt:lpstr>
      <vt:lpstr>ضعوا علامة أمام السؤال رقم 8 وأنجزوا في منازلكم  في دفاتر البحث.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267</cp:revision>
  <dcterms:created xsi:type="dcterms:W3CDTF">2023-09-20T21:35:22Z</dcterms:created>
  <dcterms:modified xsi:type="dcterms:W3CDTF">2026-05-21T10:04:36Z</dcterms:modified>
</cp:coreProperties>
</file>