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7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69"/>
  </p:notesMasterIdLst>
  <p:handoutMasterIdLst>
    <p:handoutMasterId r:id="rId70"/>
  </p:handoutMasterIdLst>
  <p:sldIdLst>
    <p:sldId id="2147482795" r:id="rId19"/>
    <p:sldId id="2147482684" r:id="rId20"/>
    <p:sldId id="2147482796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772" r:id="rId28"/>
    <p:sldId id="2147482775" r:id="rId29"/>
    <p:sldId id="2147482797" r:id="rId30"/>
    <p:sldId id="2147482776" r:id="rId31"/>
    <p:sldId id="2147482707" r:id="rId32"/>
    <p:sldId id="2147482628" r:id="rId33"/>
    <p:sldId id="2147482629" r:id="rId34"/>
    <p:sldId id="2147482713" r:id="rId35"/>
    <p:sldId id="2147482725" r:id="rId36"/>
    <p:sldId id="2147482730" r:id="rId37"/>
    <p:sldId id="2147482777" r:id="rId38"/>
    <p:sldId id="2147482731" r:id="rId39"/>
    <p:sldId id="2147482752" r:id="rId40"/>
    <p:sldId id="2147482784" r:id="rId41"/>
    <p:sldId id="2147482785" r:id="rId42"/>
    <p:sldId id="2147482786" r:id="rId43"/>
    <p:sldId id="2147482787" r:id="rId44"/>
    <p:sldId id="2147482798" r:id="rId45"/>
    <p:sldId id="2147482788" r:id="rId46"/>
    <p:sldId id="2147482665" r:id="rId47"/>
    <p:sldId id="2147482635" r:id="rId48"/>
    <p:sldId id="2147482799" r:id="rId49"/>
    <p:sldId id="2147482800" r:id="rId50"/>
    <p:sldId id="2147482801" r:id="rId51"/>
    <p:sldId id="2147482708" r:id="rId52"/>
    <p:sldId id="2147482452" r:id="rId53"/>
    <p:sldId id="2147482711" r:id="rId54"/>
    <p:sldId id="2147482754" r:id="rId55"/>
    <p:sldId id="2147482736" r:id="rId56"/>
    <p:sldId id="2147482745" r:id="rId57"/>
    <p:sldId id="2147482790" r:id="rId58"/>
    <p:sldId id="2147482791" r:id="rId59"/>
    <p:sldId id="2147482802" r:id="rId60"/>
    <p:sldId id="2147482803" r:id="rId61"/>
    <p:sldId id="2147482755" r:id="rId62"/>
    <p:sldId id="2147482793" r:id="rId63"/>
    <p:sldId id="2147482794" r:id="rId64"/>
    <p:sldId id="2147482704" r:id="rId65"/>
    <p:sldId id="2147482484" r:id="rId66"/>
    <p:sldId id="2147482769" r:id="rId67"/>
    <p:sldId id="2147482701" r:id="rId68"/>
  </p:sldIdLst>
  <p:sldSz cx="9144000" cy="6858000" type="screen4x3"/>
  <p:notesSz cx="6858000" cy="9144000"/>
  <p:embeddedFontLst>
    <p:embeddedFont>
      <p:font typeface="Dosis ExtraBold" pitchFamily="2" charset="0"/>
      <p:bold r:id="rId71"/>
    </p:embeddedFont>
    <p:embeddedFont>
      <p:font typeface="Microsoft Uighur" panose="02000000000000000000" pitchFamily="2" charset="-78"/>
      <p:regular r:id="rId72"/>
      <p:bold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3" autoAdjust="0"/>
    <p:restoredTop sz="94694"/>
  </p:normalViewPr>
  <p:slideViewPr>
    <p:cSldViewPr snapToGrid="0">
      <p:cViewPr varScale="1">
        <p:scale>
          <a:sx n="70" d="100"/>
          <a:sy n="70" d="100"/>
        </p:scale>
        <p:origin x="100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notesMaster" Target="notesMasters/notesMaster1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handoutMaster" Target="handoutMasters/handoutMaster1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FE29C-7075-494E-8FCC-FB5AB120A458}" type="doc">
      <dgm:prSet loTypeId="urn:microsoft.com/office/officeart/2005/8/layout/venn1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F3825B9-A8BA-4095-8052-5E99225B463D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fr-FR" dirty="0"/>
        </a:p>
      </dgm:t>
    </dgm:pt>
    <dgm:pt modelId="{F0236FE8-509A-441C-8CAE-67ACA0C177E2}" type="parTrans" cxnId="{4BFAB3C1-88D4-4A8A-8F2C-6EE4A1B1CB72}">
      <dgm:prSet/>
      <dgm:spPr/>
      <dgm:t>
        <a:bodyPr/>
        <a:lstStyle/>
        <a:p>
          <a:endParaRPr lang="fr-FR"/>
        </a:p>
      </dgm:t>
    </dgm:pt>
    <dgm:pt modelId="{49D7D5A1-E129-4655-97E8-91FDBBCF074B}" type="sibTrans" cxnId="{4BFAB3C1-88D4-4A8A-8F2C-6EE4A1B1CB72}">
      <dgm:prSet/>
      <dgm:spPr/>
      <dgm:t>
        <a:bodyPr/>
        <a:lstStyle/>
        <a:p>
          <a:endParaRPr lang="fr-FR"/>
        </a:p>
      </dgm:t>
    </dgm:pt>
    <dgm:pt modelId="{256B9BE3-ECFE-43EE-B259-E00B91E3E61D}">
      <dgm:prSet phldrT="[Texte]" custT="1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endParaRPr lang="fr-FR" sz="3200" dirty="0"/>
        </a:p>
      </dgm:t>
    </dgm:pt>
    <dgm:pt modelId="{C3AF433A-E6F5-4282-BCA9-820B70E2D924}" type="parTrans" cxnId="{AFCACC5A-67AB-45F6-9F7A-DDA6E6973307}">
      <dgm:prSet/>
      <dgm:spPr/>
      <dgm:t>
        <a:bodyPr/>
        <a:lstStyle/>
        <a:p>
          <a:endParaRPr lang="fr-FR"/>
        </a:p>
      </dgm:t>
    </dgm:pt>
    <dgm:pt modelId="{3F5066DC-39F9-4D7C-8C6C-C0A5A77D9A9B}" type="sibTrans" cxnId="{AFCACC5A-67AB-45F6-9F7A-DDA6E6973307}">
      <dgm:prSet/>
      <dgm:spPr/>
      <dgm:t>
        <a:bodyPr/>
        <a:lstStyle/>
        <a:p>
          <a:endParaRPr lang="fr-FR"/>
        </a:p>
      </dgm:t>
    </dgm:pt>
    <dgm:pt modelId="{C28D35AC-4C91-49CF-930D-014412AB4C9E}" type="pres">
      <dgm:prSet presAssocID="{D65FE29C-7075-494E-8FCC-FB5AB120A458}" presName="compositeShape" presStyleCnt="0">
        <dgm:presLayoutVars>
          <dgm:chMax val="7"/>
          <dgm:dir/>
          <dgm:resizeHandles val="exact"/>
        </dgm:presLayoutVars>
      </dgm:prSet>
      <dgm:spPr/>
    </dgm:pt>
    <dgm:pt modelId="{B53AC8C0-3B6A-4D3E-97AC-0505345CA05A}" type="pres">
      <dgm:prSet presAssocID="{256B9BE3-ECFE-43EE-B259-E00B91E3E61D}" presName="circ1" presStyleLbl="vennNode1" presStyleIdx="0" presStyleCnt="2"/>
      <dgm:spPr/>
    </dgm:pt>
    <dgm:pt modelId="{D9401A35-81CC-48E0-8172-D67D30BEE1F8}" type="pres">
      <dgm:prSet presAssocID="{256B9BE3-ECFE-43EE-B259-E00B91E3E6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491664-2419-41E6-938A-B96430DC3322}" type="pres">
      <dgm:prSet presAssocID="{8F3825B9-A8BA-4095-8052-5E99225B463D}" presName="circ2" presStyleLbl="vennNode1" presStyleIdx="1" presStyleCnt="2"/>
      <dgm:spPr/>
    </dgm:pt>
    <dgm:pt modelId="{415E82CF-8157-4900-B215-9654FCFA488D}" type="pres">
      <dgm:prSet presAssocID="{8F3825B9-A8BA-4095-8052-5E99225B463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BD4267-52E6-4339-8EC9-60E526381F73}" type="presOf" srcId="{256B9BE3-ECFE-43EE-B259-E00B91E3E61D}" destId="{B53AC8C0-3B6A-4D3E-97AC-0505345CA05A}" srcOrd="0" destOrd="0" presId="urn:microsoft.com/office/officeart/2005/8/layout/venn1"/>
    <dgm:cxn modelId="{AFCACC5A-67AB-45F6-9F7A-DDA6E6973307}" srcId="{D65FE29C-7075-494E-8FCC-FB5AB120A458}" destId="{256B9BE3-ECFE-43EE-B259-E00B91E3E61D}" srcOrd="0" destOrd="0" parTransId="{C3AF433A-E6F5-4282-BCA9-820B70E2D924}" sibTransId="{3F5066DC-39F9-4D7C-8C6C-C0A5A77D9A9B}"/>
    <dgm:cxn modelId="{4BFAB3C1-88D4-4A8A-8F2C-6EE4A1B1CB72}" srcId="{D65FE29C-7075-494E-8FCC-FB5AB120A458}" destId="{8F3825B9-A8BA-4095-8052-5E99225B463D}" srcOrd="1" destOrd="0" parTransId="{F0236FE8-509A-441C-8CAE-67ACA0C177E2}" sibTransId="{49D7D5A1-E129-4655-97E8-91FDBBCF074B}"/>
    <dgm:cxn modelId="{F5B531C2-87D2-4912-8A02-560DE98704F6}" type="presOf" srcId="{8F3825B9-A8BA-4095-8052-5E99225B463D}" destId="{36491664-2419-41E6-938A-B96430DC3322}" srcOrd="0" destOrd="0" presId="urn:microsoft.com/office/officeart/2005/8/layout/venn1"/>
    <dgm:cxn modelId="{0F5CD5E1-C2A8-4157-B71A-479A93D1DE40}" type="presOf" srcId="{D65FE29C-7075-494E-8FCC-FB5AB120A458}" destId="{C28D35AC-4C91-49CF-930D-014412AB4C9E}" srcOrd="0" destOrd="0" presId="urn:microsoft.com/office/officeart/2005/8/layout/venn1"/>
    <dgm:cxn modelId="{68DCEEF4-8BAA-4CF7-85A5-1AEC60018F9D}" type="presOf" srcId="{256B9BE3-ECFE-43EE-B259-E00B91E3E61D}" destId="{D9401A35-81CC-48E0-8172-D67D30BEE1F8}" srcOrd="1" destOrd="0" presId="urn:microsoft.com/office/officeart/2005/8/layout/venn1"/>
    <dgm:cxn modelId="{3918D9FC-394C-4A33-8FD6-9D402BA2F50F}" type="presOf" srcId="{8F3825B9-A8BA-4095-8052-5E99225B463D}" destId="{415E82CF-8157-4900-B215-9654FCFA488D}" srcOrd="1" destOrd="0" presId="urn:microsoft.com/office/officeart/2005/8/layout/venn1"/>
    <dgm:cxn modelId="{798DEBE2-CC6D-4B6C-8AAD-85CEF8F7805A}" type="presParOf" srcId="{C28D35AC-4C91-49CF-930D-014412AB4C9E}" destId="{B53AC8C0-3B6A-4D3E-97AC-0505345CA05A}" srcOrd="0" destOrd="0" presId="urn:microsoft.com/office/officeart/2005/8/layout/venn1"/>
    <dgm:cxn modelId="{DB223092-1BFE-4A9F-A8BD-E7BAA7607F96}" type="presParOf" srcId="{C28D35AC-4C91-49CF-930D-014412AB4C9E}" destId="{D9401A35-81CC-48E0-8172-D67D30BEE1F8}" srcOrd="1" destOrd="0" presId="urn:microsoft.com/office/officeart/2005/8/layout/venn1"/>
    <dgm:cxn modelId="{BA171FFD-FFF9-481B-B251-5676E19351E4}" type="presParOf" srcId="{C28D35AC-4C91-49CF-930D-014412AB4C9E}" destId="{36491664-2419-41E6-938A-B96430DC3322}" srcOrd="2" destOrd="0" presId="urn:microsoft.com/office/officeart/2005/8/layout/venn1"/>
    <dgm:cxn modelId="{6DBD0624-CBD0-4072-9A2E-4333A6F0A525}" type="presParOf" srcId="{C28D35AC-4C91-49CF-930D-014412AB4C9E}" destId="{415E82CF-8157-4900-B215-9654FCFA488D}" srcOrd="3" destOrd="0" presId="urn:microsoft.com/office/officeart/2005/8/layout/ven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AC8C0-3B6A-4D3E-97AC-0505345CA05A}">
      <dsp:nvSpPr>
        <dsp:cNvPr id="0" name=""/>
        <dsp:cNvSpPr/>
      </dsp:nvSpPr>
      <dsp:spPr>
        <a:xfrm>
          <a:off x="47705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3200" kern="1200" dirty="0"/>
        </a:p>
      </dsp:txBody>
      <dsp:txXfrm>
        <a:off x="1030813" y="478478"/>
        <a:ext cx="2286488" cy="3030362"/>
      </dsp:txXfrm>
    </dsp:sp>
    <dsp:sp modelId="{36491664-2419-41E6-938A-B96430DC3322}">
      <dsp:nvSpPr>
        <dsp:cNvPr id="0" name=""/>
        <dsp:cNvSpPr/>
      </dsp:nvSpPr>
      <dsp:spPr>
        <a:xfrm>
          <a:off x="3335164" y="10845"/>
          <a:ext cx="3965627" cy="396562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6500" kern="1200" dirty="0"/>
        </a:p>
      </dsp:txBody>
      <dsp:txXfrm>
        <a:off x="4460545" y="478478"/>
        <a:ext cx="2286488" cy="3030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523281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9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9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2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9.png"/><Relationship Id="rId7" Type="http://schemas.openxmlformats.org/officeDocument/2006/relationships/diagramData" Target="../diagrams/data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11" Type="http://schemas.microsoft.com/office/2007/relationships/diagramDrawing" Target="../diagrams/drawing1.xml"/><Relationship Id="rId5" Type="http://schemas.openxmlformats.org/officeDocument/2006/relationships/image" Target="../media/image31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0.png"/><Relationship Id="rId9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4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7.png"/><Relationship Id="rId7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6433CCD-2770-2288-AA6D-0EF0656B4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230A165-979D-C5CF-34DB-D8DEBF887AF5}"/>
              </a:ext>
            </a:extLst>
          </p:cNvPr>
          <p:cNvSpPr txBox="1"/>
          <p:nvPr/>
        </p:nvSpPr>
        <p:spPr>
          <a:xfrm rot="20954829">
            <a:off x="3431498" y="3376926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68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08256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الحصة3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استماع.</a:t>
            </a: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والتحدث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(40)د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5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346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233763" y="3380220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مصادر الطاقة 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مهارات الحجاج (توليف)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(ح5)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نص قصير انطلاقا من أسئلة موجهة.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"مصادر الطاقة".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رأيين مختلفين حول موضوع معين.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54D6A-7662-B5D8-6A18-8EF91D54E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87D77-D1C3-5F7E-DDE8-08181AAA3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كتابة نص قصير انطلاقا من أسئلة موجهة.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D97AE1-F2E8-84C1-316B-55A9B7C58B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25EC8B-9D82-640F-5553-853F067398D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FAFA71-B17B-EA64-2D0A-79073538798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77FC5E-FB38-B8B1-E035-E4F4C7C6B24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B8DD8F-77BC-0F16-3E68-E4DBB53C23A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793EB1-083E-65E3-4D1E-B18568AE2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627525-8974-9BEF-6F06-1EA3A89B7C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CB89BD-6694-ECF8-F941-3616BF196E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D4A3ED-9AB4-1EA6-8837-E4106D909C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2C6FFF-BB8D-F263-E09D-F7111A86000D}"/>
              </a:ext>
            </a:extLst>
          </p:cNvPr>
          <p:cNvSpPr/>
          <p:nvPr/>
        </p:nvSpPr>
        <p:spPr>
          <a:xfrm>
            <a:off x="972015" y="2895600"/>
            <a:ext cx="7217001" cy="1859280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قَصيراً.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756262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15FBC-ADE0-835A-1490-D1EB4266D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3C9AC-58BB-DEF5-7B4E-56E7A9DD9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طلبت منكم إعادة كتابة النص بعد تصحيحه. خذوا دفاتر البحث.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8E15AB-E31B-9D68-BF3C-3F308E259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03A9BD-010D-2BE8-AD09-04A93645B94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2E1D7D-C457-984D-226F-521918BB4F2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D55EA9-EC7F-6F90-6C41-54BDF62408A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532AB3-DBFD-4046-2AF5-F13E7EA98FD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58B04A-33FC-DECF-2973-2C1684A00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F1DBF6-3885-0E85-9BE1-07E27AFF16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4064B6-677E-1B7E-91AB-9D81C908E3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7DD84B-7725-A844-66CB-4C9CBADAA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D37A0CF-12E3-762D-7F47-39844C2BD0FF}"/>
              </a:ext>
            </a:extLst>
          </p:cNvPr>
          <p:cNvSpPr txBox="1"/>
          <p:nvPr/>
        </p:nvSpPr>
        <p:spPr>
          <a:xfrm>
            <a:off x="789158" y="3992305"/>
            <a:ext cx="7269034" cy="21452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مَيَّز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 بِـ............وَ............عِلاوَةً عَلى...............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.............بِـ....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.......وَ.............إِضافَةً إِلى...........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تَ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شْتَرِكانِ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كَوْنِهِما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C0E8943-BF4E-F661-8CD3-152C132A9CCE}"/>
              </a:ext>
            </a:extLst>
          </p:cNvPr>
          <p:cNvSpPr txBox="1"/>
          <p:nvPr/>
        </p:nvSpPr>
        <p:spPr>
          <a:xfrm>
            <a:off x="889466" y="1777778"/>
            <a:ext cx="7005832" cy="18047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أَوْجُهُ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ٱلتَّشابُهِ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ٱلنَّظيفةِ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وَٱلطّاقاتِ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ٱلأُحْفورِيَّةِ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342900" indent="-342900" algn="r" rtl="1">
              <a:buFont typeface="+mj-lt"/>
              <a:buAutoNum type="arabicPeriod"/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9518533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66334-E6DE-DE0A-5E33-86E5D5295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ECFC4F-FED2-AD69-C86B-E311AE33E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الإجابة عن السؤال المطروح، ومن حيث الانسجام.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6A86A8-5A53-1ABD-B721-A8B6DD3B9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309CBF-E74D-73B4-F56F-F3EA947B93D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5C093F-2179-3C4F-B0A8-21E1315D5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2DFC4-AF67-D8FE-9206-F2B84CDBEC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71183-2A9E-623C-D0BE-8AD25225397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2502A4-C7D7-C653-CB97-55A8FFAFA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B75DCF-D8B1-9332-3110-9B6CAAB5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A62C53-5F3B-97F6-1337-4C09D7A551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56CDBE-FAAB-99B9-78AD-6F92C8447E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8D23F2-543E-8784-06BD-05BAD68C20DB}"/>
              </a:ext>
            </a:extLst>
          </p:cNvPr>
          <p:cNvSpPr txBox="1"/>
          <p:nvPr/>
        </p:nvSpPr>
        <p:spPr>
          <a:xfrm>
            <a:off x="2415230" y="2945549"/>
            <a:ext cx="3654843" cy="16004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</a:t>
            </a:r>
          </a:p>
        </p:txBody>
      </p:sp>
    </p:spTree>
    <p:extLst>
      <p:ext uri="{BB962C8B-B14F-4D97-AF65-F5344CB8AC3E}">
        <p14:creationId xmlns:p14="http://schemas.microsoft.com/office/powerpoint/2010/main" val="31924228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7A9AD-B4B0-9D57-2C5F-DAFD4586F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22F775-68E4-2B30-A464-119A1AD42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68882A-45F3-3F04-A330-53523FA0DD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702368-758D-0715-5394-198969CF129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096C1-9E89-E769-2CB6-52927B80BDB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4FDE9E-AEE2-EAB2-6129-0C497A5545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224B39-7D85-E1AD-B8F1-EA6505167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1CD80D-E39F-8903-6F14-1CE9C3F19F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AA1ED8-40A3-2A43-E844-4EFA60CFC5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DCAF7D-50D3-E676-C7E9-51DCD384C3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F0445-B892-6B06-BCB2-89E4822E17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4">
            <a:extLst>
              <a:ext uri="{FF2B5EF4-FFF2-40B4-BE49-F238E27FC236}">
                <a16:creationId xmlns:a16="http://schemas.microsoft.com/office/drawing/2014/main" id="{84781412-94D7-A32C-E06F-527467F5A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87" y="2071483"/>
            <a:ext cx="7910425" cy="37856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تَتَمَيَّزُ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ٱلطّاقاتُ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ٱلنَّظيفَةُ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بِكَوْنِها صَديقَةً لِلْبيئَةِ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َقابِلَةً لِلتَّجَدُّدِ،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أَنَّها 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تُساهِمُ في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ٱلحَدِّ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ٱلتَّلَوُّثِ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تَنْفَرِدُ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ٱلطّاقاتُ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ٱلأُحْفورِيَّةُ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بِقُدْرَتِها عَلى إِنْتاجِ كَمِّيّاتٍ كَبيرَةٍ مِنَ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سُهولَةِ ٱسْتِعْمالِها،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إِضافَةً إِلى أَنَّها 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تُسَبِّبُ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ٱنْبِعاثَ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ٱلْغازاتِ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ٱلْمُلَوِّثَةِ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فَهُما تَشْتَرِكانِ في كَوْنِهِما 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مَصْدَرَيْنِ مُهِمَّيْنِ لِإِنْتاجِ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وَتَلْبِيَةِ حاجاتِ </a:t>
            </a:r>
            <a:r>
              <a:rPr lang="ar-SA" altLang="fr-FR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SA" alt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alt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94374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مصادر الطاقة( 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"مصادر الطاقة". خذوا كراساتكم، الصفحة 142.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779294" y="3210368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1E7727-2AE6-3990-6084-E172763270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6131" y="1835914"/>
            <a:ext cx="2811214" cy="43380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76E92D-2FB2-877F-FF04-7ADE8C3013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7479" y="2087828"/>
            <a:ext cx="2932128" cy="433808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BA05C8A-F9EE-4856-F474-CF6EEE49D0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767" y="2199169"/>
            <a:ext cx="2845712" cy="433808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استخرجوا من الصفحة الأولى 4 مفردات من شبكة كلمة " الطاقة".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C805BBED-CE66-336A-8480-863A16C5E0DA}"/>
              </a:ext>
            </a:extLst>
          </p:cNvPr>
          <p:cNvSpPr txBox="1">
            <a:spLocks/>
          </p:cNvSpPr>
          <p:nvPr/>
        </p:nvSpPr>
        <p:spPr>
          <a:xfrm>
            <a:off x="2454230" y="3227294"/>
            <a:ext cx="3876303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اَلطّاقَةُ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8E9937-9E01-EAFF-7299-4EB6AE0F12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10" y="2330822"/>
            <a:ext cx="3572435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42F729C-5508-1B87-4929-72035EEE66A7}"/>
              </a:ext>
            </a:extLst>
          </p:cNvPr>
          <p:cNvSpPr txBox="1">
            <a:spLocks/>
          </p:cNvSpPr>
          <p:nvPr/>
        </p:nvSpPr>
        <p:spPr>
          <a:xfrm>
            <a:off x="987929" y="2428240"/>
            <a:ext cx="7386320" cy="2621280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اَلأُحْفورِيَّةُ – اَلْمُتَجَدِّدَةُ – اَلْكَهْرَباءُ – اَلنَّفْطُ – اَلصِّناعاتُ…</a:t>
            </a:r>
            <a:endParaRPr lang="fr-FR" sz="60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D1B0F-7C65-CE3A-44E9-72656D5DF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F26329-2C5E-C401-473B-A5FD38540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استخرجوا من الفقرة الأولى مصادر توافق الأوزان التالية، وسجلوها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30F1D5-8E15-2268-8AC9-8F5CE8FD403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4517EA-4260-E5A4-1AD6-CDC79A079AF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9707D3-520F-464B-E1C7-D0D9A697CC3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C20C50-AD22-48AA-B54B-E5D1DEE2AE7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DD615E-3489-6694-3823-D75C2B30FE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8D6224-CCCC-E660-B613-99C65CEAC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3C89E3-19F2-A2FA-2451-35E3D732B4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FA60AA-26F6-CA20-0B13-19213BA8F7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9A351C-84A3-5D35-7673-835ECBAE12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6732E40-534A-1AE2-83EE-72B68A448A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56638B4-4348-3223-C00E-7F9680B0C890}"/>
              </a:ext>
            </a:extLst>
          </p:cNvPr>
          <p:cNvSpPr txBox="1">
            <a:spLocks/>
          </p:cNvSpPr>
          <p:nvPr/>
        </p:nvSpPr>
        <p:spPr>
          <a:xfrm>
            <a:off x="5595287" y="2109421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اِفْتِعالٌ</a:t>
            </a:r>
            <a:endParaRPr lang="fr-FR" sz="7200" dirty="0"/>
          </a:p>
        </p:txBody>
      </p: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D48EF718-B7C4-4EF0-2C9E-993EB90E60AD}"/>
              </a:ext>
            </a:extLst>
          </p:cNvPr>
          <p:cNvSpPr txBox="1">
            <a:spLocks/>
          </p:cNvSpPr>
          <p:nvPr/>
        </p:nvSpPr>
        <p:spPr>
          <a:xfrm>
            <a:off x="1656278" y="2146914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إِفْعالٌ </a:t>
            </a:r>
            <a:endParaRPr lang="fr-FR" sz="7200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E34EB3A-1C18-9050-2518-3C186AF04165}"/>
              </a:ext>
            </a:extLst>
          </p:cNvPr>
          <p:cNvSpPr txBox="1">
            <a:spLocks/>
          </p:cNvSpPr>
          <p:nvPr/>
        </p:nvSpPr>
        <p:spPr>
          <a:xfrm>
            <a:off x="1656278" y="4242963"/>
            <a:ext cx="2306122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اِسْتِفْعالٌ </a:t>
            </a:r>
            <a:endParaRPr lang="fr-FR" sz="72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D48732D-F11F-57BB-A521-9D08F21FA942}"/>
              </a:ext>
            </a:extLst>
          </p:cNvPr>
          <p:cNvSpPr txBox="1">
            <a:spLocks/>
          </p:cNvSpPr>
          <p:nvPr/>
        </p:nvSpPr>
        <p:spPr>
          <a:xfrm>
            <a:off x="5595286" y="4169199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تَفْعيلٌ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0263158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029" y="2330253"/>
            <a:ext cx="3838199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ABF1-8CBB-3713-F290-8A6A6714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84AF6-7419-A16C-C984-AC3E17FC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  (مناقشة أمثلة  أخرى واردة في النص 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EB990-B059-2805-4DB1-9B4EF024D19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A5EC9-8206-40E7-9D23-48DF3885837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019E7-7F22-D738-761C-EC5C6CCE28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662D78-54F3-5E65-4F72-A25CCEF4A76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0E5E946-1127-27DC-8C1A-0DC085A900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92977-A7AC-712A-4E48-B53F2D0DA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E55F42-9DF0-1042-A0AC-40D4A3953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945CCC-095F-F51F-6A94-60F4DF1D09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9C74AB-3147-D1BA-0480-2C697AE54B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9F34B139-F08B-D65A-88F4-F4A292374F35}"/>
              </a:ext>
            </a:extLst>
          </p:cNvPr>
          <p:cNvSpPr txBox="1">
            <a:spLocks/>
          </p:cNvSpPr>
          <p:nvPr/>
        </p:nvSpPr>
        <p:spPr>
          <a:xfrm>
            <a:off x="5595287" y="2109421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اِرْتِفاعٌ</a:t>
            </a:r>
            <a:endParaRPr lang="fr-FR" sz="7200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B067C6BD-333D-C13B-D22A-9A00A072EC34}"/>
              </a:ext>
            </a:extLst>
          </p:cNvPr>
          <p:cNvSpPr txBox="1">
            <a:spLocks/>
          </p:cNvSpPr>
          <p:nvPr/>
        </p:nvSpPr>
        <p:spPr>
          <a:xfrm>
            <a:off x="1656278" y="2146914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إِبْرامٌ </a:t>
            </a:r>
            <a:endParaRPr lang="fr-FR" sz="72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7C5AAB65-72D8-CF80-9049-DA7465D97325}"/>
              </a:ext>
            </a:extLst>
          </p:cNvPr>
          <p:cNvSpPr txBox="1">
            <a:spLocks/>
          </p:cNvSpPr>
          <p:nvPr/>
        </p:nvSpPr>
        <p:spPr>
          <a:xfrm>
            <a:off x="1656278" y="4242963"/>
            <a:ext cx="2306122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اِسْتِخْدامٌ </a:t>
            </a:r>
            <a:endParaRPr lang="fr-FR" sz="7200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E2756AE0-2010-0EF4-030D-4B0BEFBCD352}"/>
              </a:ext>
            </a:extLst>
          </p:cNvPr>
          <p:cNvSpPr txBox="1">
            <a:spLocks/>
          </p:cNvSpPr>
          <p:nvPr/>
        </p:nvSpPr>
        <p:spPr>
          <a:xfrm>
            <a:off x="5595286" y="4169199"/>
            <a:ext cx="2328963" cy="131835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تَعْزيزٌ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419232846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4655-693C-A5D6-7ECB-CEE301676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85906-BDFD-6345-9929-B1C94C2E7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تذكر مضامين النص. من يجيب عن السؤال التالي؟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BA86D9-E5FB-D6A5-BB03-70A9A79B8EC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655637-E7E9-309E-4F37-E1FA0CD40D5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377444-EC62-3167-A3DF-B3C063F9BA3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99876-32DD-F54A-3C78-879C23EBF1E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CDC143-5B0C-6936-1399-DF6F6386E9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15689D-C994-81B3-F9B9-0D55DE909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F97E41-580E-372A-50A1-2839656553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756E1A-1848-755D-7C6E-D7309928BC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7486B8-70BD-0981-E7F8-7235C9D3AF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C29AD4-610E-0FAC-DC17-8ED5BEEE29D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ٱلْمَقْصودُ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3353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43798-2464-15C0-9920-EF1C29B0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B11940-116B-A19A-AECC-B6FA41FC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0E19DB-CDCB-D092-E042-F2D3EA29B47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3CFCF-7E58-1669-F9C3-C79D9247EBA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D51D2-E6CB-E6B3-CB0F-AC1AE37662E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8169A9-21BA-D7A6-B3C1-7CAE05DEBD3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55476B-C258-8B5F-6003-91A151EF9B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40BE91-6CB0-A9A3-2814-B40CADEB0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1CD519-2970-BA32-BDB5-5B18C006CA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60A72-0B7E-7C45-B273-B39A4A171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EA46C6-CA4B-3D39-3CAB-B0300FC31B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95574B8-F3BB-3045-8D45-C952252617C6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أَنْواعُ مَصادِرِ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ٱلنَّصِّ؟</a:t>
            </a:r>
          </a:p>
        </p:txBody>
      </p:sp>
    </p:spTree>
    <p:extLst>
      <p:ext uri="{BB962C8B-B14F-4D97-AF65-F5344CB8AC3E}">
        <p14:creationId xmlns:p14="http://schemas.microsoft.com/office/powerpoint/2010/main" val="13746041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9996D-FC16-8EF6-E3E3-E4F3BCB8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665E72-26B8-AA83-E3F6-6AF59221B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EF55B6-8209-E309-1B62-E9B39696095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4D5EB0-8F21-558C-301B-523CDC53BAE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0361A2-6C42-C6F8-92BB-C74682BF33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21BA2F-6DD1-A2E6-74BD-48AB4E4814C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295F6D-95FA-27A9-A12C-067B6E8B31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6F1E2F-5DC0-B566-9484-DCA826CE7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1C09A7-780C-F1FA-2F72-2534F92017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ADEB24-B1D6-EC94-DFD8-829F0A7877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948C88-874D-79D0-8290-AA3E48CA0E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85BAD02-5DF9-EB32-5F72-2357080FDB29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ٱلْمَقْصودُ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57691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6DF1F-74D7-5970-CA64-C07866B18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01128-EC67-CD58-4A15-3745241B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17D825-6D61-AACA-3D6A-6D2B174F721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43A1AD-897B-4023-5917-EE8CD1B0E05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64081-0C8D-0980-2723-D548431A4E7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87C2F4-A06B-3E87-B3A9-4E1D7C00848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28432C-225E-34F2-8321-5E2DA3C7E4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C8C8A5-F39F-647C-A0DC-71604F7A3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A6E0A9-B402-5591-51FA-D3FAFDA676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437FA0-FAD8-290F-6B4E-149F0DF7FB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40C395-BA0B-E44F-F17D-6B0B1412F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64A9A5A-F5B2-5B99-60FA-F4268EAB3FF7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أَنْواعُ مَصادِرِ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73673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481E2-4096-96E3-555C-C6B983D2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33A93F-4F74-842D-A719-46D70F9AA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ABF219-AE4C-6193-78C8-F959ABD90EB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6C743F-453D-3766-9FE8-A08C2508438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82B2F1-ABD9-27F3-1D75-A3B4ED758EB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19B7FB-8F41-AFDD-9F06-92741E85D20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AF6A99-64EF-7C5B-3613-2D8510A1B5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BF25DC-9DAE-C9A3-2750-BD9386394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677CDC-F0B7-A69A-48E7-ABD7BF60AF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347AE5-4034-5610-5216-5C35ADDA5B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5463A1-9F6A-DD5B-E7A6-DFB537FC84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EA137B0-B6D3-0011-5EA8-B7DE415249EB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ٱلْفَرْقُ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بَيْنَ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78139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8BA52-9439-0748-EF7C-5C3E6A51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3AE027-0FBE-388A-7562-D8EF895B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رقم147 ودفاتر القسم. أجيبوا عن الأسئلة المحددة على الشريحة.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تصحيح السؤال الخامس : المحور الثاني بدل الأول.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C9BF8-71B7-97D5-72AA-9C8F4D7940B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EC8D17-A5C6-2BAF-BFA3-4D8710A3C0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AFEE0D-DC0E-14AF-1DCE-3CA1998A8D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DB84EE-1332-FF8A-336C-46FB16F2422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1F634AC-B0C8-5229-1F38-CFF66E3B1B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DCFFFC-0393-0E71-0C0A-A062C05AE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DA30DB-489B-D04A-21DA-5F770EC936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20B280-6E9C-E03E-0258-E5DA9B8D08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4A686D-7474-55D8-B62E-3299AE86F2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ED8E1D8-1090-F145-DD70-8AB765A826E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3C70AC8-C346-5F13-FA4F-78513D46B0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0737" y="1493520"/>
            <a:ext cx="3536979" cy="49918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CC2E61-F279-8C15-8E93-B4B3C6757A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0736" y="2234457"/>
            <a:ext cx="3536980" cy="386754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6823D4F-0EA2-79B1-B885-19F9A10A0395}"/>
              </a:ext>
            </a:extLst>
          </p:cNvPr>
          <p:cNvSpPr txBox="1"/>
          <p:nvPr/>
        </p:nvSpPr>
        <p:spPr>
          <a:xfrm>
            <a:off x="963252" y="4358640"/>
            <a:ext cx="1426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kern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ٱلثّاني</a:t>
            </a:r>
            <a:r>
              <a:rPr lang="ar-MA" dirty="0">
                <a:solidFill>
                  <a:srgbClr val="C00000"/>
                </a:solidFill>
              </a:rPr>
              <a:t> </a:t>
            </a:r>
            <a:endParaRPr lang="fr-FR" dirty="0">
              <a:solidFill>
                <a:srgbClr val="C00000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218690F-5D5D-05A7-88FA-27865D7662BB}"/>
              </a:ext>
            </a:extLst>
          </p:cNvPr>
          <p:cNvCxnSpPr/>
          <p:nvPr/>
        </p:nvCxnSpPr>
        <p:spPr>
          <a:xfrm>
            <a:off x="2032000" y="4724400"/>
            <a:ext cx="3241040" cy="64008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418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5AC41-929B-5535-1A74-E80E2B741C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10" y="1584000"/>
            <a:ext cx="3536979" cy="49918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59B083-3B9F-5DD9-4B62-0E99266C05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3509" y="2324937"/>
            <a:ext cx="3536980" cy="386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 (تتمة التصحيح في الشرائح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942F92-840C-71F0-26FA-7BA397BE43A2}"/>
              </a:ext>
            </a:extLst>
          </p:cNvPr>
          <p:cNvSpPr txBox="1"/>
          <p:nvPr/>
        </p:nvSpPr>
        <p:spPr>
          <a:xfrm>
            <a:off x="518157" y="2083131"/>
            <a:ext cx="7943943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يُعْتَبَرُ مَشْروعُ "نور" أَكْبَرَ مَشْروعٍ لِلطّاقَةِ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ٱلشَّمْسِيَّةِ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ٱلْعالَمِ لِلْأَسْبابِ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ٱلآتِيَةِ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- طاقَتُهُ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ٱلْإِجْمالِيَّةُ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تَصِلُ إِلى 580 ميغاواط. - مِساحَتُهُ تَزيدُ عَنْ 3 آلافِ هِكْتارٍ. - يَضُمُّ مِنَصَّةً لِلْبَحْثِ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وَٱلتَّنْمِيَةِ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تَمْتَدُّ عَلى أَزْيَدَ مِنْ 150 هِكْتاراً.</a:t>
            </a:r>
          </a:p>
          <a:p>
            <a:pPr marL="268288" indent="-174625" algn="just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مِمّا يَدُلُّ عَلى أَنَّ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ٱلنَّظيفَةَ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أَقَلُّ ضَرَراً مِنَ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ٱلْأُحْفورِيَّةِ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ٱلْعِباراتُ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ٱلتّالِيَةُ: - "اَلْأَثَرُ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ٱلْبيئِيُّ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لِلطّاقَةِ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ٱلشَّمْسِيَّةِ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يَبْقى مَحْدوداً مُقارَنَةً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بِٱلْأُحْفورِيَّةِ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   - "لا تُصْدِرُ أَيَّ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ٱنْبِعاثاتٍ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خِلالَ عَمَلِيَّةِ تَوْليدِ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ٱلْكَهْرَباءِ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"...  </a:t>
            </a:r>
          </a:p>
        </p:txBody>
      </p:sp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79A23-E48B-149D-A70A-9BA1EC720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355989-98DA-0168-CCFD-66051794E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 (تتمة التصحيح في الشرائح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DF3F80-03EF-D14D-3BD9-030FBF1D432C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7C67AD-C42D-32B1-B167-EDD5698384A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FC4FC7-959E-15EC-22D5-738F2CFB18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24EDD3-5B01-BBCD-AC8B-755B33CEB19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3E9545-0C19-B4C7-BAB2-AF5A002EE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6D4D74-02D8-5A27-8848-0C52FF137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E3E42C-C2F9-9433-7B0C-5D05395BCB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A51C7F-0796-B33E-2A25-494B0AA6F5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6D4B36-4F3C-CF0E-504E-E64D5C5CA3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3984C2C-0131-9DAC-D9C4-EF9BFDCFB79F}"/>
              </a:ext>
            </a:extLst>
          </p:cNvPr>
          <p:cNvSpPr/>
          <p:nvPr/>
        </p:nvSpPr>
        <p:spPr>
          <a:xfrm>
            <a:off x="936581" y="1897220"/>
            <a:ext cx="2118049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اَلطّاقاتُ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ٱلْأُحْفورِيَّةُ</a:t>
            </a:r>
            <a:endParaRPr lang="ar-MA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24FDBC4-9D87-F6CC-F5C0-53C4E3DF8796}"/>
              </a:ext>
            </a:extLst>
          </p:cNvPr>
          <p:cNvSpPr/>
          <p:nvPr/>
        </p:nvSpPr>
        <p:spPr>
          <a:xfrm>
            <a:off x="5806200" y="1897220"/>
            <a:ext cx="2118049" cy="602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اَلطّاقاتُ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ٱلنَّظيفَةُ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23" name="Diagramme 22">
            <a:extLst>
              <a:ext uri="{FF2B5EF4-FFF2-40B4-BE49-F238E27FC236}">
                <a16:creationId xmlns:a16="http://schemas.microsoft.com/office/drawing/2014/main" id="{EB68304D-B028-2888-AF23-3A8DBE6C0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9379070"/>
              </p:ext>
            </p:extLst>
          </p:nvPr>
        </p:nvGraphicFramePr>
        <p:xfrm>
          <a:off x="638706" y="2510814"/>
          <a:ext cx="7777847" cy="3987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4" name="ZoneTexte 23">
            <a:extLst>
              <a:ext uri="{FF2B5EF4-FFF2-40B4-BE49-F238E27FC236}">
                <a16:creationId xmlns:a16="http://schemas.microsoft.com/office/drawing/2014/main" id="{CC39E6B5-05FD-57B6-C2DA-AEB9ECE65641}"/>
              </a:ext>
            </a:extLst>
          </p:cNvPr>
          <p:cNvSpPr txBox="1"/>
          <p:nvPr/>
        </p:nvSpPr>
        <p:spPr>
          <a:xfrm>
            <a:off x="3772633" y="3841601"/>
            <a:ext cx="139436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</a:t>
            </a:r>
            <a:r>
              <a:rPr lang="ar-MA" sz="3200" b="1" dirty="0" err="1">
                <a:solidFill>
                  <a:schemeClr val="accent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endParaRPr lang="ar-MA" sz="3200" b="1" dirty="0">
              <a:solidFill>
                <a:schemeClr val="accent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ar-MA" sz="2400" b="1" dirty="0">
              <a:solidFill>
                <a:schemeClr val="accent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01DE0B6-FE87-9AC3-7E07-4F2B7701C37E}"/>
              </a:ext>
            </a:extLst>
          </p:cNvPr>
          <p:cNvSpPr txBox="1"/>
          <p:nvPr/>
        </p:nvSpPr>
        <p:spPr>
          <a:xfrm>
            <a:off x="5045897" y="3102795"/>
            <a:ext cx="261757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مَصادِرُها  لا تَنْضُبُ؛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صَديقَةٌ لِلْبيئَةِ؛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اِنْبِعاثاتٌ مَحْدودَةٌ أَوْ مَعْدومَةٌ؛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مُتَجَدِّدَةٌ...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ماءٌ- رياحٌ-شَمْسٌ.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DE82B11-C872-7C74-1237-D5D410EE3475}"/>
              </a:ext>
            </a:extLst>
          </p:cNvPr>
          <p:cNvSpPr txBox="1"/>
          <p:nvPr/>
        </p:nvSpPr>
        <p:spPr>
          <a:xfrm>
            <a:off x="936581" y="2970173"/>
            <a:ext cx="295715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مَحْدودَةٌ وَغَيْرُ مُتَجَدِّدَةٍ؛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تُلَوِّثُ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ٱلْمِياهَ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وَٱلتُّرْبَةَ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تُلَوِّثُ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ٱلْهَواءَ</a:t>
            </a: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غازاتٌ سامَّةٌ؛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نَفْطٌ - فَحْمٌ – غازٌ...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A5E6537-AB40-5192-972C-632BC1C4B968}"/>
              </a:ext>
            </a:extLst>
          </p:cNvPr>
          <p:cNvSpPr/>
          <p:nvPr/>
        </p:nvSpPr>
        <p:spPr>
          <a:xfrm>
            <a:off x="8073522" y="1864527"/>
            <a:ext cx="343031" cy="36576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3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29495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EFC0-C66E-7B90-C6CF-1913414E5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E05D4-9BBC-5A51-C56A-8D0B3D9F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 (تتمة التصحيح في الشرائح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61D4DB-D442-CDAF-A42F-1E3E6CB68EB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6C85A1-9467-DA28-0AC9-B1BBB3D1B72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D29113-EA8D-3E7C-8765-73E50C2A6FE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39AA96-F260-0982-E0F4-C872E7BFFBD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A2D18B-EE76-FA6A-BB5C-FB1D0C5921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A4FA5F-1EC4-72D7-EFB9-3E5AA089E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B609D5-7CD5-CCDF-7506-C6AF051D3D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5ED9A8-7C33-B5FA-5800-36FA9F3F94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A1AE3-1173-0109-A31B-57F3C2F652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F4A8158-7314-7CAC-0BF1-312EC5E3E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177915"/>
              </p:ext>
            </p:extLst>
          </p:nvPr>
        </p:nvGraphicFramePr>
        <p:xfrm>
          <a:off x="567142" y="1902891"/>
          <a:ext cx="7650480" cy="414528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859625">
                  <a:extLst>
                    <a:ext uri="{9D8B030D-6E8A-4147-A177-3AD203B41FA5}">
                      <a16:colId xmlns:a16="http://schemas.microsoft.com/office/drawing/2014/main" val="3737109334"/>
                    </a:ext>
                  </a:extLst>
                </a:gridCol>
                <a:gridCol w="5790855">
                  <a:extLst>
                    <a:ext uri="{9D8B030D-6E8A-4147-A177-3AD203B41FA5}">
                      <a16:colId xmlns:a16="http://schemas.microsoft.com/office/drawing/2014/main" val="1457199214"/>
                    </a:ext>
                  </a:extLst>
                </a:gridCol>
              </a:tblGrid>
              <a:tr h="149429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اَلْفِقْرَةُ</a:t>
                      </a:r>
                      <a:endParaRPr lang="a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اَلْفِكْرَةُ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ٱلْرَّئيسَةُ</a:t>
                      </a:r>
                      <a:endParaRPr lang="a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0533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اَلْفِقْرَةُ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ٱلْأولى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a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rtl="1"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اَلطّاقَةُ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ٱلشَّمْسِيَّةُ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مَصْدَرٌ نَظيفٌ وَآمِنٌ، تَعْتَمِدُ عَلى تَحْويلِ أَشِعَّةِ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ٱلشَّمْسِ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إِلى كَهْرَباءَ عَبْرَ ٱلْأَلْواحِ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ٱلشَّمْسِيَّةِ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بِأَثَرٍ بيئِيٍّ مَحْدودٍ مُقارَنَةً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بِٱلطّاقاتِ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ٱلْأُحْفورِيَّةِ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9505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اَلْفِقْرَةُ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ٱلثّانِيَةُ</a:t>
                      </a:r>
                      <a:endParaRPr lang="a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rtl="1"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طاقَةُ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ٱلرِّياحِ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مَصْدَرٌ نَظيفٌ يُوَلِّدُ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ٱلْكَهْرَباءَ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دونَ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ٱنْبِعاثاتٍ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ضارَّةٍ، وَأَضْرارُها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ٱلْجانِبِيَّةُ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ضَئيلَةٌ مُقارَنَةً بِفَوائِدِها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ٱلْبيئِيَّةِ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ٱلْكَبيرَةِ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9932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اَلْفِقْرَةُ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ٱلثّالِثَةُ</a:t>
                      </a:r>
                      <a:endParaRPr lang="a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rtl="1"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اَلطّاقَةُ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ٱلْمائِيَّةُ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مِنْ أَقْدَمِ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ٱلطّاقاتِ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ٱلْمُتَجَدِّدَةِ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وَأَكْثَرِها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ٱسْتِدامَةً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وَإِنْ كانَ بِناءُ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ٱلسُّدودِ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قَدْ يُؤَثِّرُ عَلى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ٱلتَّنَوُّعِ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ٱلْبيولوجِيِّ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ٱلْمَناطِقِ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ٱلْمُجاوِرَةِ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2684215"/>
                  </a:ext>
                </a:extLst>
              </a:tr>
            </a:tbl>
          </a:graphicData>
        </a:graphic>
      </p:graphicFrame>
      <p:sp>
        <p:nvSpPr>
          <p:cNvPr id="14" name="Ellipse 13">
            <a:extLst>
              <a:ext uri="{FF2B5EF4-FFF2-40B4-BE49-F238E27FC236}">
                <a16:creationId xmlns:a16="http://schemas.microsoft.com/office/drawing/2014/main" id="{BE7F3A6B-842C-A8F8-4533-C19FC19A029C}"/>
              </a:ext>
            </a:extLst>
          </p:cNvPr>
          <p:cNvSpPr/>
          <p:nvPr/>
        </p:nvSpPr>
        <p:spPr>
          <a:xfrm>
            <a:off x="8374249" y="2021840"/>
            <a:ext cx="343031" cy="36576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4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007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90385-9E04-CBB0-FACA-E3DE843D6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1D6B87-A6FE-130E-DFF2-4D20AE369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03EA4F-A281-295B-C2BC-81652C1D371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3575EF-03AC-1BBB-770D-F8ED440256B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6D7ED8-795A-5448-1C0D-7F811003633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8572CF-888A-729C-0D97-2F1578ECE87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21545A8-A3E6-D508-9CAA-D7175C3D0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CF3C46-A6AF-7FEF-3DC9-6CD22E2CB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B4809B-D7DC-76F4-655C-F9ABE69729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B4FE28-E3B6-A909-ED05-005B6AACBF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393DF6-D74A-CE19-BDF3-F064DAD356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3F4F253-2ABB-C683-99BE-39579C80145D}"/>
              </a:ext>
            </a:extLst>
          </p:cNvPr>
          <p:cNvSpPr txBox="1"/>
          <p:nvPr/>
        </p:nvSpPr>
        <p:spPr>
          <a:xfrm>
            <a:off x="454517" y="2008086"/>
            <a:ext cx="787573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تُقَدِّمُ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ٱلطّاقاتُ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ٱلْمُتَجَدِّدَةُ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ٱلْمُتَمَثِّلَةُ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ٱلشَّمْسِيَّةِ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وَٱلرّيحِيَّةِ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وَٱلْمائِيَّةِ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بَديلاً نَظيفاً وَمُسْتَداماً لِلطّاقاتِ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ٱلْأُحْفورِيَّةِ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تَتَميَّزُ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بِٱنْخِفاضِ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ٱنْبِعاثاتِها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ٱلضّارَّةِ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وَقِلَّةِ أَثَرِها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ٱلسَّلْبِيِّ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يَجْعَلُ مِنْها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ٱلْخِيارَ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ٱلْأَمْثَلَ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لِضَمانِ مُسْتَقْبَلٍ بيئِيٍّ أَفْضَلَ لِلْأَجْيالِ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BBDE90EA-2AE2-D38B-DFB0-2C0191782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576" y="3734067"/>
            <a:ext cx="6598671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تَرْكيبُ أَلْواحٍ شَمْسِيَّةٍ عَلى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ٱلْأَسْطُحِ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لِتَوْليدِ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ٱلْكَهْرَباءِ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altLang="fr-FR" sz="3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سْتِخْدامُ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مَصابيحَ مُوَفِّرَةٍ لِلطّاقَةِ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altLang="fr-FR" sz="3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تَوْعِيَةُ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ٱلتَّلاميذِ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بِأَهَمِّيَّةِ تَرْشيدِ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ٱسْتِهْلاكِ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fr-FR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FR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سْتِخْدامُ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سَخّاناتٍ شَمْسِيَّةٍ لِلْمِياهِ بَدَلاً مِنَ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ٱلْغازِ</a:t>
            </a:r>
            <a:r>
              <a:rPr lang="fr-FR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altLang="fr-FR" sz="3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قْتِناءُ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أَجْهِزَةٍ مَنْزِلِيَّةٍ ذاتِ </a:t>
            </a:r>
            <a:r>
              <a:rPr lang="ar-SA" altLang="fr-FR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ٱسْتِهْلاكٍ</a:t>
            </a:r>
            <a:r>
              <a:rPr lang="ar-S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مُنْخَفِضٍ لِلطّاقَةِ</a:t>
            </a:r>
            <a:r>
              <a:rPr lang="ar-MA" altLang="fr-FR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altLang="fr-FR" sz="3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4FEA163-993A-AA34-92A9-C3BE0B693FD9}"/>
              </a:ext>
            </a:extLst>
          </p:cNvPr>
          <p:cNvSpPr/>
          <p:nvPr/>
        </p:nvSpPr>
        <p:spPr>
          <a:xfrm>
            <a:off x="8374249" y="2021840"/>
            <a:ext cx="343031" cy="36576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5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F1BFB83-8E87-16E9-5D6A-FA81446E3BEF}"/>
              </a:ext>
            </a:extLst>
          </p:cNvPr>
          <p:cNvSpPr/>
          <p:nvPr/>
        </p:nvSpPr>
        <p:spPr>
          <a:xfrm>
            <a:off x="8374249" y="4070189"/>
            <a:ext cx="343031" cy="36576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6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23539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</a:t>
            </a:r>
            <a:r>
              <a:rPr lang="ar-MA" dirty="0">
                <a:solidFill>
                  <a:srgbClr val="424D7B"/>
                </a:solidFill>
              </a:rPr>
              <a:t>إنتاج كتابي (ح5).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كتابة رأيين مختلفين حول موضوع معين.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ستواصلون التدرب على كتابة رأيين مختلفين حول موضوع ما.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9EB76A-A328-E384-CD9D-13B0783EDC0C}"/>
              </a:ext>
            </a:extLst>
          </p:cNvPr>
          <p:cNvSpPr txBox="1"/>
          <p:nvPr/>
        </p:nvSpPr>
        <p:spPr>
          <a:xfrm>
            <a:off x="784403" y="2743136"/>
            <a:ext cx="7411452" cy="23495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أَتَدَرَّبُ عَلى كِتابَةِ رَأْيَيْنِ مُخْتَلِفَيْنِ حَوْلَ مَوْضوعٍ ما.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الرأي؟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450F9-E305-F0E6-48E5-BCFB230D60D9}"/>
              </a:ext>
            </a:extLst>
          </p:cNvPr>
          <p:cNvSpPr txBox="1"/>
          <p:nvPr/>
        </p:nvSpPr>
        <p:spPr>
          <a:xfrm>
            <a:off x="1282644" y="3124360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570A-F25F-2FD1-832D-CBC9A1D0D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19373-AFF2-F891-30F1-1417A6A1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96CC25-0810-CEA1-164E-8DC32DFFA2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F2F6FF-E006-39C6-D2D1-B48A1413655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63778-FF96-CC26-EB40-0A006C57734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FB06A-B4A0-F315-0404-FB1C0E6CBDB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687BA-6616-3EEF-E472-0984A307D66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F3C811-22DD-62B9-D5F4-4D60C53D1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388A1F-D1A4-4128-6F56-466215FD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11D969-62EF-4B05-90DE-F2D98FF33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9065AE-C292-AE6E-4A0D-613CBAA2C4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9BDDD4-A38A-EBFA-A311-D90FCF86C4AB}"/>
              </a:ext>
            </a:extLst>
          </p:cNvPr>
          <p:cNvSpPr txBox="1"/>
          <p:nvPr/>
        </p:nvSpPr>
        <p:spPr>
          <a:xfrm>
            <a:off x="736773" y="219749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اَلرَّأْيُ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أَوْ وِجْهَةُ نَظَرٍ تُجاهَ مَوْضوعٍ مُعَيَّنٍ، يَحْتاجُ إِلى حُجَجٍ مُناسِبَةٍ لِدَعْمِها.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68834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الحجة؟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A20AFA-1803-7BE8-7747-5F7F46300F40}"/>
              </a:ext>
            </a:extLst>
          </p:cNvPr>
          <p:cNvSpPr txBox="1"/>
          <p:nvPr/>
        </p:nvSpPr>
        <p:spPr>
          <a:xfrm>
            <a:off x="1402107" y="3246120"/>
            <a:ext cx="6136658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ٱلْحُجَّةِ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429C-C852-D8D2-EE90-A3661F78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F77D2-D4D6-5076-2F4E-14D0CE02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17326B-466D-97AE-0692-6B5DC1C9D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A84653-17AF-AF36-5F84-33DB6D3C3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6A1EB-69DE-BF9D-D0B5-A1DC67459A7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17E743-828B-7579-212D-738623AADC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57581-304C-F9D2-F2CD-A61163F2E8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8B9405-B168-780D-C345-8106949A4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75BFC-7B99-01B7-AA31-A224FAC0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7B8CE6-37A8-6AAC-4C82-E438126A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E41A8C-6808-420C-5174-C62244667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452EB4-2750-86AF-B327-E86347F9C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59" y="2958391"/>
            <a:ext cx="7994082" cy="194095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5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951478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0C0B3-70C2-2AEA-A856-69E76CDCF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FE97B-36C4-6366-84B6-4BF21CC3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التعبير عن الرأي حول موضوع ما.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384DB9B-D080-C78E-20B9-EA41B8C6BC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93DBB7-2891-CC88-7DF4-FD0267BFDD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FED02-58B5-5CE9-FEA4-EEAC19D5D9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0257FE-F731-230D-DF61-1E33705C3F0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798D26-1314-F5E7-8296-900D4CC6394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01FF40-9AD7-1556-95E3-C3AD15A969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7C91C9-1018-7A74-F352-A8CA86D45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C882A8-CF8C-B972-85B2-34844D83F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DA5247-4E82-8765-97C4-399B23F85F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4FA9045-0218-D137-1DB8-DDB20090F37A}"/>
              </a:ext>
            </a:extLst>
          </p:cNvPr>
          <p:cNvSpPr txBox="1"/>
          <p:nvPr/>
        </p:nvSpPr>
        <p:spPr>
          <a:xfrm>
            <a:off x="1296305" y="290576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نَسْلُكُها لِلتَّعْبيرِ عَنْ آرائِنا حَوْلَ مَوْضوعٍ ما؟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208616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990BD-FC88-6B66-EF43-227332F89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9AFD5E-1DCD-68FB-0785-79EEEA88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871B4-2DB7-BBB3-5C40-F4E90D5F15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F003B7-B430-03DB-2AD3-288484C0B7B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D660B2-4C99-14C6-E85C-9DAD04DBE4B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D5DDBE-A43C-912E-B76B-B74D9AE7184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65BE10-FD83-349E-993B-75D0D5D199A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59B1CE8-82F6-99DF-2378-61D250AFB1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C083B8-E51D-72A7-563F-0A24E308E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709F9E-13EC-8029-5BED-0520ACEAA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E329B-4785-2E4F-A419-679F81F3CC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D6621D-A769-9839-F6FF-B173FFC0F862}"/>
              </a:ext>
            </a:extLst>
          </p:cNvPr>
          <p:cNvSpPr txBox="1"/>
          <p:nvPr/>
        </p:nvSpPr>
        <p:spPr>
          <a:xfrm>
            <a:off x="564430" y="2311699"/>
            <a:ext cx="7851397" cy="334843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 rtl="1">
              <a:lnSpc>
                <a:spcPct val="115000"/>
              </a:lnSpc>
              <a:buFont typeface="+mj-lt"/>
              <a:buAutoNum type="arabicPeriod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ٱلرَّأْيَ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وَأُعَبِّرُ عَنْه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واضِحٍ؛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عَنْ حُجَجٍ داعِمَة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لَهُ؛</a:t>
            </a:r>
            <a:endParaRPr lang="ar-MA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نَصّاً مُنْسَجِماً يَتَضَمَّنُ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ٱلرَّأْيَ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وَٱلْحُجَجَ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أَدَواتِ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ٱلرَّبْطِ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153588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2FBE7-8730-2D19-6FE6-1C853DD7F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151B33-9EF7-3AED-8E70-A49D26E3A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التعبير عن الرأي حول موضوع ما.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0554CA-5859-1622-2D0C-A9928E1D2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376F9E-1094-9931-1F3D-4DB424424F1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FA2334-EF9F-9812-5FD4-BDEAA27B3BC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13EE21-B231-7200-FE43-8C9F84B3BD6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9D01CC-54F5-F901-0C9A-C9180BE8C446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16DDE0-A2FC-0A6A-C488-C933F932AE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DC75D1-44B1-73A3-0858-A403813DFB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9078081-5A5A-F3B6-C84D-54468197B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FFC974-07F3-6FC7-6975-A28BD1D48F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A07841-A27D-03B7-C868-BDBF15886504}"/>
              </a:ext>
            </a:extLst>
          </p:cNvPr>
          <p:cNvSpPr txBox="1"/>
          <p:nvPr/>
        </p:nvSpPr>
        <p:spPr>
          <a:xfrm>
            <a:off x="757042" y="3104739"/>
            <a:ext cx="7466174" cy="186434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مَنْ يُذَكِّرُنا </a:t>
            </a:r>
            <a:r>
              <a:rPr lang="ar-MA" sz="3600" dirty="0" err="1"/>
              <a:t>بِٱلْخُطُواتِ</a:t>
            </a:r>
            <a:r>
              <a:rPr lang="ar-MA" sz="3600" dirty="0"/>
              <a:t> ٱلَّتي نَسْلُكُها لِلتَّعْبيرِ عَنِ </a:t>
            </a:r>
            <a:r>
              <a:rPr lang="ar-MA" sz="3600" dirty="0" err="1"/>
              <a:t>ٱلرَّأْيِ</a:t>
            </a:r>
            <a:r>
              <a:rPr lang="ar-MA" sz="3600" dirty="0"/>
              <a:t> </a:t>
            </a:r>
            <a:r>
              <a:rPr lang="ar-MA" sz="3600" dirty="0" err="1"/>
              <a:t>ٱلْمُخالِفِ</a:t>
            </a:r>
            <a:r>
              <a:rPr lang="ar-MA" sz="3600" dirty="0"/>
              <a:t> لِرَأْيٍ مُعْطًى؟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152354894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20751-1FAF-E22C-F046-F773B3A00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A0868-FF07-07F1-CA87-E39CBEB1A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529935-C1D6-9C6D-6B63-4D08CCECEA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3F5EDE-D2A5-22BF-A28C-20923DE6836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936517-71C4-CBB5-860C-F8214A86E0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0BDB08-8E35-ED86-244B-B5E8684378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F383CB-5CFA-48E8-9C25-385B926FB64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99DE3E-837D-1728-66F4-CD5E2852F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82E3DE-98B9-D6EC-F647-C23B57268C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73D670-F21C-5833-F538-7C530A739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44B9C5-E3B3-6105-2800-2B20DBC67E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30E9DA9-DC82-7687-BD30-9D2550455897}"/>
              </a:ext>
            </a:extLst>
          </p:cNvPr>
          <p:cNvSpPr txBox="1"/>
          <p:nvPr/>
        </p:nvSpPr>
        <p:spPr>
          <a:xfrm>
            <a:off x="1167132" y="4068667"/>
            <a:ext cx="645134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حُجَجاً تَدْعَمُ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14ECC5A-AFCF-4310-41CF-4E10E2A071F3}"/>
              </a:ext>
            </a:extLst>
          </p:cNvPr>
          <p:cNvSpPr/>
          <p:nvPr/>
        </p:nvSpPr>
        <p:spPr>
          <a:xfrm>
            <a:off x="7832238" y="4205504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14" name="Google Shape;2106;p52">
            <a:extLst>
              <a:ext uri="{FF2B5EF4-FFF2-40B4-BE49-F238E27FC236}">
                <a16:creationId xmlns:a16="http://schemas.microsoft.com/office/drawing/2014/main" id="{8EAB9601-49E9-29E7-E61B-F56F59BF6658}"/>
              </a:ext>
            </a:extLst>
          </p:cNvPr>
          <p:cNvSpPr txBox="1"/>
          <p:nvPr/>
        </p:nvSpPr>
        <p:spPr>
          <a:xfrm flipH="1">
            <a:off x="1167132" y="1902891"/>
            <a:ext cx="6450499" cy="88622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AE3DD0D-8F4A-14BB-B7B2-B0D5B19B1C47}"/>
              </a:ext>
            </a:extLst>
          </p:cNvPr>
          <p:cNvSpPr txBox="1"/>
          <p:nvPr/>
        </p:nvSpPr>
        <p:spPr>
          <a:xfrm>
            <a:off x="1167137" y="2923118"/>
            <a:ext cx="6450497" cy="95659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أَعْرِضُ فِكْرَةً مُخالِفَةً؛</a:t>
            </a:r>
            <a:endParaRPr lang="fr-FR" sz="3600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2F37875-3581-5FC4-6D95-554C99CF69B6}"/>
              </a:ext>
            </a:extLst>
          </p:cNvPr>
          <p:cNvSpPr/>
          <p:nvPr/>
        </p:nvSpPr>
        <p:spPr>
          <a:xfrm>
            <a:off x="7832238" y="2091244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4A5EC9B-BAF0-A9CD-7E83-C435F207188A}"/>
              </a:ext>
            </a:extLst>
          </p:cNvPr>
          <p:cNvSpPr/>
          <p:nvPr/>
        </p:nvSpPr>
        <p:spPr>
          <a:xfrm>
            <a:off x="7832238" y="3148374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0DDE58-B026-F37A-76B7-AF2ECE3E647A}"/>
              </a:ext>
            </a:extLst>
          </p:cNvPr>
          <p:cNvSpPr txBox="1"/>
          <p:nvPr/>
        </p:nvSpPr>
        <p:spPr>
          <a:xfrm>
            <a:off x="1167131" y="5047428"/>
            <a:ext cx="6560595" cy="14642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فِقْرَةً مُنْسَجِمَةً تَضُمُّ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وَٱلْحُجَجَ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ٱلدّاعِمَةَ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لَهُ، مُسْتَعْمِلاً أَدَواتِ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50000E7-3B6F-BF55-366B-75B11C53FE6D}"/>
              </a:ext>
            </a:extLst>
          </p:cNvPr>
          <p:cNvSpPr/>
          <p:nvPr/>
        </p:nvSpPr>
        <p:spPr>
          <a:xfrm>
            <a:off x="7831391" y="5524784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94510430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4C70-FB94-BF89-F73E-351163C6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AF368-1445-2496-5921-256D4BDD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 كراساتكم الصفحة 151.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7BFDA8-705A-9E89-2C5B-9DF107F8DC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CB8A25-8F5F-9BC8-178C-3E14A27CDDD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5B2C8-7DFE-9270-E204-8F8A9FE38E4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2A21BD-0EC4-7BDC-47BD-437386A70A0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2803F9-6AC1-AC3B-8861-C19961AF4A0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878F2-292B-7544-9B35-07E366675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686EAB-50A6-8303-4FFA-2F501E59B1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C284F8-8C76-8719-FE09-F814C6FA8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9C1A6-514E-4D5D-777E-B99D50BD7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9E2A37-5F1A-3455-BB49-120302570CE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3976417" y="2472801"/>
            <a:ext cx="4397832" cy="3238624"/>
          </a:xfrm>
          <a:prstGeom prst="roundRect">
            <a:avLst>
              <a:gd name="adj" fmla="val 6988"/>
            </a:avLst>
          </a:prstGeom>
          <a:ln>
            <a:solidFill>
              <a:srgbClr val="48B2DC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F1CB62-CC5F-5ECA-D68C-53EEA819BE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751" y="1686891"/>
            <a:ext cx="2948808" cy="4415109"/>
          </a:xfrm>
          <a:prstGeom prst="rect">
            <a:avLst/>
          </a:prstGeom>
          <a:ln w="19050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330697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56DE8-77FF-E567-DFD4-127EE873B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D815C-B2AE-D6F2-5D6B-EEE29AA9C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81" y="641859"/>
            <a:ext cx="7412307" cy="828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أنجزوا نشاط " أنجز بمفردي ". من يقرأ التعليمة؟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7857BB-F028-F6AC-BDF7-E8F0FC512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E0BE4B-F19B-1091-9AAD-799D9345D37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95DD7-B058-823B-5434-C76B6532096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4AC187-F7C4-F1E7-7939-B0DCFDE0BC5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CB7A38-C5AA-6402-2D9A-6B35361C220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F00D29-D320-9572-6D75-A24150382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48F700-3D4F-D217-24B6-418038D12C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F9EEDA-274E-24DC-216B-91736065DE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2B2A7F-269C-C894-48FE-64D8B55DAA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2B5260-46DA-22A1-3FF3-DBB90063C4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7272" y="1674609"/>
            <a:ext cx="3014119" cy="4415109"/>
          </a:xfrm>
          <a:prstGeom prst="rect">
            <a:avLst/>
          </a:prstGeom>
          <a:ln w="19050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3F7292-4D1D-8079-3755-58F643755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45" y="1469859"/>
            <a:ext cx="1264714" cy="14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7232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C15E4-6706-5977-60A4-2B58EBBE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32F25-0A2D-CC4F-2625-ECE33159E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81" y="641859"/>
            <a:ext cx="7412307" cy="828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 وفق الضوابط التالية.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يستمر النشاط إلى نهاية الحصة مع إعطاء الفرصة لأكبر عدد من التلاميذ.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6FB48-5EB9-23A2-2A5A-685E097E77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A7D718-8F16-1DE9-DF9A-F75897C897B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81F8BE-95B0-9D38-3B6E-1D3C0929FC2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1BCED1-331B-3B00-D24F-53EB2B8BA10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D9D70-57BB-DBF8-1527-B886978CE35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22DDC7-6437-1A89-705E-7F7A00FB1C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19CC66-EB62-1458-3EDB-6F0C0ADE0A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8B8F83-1B30-CF79-5A65-D25B4A18D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3B42E0-72A5-1F28-CC9B-592248B219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190410E-8931-A984-1514-0DA21C4BBF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950819"/>
              </p:ext>
            </p:extLst>
          </p:nvPr>
        </p:nvGraphicFramePr>
        <p:xfrm>
          <a:off x="1638301" y="2217229"/>
          <a:ext cx="5867398" cy="260921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388358">
                  <a:extLst>
                    <a:ext uri="{9D8B030D-6E8A-4147-A177-3AD203B41FA5}">
                      <a16:colId xmlns:a16="http://schemas.microsoft.com/office/drawing/2014/main" val="4121280611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689410887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992971319"/>
                    </a:ext>
                  </a:extLst>
                </a:gridCol>
              </a:tblGrid>
              <a:tr h="130175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اَلضَّوابِطُ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637198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تَقْديمُ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ٱلرَّأْيِ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ٱلأَوَّلِ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882543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marL="0" marR="0" lvl="0" indent="0" algn="just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6159500" algn="l"/>
                        </a:tabLst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تَقْديمُ رَأْيٍ مُخالِفٍ.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7038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اِسْتِعْمالُ حُجَجٍ مُناسِبَةٍ.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8169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اِسْتِعْمالُ أَدَواتِ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ٱلرَّبْطِ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ٱلْمُناسِبَةِ.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348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99592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نص" مصادر الطاقة"؟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76324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أَهَمُّ أَفْكارِ نَصِّ «مَصادِرُ </a:t>
            </a:r>
            <a:r>
              <a:rPr lang="ar-MA" dirty="0" err="1"/>
              <a:t>ٱلطّاقَةِ</a:t>
            </a:r>
            <a:r>
              <a:rPr lang="ar-MA" dirty="0"/>
              <a:t>»؟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00959-4DD6-6D7F-96EF-7F457649E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850A69F-2755-8F7A-A9AC-72B5F6C0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التعبير عن الرأي حول موضوع ما؟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066CFC-23AA-1EF5-7E16-18E8C81386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AB0A444-C4E0-161E-EA3C-3AE047FA75F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C1B58C-0622-2222-921E-8C592C71882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FB1149-FD2D-C7A5-DEA3-4159C66BAF0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6382C8-FE05-50BC-7B32-FBB04F579C1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34C6F95-9E2D-C5F9-D38F-9AEEC94CA6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D2ABF9-5E15-EA52-7768-ECE067F7D9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37D6EA-2826-F745-95B7-63E52E9C49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A29FCE-4ADD-AD01-C421-8A49EDB7D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B66ADC-E8A5-BB3C-A1C9-E898B378F500}"/>
              </a:ext>
            </a:extLst>
          </p:cNvPr>
          <p:cNvSpPr txBox="1"/>
          <p:nvPr/>
        </p:nvSpPr>
        <p:spPr>
          <a:xfrm>
            <a:off x="1351280" y="314960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نَسْلُكُها لِلتَّعْبيرِ عَنْ آرائِنا حَوْلَ مَوْضوعٍ ما؟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75507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19203</TotalTime>
  <Words>1616</Words>
  <Application>Microsoft Office PowerPoint</Application>
  <PresentationFormat>Affichage à l'écran (4:3)</PresentationFormat>
  <Paragraphs>352</Paragraphs>
  <Slides>50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50</vt:i4>
      </vt:variant>
    </vt:vector>
  </HeadingPairs>
  <TitlesOfParts>
    <vt:vector size="75" baseType="lpstr">
      <vt:lpstr>Dosis ExtraBold</vt:lpstr>
      <vt:lpstr>Aptos Display</vt:lpstr>
      <vt:lpstr>Calibri</vt:lpstr>
      <vt:lpstr>Aptos</vt:lpstr>
      <vt:lpstr>Microsoft Uighur</vt:lpstr>
      <vt:lpstr>Arial</vt:lpstr>
      <vt:lpstr>Wingdings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في نهاية الحصة الفائز بنجمة السلوك. </vt:lpstr>
      <vt:lpstr>ضعوا الكراسة والدفتر واللوحة في القمطر.</vt:lpstr>
      <vt:lpstr>ستواصلون التدرب على كتابة نص قصير انطلاقا من أسئلة موجهة. </vt:lpstr>
      <vt:lpstr>طلبت منكم إعادة كتابة النص بعد تصحيحه. خذوا دفاتر البحث. </vt:lpstr>
      <vt:lpstr>من يقرأ إنتاجه؟ سنناقشه من حيث الإجابة عن السؤال المطروح، ومن حيث الانسجام.</vt:lpstr>
      <vt:lpstr>هذا مقترح آخر. من يقرأ؟ </vt:lpstr>
      <vt:lpstr>Présentation PowerPoint</vt:lpstr>
      <vt:lpstr>ستقومون باستثمار نص "مصادر الطاقة". خذوا كراساتكم، الصفحة 142.</vt:lpstr>
      <vt:lpstr>أعيدوا قراءة النص قراءة صامتة وسريعة.</vt:lpstr>
      <vt:lpstr>استخرجوا من الصفحة الأولى 4 مفردات من شبكة كلمة " الطاقة".</vt:lpstr>
      <vt:lpstr>ارفعوا ألواحكم. ( مناقشة الأجوبة المقترحة)</vt:lpstr>
      <vt:lpstr>هذه مقترحات أخرى. من يقرأ؟ </vt:lpstr>
      <vt:lpstr>استخرجوا من الفقرة الأولى مصادر توافق الأوزان التالية، وسجلوها على ألواحكم.</vt:lpstr>
      <vt:lpstr>ارفعوا ألواحكم. ( مناقشة الأجوبة المقترحة.)</vt:lpstr>
      <vt:lpstr>صححوا على ألواحكم.  (مناقشة أمثلة  أخرى واردة في النص )</vt:lpstr>
      <vt:lpstr>ننتقل إلى تذكر مضامين النص. من يجيب عن السؤال التالي؟</vt:lpstr>
      <vt:lpstr>Présentation PowerPoint</vt:lpstr>
      <vt:lpstr>Présentation PowerPoint</vt:lpstr>
      <vt:lpstr>Présentation PowerPoint</vt:lpstr>
      <vt:lpstr>Présentation PowerPoint</vt:lpstr>
      <vt:lpstr>خذوا الصفحة رقم147 ودفاتر القسم. أجيبوا عن الأسئلة المحددة على الشريحة. توجيه التلاميذ إلى تصحيح السؤال الخامس : المحور الثاني بدل الأول.</vt:lpstr>
      <vt:lpstr>نصحح جماعة. </vt:lpstr>
      <vt:lpstr>صححوا على دفاتركم.  (تتمة التصحيح في الشرائح الموالية)</vt:lpstr>
      <vt:lpstr>صححوا على دفاتركم.  (تتمة التصحيح في الشرائح الموالية)</vt:lpstr>
      <vt:lpstr>صححوا على دفاتركم.  (تتمة التصحيح في الشرائح الموالية)</vt:lpstr>
      <vt:lpstr>صححوا على دفاتركم.  </vt:lpstr>
      <vt:lpstr>Présentation PowerPoint</vt:lpstr>
      <vt:lpstr>في حصة الإنتاج الكتابي ستواصلون التدرب على كتابة رأيين مختلفين حول موضوع ما. </vt:lpstr>
      <vt:lpstr>من يذكرنا بتعريف الرأي؟ </vt:lpstr>
      <vt:lpstr>نتذكر جماعة. من يقرأ؟</vt:lpstr>
      <vt:lpstr>من يذكرنا بتعريف الحجة؟ </vt:lpstr>
      <vt:lpstr>نتذكر جماعة. من يقرأ؟ </vt:lpstr>
      <vt:lpstr>من يذكرنا بطريقة التعبير عن الرأي حول موضوع ما.</vt:lpstr>
      <vt:lpstr>نتذكر جماعة. من يقرأ؟ </vt:lpstr>
      <vt:lpstr>من يذكرنا بطريقة التعبير عن الرأي حول موضوع ما.</vt:lpstr>
      <vt:lpstr>نتذكر جماعة. من يقرأ؟ </vt:lpstr>
      <vt:lpstr>خذوا دفاتر القسم و كراساتكم الصفحة 151. </vt:lpstr>
      <vt:lpstr> أنجزوا نشاط " أنجز بمفردي ". من يقرأ التعليمة؟</vt:lpstr>
      <vt:lpstr>من يقرأ إنتاجه؟ سنناقشه  وفق الضوابط التالية. يستمر النشاط إلى نهاية الحصة مع إعطاء الفرصة لأكبر عدد من التلاميذ.</vt:lpstr>
      <vt:lpstr>اختتام الحصة</vt:lpstr>
      <vt:lpstr>من يذكرنا بأهم أفكار نص" مصادر الطاقة"؟</vt:lpstr>
      <vt:lpstr>من يذكرنا بطريقة التعبير عن الرأي حول موضوع ما؟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261</cp:revision>
  <dcterms:created xsi:type="dcterms:W3CDTF">2023-09-20T21:35:22Z</dcterms:created>
  <dcterms:modified xsi:type="dcterms:W3CDTF">2026-05-20T23:30:40Z</dcterms:modified>
</cp:coreProperties>
</file>