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71"/>
  </p:notesMasterIdLst>
  <p:handoutMasterIdLst>
    <p:handoutMasterId r:id="rId72"/>
  </p:handoutMasterIdLst>
  <p:sldIdLst>
    <p:sldId id="2147482798" r:id="rId19"/>
    <p:sldId id="2147482483" r:id="rId20"/>
    <p:sldId id="2147482470" r:id="rId21"/>
    <p:sldId id="2147482669" r:id="rId22"/>
    <p:sldId id="2147482616" r:id="rId23"/>
    <p:sldId id="2147482691" r:id="rId24"/>
    <p:sldId id="2147482628" r:id="rId25"/>
    <p:sldId id="2147482681" r:id="rId26"/>
    <p:sldId id="2147482629" r:id="rId27"/>
    <p:sldId id="2147482799" r:id="rId28"/>
    <p:sldId id="2147482776" r:id="rId29"/>
    <p:sldId id="2147482637" r:id="rId30"/>
    <p:sldId id="2147482800" r:id="rId31"/>
    <p:sldId id="2147482801" r:id="rId32"/>
    <p:sldId id="2147482816" r:id="rId33"/>
    <p:sldId id="2147482694" r:id="rId34"/>
    <p:sldId id="2147482673" r:id="rId35"/>
    <p:sldId id="2147482630" r:id="rId36"/>
    <p:sldId id="2147482725" r:id="rId37"/>
    <p:sldId id="2147482802" r:id="rId38"/>
    <p:sldId id="2147482706" r:id="rId39"/>
    <p:sldId id="2147482803" r:id="rId40"/>
    <p:sldId id="2147482804" r:id="rId41"/>
    <p:sldId id="2147482726" r:id="rId42"/>
    <p:sldId id="2147482805" r:id="rId43"/>
    <p:sldId id="2147482807" r:id="rId44"/>
    <p:sldId id="2147482808" r:id="rId45"/>
    <p:sldId id="2147482809" r:id="rId46"/>
    <p:sldId id="2147482810" r:id="rId47"/>
    <p:sldId id="2147482811" r:id="rId48"/>
    <p:sldId id="2147482761" r:id="rId49"/>
    <p:sldId id="2147482812" r:id="rId50"/>
    <p:sldId id="2147482783" r:id="rId51"/>
    <p:sldId id="2147482785" r:id="rId52"/>
    <p:sldId id="2147482813" r:id="rId53"/>
    <p:sldId id="2147482655" r:id="rId54"/>
    <p:sldId id="2147482762" r:id="rId55"/>
    <p:sldId id="2147482763" r:id="rId56"/>
    <p:sldId id="2147482764" r:id="rId57"/>
    <p:sldId id="2147482765" r:id="rId58"/>
    <p:sldId id="2147482766" r:id="rId59"/>
    <p:sldId id="2147482696" r:id="rId60"/>
    <p:sldId id="2147482631" r:id="rId61"/>
    <p:sldId id="2147482814" r:id="rId62"/>
    <p:sldId id="2147482794" r:id="rId63"/>
    <p:sldId id="2147482815" r:id="rId64"/>
    <p:sldId id="2147482795" r:id="rId65"/>
    <p:sldId id="2147482704" r:id="rId66"/>
    <p:sldId id="2147482632" r:id="rId67"/>
    <p:sldId id="2147482634" r:id="rId68"/>
    <p:sldId id="2147482680" r:id="rId69"/>
    <p:sldId id="2147482671" r:id="rId70"/>
  </p:sldIdLst>
  <p:sldSz cx="9144000" cy="6858000" type="screen4x3"/>
  <p:notesSz cx="6858000" cy="9144000"/>
  <p:embeddedFontLst>
    <p:embeddedFont>
      <p:font typeface="Dosis ExtraBold" pitchFamily="2" charset="0"/>
      <p:bold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Sakkal Majalla" panose="02000000000000000000" pitchFamily="2" charset="-78"/>
      <p:regular r:id="rId76"/>
      <p:bold r:id="rId77"/>
    </p:embeddedFont>
    <p:embeddedFont>
      <p:font typeface="Segoe UI Emoji" panose="020B0502040204020203" pitchFamily="34" charset="0"/>
      <p:regular r:id="rId7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58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5171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226" userDrawn="1">
          <p15:clr>
            <a:srgbClr val="A4A3A4"/>
          </p15:clr>
        </p15:guide>
        <p15:guide id="6" pos="4649" userDrawn="1">
          <p15:clr>
            <a:srgbClr val="A4A3A4"/>
          </p15:clr>
        </p15:guide>
        <p15:guide id="7" pos="10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0F9FE"/>
    <a:srgbClr val="F2EDEF"/>
    <a:srgbClr val="56B64A"/>
    <a:srgbClr val="48B2DC"/>
    <a:srgbClr val="B1EDEA"/>
    <a:srgbClr val="565F88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79363-72CF-4B90-BC39-ECDC7B003F29}" v="3" dt="2025-11-11T17:41:14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9" autoAdjust="0"/>
    <p:restoredTop sz="94674"/>
  </p:normalViewPr>
  <p:slideViewPr>
    <p:cSldViewPr snapToGrid="0">
      <p:cViewPr varScale="1">
        <p:scale>
          <a:sx n="70" d="100"/>
          <a:sy n="70" d="100"/>
        </p:scale>
        <p:origin x="1288" y="52"/>
      </p:cViewPr>
      <p:guideLst>
        <p:guide pos="4581"/>
        <p:guide orient="horz" pos="709"/>
        <p:guide pos="5171"/>
        <p:guide orient="horz" pos="1911"/>
        <p:guide orient="horz" pos="3226"/>
        <p:guide pos="4649"/>
        <p:guide pos="10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tableStyles" Target="tableStyles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handoutMaster" Target="handoutMasters/handout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3.fntdata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19/05/2026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96020FAC-5B89-4A2F-A1C3-04A5A749CECA}" type="datetimeFigureOut">
              <a:rPr lang="fr-FR" smtClean="0"/>
              <a:pPr/>
              <a:t>19/05/2026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EF0F8453-1A6B-48C9-8F3D-7155C2E66D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1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10" Type="http://schemas.openxmlformats.org/officeDocument/2006/relationships/image" Target="../media/image19.gif"/><Relationship Id="rId4" Type="http://schemas.openxmlformats.org/officeDocument/2006/relationships/image" Target="../media/image3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9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45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78.xml"/><Relationship Id="rId7" Type="http://schemas.openxmlformats.org/officeDocument/2006/relationships/image" Target="../media/image2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46.png"/><Relationship Id="rId10" Type="http://schemas.openxmlformats.org/officeDocument/2006/relationships/image" Target="../media/image19.gif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B69675-B478-0874-1542-6831FC060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D9DF77-F939-E638-3F96-09B1A4CEFB2F}"/>
              </a:ext>
            </a:extLst>
          </p:cNvPr>
          <p:cNvSpPr txBox="1"/>
          <p:nvPr/>
        </p:nvSpPr>
        <p:spPr>
          <a:xfrm rot="20954829">
            <a:off x="3431498" y="3376926"/>
            <a:ext cx="1395634" cy="646986"/>
          </a:xfrm>
          <a:prstGeom prst="round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3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والتحدث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(30)د.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-1- 30 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الحصة-2- 30 د.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(40)د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(30)د.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(30)د.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الحصة3 (30)د.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الحصة4 (30)د.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رأي مخالف لرأي معطى.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71" y="4509609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رأي مخالف رأي معطى ( تتمة).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523970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نصر قصير للمقارنة بين الطاقات النظيفة والطاقات الأحفورية.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628650" y="3697919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515290" y="3152812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رأي مخالف لرأي معطى (ح1).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A79FA1F-67F6-B1F5-2E5A-513A9AFEBFAD}"/>
              </a:ext>
            </a:extLst>
          </p:cNvPr>
          <p:cNvGrpSpPr/>
          <p:nvPr/>
        </p:nvGrpSpPr>
        <p:grpSpPr>
          <a:xfrm>
            <a:off x="628649" y="5142674"/>
            <a:ext cx="7375439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51CC1FE-9AE9-0007-56AD-20531E3A9B4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E2ABC3-FDC3-A304-F21F-80F3C60F0EF3}"/>
                </a:ext>
              </a:extLst>
            </p:cNvPr>
            <p:cNvSpPr/>
            <p:nvPr/>
          </p:nvSpPr>
          <p:spPr>
            <a:xfrm>
              <a:off x="1515290" y="3152812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رأي  مخالف لرأي معطى (ح2).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8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619189" y="1777877"/>
            <a:ext cx="155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122463" y="1850008"/>
            <a:ext cx="8194990" cy="450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8B5D4-85DE-1806-9E6B-61F2CAB2EE8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65E9FE-09D9-0B5F-C30B-6EAD1BF0B6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27E2-0650-F404-63CD-C38A3FD8B6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9FF0FF-F25B-0668-61DA-55410DC943E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CFC7B6-EB52-447C-C2AE-88525C4C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3276C2-1D96-D5C2-B6BD-26CA98245E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98AC4-94FC-013E-3675-66C1F7030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53F7AE-EBB5-61FD-C146-91245D34E4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AC06BA28-B58A-8953-DF3E-6AB268A91AED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11" name="Image 1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04511FD-12A6-DA66-FE2D-B1D13D7E5E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55862A-9769-6F65-202E-8584A2B8E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222F032E-9750-21A4-3DC7-90A765B542F2}"/>
              </a:ext>
            </a:extLst>
          </p:cNvPr>
          <p:cNvSpPr/>
          <p:nvPr/>
        </p:nvSpPr>
        <p:spPr>
          <a:xfrm>
            <a:off x="6729000" y="2105901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8" name="Image 17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B4A7A4-9ED7-B21D-FE60-056110C14A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57" y="2141113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C4E3E6D-24E6-D8C3-3269-8FBABEB569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16" y="2183248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Image 1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229838A-4698-BD09-3C57-7790145FCC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000" y="2098144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147CC5E2-C04D-7F16-3363-2C259BE5A12A}"/>
              </a:ext>
            </a:extLst>
          </p:cNvPr>
          <p:cNvSpPr txBox="1">
            <a:spLocks/>
          </p:cNvSpPr>
          <p:nvPr/>
        </p:nvSpPr>
        <p:spPr>
          <a:xfrm>
            <a:off x="1612027" y="4530020"/>
            <a:ext cx="4698960" cy="6325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</a:p>
        </p:txBody>
      </p:sp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AD1B4-C09C-73C6-E9F4-79F219D39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9624-745E-90F8-46E7-AB456DF0C3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E6D9A-41EF-34F7-D8D1-25022425723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63C0E5-687F-EFEA-5288-D5FEDE1A5C1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91EB1E-CBC3-57F4-E6B8-1577896FC89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09E175F-C908-3815-8A15-910D36943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B3B17E-17A4-CDFF-26E1-626D5F1C14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B3CA1F-5F3B-76A3-5395-190BE0CF3CC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D1FC51-067C-7772-EE6B-F4419307296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1A5C2B-46CD-3016-7ED4-468848F39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375CD3-80A9-E533-389A-D0BC174A8DD8}"/>
              </a:ext>
            </a:extLst>
          </p:cNvPr>
          <p:cNvSpPr/>
          <p:nvPr/>
        </p:nvSpPr>
        <p:spPr>
          <a:xfrm>
            <a:off x="628650" y="1613991"/>
            <a:ext cx="7782128" cy="42420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خلال النشاط الاعتيادي على تدريب التلاميذ على إنتاج نصوص قصيرة. </a:t>
            </a:r>
          </a:p>
          <a:p>
            <a:pPr marL="571500" indent="-571500" algn="just" rtl="1">
              <a:buFont typeface="Arial" panose="020B0604020202020204" pitchFamily="34" charset="0"/>
              <a:buChar char="•"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التركيز على التلاميذ المتعثرين من فئتي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رائز الطلاقة للمرحلة الرابعة خلال حصص القراءة.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41767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FA57-DC3E-CE66-2247-E3765F93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197ADA8-AA27-7FAD-FE67-8CE5B955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ستواصلون التدرب على كتابة نص قصير.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F84B2C-A1AA-0BCF-145B-CB73A6B5F7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D7EC11-C37C-0BBB-C8B4-7654AD44E19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1FDD48-69F1-1475-7F02-B2DE0181F1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0C899-163E-5121-2A1F-B7BD03D8BE5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D6CB01D-DD44-5DF4-CB7C-8BC49B6CB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F00A1F-8517-3DD3-2C1D-1A5B57CB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40CAC8-B7C5-C795-8401-2474CEF8E4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28D00A-8EB9-D95F-FA13-3ECD12991C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C16AF5-86D0-ACA8-4E5C-78DBEF156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B0754B-03EA-C520-428B-D1CCCA423DEE}"/>
              </a:ext>
            </a:extLst>
          </p:cNvPr>
          <p:cNvSpPr/>
          <p:nvPr/>
        </p:nvSpPr>
        <p:spPr>
          <a:xfrm>
            <a:off x="972015" y="2895600"/>
            <a:ext cx="7217001" cy="1859280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نَصّاً قَصيراً.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809405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1CB7-45B6-EFD7-5096-AE1E25CE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202782-5BD7-5536-4B49-52AADF3B6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2BB73B-3582-8A56-55E3-E7AA50C91F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1A8CBD-1446-3E1D-D5CA-292F59B0667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4CCF5C-A02C-E419-FFC4-31B33213330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C65759-1D1C-3AC8-E70B-65B1B3F0C36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6B81D5-3E64-2933-6C04-BF134DB78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5208C8-247E-C157-C04A-572A091327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4F23C-1101-916B-CE83-1F9471543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1C0776-04D4-3E34-299F-60E0F3394D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C6BC72F-67DB-0529-4F47-A3327BFA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التالي؟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8ED9B6-82AB-9B25-DF01-41E81A677610}"/>
              </a:ext>
            </a:extLst>
          </p:cNvPr>
          <p:cNvSpPr txBox="1"/>
          <p:nvPr/>
        </p:nvSpPr>
        <p:spPr>
          <a:xfrm>
            <a:off x="559696" y="2821672"/>
            <a:ext cx="8041640" cy="221337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ٱلتَّشابُهِ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وَٱلطّاقاتِ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ٱلأُحْفورِيَّةِ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342900" indent="-342900" algn="r" rtl="1">
              <a:buFont typeface="+mj-lt"/>
              <a:buAutoNum type="arabicPeriod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183386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98720-FE6B-F350-065A-7469177FB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9B3B28B-98DD-186A-5291-4822929A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البحث، اكتبوا  فقرة للإجابة عن السؤال التالي: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استعمال أساليب أخرى من اقتراحهم.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E435D3-A197-C007-838C-CB42860B35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871776-4B97-A822-DE3C-C3235B4E3AA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CA9290-B332-D20E-1C14-9BAF5EB3039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779827-0511-131B-D8D9-AF1E7E79057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D5B6D19-0967-254C-F8BB-92500639B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450F8C5-D389-289C-8C77-E6D4CE59A0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9A33CA-A846-0C57-CFA2-34540A7708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68CC0C-BC52-7D60-19AC-4E4041DC4B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8786CA-A1F2-266E-BE29-C02B67351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E6BB1-D1B1-13AA-6251-DD245DE8F30D}"/>
              </a:ext>
            </a:extLst>
          </p:cNvPr>
          <p:cNvSpPr txBox="1"/>
          <p:nvPr/>
        </p:nvSpPr>
        <p:spPr>
          <a:xfrm>
            <a:off x="789158" y="3992305"/>
            <a:ext cx="7269034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بِـ............وَ............عِلاوَةً عَلى...............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تَ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DFA08E-DE4D-9F78-E5A1-5F5D922D657C}"/>
              </a:ext>
            </a:extLst>
          </p:cNvPr>
          <p:cNvSpPr txBox="1"/>
          <p:nvPr/>
        </p:nvSpPr>
        <p:spPr>
          <a:xfrm>
            <a:off x="781135" y="1792445"/>
            <a:ext cx="7005832" cy="18047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ٱلتَّشابُهِ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ٱلأُحْفورِيَّةِ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342900" indent="-342900" algn="r" rtl="1">
              <a:buFont typeface="+mj-lt"/>
              <a:buAutoNum type="arabicPeriod"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592692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C0741-980C-82C1-F8E3-9D6AB488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945204F-EEAE-EE3D-8C1A-8EAA545C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عمله؟ سنناقشه من حيث الأفكار وسلامة التعبير.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C7E86A-8A6B-E303-38AD-CD3236F08CB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7CA98-C1C6-B7C4-FD63-B264B5E018E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87DF7A-F612-F731-6068-043AD990A29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CDFFF8-9C13-EBD9-DF35-4D71B4AD993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4A4AA35-0E61-502F-78D3-FD8707002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FDDF92E-2A7B-2FF7-73DF-31EB6A1E71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1CCC03-7D97-1614-F96C-1885B5E1DC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33DCF3-2252-E786-0295-9E799F5245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90FF20-EE20-F10F-DD83-A9035DA80C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FE01B63-293A-F6A2-CFF2-28D398B2BADA}"/>
              </a:ext>
            </a:extLst>
          </p:cNvPr>
          <p:cNvSpPr/>
          <p:nvPr/>
        </p:nvSpPr>
        <p:spPr>
          <a:xfrm>
            <a:off x="1056641" y="3213483"/>
            <a:ext cx="6844316" cy="1357811"/>
          </a:xfrm>
          <a:prstGeom prst="round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إِنْتاجي. 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4165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0884-3FB8-311C-34F3-13DA281E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993CBBA-A4AF-644F-C5F1-BDF2EDAB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أعيدوا كتابة النص في منازلكم بعد تصحيح أخطائكم. سنواصل في الحصة المقبلة.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A87FE5-C78A-F211-012A-AB48A36DDA8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E8F00E-000A-28C5-EA1F-C996A5D9D3F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15CA58-9208-59E0-09BC-6081AEC6F9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503E48-6704-39D2-EAF2-6F16E33E923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8772BD-52A7-2480-20BD-FA6751061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21835DD-2118-7118-3928-96176C8E70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F9E278-81FE-F71F-B33C-78F14F999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524C56-9143-D09E-6C1C-AB7152F45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4334E3-8875-D5DC-41BF-C64CE696F5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DB9634-B8F1-938E-1AEB-6CA3B9AE5B26}"/>
              </a:ext>
            </a:extLst>
          </p:cNvPr>
          <p:cNvSpPr txBox="1"/>
          <p:nvPr/>
        </p:nvSpPr>
        <p:spPr>
          <a:xfrm>
            <a:off x="789158" y="3992305"/>
            <a:ext cx="7269034" cy="214526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مَيَّز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ُ...... بِـ............وَ............عِلاوَةً عَلى...............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نْفَرِدُ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.............بِـ....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.......وَ.............إِضافَةً إِلى...........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وَرَغْمَ 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ٱخْتِلافِهِما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فَهُما تَ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شْتَرِكانِ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كَوْنِهِما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</a:t>
            </a:r>
            <a:r>
              <a:rPr lang="fr-FR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2B920D-C708-0B20-C8E8-4B84F4469B95}"/>
              </a:ext>
            </a:extLst>
          </p:cNvPr>
          <p:cNvSpPr txBox="1"/>
          <p:nvPr/>
        </p:nvSpPr>
        <p:spPr>
          <a:xfrm>
            <a:off x="781135" y="1792445"/>
            <a:ext cx="7005832" cy="18047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أَوْجُهُ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ٱلتَّشابُهِ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وَٱلِاخْتِلافِ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ٱلنَّظيفةِ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وَٱلطّاقاتِ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ٱلأُحْفورِيَّةِ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342900" indent="-342900" algn="r" rtl="1">
              <a:buFont typeface="+mj-lt"/>
              <a:buAutoNum type="arabicPeriod"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44042615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</a:t>
            </a:r>
            <a:r>
              <a:rPr lang="ar-MA" dirty="0">
                <a:solidFill>
                  <a:srgbClr val="424D7B"/>
                </a:solidFill>
              </a:rPr>
              <a:t>إنتاج كتابي (ح3)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رأي مخالف لرأي معطى.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725" y="828000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ستتدربون على كتابة آراء مخالفة معززة بحجج مناسبة.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9D09EB-4EE0-042A-F2F6-118A9C9B44E9}"/>
              </a:ext>
            </a:extLst>
          </p:cNvPr>
          <p:cNvSpPr txBox="1"/>
          <p:nvPr/>
        </p:nvSpPr>
        <p:spPr>
          <a:xfrm>
            <a:off x="801476" y="2745523"/>
            <a:ext cx="7541048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أَتَدَرَّبُ عَلى كِتابَةِ رَأْيٍ مُخالِفٍ لِرَأْيٍ مُعَيَّنٍ.</a:t>
            </a:r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42" y="760475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الرأي؟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02A339-596A-6B10-4FB9-6946512BA0C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225EB-FC26-F17A-3C67-14FD16961C0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AAEC0E-BF2A-EC9D-0972-93A013938B2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76D06-0D91-D75F-8E93-D10D6633C4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6C254D-F949-FC25-AE1B-2F8BDAA995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C42941-1500-C4A7-BC19-1605E7CF2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7F897-FB57-C44F-A555-3AAA8294B3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126FE8-DDE1-3327-86B8-C90CDEF0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B185C1-8112-E8A3-7334-8EF01857D75E}"/>
              </a:ext>
            </a:extLst>
          </p:cNvPr>
          <p:cNvSpPr txBox="1"/>
          <p:nvPr/>
        </p:nvSpPr>
        <p:spPr>
          <a:xfrm>
            <a:off x="1704773" y="2855418"/>
            <a:ext cx="6219476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ٱلرَّأْيِ</a:t>
            </a:r>
            <a:endParaRPr lang="fr-FR" sz="8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8A0824-0F23-A870-2659-EA6CC21FA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1647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0F70-A6FD-7298-5084-06BDBAE26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6D66980-6CE7-0596-58E3-67A6D3A1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0019"/>
            <a:ext cx="7033563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E244A9-7E14-B1D9-E96E-A14D1987C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F39538-CB93-FE62-A2D7-09DBA5218EC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2C139-6432-8A42-3365-704AA528260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91C788-E36C-EBE8-E0C0-0843008FFA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842F1-0393-DCCD-B06F-B73F1DB76FB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D19A4B-9BEF-60F8-2933-1C07891D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2CCBEA-C628-A11F-ABBA-68DEDBF14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87679E-65EA-C6F6-DC60-F560ABB6B9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1EF523-E27B-431E-BF9B-3748783B79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82656F-64DD-241A-2A71-BF2EC4662984}"/>
              </a:ext>
            </a:extLst>
          </p:cNvPr>
          <p:cNvSpPr txBox="1"/>
          <p:nvPr/>
        </p:nvSpPr>
        <p:spPr>
          <a:xfrm>
            <a:off x="736773" y="219749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اَلرَّأْيُ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فِكْرَةٌ أَوْ وِجْهَةُ نَظَرٍ تُجاهَ مَوْضوعٍ مُعَيَّنٍ، يَحْتاجُ إِلى حُجَجٍ مُناسِبَةٍ لِدَعْمِها.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78281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024B8-4FF2-D676-2EC3-A7950ED8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E3CF2FD-A082-4C34-9702-EAE0097CD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بتعريف الحجة؟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9CB097-66B8-2E57-0B0F-FDDE82AE2F7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8A9C1C-A0F7-1C9A-7EDA-A738A12C327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7C82F6-CA13-7AFA-29AB-1D5A477BEC9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560FD1-A330-4877-2E03-469FEE6D2E8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8DA06B-17FE-EE3C-A5EE-0CF5E3C47D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07A1064-EA14-39B4-06D4-BA4FA6206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0EA89C-9E88-D944-162F-5270458341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C2CC31-84C0-F4F8-8EBA-4D2F4DF557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27D548-1726-1CC9-8A22-AC752A4B6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5C2D57-6D86-31BA-FBF4-FB8E082EFB25}"/>
              </a:ext>
            </a:extLst>
          </p:cNvPr>
          <p:cNvSpPr txBox="1"/>
          <p:nvPr/>
        </p:nvSpPr>
        <p:spPr>
          <a:xfrm>
            <a:off x="2481013" y="2918222"/>
            <a:ext cx="4271309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 fontAlgn="ctr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تَعْريفُ </a:t>
            </a:r>
            <a:r>
              <a:rPr lang="ar-MA" sz="8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ٱلْحُجَّةِ</a:t>
            </a:r>
            <a:endParaRPr lang="fr-FR" sz="8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185206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8723-0D6F-9510-CBDD-E2CB4224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D30347-E6F3-1CD4-AD8B-D3303CAB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CBAA1E-E9F3-81D7-CC40-6F74E2FBADE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7079-BFE6-3F4B-C75E-2A3CCD5E14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329CC-5618-A67C-C4EC-40AAC881411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E8BD60-9964-5090-CD13-EA2E336CE1D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1AF1D2-176B-01C1-47CF-B47142F7C5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14F4E38-2A19-98A8-1790-C7DBEE9F7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D79F9B-2744-6949-D09C-739B36685C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8700EE-49BB-7AE6-E6E9-D525CB6A9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EDEAE7-2D30-A23F-FDE5-A19483ACE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71DCD6E-BBB3-CBC7-4164-7583C8F9D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97" y="2544349"/>
            <a:ext cx="7994082" cy="2553891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altLang="fr-FR" sz="7200" b="1" dirty="0">
                <a:solidFill>
                  <a:srgbClr val="48B2D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اَلْحُجَّةُ </a:t>
            </a:r>
            <a:r>
              <a:rPr lang="ar-SA" altLang="fr-FR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دَليلٌ أَوْ فِكْرَةٌ نَسْتَعْمِلُها لِإِقْناعِ ٱلْآخَرينَ بِصِحَّةِ رَأْيِنا.</a:t>
            </a:r>
            <a:endParaRPr lang="fr-FR" alt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393169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E71F1-40D8-840C-6D11-7CC915BD2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2B0D3D5-4D7F-EBAE-2685-165E9AAB1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رأيه حول موضوع استعمال الإنترنت" معززا ذلك بحجج مناسبة؟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2445ED-5AE0-E13E-C127-9B56D8A1AFF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2DE01F-BB80-0C9F-E18D-4341DB26079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43928E-417E-41D4-1F2E-F9AEA4A1297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39B29B-2CB6-E5F8-6897-7CEFC5EDCE0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E2E91EB-401F-96F7-AB76-D8352E4ADE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232CAE-9AD5-1268-8103-6EB6BCCE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0A90D8-048E-5410-42C8-FF2FA1D8E0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0E3B-B25A-8E76-4751-1B70CDF8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FB3EE7-DEBA-F0AC-96EE-4ED375414C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D0AF25D-15EF-7639-41DF-8849B75D312D}"/>
              </a:ext>
            </a:extLst>
          </p:cNvPr>
          <p:cNvSpPr txBox="1"/>
          <p:nvPr/>
        </p:nvSpPr>
        <p:spPr>
          <a:xfrm>
            <a:off x="1937885" y="3276600"/>
            <a:ext cx="5617978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8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اِسْتِعْمالُ ٱلْإِنْتِرْنِتِ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417431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5E4B1-3FF0-B1AB-2D54-6F4AAB4D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6B9E080-6F19-04BE-67B1-AAE59E38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814081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هذا رأي آخر. من يقرأ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توجيه التلاميذ إلى تحديد الرأي والحجج المقترحة والأساليب المستعملة.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36CC33-9CE9-5BEC-988A-11EAF085A94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3CEC62-BD2B-D28E-CDB1-2A8A0C1390C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48F0F0-00F8-E1DF-4E09-9872ED27D49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EAF9F7-0493-59B1-8E13-6B694F49652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FDDFC8D-E665-732E-D70E-7AAF4C57E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803A0D-BCD5-FFB7-8234-C6247C7CE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CB2D6D-EF34-6D65-AC05-5CC110EA8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324293-AEA6-9C94-DFAE-90B5CF785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D72535-F9C6-DEF8-F2B6-29BD623CFF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D4BABA-C534-B04B-68BF-EA94D2D064E8}"/>
              </a:ext>
            </a:extLst>
          </p:cNvPr>
          <p:cNvSpPr txBox="1"/>
          <p:nvPr/>
        </p:nvSpPr>
        <p:spPr>
          <a:xfrm>
            <a:off x="569432" y="1997803"/>
            <a:ext cx="7895185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30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0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مُسْتَخْدِميها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فَقَدْ أَكَّدَ 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مُعْظَمُ أَطِبّاءِ ٱلْعُيونِ أَنَّ تَعَرُّضَ ٱلْعَيْنِ لِمُدَّةٍ طَويلَةٍ لِأَشِعَّةِ ٱلْأَجْهِزَةِ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ٱلْإِلِكْترونِيَّةِ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أَثْناءَ ٱسْتِعْمالِ ٱلْإِنْتِرْنِتِ يُؤَدّي إِلى إِتْلافِها وَإِضْعافِ ٱلْبَصَرِ بِشَكْلٍ كَبيرٍ، مِمّا يُؤَثِّرُ عَلى قُدْرَةِ ٱلْأَطْفالِ عَلى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ٱلْقِراءَةِ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وَٱلْكِتابَةِ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0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كَما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يُؤَدّي ٱسْتِعْمالُ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ٱلْمُنْتَشِرَةِ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عَلى ٱلْإِنْتِرْنِتِ دونَ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ٱلتَّحَقُّقِ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مِنْ صِحَّتِها إِلى تَهْديدِ حَياةِ ٱلْأَطْفالِ، وَلَنا في قِصَّةِ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ٱلطِّفْلَةِ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سارَةَ خَيْرُ مِثالٍ عَلى ذلِكَ؛ إِذِ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ٱسْتَعْمَلَتْ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وَصْفَةً تَقْليدِيَّةً وَجَدَتْها عَلى ٱلْإِنْتِرْنِتِ، فَكادَتْ تَفْقِدُ حَياتَها لَوْلا تَدَخُّلُ </a:t>
            </a:r>
            <a:r>
              <a:rPr lang="ar-MA" sz="3000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ٱلطَّبيبِ</a:t>
            </a:r>
            <a:r>
              <a:rPr lang="ar-MA" sz="30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في آخِرِ لَحْظَةٍ.</a:t>
            </a:r>
            <a:endParaRPr lang="fr-FR" sz="3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4977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B0C70-0213-C39C-A152-C75065BC3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F32BA36-1CB3-5B2D-8C00-323042DE7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سأكتب رأيا مخالفا لهذا الرأي معززا ذلك بحجج مناسبة.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16293-B1DF-C9BE-5A3D-EC03DB56E7F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B40FA-6B48-BE95-82A6-AA93F0A5EE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AE33AB-71C0-A21A-34CC-10FC1CD8B9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84A00B-C1FE-9BEE-F139-44C83C7E6AD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918406-A81F-2A96-5A20-361FA4E65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40274-9ED5-7005-6432-20969EE64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0B5CA9-3031-F368-9422-B9761D47F1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234C88-44D9-64E5-6B57-C62F8176A0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7102673-63FD-B0B1-1A09-B43E7D72F2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B96851-C866-C39F-B1E3-C4EDE0FF3CB6}"/>
              </a:ext>
            </a:extLst>
          </p:cNvPr>
          <p:cNvSpPr txBox="1"/>
          <p:nvPr/>
        </p:nvSpPr>
        <p:spPr>
          <a:xfrm>
            <a:off x="726007" y="3118451"/>
            <a:ext cx="7895185" cy="132802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36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3837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917E7-C40C-6DB7-1EF4-E44DA76E9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EE2C5E6-306C-1DC1-05F5-B65E8BADE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أعيد قراءة الرأي الأول.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97F380-8572-0921-3800-C802D2863B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1A26B5-9CD3-B910-522C-F1940C538B1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295D7F-326F-2666-4A45-646B9405C88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F4B57C-0E46-6426-A3B0-13910C6B51E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1645517-766F-2BD0-998C-21C2D4B9A4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F0B4CB-6192-BBCF-721F-752A414CA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D1C0A43-769D-AAFC-70D2-34F6034E1A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D29E22-F4DB-0BA0-6D6B-760E8E224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B3582E-5613-6D1B-EC71-3F34DB105C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8F4C12-A11B-5DA1-7EC6-8325CC4A1258}"/>
              </a:ext>
            </a:extLst>
          </p:cNvPr>
          <p:cNvSpPr txBox="1"/>
          <p:nvPr/>
        </p:nvSpPr>
        <p:spPr>
          <a:xfrm>
            <a:off x="726007" y="3118451"/>
            <a:ext cx="7895185" cy="132802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مُسْتَخْدِميها</a:t>
            </a:r>
            <a:r>
              <a:rPr lang="ar-MA" sz="36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550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C7A24-965A-455A-0614-BC4778D95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C7D760-D263-7E36-D7A2-DDCFDC0B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أعرض فكرة مخالفة للرأي الأول 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1321B-28B1-1B7B-BF1D-282D8580931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72C8A8-5E88-36F2-F5A7-A25EF6E08D6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0EAB43-020E-8463-4975-67EDD54266F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FD597C-5DC7-E123-F40A-3428B368394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EA6DFD6-BC9F-2177-C33C-F6A5365165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78042F-255D-E42D-20DE-AACFC40BD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19B08F-C1F5-99F3-6F78-AAADD76F69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47D25F6-3086-9FE0-3E48-EF0351E98F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1F132D-8850-5765-96CB-1E80005BD6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BB51D7-BF0B-D0C0-D0F2-FEC4EBFE8421}"/>
              </a:ext>
            </a:extLst>
          </p:cNvPr>
          <p:cNvSpPr txBox="1"/>
          <p:nvPr/>
        </p:nvSpPr>
        <p:spPr>
          <a:xfrm>
            <a:off x="604144" y="4125593"/>
            <a:ext cx="7825762" cy="16004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تُوَفِّرُ ٱلْإِنْتِرْنِتُ فَوائِدَ كَثيرَةً لِمُسْتَخْدميها، خاصَّةً في مَجالَيِ ٱلتَّواصُلِ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وَٱلتَّعْليمِ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D7C59B-8010-40C2-AF2E-C578333B9401}"/>
              </a:ext>
            </a:extLst>
          </p:cNvPr>
          <p:cNvSpPr txBox="1"/>
          <p:nvPr/>
        </p:nvSpPr>
        <p:spPr>
          <a:xfrm>
            <a:off x="806736" y="1877038"/>
            <a:ext cx="7117513" cy="10556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يُشَكِّلُ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ٱلِاسْتِعْمالُ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ٱلْمُفْرِطُ لِلْإِنْتِرْنِتِ خَطَراً كَبيراً عَلى مُسْتَخْدِميها</a:t>
            </a:r>
            <a:r>
              <a:rPr lang="ar-MA" sz="2800" dirty="0">
                <a:solidFill>
                  <a:schemeClr val="accent5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8867C7D-B50F-0E0F-351E-7476EFFCACA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151764" y="3123871"/>
            <a:ext cx="925916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813701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49BD8-31BC-9158-0A45-A92025755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1D4A25-0C17-E2ED-19F4-938BA52E4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أقدم حججا مناسبة للرأي المخالف.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743223-3FD3-1A75-D1A5-183BE61050F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528EB4-52F9-3234-B96D-6CB1EDB32D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661A73-35CF-F033-771E-76D41491EDF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8099B3-8B43-91A7-8858-D62CB6D720E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B82CB2A-41A8-9774-31C1-96A4301E9D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3E8A79-93FC-E840-9277-FA2354040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E441B-31CF-3B7C-4F19-651567BCD7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DD14BB-D9D4-5DB4-5F3A-C3D34F1A1E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8CC822-68AE-3109-93DF-82A1D68A7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D79A28-10DC-1F1D-C6A2-3CAE32AFD4F2}"/>
              </a:ext>
            </a:extLst>
          </p:cNvPr>
          <p:cNvSpPr txBox="1"/>
          <p:nvPr/>
        </p:nvSpPr>
        <p:spPr>
          <a:xfrm>
            <a:off x="1017426" y="1584000"/>
            <a:ext cx="6869434" cy="10556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تُوَفِّرُ ٱلْإِنْتِرْنِتُ فَوائِدَ كَثيرَةً لِمُسْتَخْدميها، خاصَّةً في مَجالَيِ ٱلتَّواصُلِ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وَٱلتَّعْليمِ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 de texte 1240">
            <a:extLst>
              <a:ext uri="{FF2B5EF4-FFF2-40B4-BE49-F238E27FC236}">
                <a16:creationId xmlns:a16="http://schemas.microsoft.com/office/drawing/2014/main" id="{B35EF2C7-56B9-0111-E06A-58BF666404BA}"/>
              </a:ext>
            </a:extLst>
          </p:cNvPr>
          <p:cNvSpPr txBox="1"/>
          <p:nvPr/>
        </p:nvSpPr>
        <p:spPr>
          <a:xfrm>
            <a:off x="568706" y="3173467"/>
            <a:ext cx="8006588" cy="336957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1010" indent="-457200" algn="just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أَشارَ تَقْريرٌ صادِرٌ عَنِ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ٱلْيونِسْكو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عامَ 2021 أَنَّ ٱلْإِنْتِرْنِتَ ساعَدَتْ في تَحْسينِ فُرَصِ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ٱلتَّعْليمِ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وَٱلْوُصولِ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إِلـى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61010" indent="-457200" algn="just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تُوَفِّرُ ٱلْإِنْتِرْنِتُ بيئَةً تَعْليمِيَّةً مَرِنَةً تَدْعَمُ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ٱلتَّعَلُّمَ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عَنْ بُعْدٍ؛ حَيْثُ يُمْكِنُ لِلتَّلاميذِ مُتابَعَةُ دِراسَتِهِمْ في أَيِّ وَقْتٍ وَمِنْ أَيِّ مَكانٍ.</a:t>
            </a:r>
          </a:p>
          <a:p>
            <a:pPr marL="461010" indent="-457200" algn="just" rtl="1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تُسْهِمُ ٱلْإِنْتِرْنِتُ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ٱخْتِصارِ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ٱلْمَسافاتِ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، حَيْثُ يُمْكِنُ ٱلتَّواصُلُ بِسُهولَةٍ مَعَ ٱلْآخَرينَ في أَيِّ مَكانٍ حَوْلَ ٱلْعالَمِ، مِمّا يُعَزِّزُ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ٱلتَّفاعُلَ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ٱلِاجْتِماعِيَّ.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38D0C38-FB14-A539-6CC9-3651B2B9F8D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4311242" y="2475225"/>
            <a:ext cx="606959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61640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41B83-3627-393F-1EE1-8C7DD402B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EC089B-6257-2FA2-E05B-783D22CDE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أصوغ فقرة منسجمة تضم الرأي المخالف والحجج الداعمة له، مستعملاً أدوات الربط المناسبة.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8254D8-F750-88E1-D327-352B71CC248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5FCBD4-5907-0A4E-F316-FD77BFB48F4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4C8EF0-7282-0D08-E449-D00DB59CFAF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EDE8C4-BD9F-1707-F835-7C6C0259B3C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05CF938-B27E-0840-E41C-25358E2752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19B8F7-F375-D6DA-8C0F-BAD2EFDE7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D51E008-AEDD-3878-1265-3F4AE34185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36E73E-8AE9-EBD4-2FA1-917EE17B71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1990858-CBEF-AE91-E7D9-139A02CA1C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6D41EE3-6E7C-C008-712D-977DF2423835}"/>
              </a:ext>
            </a:extLst>
          </p:cNvPr>
          <p:cNvSpPr txBox="1"/>
          <p:nvPr/>
        </p:nvSpPr>
        <p:spPr>
          <a:xfrm>
            <a:off x="625745" y="1843262"/>
            <a:ext cx="778256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بِٱلرَّغْمِ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ٱلْأَضْرارِ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وَٱلنَّفْسِيَّةِ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قَدْ تُسَبِّبُها ٱلْإِنْتِرْنِت،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فَإِنَّ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وَفِّرُ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لِمُسْتَخْدِميه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فَوائِدَ كَثيرَةً، خاصَّةً في مَجالَيِ ٱلتَّواصُلِ </a:t>
            </a:r>
            <a:r>
              <a:rPr lang="ar-S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فَقَدْ أشارَ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لِلْيونِسْكو عامَ 2021 إِلى دَوْرِ ٱلْإِنْتِرْنِت في تَحْسينِ فُرَصِ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وَتَوْسيعِ نِطاقِ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ٱلْوُصولِ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تُوَفِّرُ بيئَةً تَعْليميَّةً مَرِنَةً تَدْعَمُ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بُعْدٍ، حَيْثُ يُمْكِنُ لِلتَّلاميذِ مُتابَعَةُ دِراسَتِهِمْ في أَيِّ وَقْتٍ وَمِنْ أَيِّ مَكانٍ.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تُسْهِمُ ٱلْإِنْتِرْنِت في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ٱخْتِصارِ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ٱلْمَسافاتِ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يُمْكِنُ لِلْأَشْخاصِ ٱلتَّواصُلُ بِسُهولَةٍ مَعَ ٱلآخَرينَ حَوْلَ ٱلْعالَمِ، اَلْأَمْرُ ٱلَّذي يُعَزِّزُ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ٱلتَّفاعُلَ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ٱلِاجْتِماعِيَّ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818772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0AD54-76D4-0A92-7DF9-B7724F80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A179E4B-AFC9-B568-CE0A-1E9CB9DBC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يقرأ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61B5FF-9FBA-EF79-C8DF-54274F58AB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D4388-F42D-958A-4668-8D68B10418B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E01D9E-836A-281B-7407-7C282F336CD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ED643B-9A82-EC91-3B83-CE660277787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CD0EA8-7248-CC63-168A-8534D975FF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9A750C5-1911-246B-804F-5A205E89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DB4C37-CE51-1A56-8BA0-1B3122176F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BC7387F-99DD-BF7C-317C-45F7158D25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2541E2-E26A-FD9A-14B8-C81D2F8AC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76D5E0-E16F-57DF-5DBE-C43411180ADA}"/>
              </a:ext>
            </a:extLst>
          </p:cNvPr>
          <p:cNvSpPr txBox="1"/>
          <p:nvPr/>
        </p:nvSpPr>
        <p:spPr>
          <a:xfrm>
            <a:off x="625745" y="1843262"/>
            <a:ext cx="778256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622300" algn="just" rtl="1"/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بِٱلرَّغْمِ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ٱلْأَضْرارِ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وَٱلنَّفْسِيَّةِ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قَدْ تُسَبِّبُها ٱلْإِنْتِرْنِت،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فَإِنَّ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وَفِّرُ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لِمُسْتَخْدِميه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فَوائِدَ كَثيرَةً، خاصَّةً في مَجالَيِ ٱلتَّواصُلِ </a:t>
            </a:r>
            <a:r>
              <a:rPr lang="ar-S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فَقَدْ أشارَ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لِلْيونِسْكو عامَ 2021 إِلى دَوْرِ ٱلْإِنْتِرْنِت في تَحْسينِ فُرَصِ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وَتَوْسيعِ نِطاقِ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ٱلْوُصولِ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تُوَفِّرُ بيئَةً تَعْليميَّةً مَرِنَةً تَدْعَمُ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بُعْدٍ، حَيْثُ يُمْكِنُ لِلتَّلاميذِ مُتابَعَةُ دِراسَتِهِمْ في أَيِّ وَقْتٍ وَمِنْ أَيِّ مَكانٍ.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تُسْهِمُ ٱلْإِنْتِرْنِت في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ٱخْتِصارِ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ٱلْمَسافاتِ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يُمْكِنُ لِلْأَشْخاصِ ٱلتَّواصُلُ بِسُهولَةٍ مَعَ ٱلآخَرينَ حَوْلَ ٱلْعالَمِ، اَلْأَمْرُ ٱلَّذي يُعَزِّزُ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ٱلتَّفاعُلَ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ٱلِاجْتِماعِيَّ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96455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00FC6-7062-0D40-21E9-3612B4C08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80C228E-5F1F-9BBC-F171-41B97570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يحاول التعبير عن الرأي نفسه مقترحا حججا وأساليب أخرى.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80F3CB-9584-740C-7AA0-A15C8B687A2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D8BC07-F5AB-D334-415B-D7BA2D3B861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D28245-D5EF-8872-443A-58533B28AB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9AA5D3-1550-E8A6-13BC-3AB6C0C553C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5DC2D52-388F-FC58-A854-8B66F9B063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3D01539-D6CB-C375-9813-FCAFB4EC6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783BA-3715-763C-4751-1AF191BD4D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965B2A-0027-C559-6B8C-6819BBD370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C7D6D4-705C-1521-26FB-0EFC41841C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581C6E-C62A-7F4F-EF29-AA917F3DFE1D}"/>
              </a:ext>
            </a:extLst>
          </p:cNvPr>
          <p:cNvSpPr txBox="1"/>
          <p:nvPr/>
        </p:nvSpPr>
        <p:spPr>
          <a:xfrm>
            <a:off x="625745" y="1843262"/>
            <a:ext cx="778256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 </a:t>
            </a:r>
            <a:r>
              <a:rPr lang="ar-S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بِٱلرَّغْمِ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ٱلْأَضْرارِ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ٱلصِّحِّيَّةِ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وَٱلنَّفْسِيَّةِ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قَدْ تُسَبِّبُها ٱلْإِنْتِرْنِت،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فَإِنَّ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وَفِّرُ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لِمُسْتَخْدِميه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فَوائِدَ كَثيرَةً، خاصَّةً في مَجالَيِ ٱلتَّواصُلِ </a:t>
            </a:r>
            <a:r>
              <a:rPr lang="ar-SA" sz="3600" b="1" dirty="0" err="1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فَقَدْ أشارَ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لِلْيونِسْكو عامَ 2021 إِلى دَوْرِ ٱلْإِنْتِرْنِت في تَحْسينِ فُرَصِ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ٱلتَّعْليمِ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وَتَوْسيعِ نِطاقِ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ٱلْوُصولِ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ٱلْمَعْلوماتِ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كَما تُوَفِّرُ بيئَةً تَعْليميَّةً مَرِنَةً تَدْعَمُ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ٱلتَّعَلُّمَ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بُعْدٍ، حَيْثُ يُمْكِنُ لِلتَّلاميذِ مُتابَعَةُ دِراسَتِهِمْ في أَيِّ وَقْتٍ وَمِنْ أَيِّ مَكانٍ. </a:t>
            </a:r>
            <a:r>
              <a:rPr lang="ar-S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عِلاوَةً عَلى ذلِكَ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تُسْهِمُ ٱلْإِنْتِرْنِت في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ٱخْتِصارِ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ٱلْمَسافاتِ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يُمْكِنُ لِلْأَشْخاصِ ٱلتَّواصُلُ بِسُهولَةٍ مَعَ ٱلآخَرينَ حَوْلَ ٱلْعالَمِ، اَلْأَمْرُ ٱلَّذي يُعَزِّزُ </a:t>
            </a:r>
            <a:r>
              <a:rPr lang="ar-S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ٱلتَّفاعُلَ</a:t>
            </a:r>
            <a:r>
              <a:rPr lang="ar-S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ٱلِاجْتِماعِيَّ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980997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BD5F-D73E-5934-4632-3121140E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D7701B1-ACDF-BC44-AED2-295FBAD9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لكتابة رأيي مخالف لرأي معطى. أتبع الخطوات التالية: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8F28E-FAE7-7CD3-C8DE-2A757A60579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091CD1-7734-2DC3-4A36-8C350142B80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4D4029-CD09-790D-EB3D-44741782E8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CE7594-35A1-48AC-0345-325A9CAC06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3EB3AC5-B090-DE3B-F976-7ABE1AA0E2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B06527-5E57-7505-8836-15AA6B7FA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7DC70C-F7B0-918C-F8A7-306FE70CC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041E69F-EE67-D486-9C5E-2ED6681CA8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781738-23E7-F892-1934-82B3F6380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C5300C4-1188-1F4C-5B10-99FD4F45E2FB}"/>
              </a:ext>
            </a:extLst>
          </p:cNvPr>
          <p:cNvSpPr txBox="1"/>
          <p:nvPr/>
        </p:nvSpPr>
        <p:spPr>
          <a:xfrm>
            <a:off x="1402075" y="4033496"/>
            <a:ext cx="645134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حُجَجاً تَدْعَمُ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DC3898D-519B-1699-230F-E852748782C3}"/>
              </a:ext>
            </a:extLst>
          </p:cNvPr>
          <p:cNvSpPr/>
          <p:nvPr/>
        </p:nvSpPr>
        <p:spPr>
          <a:xfrm>
            <a:off x="8067181" y="41703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2D02D33D-C15F-D80B-6CF9-86AC89419D46}"/>
              </a:ext>
            </a:extLst>
          </p:cNvPr>
          <p:cNvSpPr txBox="1"/>
          <p:nvPr/>
        </p:nvSpPr>
        <p:spPr>
          <a:xfrm flipH="1">
            <a:off x="1402075" y="1867720"/>
            <a:ext cx="6450499" cy="88622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777458-B291-C5B2-892D-ADC835128D27}"/>
              </a:ext>
            </a:extLst>
          </p:cNvPr>
          <p:cNvSpPr txBox="1"/>
          <p:nvPr/>
        </p:nvSpPr>
        <p:spPr>
          <a:xfrm>
            <a:off x="1402080" y="2887947"/>
            <a:ext cx="6450497" cy="9565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أَعْرِضُ فِكْرَةً مُخالِفَةً؛</a:t>
            </a:r>
            <a:endParaRPr lang="fr-FR" sz="36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683A8EE-07B9-E420-BFF2-C0F54CEC81E4}"/>
              </a:ext>
            </a:extLst>
          </p:cNvPr>
          <p:cNvSpPr/>
          <p:nvPr/>
        </p:nvSpPr>
        <p:spPr>
          <a:xfrm>
            <a:off x="8067181" y="205607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063391C-533B-0903-BD79-2EEACCB08E63}"/>
              </a:ext>
            </a:extLst>
          </p:cNvPr>
          <p:cNvSpPr/>
          <p:nvPr/>
        </p:nvSpPr>
        <p:spPr>
          <a:xfrm>
            <a:off x="8067181" y="31132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3ECE35-B0CD-F1A0-4589-D644291F8256}"/>
              </a:ext>
            </a:extLst>
          </p:cNvPr>
          <p:cNvSpPr txBox="1"/>
          <p:nvPr/>
        </p:nvSpPr>
        <p:spPr>
          <a:xfrm>
            <a:off x="1402074" y="5012257"/>
            <a:ext cx="6560595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تَضُمُّ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ٱلدّاعِمَةَ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لَهُ، مُسْتَعْمِلاً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641EB25-E768-D905-845C-14F8073E0D8C}"/>
              </a:ext>
            </a:extLst>
          </p:cNvPr>
          <p:cNvSpPr/>
          <p:nvPr/>
        </p:nvSpPr>
        <p:spPr>
          <a:xfrm>
            <a:off x="8066334" y="548961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3411166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6EDFD-E142-487E-5A3C-8B38C97C9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22D53F-4936-2805-9B12-02AA2982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الخطوات؟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66FB24-F559-15E7-EB0B-7D21AC0A528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CBE5C3-5656-1786-FAAA-D534F7E7400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9C641E-D892-AF8E-6303-56CA422EB53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D17388-7808-A634-5552-DE1420207EA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6FBFC29-C939-29F0-7E9E-2EFC288CC3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5AB0FB-328A-FA5C-B25E-8E1823D63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96D221-F4EF-B7E3-58F1-8501C96AC4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9CD8ED5-53C7-45BC-CA04-AC86E5D00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88B6EF-E4B3-05A4-B7A9-6CE7A3F363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F3CE09-7561-C664-F41D-5DFD8EA602F6}"/>
              </a:ext>
            </a:extLst>
          </p:cNvPr>
          <p:cNvSpPr txBox="1"/>
          <p:nvPr/>
        </p:nvSpPr>
        <p:spPr>
          <a:xfrm>
            <a:off x="1402075" y="4033496"/>
            <a:ext cx="645134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حُجَجاً تَدْعَمُ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F3C481F-000C-4820-E54B-B07D0FC2AF46}"/>
              </a:ext>
            </a:extLst>
          </p:cNvPr>
          <p:cNvSpPr/>
          <p:nvPr/>
        </p:nvSpPr>
        <p:spPr>
          <a:xfrm>
            <a:off x="8067181" y="417033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5" name="Google Shape;2106;p52">
            <a:extLst>
              <a:ext uri="{FF2B5EF4-FFF2-40B4-BE49-F238E27FC236}">
                <a16:creationId xmlns:a16="http://schemas.microsoft.com/office/drawing/2014/main" id="{F4558A72-937F-56C7-1510-863BC5B6F708}"/>
              </a:ext>
            </a:extLst>
          </p:cNvPr>
          <p:cNvSpPr txBox="1"/>
          <p:nvPr/>
        </p:nvSpPr>
        <p:spPr>
          <a:xfrm flipH="1">
            <a:off x="1402075" y="1867720"/>
            <a:ext cx="6450499" cy="88622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199843-4B37-0ED4-9B3F-D806BCC83858}"/>
              </a:ext>
            </a:extLst>
          </p:cNvPr>
          <p:cNvSpPr txBox="1"/>
          <p:nvPr/>
        </p:nvSpPr>
        <p:spPr>
          <a:xfrm>
            <a:off x="1402080" y="2887947"/>
            <a:ext cx="6450497" cy="9565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أَعْرِضُ فِكْرَةً مُخالِفَةً؛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D7FF5F-71A3-4AF7-E107-C6035467CE3F}"/>
              </a:ext>
            </a:extLst>
          </p:cNvPr>
          <p:cNvSpPr/>
          <p:nvPr/>
        </p:nvSpPr>
        <p:spPr>
          <a:xfrm>
            <a:off x="8067181" y="205607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55266CD-4798-513D-53EA-13313C97F026}"/>
              </a:ext>
            </a:extLst>
          </p:cNvPr>
          <p:cNvSpPr/>
          <p:nvPr/>
        </p:nvSpPr>
        <p:spPr>
          <a:xfrm>
            <a:off x="8067181" y="311320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7C1A3-E1B5-68EF-4019-5784665C445F}"/>
              </a:ext>
            </a:extLst>
          </p:cNvPr>
          <p:cNvSpPr txBox="1"/>
          <p:nvPr/>
        </p:nvSpPr>
        <p:spPr>
          <a:xfrm>
            <a:off x="1402074" y="5012257"/>
            <a:ext cx="6560595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تَضُمُّ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ٱلدّاعِمَةَ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لَهُ، مُسْتَعْمِلاً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B97A90F-2C3C-C44F-5496-9D10E76A3F62}"/>
              </a:ext>
            </a:extLst>
          </p:cNvPr>
          <p:cNvSpPr/>
          <p:nvPr/>
        </p:nvSpPr>
        <p:spPr>
          <a:xfrm>
            <a:off x="8066334" y="5489613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161855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F937A-4CE6-A06A-1A76-493306D9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A5C3662-6590-2ECA-149C-830708CC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0" y="828000"/>
            <a:ext cx="7248281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الصفحة149. أنجزوا بشكل فردي نشاط " أتدرب مع زملائي". من يقرأ التعليمة؟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D2BE43-1A76-51F3-438C-827D5B8A84D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8FDEBB-DFED-E83A-7B74-1B04E4A6C8F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97C258-8E1F-856E-21A0-F1BB036F35B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7DA497-14A6-7BDE-500C-E9FFBFC837F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02B03A-6196-36C4-6405-16BBBB5A3A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887AA4-4A6A-8274-95CB-70E1CB7F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82E1BB-BA41-D2FA-6BDD-B6E452F672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2B4875-8B39-CB4E-7D96-6790408B8B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21C2C1-4EFE-A2AF-0936-250BB06F75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age 7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893BE34-8959-953D-3237-43C49E008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2" y="1270050"/>
            <a:ext cx="623398" cy="7172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8817AB-1537-9927-AF6C-A21F6E81F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6720" y="1470480"/>
            <a:ext cx="3088535" cy="48076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1EEF92-6B4A-7666-5B36-659E9C100A46}"/>
              </a:ext>
            </a:extLst>
          </p:cNvPr>
          <p:cNvSpPr/>
          <p:nvPr/>
        </p:nvSpPr>
        <p:spPr>
          <a:xfrm>
            <a:off x="2966720" y="4693920"/>
            <a:ext cx="3088535" cy="12446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77456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90DA-BF76-145B-DC1B-9CDBA4F4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359B4A3-7899-E21B-81DA-46B377B3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753F5-1FE9-AB50-FC07-380071DCC71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7F6F2C-3D59-E605-438E-AAB00DB6C4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5E1C67-65AD-2119-1517-ABAA18C70B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7F8272-AB02-474D-83A0-5FBB5035C7A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406268E-D041-4520-D83C-9239F219CA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2CB92E4-1B7E-4C95-CA1D-E85200B1B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55A308-F841-4A63-649F-ED343335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9F41C34-1243-FEB4-AFAF-6F22140286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8CB89E9-513A-0899-7C6A-4386210848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D211C6-1D9F-0A10-F551-2DB78FA1ED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60" y="1867720"/>
            <a:ext cx="8006080" cy="416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129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02C75-B01E-B742-1BBC-C3487A0BC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EFAABAC-93C0-2CF9-9934-70284C21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1" y="828000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991B5B-4339-2FC3-0FF8-F8B5851C614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B2466B-1FEE-CA95-3371-643456DEF95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30B49C-CF94-2086-4A28-A49E31F1202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243A6C-D378-4010-F67F-B0AA5E3C71A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76AD8CB-7ACB-ABCF-A491-29A2EC7881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65EF97-498E-25AD-793D-F40E5A2FA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BF5E3E-2036-0E5A-0731-FFAF49D753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BD27A7-7617-AD8E-2FDB-7E740DC26C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A38E10-623E-FB0E-69EF-F9D89D3CDA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0723A17-6C7E-44D2-4DB1-20A8BB89C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468674"/>
              </p:ext>
            </p:extLst>
          </p:nvPr>
        </p:nvGraphicFramePr>
        <p:xfrm>
          <a:off x="573675" y="1987262"/>
          <a:ext cx="7886700" cy="4541520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2998470">
                  <a:extLst>
                    <a:ext uri="{9D8B030D-6E8A-4147-A177-3AD203B41FA5}">
                      <a16:colId xmlns:a16="http://schemas.microsoft.com/office/drawing/2014/main" val="490502782"/>
                    </a:ext>
                  </a:extLst>
                </a:gridCol>
                <a:gridCol w="4888230">
                  <a:extLst>
                    <a:ext uri="{9D8B030D-6E8A-4147-A177-3AD203B41FA5}">
                      <a16:colId xmlns:a16="http://schemas.microsoft.com/office/drawing/2014/main" val="2153176610"/>
                    </a:ext>
                  </a:extLst>
                </a:gridCol>
              </a:tblGrid>
              <a:tr h="146338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اَلرَّأْيُ ٱلْأَوَّلُ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اَلرَّأْيُ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ٱلْمُخالِفُ</a:t>
                      </a:r>
                      <a:endParaRPr lang="ar-MA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171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ٱلْإِنْتِرْنِتِ خَطيرٌ عَلى ٱلْأَطْفالِ.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ٱلْإِنْتِرْنِتِ مُفيدٌ لِلْأَطْفالِ.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355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اَلطَّبيعَةُ هِيَ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ٱلْمَسْؤولَةُ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ٱلْكَوارِثِ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ٱلطَّبيعِيَّةِ.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اَلْإِنْسانُ هُوَ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ٱلْمَسْؤولُ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ٱلرَّئيسُ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ٱلْكَوارِثِ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ٱلطَّبيعِيَّةِ.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2271998"/>
                  </a:ext>
                </a:extLst>
              </a:tr>
              <a:tr h="1111538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اِسْتِنْزافُ ٱلثَّرَواتِ ٱلطَّبيعِيَّةِ لا يُؤَثِّرُ عَلى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ٱسْتِمْرارِ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حَياةِ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ٱلْأَرْضِ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اِسْتِنْزافُ ٱلثَّرَواتِ ٱلطَّبيعِيَّةِ يُهَدِّدُ بِشَكْلٍ مُباشِرٍ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ٱسْتِمْرارَ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حَياةِ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ٱلْإِنْسانِ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عَلى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ٱلْأَرْضِ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وَيَحْرِمُ ٱلْأَجْيالَ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ٱلْقادِمَةَ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مِنْ مَواردِها.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6147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4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تُساعِدُ ٱلتَّغْذِيَةُ ٱلْمُتَوازِنَةُ عَلى حِمايَةِ ٱلْجِسْمِ مِنَ ٱلْأَمْراضِ.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rtl="1">
                        <a:buNone/>
                      </a:pP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اَلتَّغْذِيَةُ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ٱلْمُتَوازِنَةُ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وَحْدَها لا تَكْفي لِحِمايَةِ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ٱلْجِسْمِ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مِنَ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ٱلْأَمْراضِ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، بَلْ تَتَطَلَّبُ أَيْضاً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ٱلرِّياضَةَ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وَٱلنَّوْمَ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ٱلْكافِيَ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وَٱلِابْتِعادَ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ٱلتَّوَتُّرِ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699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61568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0A66-92DD-0110-B500-DDD251B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5C45B5-A38C-C84B-47FC-5AD4C3DA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لعبة المشاعر.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073A843-F31D-ADC8-532D-4BF24CFB4F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0F0366-5083-B700-EC61-CE1341798E3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F297C0-8EA7-102B-9542-26E47A7A02B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8F93B-8A4E-2451-E5ED-C4FE882C499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9383E4-046D-56D6-03FE-0C5A4B68214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B041FF-B59F-E02B-26E7-7AFDEE699C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C03B0C3-C795-0280-650A-D0594EE88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4179D8-0269-AB13-586E-BAD19C9F31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483157-031A-A064-5B75-EA41C474C6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B0B2AF-C1A2-2256-D2ED-3620ACE24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B7C8C5-ECC5-05C8-84F7-6BCDC8BE7C84}"/>
              </a:ext>
            </a:extLst>
          </p:cNvPr>
          <p:cNvSpPr txBox="1"/>
          <p:nvPr/>
        </p:nvSpPr>
        <p:spPr>
          <a:xfrm>
            <a:off x="1856011" y="3225800"/>
            <a:ext cx="5759421" cy="132802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لُعْبَةُ ٱلْمَشاعِرِ</a:t>
            </a:r>
            <a:endParaRPr lang="fr-M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0972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4B7A-4486-2D45-27BB-36CADB99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2EE2AE-382D-597A-2200-9610E097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الشعور الذي يعبر عنه الوجه التالي: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23304-D42A-1FA3-F060-BB3951A08FE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C3C859-5C94-D2E1-CCC7-6A4D1D54E45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156148-05F7-33DD-422B-838BB722AD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FFA908-5BDF-F74D-FC9A-831A59A4174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FC449CD-D482-B669-FB50-3B42983E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54264B-F155-DF8A-189A-77D2FF3DA4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3CE9F8-178A-2E72-FF46-E14A25D393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E0E636-2CAA-69D9-4802-4ECC0A31D2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9278E9-5481-6D35-5294-26CD49A87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162C6A-C533-7C9C-A5A0-24A0D9ACED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6B59A6-87F8-0A2D-BDC7-8752E15F1AB5}"/>
              </a:ext>
            </a:extLst>
          </p:cNvPr>
          <p:cNvSpPr txBox="1"/>
          <p:nvPr/>
        </p:nvSpPr>
        <p:spPr>
          <a:xfrm>
            <a:off x="2231025" y="1974334"/>
            <a:ext cx="457200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39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🥱</a:t>
            </a:r>
            <a:endParaRPr lang="fr-FR" sz="23900" dirty="0"/>
          </a:p>
        </p:txBody>
      </p:sp>
    </p:spTree>
    <p:extLst>
      <p:ext uri="{BB962C8B-B14F-4D97-AF65-F5344CB8AC3E}">
        <p14:creationId xmlns:p14="http://schemas.microsoft.com/office/powerpoint/2010/main" val="1934672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58B68-9F7D-4054-0A65-6176BA3F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D30166-F210-D507-847A-D15161822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بتمثيل الشعور التالي باستعمال ملامح وجهه فقط؟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91EDBB-3778-7FBF-5B6D-A479FE569E6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59EEC2-86E6-B11E-B30B-3A63C972377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A9AA5A-9ABD-7071-AED0-C4F2657A2E2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32F92-D422-C941-3DF6-987B90312E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4027251-92D8-BFEF-5842-15CBCD5A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F2C780D-6DB1-1A6D-3C94-EAA7CB088A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8BF29-55B7-CD3E-26AD-96DC5393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F44E31-C79F-3A7F-BDA8-A68CE4F16F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3E06A8-8FEE-445A-D8CC-FAB3E3585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36B826-C23F-E96E-F43B-A5D2BB37CEC0}"/>
              </a:ext>
            </a:extLst>
          </p:cNvPr>
          <p:cNvSpPr txBox="1"/>
          <p:nvPr/>
        </p:nvSpPr>
        <p:spPr>
          <a:xfrm>
            <a:off x="2264000" y="2763520"/>
            <a:ext cx="4506049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rPr>
              <a:t>اَلسَّعادَةُ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F8DED5-76A3-9B31-3096-EC4914114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4681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C7DF0-6E67-1722-B9B7-7042AFF8A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DF85565-39A0-D7CA-504D-28661B6C1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CE685D-D307-848C-1E63-7BE3FC23468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17EE5-C3EC-5944-9EAD-155FFC07503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EF2B0-3B90-7CCC-E4A3-A172F32DA8D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F3F4D-77CE-5F1A-80C5-0847E827396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2347037-1B5A-1C0F-D734-17B99BF3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B1BAD-A49D-46B0-019E-F2A3F9AB23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170E2EF-1112-C89E-25AE-41B7125D88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38738E-15BF-053A-691C-41BA784374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64078E-2A50-53C7-E6A7-E2557F6EE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AB3D7EB-2FCE-BB51-A9C7-02BECF7A6F92}"/>
              </a:ext>
            </a:extLst>
          </p:cNvPr>
          <p:cNvSpPr txBox="1"/>
          <p:nvPr/>
        </p:nvSpPr>
        <p:spPr>
          <a:xfrm>
            <a:off x="1870682" y="282025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اَلْغَضَبُ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36EC18-A975-BBC9-3C1A-26945AC535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2419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49639-F9DB-C995-ED5D-B314A79EE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26DB5E6-23F1-F761-3579-907E58C8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F10481-2B41-9B1D-FC65-DD89415D4BA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900D2-9D44-27E8-EDE8-F3F33052B6C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4C9BCF-F369-1CF8-9A66-B4F970EBB01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7AFB66-1254-C124-BF25-1726032CADB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3970BA-3F0E-035D-BD1B-F57C98AD00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F9C789-9AEF-8FCF-5266-1C8D67E7E8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9CAE00-5173-A764-ECD0-394E409F2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CBF0D0-DAEF-78B2-4835-B546CC4FF8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C41C16F-ECB4-2EE1-8D37-29EB092C61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4BA1A7-1BD2-5EFF-BC20-37F4DDE967BA}"/>
              </a:ext>
            </a:extLst>
          </p:cNvPr>
          <p:cNvSpPr txBox="1"/>
          <p:nvPr/>
        </p:nvSpPr>
        <p:spPr>
          <a:xfrm>
            <a:off x="1647426" y="286089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اَلْحُزْنُ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5F84BC-16DE-7F42-B294-3934CC0CB0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0325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EC09-45B8-DEDA-37E4-8CBF71546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066FE8B-C428-F2CA-6830-7164D6820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95681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آخر يقوم بتمثيل الشعور التالي؟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75AE5E-82CC-AC5E-FF7F-7E126C65447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A2E0D-FFF7-AAD4-8872-D82FD4E8DBF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D2A24-855E-2401-7D12-09D75D7A022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A9D18C-B3E6-A8BC-3AA8-19DB3C008D2B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836DCE-6636-47C4-76D5-8C729AA407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DE12AED-2DE1-E56F-3094-3D6F4420E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A01D594-EAD7-AA8C-DE91-909082DF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4D7BF8-C63B-86FB-4FB4-2112104270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355E3C8-14F2-6A60-6723-A8A61BC4B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2E3C60-6644-4D63-7762-859712D47A4E}"/>
              </a:ext>
            </a:extLst>
          </p:cNvPr>
          <p:cNvSpPr txBox="1"/>
          <p:nvPr/>
        </p:nvSpPr>
        <p:spPr>
          <a:xfrm>
            <a:off x="1783684" y="2901539"/>
            <a:ext cx="5466681" cy="197500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اَلِاسْتِغْرابُ</a:t>
            </a:r>
            <a:endParaRPr lang="fr-MA" dirty="0"/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ADB17D2-E0DF-EFA7-FFAF-AE136E8201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158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</a:t>
            </a:r>
            <a:r>
              <a:rPr lang="ar-MA" dirty="0">
                <a:solidFill>
                  <a:srgbClr val="424D7B"/>
                </a:solidFill>
              </a:rPr>
              <a:t>إنتاج كتابي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79321" y="3159000"/>
            <a:ext cx="508503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التدرب على كتابة رأي مخالف.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نسلكها للتعبير عن الرأي المخالف لرأي معطي؟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99A3F-14CA-859C-97B0-E6C10CAC7A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A7E466-3A37-2200-640D-A94EC2219FE1}"/>
              </a:ext>
            </a:extLst>
          </p:cNvPr>
          <p:cNvSpPr txBox="1"/>
          <p:nvPr/>
        </p:nvSpPr>
        <p:spPr>
          <a:xfrm>
            <a:off x="1017426" y="3074259"/>
            <a:ext cx="7466174" cy="186434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مَنْ يُذَكِّرُنا </a:t>
            </a:r>
            <a:r>
              <a:rPr lang="ar-MA" sz="3600" dirty="0" err="1"/>
              <a:t>بِٱلْخُطُواتِ</a:t>
            </a:r>
            <a:r>
              <a:rPr lang="ar-MA" sz="3600" dirty="0"/>
              <a:t> ٱلَّتي نَسْلُكُها لِلتَّعْبيرِ عَنِ </a:t>
            </a:r>
            <a:r>
              <a:rPr lang="ar-MA" sz="3600" dirty="0" err="1"/>
              <a:t>ٱلرَّأْيِ</a:t>
            </a:r>
            <a:r>
              <a:rPr lang="ar-MA" sz="3600" dirty="0"/>
              <a:t> </a:t>
            </a:r>
            <a:r>
              <a:rPr lang="ar-MA" sz="3600" dirty="0" err="1"/>
              <a:t>ٱلْمُخالِفِ</a:t>
            </a:r>
            <a:r>
              <a:rPr lang="ar-MA" sz="3600" dirty="0"/>
              <a:t> لِرَأْيٍ مُعْطًى؟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25583-2E08-AF1F-C559-322E69EAA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722AD1-0BFF-E2A8-2F67-B90E00BE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" y="760476"/>
            <a:ext cx="710119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DA6FD-192E-7795-E0F4-695F1858AAF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D8899A-4453-E743-D1C2-A0EB9FCF4CB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EBDBBC-EC25-0D3A-ECF5-09D2E29CAD5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5B1104-37CD-9C96-EF58-52EA1700B68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06E2D4-6986-6131-E11D-969026DB44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A1EDC3-7C0B-989A-637E-1C7E4F7CA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C7D725-2607-AAA4-181A-8E34EB79E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553677-C2CF-124B-FB9E-1184CA5E67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5FDFEC-4368-2B9E-1BCF-5D3F89BEA8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22F997-D9BB-8158-7838-07343A83DB6C}"/>
              </a:ext>
            </a:extLst>
          </p:cNvPr>
          <p:cNvSpPr txBox="1"/>
          <p:nvPr/>
        </p:nvSpPr>
        <p:spPr>
          <a:xfrm>
            <a:off x="1164933" y="3898448"/>
            <a:ext cx="645134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حُجَجاً تَدْعَمُ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9394B93-6E84-98D7-3C2A-BD1C1A177549}"/>
              </a:ext>
            </a:extLst>
          </p:cNvPr>
          <p:cNvSpPr/>
          <p:nvPr/>
        </p:nvSpPr>
        <p:spPr>
          <a:xfrm>
            <a:off x="7830039" y="403528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3" name="Google Shape;2106;p52">
            <a:extLst>
              <a:ext uri="{FF2B5EF4-FFF2-40B4-BE49-F238E27FC236}">
                <a16:creationId xmlns:a16="http://schemas.microsoft.com/office/drawing/2014/main" id="{DB2F4037-8CD1-5BD3-BC80-E4CFD2322AE5}"/>
              </a:ext>
            </a:extLst>
          </p:cNvPr>
          <p:cNvSpPr txBox="1"/>
          <p:nvPr/>
        </p:nvSpPr>
        <p:spPr>
          <a:xfrm flipH="1">
            <a:off x="1164933" y="1732672"/>
            <a:ext cx="6450499" cy="88622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أُعيدُ قِراءَةَ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A7780D-4FF6-AC28-A787-EB7BD3403A8B}"/>
              </a:ext>
            </a:extLst>
          </p:cNvPr>
          <p:cNvSpPr txBox="1"/>
          <p:nvPr/>
        </p:nvSpPr>
        <p:spPr>
          <a:xfrm>
            <a:off x="1164938" y="2752899"/>
            <a:ext cx="6450497" cy="95659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أَعْرِضُ فِكْرَةً مُخالِفَةً؛</a:t>
            </a:r>
            <a:endParaRPr lang="fr-FR" sz="3600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674A0A0-A849-9E20-493F-3C67A46601C6}"/>
              </a:ext>
            </a:extLst>
          </p:cNvPr>
          <p:cNvSpPr/>
          <p:nvPr/>
        </p:nvSpPr>
        <p:spPr>
          <a:xfrm>
            <a:off x="7830039" y="192102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B35166A-B413-E82A-DD4E-6055876768F3}"/>
              </a:ext>
            </a:extLst>
          </p:cNvPr>
          <p:cNvSpPr/>
          <p:nvPr/>
        </p:nvSpPr>
        <p:spPr>
          <a:xfrm>
            <a:off x="7830039" y="297815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D1106D-C112-3C6F-22B5-7E68B5F27FA5}"/>
              </a:ext>
            </a:extLst>
          </p:cNvPr>
          <p:cNvSpPr txBox="1"/>
          <p:nvPr/>
        </p:nvSpPr>
        <p:spPr>
          <a:xfrm>
            <a:off x="1164932" y="4877209"/>
            <a:ext cx="6560595" cy="146423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فِقْرَةً مُنْسَجِمَةً تَضُمُّ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ٱلرَّأْيَ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ٱلْمُخالِفَ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وَٱلْحُجَجَ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ٱلدّاعِمَةَ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لَهُ، مُسْتَعْمِلاً أَدَواتِ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ٱلرَّبْطِ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ٱلْمُناسِبَةَ. 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C5680EC-AC28-A83D-16A3-8A92780D14F2}"/>
              </a:ext>
            </a:extLst>
          </p:cNvPr>
          <p:cNvSpPr/>
          <p:nvPr/>
        </p:nvSpPr>
        <p:spPr>
          <a:xfrm>
            <a:off x="7829192" y="535456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72412443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F484-EF22-EF53-2F37-95134781E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ED33E38-4016-834F-61AD-B0E47D25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وكراساتكم، الصفحة150-.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ستنجزون نشاط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أنجز بمفردي".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692B1-C3F8-A30D-7FD2-45C95CD00FA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5ABF20-7D38-886A-0274-00513F8FDE6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D3D733-FA60-7811-4275-B72D05FF45B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3DAC3A-F0A9-6DA5-45B0-D803524387D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1E397C-3091-AB09-50E4-7DECF57E44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849106-A1B6-3857-3F3A-E2C9CC0DC9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EA4C4F-0F11-0A33-4B04-EE7FFF4DB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7EC11-19B0-AEEC-1E07-622A95B242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81EF7D-8BCB-6712-B0B7-44277F1E96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335D87-48F4-8E0B-C5A8-9C7F827A39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7138" y="1492560"/>
            <a:ext cx="3287082" cy="49312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F44855E-CCFF-84A0-4CE1-91B22CD11D10}"/>
              </a:ext>
            </a:extLst>
          </p:cNvPr>
          <p:cNvSpPr/>
          <p:nvPr/>
        </p:nvSpPr>
        <p:spPr>
          <a:xfrm>
            <a:off x="1437139" y="3325748"/>
            <a:ext cx="3287082" cy="27920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BEC9FE6-6012-174D-35C7-75698366620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5147025" y="2450127"/>
            <a:ext cx="3084771" cy="2271668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0556917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B105A-26A4-311C-CAE6-FA156D6F6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36480E-DA88-81C6-A696-A371330F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على دفاتر القسم  الرأي المخالف ثم 3 حجج مناسبة، بعد ذلك قوموا بصياغة نص منسجم وفق التصميم  المقترح.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F13BEE-F037-519C-D989-7FA469EC35D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6A57C5-56E8-3233-FA4C-D9AE5D9B816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E80711-5743-F153-58FB-94E1FB5D30C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D0BD4F-16D6-CE61-06AB-33F6D25C83B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E430DF-209F-61AD-B8A1-037267E23F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F8B023-CCFF-A542-4F0F-15F0458B1E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CAF2E9C-101A-3532-5332-48ABCB028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8EBCF-0AFB-6757-92FB-9232CE682E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F78CFA-6F2F-8DA7-32B5-A66C27BD0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7C8DB8-1482-F59D-551E-8D5E62371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7138" y="1492560"/>
            <a:ext cx="3287082" cy="49312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E1B1C5D-787C-7770-0E02-EF79819C140E}"/>
              </a:ext>
            </a:extLst>
          </p:cNvPr>
          <p:cNvSpPr/>
          <p:nvPr/>
        </p:nvSpPr>
        <p:spPr>
          <a:xfrm>
            <a:off x="1437139" y="3325748"/>
            <a:ext cx="3287082" cy="27920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306E9B8-006C-D9DB-E2A5-E76BE289DE6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5147025" y="2450127"/>
            <a:ext cx="3084771" cy="2271668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67730043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64A3-CFE7-B8CE-5457-E9039FE7C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0EEC68E-0220-AED1-1107-1DAE2468D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0476"/>
            <a:ext cx="7005832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 سنناقشه  وفق الضوابط التالية.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يستمر النشاط إلى نهاية الحصة مع إعطاء الفرصة لأكبر عدد من التلاميذ.</a:t>
            </a:r>
            <a:endParaRPr lang="ar-MA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1699F5-67BC-9CEE-FD81-E2B9F363446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3BCEE7-AFE7-F0F8-1CB8-BE46C133B6F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6A5A81-CC2C-35AA-3654-79D2E9BB356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41A58A-A6CF-020C-963F-DC69E6BA538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65E9DE-7CF1-1531-2180-306F243BFD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708B90-6E6A-65C8-76CD-D582BE0375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D796C0-1FFB-2487-38F2-BB8EF12B3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787F3C-B121-07FE-1CC8-39B9FC47CB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EE77C5-B8C1-E92B-7393-D940E9CB21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65E8858-7CD4-ECA7-99EC-ECC0C77C0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774455"/>
              </p:ext>
            </p:extLst>
          </p:nvPr>
        </p:nvGraphicFramePr>
        <p:xfrm>
          <a:off x="1638301" y="2623629"/>
          <a:ext cx="5867398" cy="260921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3388358">
                  <a:extLst>
                    <a:ext uri="{9D8B030D-6E8A-4147-A177-3AD203B41FA5}">
                      <a16:colId xmlns:a16="http://schemas.microsoft.com/office/drawing/2014/main" val="4121280611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689410887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992971319"/>
                    </a:ext>
                  </a:extLst>
                </a:gridCol>
              </a:tblGrid>
              <a:tr h="130175"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اَلضَّوابِطُ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37198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0" marR="0" lvl="0" indent="0" algn="just" defTabSz="51433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6159500" algn="l"/>
                        </a:tabLst>
                        <a:defRPr/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اِحْتِرامُ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ٱلتَّصْميمِ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3603190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تَقْديمُ رَأْيٍ مُخالِفٍ.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882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حُجَجٍ مُناسِبَةٍ.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8169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اِسْتِعْمالُ أَدَواتِ </a:t>
                      </a:r>
                      <a:r>
                        <a:rPr lang="ar-MA" sz="32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ٱلرَّبْطِ</a:t>
                      </a:r>
                      <a:r>
                        <a:rPr lang="ar-M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ٱلْمُناسِبَةِ.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69875" algn="r"/>
                          <a:tab pos="539750" algn="r"/>
                          <a:tab pos="989965" algn="r"/>
                          <a:tab pos="6159500" algn="l"/>
                        </a:tabLst>
                      </a:pPr>
                      <a:r>
                        <a:rPr lang="ar-SA" sz="3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 </a:t>
                      </a:r>
                      <a:endParaRPr lang="fr-FR" sz="3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48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15666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23" y="79179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كتابة رأي مخالف لرأي معطى.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2AD3AB-2EAC-E06B-DEE8-5BD14EDEFA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0D9B883-9D98-8483-5F15-CA3C9F1FAAFD}"/>
              </a:ext>
            </a:extLst>
          </p:cNvPr>
          <p:cNvSpPr txBox="1"/>
          <p:nvPr/>
        </p:nvSpPr>
        <p:spPr>
          <a:xfrm>
            <a:off x="1017426" y="3043779"/>
            <a:ext cx="7466174" cy="186434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lnSpc>
                <a:spcPct val="150000"/>
              </a:lnSpc>
              <a:defRPr sz="8000" b="1">
                <a:solidFill>
                  <a:schemeClr val="accent5">
                    <a:lumMod val="50000"/>
                  </a:schemeClr>
                </a:solidFill>
                <a:latin typeface="Sakkal Majalla" panose="02000000000000000000" pitchFamily="2" charset="-78"/>
                <a:cs typeface="Calibri" panose="020F0502020204030204" pitchFamily="34" charset="0"/>
              </a:defRPr>
            </a:lvl1pPr>
          </a:lstStyle>
          <a:p>
            <a:r>
              <a:rPr lang="ar-MA" sz="3600" dirty="0"/>
              <a:t>مَنْ يُذَكِّرُنا </a:t>
            </a:r>
            <a:r>
              <a:rPr lang="ar-MA" sz="3600" dirty="0" err="1"/>
              <a:t>بِٱلْخُطُواتِ</a:t>
            </a:r>
            <a:r>
              <a:rPr lang="ar-MA" sz="3600" dirty="0"/>
              <a:t> ٱلَّتي نَسْلُكُها لِلتَّعْبيرِ عَنِ </a:t>
            </a:r>
            <a:r>
              <a:rPr lang="ar-MA" sz="3600" dirty="0" err="1"/>
              <a:t>ٱلرَّأْيِ</a:t>
            </a:r>
            <a:r>
              <a:rPr lang="ar-MA" sz="3600" dirty="0"/>
              <a:t> </a:t>
            </a:r>
            <a:r>
              <a:rPr lang="ar-MA" sz="3600" dirty="0" err="1"/>
              <a:t>ٱلْمُخالِفِ</a:t>
            </a:r>
            <a:r>
              <a:rPr lang="ar-MA" sz="3600" dirty="0"/>
              <a:t> لِرَأْيٍ مُعْطًى؟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75A41A-20E4-1F56-0F65-15291CB9B6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472E13-1CA8-0730-659A-C5E51517803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4115A-1225-0244-D802-45F8DAC616F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C7EFF-8A08-994F-4B4B-DD6E2C2F671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3F4A1-1B52-FA74-2A33-6616703EDE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464023-2ED8-56F3-2A26-0B846F57B2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A14AF-67D3-777F-4D43-2E51D67B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5BDC49-9BEE-0CB0-FB51-319897E61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4D524A-4336-C602-1D0B-F0A6A7658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2A1278-AB98-A8CF-2BDA-8B260994A5B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EF241-358B-C197-79A7-C3B9DDD975E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E78B8-EF2E-C9AA-1DB0-86FD85ADCFB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616FF-87FF-E506-4375-92DFE5169AE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25FC7C-2DA5-5EDA-A45D-950D7144C1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13E3B4-F7C1-750D-6714-4944289477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FD4D81-74C0-12B9-B23D-C8D3C7E5BC7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0836FAF-FF7B-2ABA-57B8-C4DFBAF5A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809492B-58EC-E953-28FB-4262C9133E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236" y="6101020"/>
            <a:ext cx="668214" cy="6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19619</TotalTime>
  <Words>2058</Words>
  <Application>Microsoft Office PowerPoint</Application>
  <PresentationFormat>Affichage à l'écran (4:3)</PresentationFormat>
  <Paragraphs>354</Paragraphs>
  <Slides>52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52</vt:i4>
      </vt:variant>
    </vt:vector>
  </HeadingPairs>
  <TitlesOfParts>
    <vt:vector size="79" baseType="lpstr">
      <vt:lpstr>Dosis ExtraBold</vt:lpstr>
      <vt:lpstr>Aptos Display</vt:lpstr>
      <vt:lpstr>Segoe UI Emoji</vt:lpstr>
      <vt:lpstr>Calibri</vt:lpstr>
      <vt:lpstr>Aptos</vt:lpstr>
      <vt:lpstr>Sakkal Majalla</vt:lpstr>
      <vt:lpstr>Microsoft Uighur</vt:lpstr>
      <vt:lpstr>Wingdings</vt:lpstr>
      <vt:lpstr>Arial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من يذكرنا بها؟</vt:lpstr>
      <vt:lpstr>ضعوا الكراسة والدفتر واللوحة في القمطر.</vt:lpstr>
      <vt:lpstr>توجيه</vt:lpstr>
      <vt:lpstr>في هذه الحصة ستواصلون التدرب على كتابة نص قصير.</vt:lpstr>
      <vt:lpstr>من يقرأ السؤال التالي؟</vt:lpstr>
      <vt:lpstr>على دفاتر البحث، اكتبوا  فقرة للإجابة عن السؤال التالي: توجيه التلاميذ إلى استعمال أساليب أخرى من اقتراحهم. </vt:lpstr>
      <vt:lpstr>من يقرأ عمله؟ سنناقشه من حيث الأفكار وسلامة التعبير.</vt:lpstr>
      <vt:lpstr>أعيدوا كتابة النص في منازلكم بعد تصحيح أخطائكم. سنواصل في الحصة المقبلة.</vt:lpstr>
      <vt:lpstr>Présentation PowerPoint</vt:lpstr>
      <vt:lpstr>في حصة الإنتاج الكتابي ستتدربون على كتابة آراء مخالفة معززة بحجج مناسبة.</vt:lpstr>
      <vt:lpstr>من يذكرنا بتعريف الرأي؟ </vt:lpstr>
      <vt:lpstr>نتذكر جماعة. من يقرأ؟ </vt:lpstr>
      <vt:lpstr>من يذكرنا بتعريف الحجة؟ </vt:lpstr>
      <vt:lpstr>من يقرأ التعريف التالي؟</vt:lpstr>
      <vt:lpstr>من يعبر عن رأيه حول موضوع استعمال الإنترنت" معززا ذلك بحجج مناسبة؟</vt:lpstr>
      <vt:lpstr>هذا رأي آخر. من يقرأ  توجيه التلاميذ إلى تحديد الرأي والحجج المقترحة والأساليب المستعملة.</vt:lpstr>
      <vt:lpstr>انتبهوا معي سأكتب رأيا مخالفا لهذا الرأي معززا ذلك بحجج مناسبة. </vt:lpstr>
      <vt:lpstr>أولا، أعيد قراءة الرأي الأول. </vt:lpstr>
      <vt:lpstr>ثانيا، أعرض فكرة مخالفة للرأي الأول .</vt:lpstr>
      <vt:lpstr>أقدم حججا مناسبة للرأي المخالف. </vt:lpstr>
      <vt:lpstr>أصوغ فقرة منسجمة تضم الرأي المخالف والحجج الداعمة له، مستعملاً أدوات الربط المناسبة. </vt:lpstr>
      <vt:lpstr>من يقرأ؟</vt:lpstr>
      <vt:lpstr>من يحاول التعبير عن الرأي نفسه مقترحا حججا وأساليب أخرى. </vt:lpstr>
      <vt:lpstr>لكتابة رأيي مخالف لرأي معطى. أتبع الخطوات التالية:</vt:lpstr>
      <vt:lpstr>من يعيد قراءة الخطوات؟ </vt:lpstr>
      <vt:lpstr>خذوا كراساتكم، الصفحة149. أنجزوا بشكل فردي نشاط " أتدرب مع زملائي". من يقرأ التعليمة؟</vt:lpstr>
      <vt:lpstr>نصحح جماعة. </vt:lpstr>
      <vt:lpstr>هذه مقترحات أخرى. من يقرأ؟ </vt:lpstr>
      <vt:lpstr>قبل أن نواصل. سنلعب لعبة المشاعر. </vt:lpstr>
      <vt:lpstr>من يحدد الشعور الذي يعبر عنه الوجه التالي: </vt:lpstr>
      <vt:lpstr>من يقوم بتمثيل الشعور التالي باستعمال ملامح وجهه فقط؟</vt:lpstr>
      <vt:lpstr>آخر يقوم بتمثيل الشعور التالي؟</vt:lpstr>
      <vt:lpstr>آخر يقوم بتمثيل الشعور التالي؟</vt:lpstr>
      <vt:lpstr>آخر يقوم بتمثيل الشعور التالي؟</vt:lpstr>
      <vt:lpstr>Présentation PowerPoint</vt:lpstr>
      <vt:lpstr>من يذكرنا بالخطوات التي نسلكها للتعبير عن الرأي المخالف لرأي معطي؟</vt:lpstr>
      <vt:lpstr>من يقرأ؟ </vt:lpstr>
      <vt:lpstr>خذوا دفاتر القسم  وكراساتكم، الصفحة150-. ستنجزون نشاط " أنجز بمفردي".</vt:lpstr>
      <vt:lpstr>من يقرأ التعليمة؟ حددوا على دفاتر القسم  الرأي المخالف ثم 3 حجج مناسبة، بعد ذلك قوموا بصياغة نص منسجم وفق التصميم  المقترح.</vt:lpstr>
      <vt:lpstr>من يقرأ إنتاجه؟ سنناقشه  وفق الضوابط التالية. يستمر النشاط إلى نهاية الحصة مع إعطاء الفرصة لأكبر عدد من التلاميذ.</vt:lpstr>
      <vt:lpstr>اختتام الحصة</vt:lpstr>
      <vt:lpstr>من يذكرنا بخطوات كتابة رأي مخالف لرأي معطى.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249</cp:revision>
  <dcterms:created xsi:type="dcterms:W3CDTF">2023-09-20T21:35:22Z</dcterms:created>
  <dcterms:modified xsi:type="dcterms:W3CDTF">2026-05-19T14:36:36Z</dcterms:modified>
</cp:coreProperties>
</file>