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7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8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0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1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2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4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5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6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17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45" r:id="rId13"/>
    <p:sldMasterId id="2147483868" r:id="rId14"/>
    <p:sldMasterId id="2147483891" r:id="rId15"/>
    <p:sldMasterId id="2147483914" r:id="rId16"/>
    <p:sldMasterId id="2147483937" r:id="rId17"/>
    <p:sldMasterId id="2147483741" r:id="rId18"/>
    <p:sldMasterId id="2147483686" r:id="rId19"/>
  </p:sldMasterIdLst>
  <p:notesMasterIdLst>
    <p:notesMasterId r:id="rId84"/>
  </p:notesMasterIdLst>
  <p:handoutMasterIdLst>
    <p:handoutMasterId r:id="rId85"/>
  </p:handoutMasterIdLst>
  <p:sldIdLst>
    <p:sldId id="2147482859" r:id="rId20"/>
    <p:sldId id="2147482632" r:id="rId21"/>
    <p:sldId id="2147482762" r:id="rId22"/>
    <p:sldId id="2147482516" r:id="rId23"/>
    <p:sldId id="2147482633" r:id="rId24"/>
    <p:sldId id="2147482691" r:id="rId25"/>
    <p:sldId id="2147482445" r:id="rId26"/>
    <p:sldId id="2147482453" r:id="rId27"/>
    <p:sldId id="2147482713" r:id="rId28"/>
    <p:sldId id="2147482626" r:id="rId29"/>
    <p:sldId id="2147482779" r:id="rId30"/>
    <p:sldId id="2147482780" r:id="rId31"/>
    <p:sldId id="2147482781" r:id="rId32"/>
    <p:sldId id="2147482694" r:id="rId33"/>
    <p:sldId id="2147482551" r:id="rId34"/>
    <p:sldId id="2147482585" r:id="rId35"/>
    <p:sldId id="2147482586" r:id="rId36"/>
    <p:sldId id="2147482466" r:id="rId37"/>
    <p:sldId id="2147482553" r:id="rId38"/>
    <p:sldId id="2147482707" r:id="rId39"/>
    <p:sldId id="2147482748" r:id="rId40"/>
    <p:sldId id="2147482751" r:id="rId41"/>
    <p:sldId id="2147482782" r:id="rId42"/>
    <p:sldId id="2147482784" r:id="rId43"/>
    <p:sldId id="2147482552" r:id="rId44"/>
    <p:sldId id="2147482589" r:id="rId45"/>
    <p:sldId id="2147482860" r:id="rId46"/>
    <p:sldId id="2147482861" r:id="rId47"/>
    <p:sldId id="2147482789" r:id="rId48"/>
    <p:sldId id="2147482835" r:id="rId49"/>
    <p:sldId id="2147482862" r:id="rId50"/>
    <p:sldId id="2147482837" r:id="rId51"/>
    <p:sldId id="2147482839" r:id="rId52"/>
    <p:sldId id="2147482863" r:id="rId53"/>
    <p:sldId id="2147482864" r:id="rId54"/>
    <p:sldId id="2147482695" r:id="rId55"/>
    <p:sldId id="2147482763" r:id="rId56"/>
    <p:sldId id="2147482764" r:id="rId57"/>
    <p:sldId id="2147482843" r:id="rId58"/>
    <p:sldId id="2147482842" r:id="rId59"/>
    <p:sldId id="2147482866" r:id="rId60"/>
    <p:sldId id="2147482867" r:id="rId61"/>
    <p:sldId id="2147482865" r:id="rId62"/>
    <p:sldId id="2147482844" r:id="rId63"/>
    <p:sldId id="2147482868" r:id="rId64"/>
    <p:sldId id="2147482869" r:id="rId65"/>
    <p:sldId id="2147482870" r:id="rId66"/>
    <p:sldId id="2147482874" r:id="rId67"/>
    <p:sldId id="2147482871" r:id="rId68"/>
    <p:sldId id="2147482872" r:id="rId69"/>
    <p:sldId id="2147482873" r:id="rId70"/>
    <p:sldId id="2147482875" r:id="rId71"/>
    <p:sldId id="2147482573" r:id="rId72"/>
    <p:sldId id="2147482739" r:id="rId73"/>
    <p:sldId id="2147482876" r:id="rId74"/>
    <p:sldId id="2147482825" r:id="rId75"/>
    <p:sldId id="2147482826" r:id="rId76"/>
    <p:sldId id="2147482704" r:id="rId77"/>
    <p:sldId id="2147482625" r:id="rId78"/>
    <p:sldId id="2147482580" r:id="rId79"/>
    <p:sldId id="2147482877" r:id="rId80"/>
    <p:sldId id="2147482705" r:id="rId81"/>
    <p:sldId id="2147482646" r:id="rId82"/>
    <p:sldId id="2147482634" r:id="rId83"/>
  </p:sldIdLst>
  <p:sldSz cx="9144000" cy="6858000" type="screen4x3"/>
  <p:notesSz cx="6858000" cy="9144000"/>
  <p:embeddedFontLst>
    <p:embeddedFont>
      <p:font typeface="Dosis" pitchFamily="2" charset="0"/>
      <p:regular r:id="rId86"/>
      <p:bold r:id="rId87"/>
    </p:embeddedFont>
    <p:embeddedFont>
      <p:font typeface="Dosis ExtraBold" pitchFamily="2" charset="0"/>
      <p:bold r:id="rId88"/>
    </p:embeddedFont>
    <p:embeddedFont>
      <p:font typeface="Dosis Medium" pitchFamily="2" charset="0"/>
      <p:regular r:id="rId89"/>
    </p:embeddedFont>
    <p:embeddedFont>
      <p:font typeface="Microsoft Uighur" panose="02000000000000000000" pitchFamily="2" charset="-78"/>
      <p:regular r:id="rId90"/>
      <p:bold r:id="rId91"/>
    </p:embeddedFont>
    <p:embeddedFont>
      <p:font typeface="Modern Love" panose="04090805081005020601" pitchFamily="82" charset="0"/>
      <p:regular r:id="rId9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0097B2"/>
    <a:srgbClr val="56B64A"/>
    <a:srgbClr val="B1EDEA"/>
    <a:srgbClr val="565F88"/>
    <a:srgbClr val="CC0000"/>
    <a:srgbClr val="B5EEF2"/>
    <a:srgbClr val="9CA3C0"/>
    <a:srgbClr val="94E4E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44" autoAdjust="0"/>
    <p:restoredTop sz="94694"/>
  </p:normalViewPr>
  <p:slideViewPr>
    <p:cSldViewPr snapToGrid="0">
      <p:cViewPr varScale="1">
        <p:scale>
          <a:sx n="70" d="100"/>
          <a:sy n="70" d="100"/>
        </p:scale>
        <p:origin x="932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notesMaster" Target="notesMasters/notesMaster1.xml"/><Relationship Id="rId89" Type="http://schemas.openxmlformats.org/officeDocument/2006/relationships/font" Target="fonts/font4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slide" Target="slides/slide60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5.fntdata"/><Relationship Id="rId95" Type="http://schemas.openxmlformats.org/officeDocument/2006/relationships/theme" Target="theme/theme1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80" Type="http://schemas.openxmlformats.org/officeDocument/2006/relationships/slide" Target="slides/slide61.xml"/><Relationship Id="rId85" Type="http://schemas.openxmlformats.org/officeDocument/2006/relationships/handoutMaster" Target="handoutMasters/handoutMaster1.xml"/><Relationship Id="rId9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83" Type="http://schemas.openxmlformats.org/officeDocument/2006/relationships/slide" Target="slides/slide64.xml"/><Relationship Id="rId88" Type="http://schemas.openxmlformats.org/officeDocument/2006/relationships/font" Target="fonts/font3.fntdata"/><Relationship Id="rId91" Type="http://schemas.openxmlformats.org/officeDocument/2006/relationships/font" Target="fonts/font6.fntdata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slide" Target="slides/slide59.xml"/><Relationship Id="rId81" Type="http://schemas.openxmlformats.org/officeDocument/2006/relationships/slide" Target="slides/slide62.xml"/><Relationship Id="rId86" Type="http://schemas.openxmlformats.org/officeDocument/2006/relationships/font" Target="fonts/font1.fntdata"/><Relationship Id="rId9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slide" Target="slides/slide57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92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font" Target="fonts/font2.fntdata"/><Relationship Id="rId61" Type="http://schemas.openxmlformats.org/officeDocument/2006/relationships/slide" Target="slides/slide42.xml"/><Relationship Id="rId82" Type="http://schemas.openxmlformats.org/officeDocument/2006/relationships/slide" Target="slides/slide63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56" Type="http://schemas.openxmlformats.org/officeDocument/2006/relationships/slide" Target="slides/slide37.xml"/><Relationship Id="rId77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8.png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18.png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680003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95214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32EFA6-237F-989E-6D7C-2CBEF9D7F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C66F254-2EAE-436D-90DD-6DF87FB101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0B24DF3-8903-19F1-2D3A-55DBA0D39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A3F8227-809A-4717-975D-3E27A3403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F9C4-71C9-4999-8579-5E99107E4126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39E234-37C1-7D4D-4CE3-7243A3D76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DB0F4A-E5B2-0421-5E40-63038AD6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1E720-0EA5-446F-BCF2-8928A01B82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417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147212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64647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8084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708940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75663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232361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11565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46215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75826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97124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124127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52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56542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23583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09542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33958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54052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68574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846232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756854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3564861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76597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774366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17813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02758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3470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73661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0704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82153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305435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49626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4756541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629446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68371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03738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67622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2389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94806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3549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48933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50018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6047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39203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0435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385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9407403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19874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4140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352349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97516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12766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98064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799827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85732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996060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27737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70340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41740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54576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064925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0172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6685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13900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0473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56636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125278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48907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78582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8021004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4824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885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453037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127476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58068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700881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2746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455413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073513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81892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81447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28279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38291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17674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18478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53177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872272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24304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7984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26100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92962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4127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90663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273729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58303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943374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36836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38110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69578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2897603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936135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73535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463889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1942420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697145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36126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634609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631498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262470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67088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52936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629101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586205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910660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32615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504158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30930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75840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15338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3837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70864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93889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7340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4571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961682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16459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49638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31054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608855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41740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9764991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45729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46093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000999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5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2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3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9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5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8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4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7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92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95.xml"/><Relationship Id="rId15" Type="http://schemas.openxmlformats.org/officeDocument/2006/relationships/image" Target="../media/image5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image" Target="../media/image8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theme" Target="../theme/theme12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Relationship Id="rId27" Type="http://schemas.openxmlformats.org/officeDocument/2006/relationships/image" Target="../media/image13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1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4.xml"/><Relationship Id="rId21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20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31.xml"/><Relationship Id="rId19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Relationship Id="rId22" Type="http://schemas.openxmlformats.org/officeDocument/2006/relationships/slideLayout" Target="../slideLayouts/slideLayout14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18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46.xml"/><Relationship Id="rId21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60.xml"/><Relationship Id="rId2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159.xml"/><Relationship Id="rId20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48.xml"/><Relationship Id="rId15" Type="http://schemas.openxmlformats.org/officeDocument/2006/relationships/slideLayout" Target="../slideLayouts/slideLayout158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153.xml"/><Relationship Id="rId19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Relationship Id="rId22" Type="http://schemas.openxmlformats.org/officeDocument/2006/relationships/slideLayout" Target="../slideLayouts/slideLayout16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18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68.xml"/><Relationship Id="rId21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20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75.xml"/><Relationship Id="rId19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Relationship Id="rId22" Type="http://schemas.openxmlformats.org/officeDocument/2006/relationships/slideLayout" Target="../slideLayouts/slideLayout18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slideLayout" Target="../slideLayouts/slideLayout200.xml"/><Relationship Id="rId18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190.xml"/><Relationship Id="rId21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194.xml"/><Relationship Id="rId12" Type="http://schemas.openxmlformats.org/officeDocument/2006/relationships/slideLayout" Target="../slideLayouts/slideLayout199.xml"/><Relationship Id="rId17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89.xml"/><Relationship Id="rId16" Type="http://schemas.openxmlformats.org/officeDocument/2006/relationships/slideLayout" Target="../slideLayouts/slideLayout203.xml"/><Relationship Id="rId20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92.xml"/><Relationship Id="rId15" Type="http://schemas.openxmlformats.org/officeDocument/2006/relationships/slideLayout" Target="../slideLayouts/slideLayout202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97.xml"/><Relationship Id="rId19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Relationship Id="rId14" Type="http://schemas.openxmlformats.org/officeDocument/2006/relationships/slideLayout" Target="../slideLayouts/slideLayout201.xml"/><Relationship Id="rId22" Type="http://schemas.openxmlformats.org/officeDocument/2006/relationships/slideLayout" Target="../slideLayouts/slideLayout20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18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12.xml"/><Relationship Id="rId21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slideLayout" Target="../slideLayouts/slideLayout226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11.xml"/><Relationship Id="rId16" Type="http://schemas.openxmlformats.org/officeDocument/2006/relationships/slideLayout" Target="../slideLayouts/slideLayout225.xml"/><Relationship Id="rId20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23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19.xml"/><Relationship Id="rId19" Type="http://schemas.openxmlformats.org/officeDocument/2006/relationships/slideLayout" Target="../slideLayouts/slideLayout228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Relationship Id="rId22" Type="http://schemas.openxmlformats.org/officeDocument/2006/relationships/slideLayout" Target="../slideLayouts/slideLayout23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0.xml"/><Relationship Id="rId3" Type="http://schemas.openxmlformats.org/officeDocument/2006/relationships/slideLayout" Target="../slideLayouts/slideLayout235.xml"/><Relationship Id="rId7" Type="http://schemas.openxmlformats.org/officeDocument/2006/relationships/slideLayout" Target="../slideLayouts/slideLayout239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5" Type="http://schemas.openxmlformats.org/officeDocument/2006/relationships/slideLayout" Target="../slideLayouts/slideLayout237.xml"/><Relationship Id="rId10" Type="http://schemas.openxmlformats.org/officeDocument/2006/relationships/slideLayout" Target="../slideLayouts/slideLayout242.xml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61" r:id="rId22"/>
    <p:sldLayoutId id="2147483963" r:id="rId23"/>
    <p:sldLayoutId id="2147483964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1795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07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01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  <p:sldLayoutId id="2147483886" r:id="rId18"/>
    <p:sldLayoutId id="2147483887" r:id="rId19"/>
    <p:sldLayoutId id="2147483888" r:id="rId20"/>
    <p:sldLayoutId id="2147483889" r:id="rId21"/>
    <p:sldLayoutId id="214748389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95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  <p:sldLayoutId id="2147483908" r:id="rId17"/>
    <p:sldLayoutId id="2147483909" r:id="rId18"/>
    <p:sldLayoutId id="2147483910" r:id="rId19"/>
    <p:sldLayoutId id="2147483911" r:id="rId20"/>
    <p:sldLayoutId id="2147483912" r:id="rId21"/>
    <p:sldLayoutId id="21474839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59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  <p:sldLayoutId id="2147483933" r:id="rId19"/>
    <p:sldLayoutId id="2147483934" r:id="rId20"/>
    <p:sldLayoutId id="2147483935" r:id="rId21"/>
    <p:sldLayoutId id="214748393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686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  <p:sldLayoutId id="2147483954" r:id="rId17"/>
    <p:sldLayoutId id="2147483955" r:id="rId18"/>
    <p:sldLayoutId id="2147483956" r:id="rId19"/>
    <p:sldLayoutId id="2147483957" r:id="rId20"/>
    <p:sldLayoutId id="2147483958" r:id="rId21"/>
    <p:sldLayoutId id="2147483959" r:id="rId22"/>
    <p:sldLayoutId id="21474839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4.bin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23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1.png"/><Relationship Id="rId7" Type="http://schemas.openxmlformats.org/officeDocument/2006/relationships/image" Target="../media/image36.png"/><Relationship Id="rId12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14.png"/><Relationship Id="rId11" Type="http://schemas.openxmlformats.org/officeDocument/2006/relationships/image" Target="../media/image40.png"/><Relationship Id="rId5" Type="http://schemas.openxmlformats.org/officeDocument/2006/relationships/image" Target="../media/image13.png"/><Relationship Id="rId10" Type="http://schemas.openxmlformats.org/officeDocument/2006/relationships/image" Target="../media/image39.png"/><Relationship Id="rId4" Type="http://schemas.openxmlformats.org/officeDocument/2006/relationships/image" Target="../media/image12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1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2.png"/><Relationship Id="rId7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10" Type="http://schemas.openxmlformats.org/officeDocument/2006/relationships/image" Target="../media/image45.png"/><Relationship Id="rId4" Type="http://schemas.openxmlformats.org/officeDocument/2006/relationships/image" Target="../media/image13.png"/><Relationship Id="rId9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1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1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1.png"/><Relationship Id="rId7" Type="http://schemas.openxmlformats.org/officeDocument/2006/relationships/image" Target="../media/image4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1.png"/><Relationship Id="rId7" Type="http://schemas.openxmlformats.org/officeDocument/2006/relationships/image" Target="../media/image4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2.png"/><Relationship Id="rId7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4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2.png"/><Relationship Id="rId7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4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32.xml"/><Relationship Id="rId4" Type="http://schemas.openxmlformats.org/officeDocument/2006/relationships/image" Target="../media/image1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9.xml"/><Relationship Id="rId7" Type="http://schemas.openxmlformats.org/officeDocument/2006/relationships/image" Target="../media/image1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9.xml"/><Relationship Id="rId7" Type="http://schemas.openxmlformats.org/officeDocument/2006/relationships/image" Target="../media/image1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5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FBB18-8FB2-1ACA-D42A-7583D447D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62A6ECC-9613-7B90-1AB1-B64F172573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427C0A8-7E51-3D30-4F03-0330CF52FEF1}"/>
              </a:ext>
            </a:extLst>
          </p:cNvPr>
          <p:cNvSpPr txBox="1"/>
          <p:nvPr/>
        </p:nvSpPr>
        <p:spPr>
          <a:xfrm rot="20954829">
            <a:off x="3406823" y="3410308"/>
            <a:ext cx="1395634" cy="646986"/>
          </a:xfrm>
          <a:prstGeom prst="round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00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634611" y="3440369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/>
              <a:r>
                <a:rPr lang="ar-MA" b="1" dirty="0">
                  <a:solidFill>
                    <a:srgbClr val="424D7B"/>
                  </a:solidFill>
                  <a:latin typeface="Dosis ExtraBold" pitchFamily="2" charset="0"/>
                  <a:cs typeface="Microsoft Uighur" panose="02000000000000000000" pitchFamily="2" charset="-78"/>
                </a:rPr>
                <a:t>اليوم</a:t>
              </a:r>
              <a:r>
                <a:rPr lang="fr-MA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2 - </a:t>
              </a:r>
              <a:endPara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ــ الحصة</a:t>
            </a: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3.</a:t>
            </a:r>
            <a:endParaRPr lang="ar-S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ـــ الحصة</a:t>
            </a: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الأساليب. </a:t>
            </a:r>
            <a:endParaRPr lang="ar-S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(40)د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808403" y="389165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-1-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الحصة-2- 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16000" y="4993276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9642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اعتيادي.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الحصة-3- 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تراكيب. 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5668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402032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التعبير عن الرأي حول مضمون نص" مصادر الطاقة".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4917971" y="3380220"/>
            <a:ext cx="16898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قراءة: مصادر الطاقة (ح3).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89372" y="503133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المفعول لأجله.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685991-7616-B0AC-16EA-AD117F343D7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74586" y="4691654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755011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20164" y="3120954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نص قصير.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657598"/>
            <a:ext cx="7375439" cy="1036249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331546" y="3145492"/>
              <a:ext cx="5202327" cy="3968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إبداء الرأي حول مضمون نص "مصادر الطاقة."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40" y="4730329"/>
            <a:ext cx="7375439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99089" y="3157064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المفعول لأجله وتحديده في جملة.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57FBEF0-0292-5793-CE5D-BA1AD1E313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2FCD737-C371-987D-1B88-87C3BA94EC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FCA5DF3-7F80-70B0-1307-0A36B928C9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C6C3841-085F-5C8D-0699-86A50259C5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1CFA1DF-7795-9936-738F-73F91F8326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3C43C78-B1F3-43AF-6A41-262326A52C3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37DED5-2E26-997F-0499-B617B2BAD88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61EC73B-EDEE-E041-98FB-1C7230BADA2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14C312C-294F-2D43-2003-54A37F6837B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Espace réservé pour une image  19">
            <a:extLst>
              <a:ext uri="{FF2B5EF4-FFF2-40B4-BE49-F238E27FC236}">
                <a16:creationId xmlns:a16="http://schemas.microsoft.com/office/drawing/2014/main" id="{E9820B74-2CDB-7B4A-0AD0-302BCEA93C4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406989" y="187102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EB4661-804A-874F-3334-524A28822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AF6DBF-7C4A-13D8-EABC-A55DF8CD04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8EF176-DA5F-F0BF-43D6-C8222C7271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58DC1C0-5E7D-E21A-F4A7-0FAC0AE5B6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55C7331-2E1B-1D4F-8698-B5438E8435C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61EE04-BD75-4BCD-075C-5D181BDE32B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FCD100-A106-5D38-3211-02B3FCAAA91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62351-46D6-346C-C214-CE2CF74F5B3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4271306-E5B6-609F-BBF2-B0F619B2407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F3F370D0-1B78-2638-EEC7-492F5ADD9EB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5665" y="2214775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32F2A-4BBB-939F-ED36-8070754B6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0D02495-B29D-D275-C15C-AA03125A7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B736428A-FEF6-B887-2B9D-56FF881BD7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1BF307D-E109-390D-4159-D9BB3F0A3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0B83716-C3FF-FF8F-B5AF-527D79AB34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4FE5A0D-8282-EA64-704F-88A5B9FBD3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C8F3B94-4731-3DD7-7CFB-8BA431381A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952ACD8-7E8E-4210-E617-AA343BA4824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8A4E781-AB0B-9295-A636-CFEBBD0631B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83EED6-9346-0C92-A18B-73408092D3E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F5F8BB0-49C0-8227-D6B1-6D7C34A1390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6A5F9C06-71CC-E2CA-E08C-8D8AF763381B}"/>
              </a:ext>
            </a:extLst>
          </p:cNvPr>
          <p:cNvSpPr txBox="1">
            <a:spLocks/>
          </p:cNvSpPr>
          <p:nvPr/>
        </p:nvSpPr>
        <p:spPr>
          <a:xfrm>
            <a:off x="1329721" y="3363917"/>
            <a:ext cx="5241728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939AA70E-DAAC-2503-6172-0DDD9764FF32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Image 4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714C20-9D3D-B55B-2969-3F96554688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Image 1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5DBEBD16-AF14-1BF7-8AD8-EBBC3A807B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C60C23-05A1-6F52-6DC9-3C78E0A671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BB9CB06-2306-DB66-8416-BA689147DC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Image 1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A2B4F86F-091A-6D45-5EB3-469E373438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2ABDC4F3-8593-4EAE-18B4-D161B4D8D644}"/>
              </a:ext>
            </a:extLst>
          </p:cNvPr>
          <p:cNvSpPr txBox="1">
            <a:spLocks/>
          </p:cNvSpPr>
          <p:nvPr/>
        </p:nvSpPr>
        <p:spPr>
          <a:xfrm>
            <a:off x="1329722" y="4226317"/>
            <a:ext cx="5241728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8234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ACE24-DB52-4A43-7205-C7A9FBFFF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328BA4-942D-358B-501B-0BA74B5D7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ستواصلون التدرب على كتابة نص قصير انطلاقا من أسئلة موجهة.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3B6CFB-7502-8405-89E5-157F92844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33346D-61E0-176B-36A7-B6142BCDE7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CDF70A-A9BF-09D5-CBEB-9F7FCB9A1C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CFBA44-5ECB-0BCE-8EB3-AAD445CAE0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28641AA-3516-63A8-FDB2-1942CF31668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BDB587-17C6-47EE-EA14-B12EB066007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167513-AF22-AF0A-2816-8657DDF90D7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F2B6AC-2ED6-A7F2-1A8A-8DC812DB3D9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3A2272-B2E9-47D3-6643-339DBCF227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2B4E55E-F16E-CB5E-42AB-66125AC5D10D}"/>
              </a:ext>
            </a:extLst>
          </p:cNvPr>
          <p:cNvSpPr/>
          <p:nvPr/>
        </p:nvSpPr>
        <p:spPr>
          <a:xfrm>
            <a:off x="972015" y="2895600"/>
            <a:ext cx="7217001" cy="1859280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نَصّاً قَصيراً.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2601632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55799-8A44-E9E9-E475-6BC03D877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FA8183-78CB-60E1-4B70-62E01E064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طلبت منكم إعادة كتابة النص بعد تصحيحه. خذوا دفاتر البحث.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3B6194A-E13D-830D-D23D-C3818381D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8FE87E-6875-FCD1-30DD-99F9D9E89C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3C8710-E4D0-A1F2-73DE-DE89950CEC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06EDFB7-C7F6-B1D9-1B51-D3A8D899AA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DEC206B-98B1-42AE-6E15-8A5B3BED388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C1D585-FB3E-3B15-6152-636BBFCA51A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5701A6-E1DC-1947-F81C-E146AAAB770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2E90A0-8008-914F-C49E-7D859B062D0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8C3E2A1-F454-460D-F0B4-96AB5E1E46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36D94DC-5A75-6CE6-A855-0A0DA1BE1BD6}"/>
              </a:ext>
            </a:extLst>
          </p:cNvPr>
          <p:cNvSpPr txBox="1"/>
          <p:nvPr/>
        </p:nvSpPr>
        <p:spPr>
          <a:xfrm>
            <a:off x="1141721" y="1887669"/>
            <a:ext cx="6726864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أَوْجُهُ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ٱلتَّشابُهِ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وَٱلِاخْتِلافِ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ٱلْمَسْرَحِ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وَٱلسّينِما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620AA57-DB12-6836-36BC-E1A38EA16370}"/>
              </a:ext>
            </a:extLst>
          </p:cNvPr>
          <p:cNvSpPr txBox="1"/>
          <p:nvPr/>
        </p:nvSpPr>
        <p:spPr>
          <a:xfrm>
            <a:off x="710952" y="3652520"/>
            <a:ext cx="7588402" cy="214526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مَيَّز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ُ...... بِـ.............وَ..............عِلاوَةً عَلى................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بَيْنَما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نْفَرِدُ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.............بِـ....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.......وَ..............إِضافَةً إِلى...........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وَرَغْمَ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ٱخْتِلافِهِما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فَهُما يَ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شْتَرِكانِ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كَوْنِهِما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5" name="Image 1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7D8B426-CDA5-D16F-EB12-983EAE0472EE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27114" y="2737952"/>
            <a:ext cx="925916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5558845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3977E-903D-D4EB-B575-8A237BA5F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B5C388-8A84-AD6E-4DBF-60042BF62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إنتاجه؟ سنناقشه من حيث الإجابة عن الأسئلة المطروحة، ومن حيث انسجامه.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601B67-A1DB-58B0-381C-458E0C729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6607DC9-E249-FB17-9476-F6DF7B5A01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E8F2EDB-4FA6-7BD3-A5B6-4B5A38E5B6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6E4E9F-C156-A507-D15E-E6ABD4C270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4DA6545-83EE-FFC4-C3E9-8299F12A34A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A5303-C6AD-640D-9EAF-7868D5BED31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0DA52E-D847-2EF7-1EEB-74104379C51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1A6DCB-0876-B733-D8E0-76DFFA76436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AF96B6-4E43-CC34-1AF1-51B96E79729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FDBEC8C-76EB-159A-B6DA-5D2BBF15B489}"/>
              </a:ext>
            </a:extLst>
          </p:cNvPr>
          <p:cNvSpPr txBox="1"/>
          <p:nvPr/>
        </p:nvSpPr>
        <p:spPr>
          <a:xfrm>
            <a:off x="2415230" y="2945549"/>
            <a:ext cx="3654843" cy="160043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إِنْتاجي.</a:t>
            </a:r>
          </a:p>
        </p:txBody>
      </p:sp>
    </p:spTree>
    <p:extLst>
      <p:ext uri="{BB962C8B-B14F-4D97-AF65-F5344CB8AC3E}">
        <p14:creationId xmlns:p14="http://schemas.microsoft.com/office/powerpoint/2010/main" val="266846710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BF2FB-AAAB-925A-3BF3-C13D52BBE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3A6CE-32B6-4BB8-98E8-4033F9662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C04279-9F50-E06E-53E7-F449833A5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5CAB7D4-F45C-DCFD-F20D-1490733FEE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9CE829-8623-9DF6-D049-B5E609F3AD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605D715-58D5-B9A6-5057-A5469BFF20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D27FF6B-3727-4071-96C5-A1D7818D138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38F5D7-AC65-C03E-4DCC-FC9FA8688E2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948DC6-4561-F7A9-8170-829928418FA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96577B-DF63-0C38-F927-487DE154FA8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3A62C5-8841-D634-1D52-565F253896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BC72FB6-CADC-F537-AE7C-6A07B9564E28}"/>
              </a:ext>
            </a:extLst>
          </p:cNvPr>
          <p:cNvSpPr txBox="1"/>
          <p:nvPr/>
        </p:nvSpPr>
        <p:spPr>
          <a:xfrm>
            <a:off x="497840" y="2073867"/>
            <a:ext cx="8148320" cy="3970318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يَتَمَيَّزُ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بِـــ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عَرْضِهِ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ٱلْمُباشِرِ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وَٱلْحَيِّ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أَمامَ ٱلْجُمْهورِ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تَفاعُلِهِ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ٱلْعَفْوِيِّ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ٱلْمُتَلَقّي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عِلاوَةً عَلى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ٱعْتِمادِهِ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ٱلْأَداءِ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ٱلتَّمْثيلِيِّ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ٱلْمُباشِرِ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دونَ إِمْكانِيَّةِ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ٱلتَّعْديلِ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ٱلْمونْتاجِ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بَيْنَما تَنْفَرِدُ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ٱلسّينِما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ــتِقْنِيّاتِها ٱلْبَصَرِيَّةِ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ٱلْمُتَطَوِّرَةِ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وَٱلْمُؤَثِّراتِ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ٱلْخاصَّةِ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إِضافَةً إِلى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قُدْرَتِها عَلى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ٱلتَّصْويرِ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مَواقِعَ حَقيقِيَّةٍ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نَقْلِ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ٱلْمُشاهِدِ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عَوالِمَ لا مَحْدودَةٍ.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وَرَغْمَ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ٱخْتِلافِهِما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فَهُما يَشْتَرِكانِ في كَوْنِهِما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وَسيلَتَيْنِ فَنِّيَّتَيْنِ رَفيعَتَيْنِ لِلتَّعْبيرِ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ٱلْجَمالِيِّ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وَتَرْسيخِ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ٱلْقِيَمِ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ٱلْإِنْسانِيَّةِ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وَتَهْذيبِ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ٱلذَّوْقِ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ٱلْعامِّ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689506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إبداء الرأي حول مضمون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047165" y="1771950"/>
            <a:ext cx="5051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مصادر الطاقة (ح3).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BAD60-330F-D646-6CBB-8FDC90E61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1739E-7D28-87F0-BB31-6622F28C4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في القراءة بتصحيح الواجب المنزلي. خذوا دفاتر البحث.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EC9968-9BC9-80C6-BF7E-53B3372F49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DE1CD1-D14E-1AFD-C232-BA3BD4D32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E5570D2-01AE-BB7C-85EA-F09623A036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858A42-AC34-87DD-2C8C-5784847059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69C720F-DF9D-11EE-CEF1-9E0E681CAFA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92E736-3CAA-072B-D566-BF3B56AF08D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5DA672-190D-37B9-1EDA-BC818BDB6CB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75330A-190D-B53D-DFBE-E7B2F932EF0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F0F87E-F107-93B2-B143-C466FEE6C6AB}"/>
              </a:ext>
            </a:extLst>
          </p:cNvPr>
          <p:cNvSpPr txBox="1"/>
          <p:nvPr/>
        </p:nvSpPr>
        <p:spPr>
          <a:xfrm>
            <a:off x="1560446" y="2912129"/>
            <a:ext cx="5713523" cy="1328023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أُصَحِّحُ </a:t>
            </a:r>
            <a:r>
              <a:rPr lang="ar-MA" sz="7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ٱلْواجِبَ</a:t>
            </a:r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ٱلْمَنْزِلِيَّ</a:t>
            </a:r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7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DF3E20-F3AC-332D-130C-B56014C4CA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3094447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4333E-2E36-63E7-7663-B15955F1F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EB0F26-D3D2-4FA1-B24E-5CB6D1D1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الأول ويحدد المفردة المناسبة له؟ </a:t>
            </a:r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 ثم الانتقال إلى التعريف الموالي.)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807FBA-68E1-788C-351C-6008792511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799A76-A803-4F58-F529-15B7937AD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DC56F3-C422-A23E-1902-E6863B13DD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87FFAB-67FB-D255-C4FC-BE4EF2A229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DD1F5B1-2CF7-A724-664E-4DE1F34167F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80C2F7-DBE9-BD39-5C7B-4AFD4E4EA87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9ED798-BEF6-62BE-F808-290E1C6FACD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03E0E9-DE3E-A1F7-25CE-8F342887EDF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6799D3D-9D0F-D862-2085-825A88F8E2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4C70F6-478B-CE2C-3018-2725E7A2EC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4851" y="1584000"/>
            <a:ext cx="3399971" cy="462614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9C4ACC9-7E5F-5B89-3B3F-485D891C9BE3}"/>
              </a:ext>
            </a:extLst>
          </p:cNvPr>
          <p:cNvSpPr/>
          <p:nvPr/>
        </p:nvSpPr>
        <p:spPr>
          <a:xfrm>
            <a:off x="2654851" y="1905346"/>
            <a:ext cx="3399971" cy="876821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79788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730A1-D81A-0282-49A6-A514F64C7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978FEC-8E76-873E-B69C-8412A0BB6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043" y="791393"/>
            <a:ext cx="7310410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التي وردت فيها عبارة " الطاقات المتجددة"؟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 ثم الانتقال إلى المفردة الموالية.)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6AD664-03C8-C28B-AD1B-E699B9097B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BF795C-DE0E-9D70-1AB7-1192256F3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46BDF25-ADE5-1D98-ED1B-0A7FE7C0F8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9F06F90-7667-907C-3069-CB115C6AA4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2EF5F2-6F06-529A-1C30-BE756213BF1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B3191E-CABC-E7BF-E69F-91C50FED6B1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443834-8944-40E4-3AB9-F7FC30AFFEE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0F70F3-846C-3DD4-7818-D34BDCCA5B0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8EAE4A2-7683-B3C2-6FEE-BE4D1ECAA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66859D4-A667-B865-B5D7-346C1EEFC9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8667" y="1783027"/>
            <a:ext cx="3399971" cy="462614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9A5682F-9C76-0508-D6EA-42FE3B75A4C7}"/>
              </a:ext>
            </a:extLst>
          </p:cNvPr>
          <p:cNvSpPr/>
          <p:nvPr/>
        </p:nvSpPr>
        <p:spPr>
          <a:xfrm>
            <a:off x="2968667" y="2104373"/>
            <a:ext cx="3399971" cy="876821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293308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-142-. من يقرأ النص مستحضرا ضوابط الطلاقة؟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043D07-14E5-3617-22A6-FAE7D05FC0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58C4FC-2B99-0025-37D3-4A64F9DB4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BE5327-17D6-3ED1-3BAC-A35DC18ECB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ABD4D6-23AC-501E-5B37-16BEEBD25E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5030747-743A-06E1-5E4D-D1FA3F0A9C0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EC766B-684A-1EB7-A35D-831443D0C6D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531089-1700-BABF-3B4A-CABCEB92317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BFFA7B-B656-DA92-BB95-7806ACA22D0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E74C05-6BB4-7369-6D61-B9D04152DFE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Image 17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99EF6C2B-7582-8DC5-9793-DCBD257B4D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62" y="1402075"/>
            <a:ext cx="754159" cy="86767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6ECBA0E-C769-4F0E-F2DD-E7B3480A1B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5017" y="2232708"/>
            <a:ext cx="2845712" cy="4338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4F735-6988-3E54-BDAC-48028A709B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8202" y="1869454"/>
            <a:ext cx="2811214" cy="4338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FD3B358-5673-5202-85CA-001F0E152BB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76288" y="2121367"/>
            <a:ext cx="2932128" cy="4338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1085B-B9C4-81E3-7329-9C6C44182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269670-2C5E-3E19-35A6-C245464E1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ننتقل إلى تذكر مضامين النص. من يجيب عن السؤال التالي؟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6034FA-DA17-4DA0-6132-13C8CAB64C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D29557-3D04-D793-8A0B-8A0ACC5E99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A06003-D2FB-2E57-7369-88180E5803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83ED95-751F-D9BD-9C56-BCA250DA2F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30B739-F50B-17C2-B456-0530B6E3FA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E6E9D0-0F23-5C7D-1984-C0B4E33B10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E3C233-9F48-8F76-C7E1-CDAE8FBCCBC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B56937-3D90-BF7D-9E07-6015A4EC56B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DAB03D-DC17-D0CC-4C27-8A3ACDC975C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ECFEC9D-E69C-1D6F-8BF7-18F721F6777A}"/>
              </a:ext>
            </a:extLst>
          </p:cNvPr>
          <p:cNvSpPr/>
          <p:nvPr/>
        </p:nvSpPr>
        <p:spPr>
          <a:xfrm>
            <a:off x="776738" y="2847663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ٱلْمَقْصودُ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بِٱلطّاقاتِ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ٱلْأُحْفورِيَّةِ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03801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46FFA-7301-F93C-5C6F-BC748CDF8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C5A48E-BD51-3A96-6121-48E9B8BCC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ED3D51-0EE9-6A72-1DA0-1FDEDE0A2A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502288-B4D8-3BAD-84B9-C4DBF44A45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5FA2F3-3A67-A35A-3E71-04ED77EF25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66C95B9-ACAC-8662-F34E-B94226C965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9F8E175-98FF-5AE9-AAE5-D7239CB124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5C05CA-BB40-CCEF-B954-95851987383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AF7CBD-3B8A-6169-F21E-333FD0E47AB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74E190-DB22-268B-CA07-72AAD2AC247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29F15D-6D5A-1717-FD8D-2AF4A20F615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18A49B6-FEBB-2991-51B4-4D138A59C1F3}"/>
              </a:ext>
            </a:extLst>
          </p:cNvPr>
          <p:cNvSpPr/>
          <p:nvPr/>
        </p:nvSpPr>
        <p:spPr>
          <a:xfrm>
            <a:off x="776738" y="2847663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أَنْواعُ مَصادِرِ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ٱلطّاقاتِ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ٱلْأُحْفورِيَّةِ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ٱلْمَذْكورَةِ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ٱلنَّصِّ؟</a:t>
            </a:r>
          </a:p>
        </p:txBody>
      </p:sp>
    </p:spTree>
    <p:extLst>
      <p:ext uri="{BB962C8B-B14F-4D97-AF65-F5344CB8AC3E}">
        <p14:creationId xmlns:p14="http://schemas.microsoft.com/office/powerpoint/2010/main" val="2736334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41F20-1205-D40C-6DCC-3C6517BBF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F1DDF-381B-DFE9-FDCB-05BC15BD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1C61392-B980-48CE-D14E-0F5B4A54DE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FE2E98-CE62-11C6-9CD0-24A4B8EBAE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157668-21CB-8193-7D4D-207BE8C66E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955EF69-C1AC-55D3-9595-B5162E9C2A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1279515-1B9D-E2B6-D81A-1736AC3B17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F09BCA6-551D-F4F4-67A9-D090AC3A82B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16E94F-F1E5-E723-1C82-62B0279E429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D05EEC-2ED4-C040-3ADD-E6868FB3D99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459BCF-A035-FF75-3D1C-E7DFA540B4E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0019529-8775-5922-3F10-3C9DBAAD3E07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ٱلْمَقْصودُ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بِٱلطّاقاتِ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ٱلْمُتَجَدِّدَةِ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30041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67603-AD71-E548-7B37-96EE833A8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556A27-7800-A2F9-2DF3-4F187450A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881155-5631-B09F-998C-20CBBFC235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6C21D4E-CD2E-D5E8-86B7-2ED4078CF2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DBC5B03-FBCF-37AF-22CF-708C499319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D5EA444-F555-B0F0-7B39-CEA0C5C1F9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AE6DA01-6568-9173-25F4-5E9696A21E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B64BC87-5293-D41B-1820-97E79E9233B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4BF359-3414-7C8E-2794-31217EDE470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FD4869-F8FE-237B-198A-103F8EF6FB7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BB10EC-80D7-8B28-FA5A-90EC726687E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E5F0B04-BF13-FDDB-B55E-41BC48B5EC96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أَنْواعُ مَصادِرِ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ٱلطّاقاتِ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ٱلْمُتَجَدِّدَةِ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ٱلْمَذْكورَةِ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ٱلنَّصِّ؟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38531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0230F-302B-AB00-BE70-BE444B6D0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096ED3-FF48-2557-3C2D-2F9581B53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1332256-7BDE-7DAD-2B60-429E432B6D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4FA9E8-031B-BE71-7C0C-3D5B5ED53D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346F2D3-0081-26ED-F550-68C9AF7CD0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F5C2033-1577-B227-6916-46B2189F7E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7ED93C5-188F-83D9-2A83-41ABD4669B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722134E-AFF5-FE86-050C-3525C525350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E4230E-F2CC-216A-3802-73A13BBEB89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FDB00F-642B-7814-0F84-F11A711644B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8F9E52-027C-F987-3C8C-A01AE12F1C8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6D00F6A-188F-A367-67CA-8D88426D9686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ٱلْفَرْقُ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بَيْنَ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ٱلطّاقاتِ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ٱلْأُحْفورِيَّةِ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وَٱلطّاقاتِ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ٱلْمُتَجَدِّدَةِ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32419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B9CEC-5A0A-87A3-8E99-7832AD80E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8DE717-D0F1-ADB8-672F-37C907BB9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الآن، ستتعلمون كيف تبدون آراءكم حول مضمون نص.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319817-5B9A-0374-4E09-D7B20185B4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72E436-F734-23DD-58B3-AFCF4D3360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6E476F0-7548-A0A9-0F83-8B711F2DE0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EF1C48D-79E1-25BA-2076-9A61799A79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1EFFF86-76A6-694C-E74B-F7ED0977D1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C901EEF-7B0A-8B4F-AB0F-F1789F48012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CC7CCC-8008-8E9E-0E63-8D62FA212C5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E3D5E7-9ECD-195D-6348-40D3D1695CB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27CB3C-691A-D32A-57A2-74D401F5629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B677F72-381C-1A3D-BFDA-5E8E72A4B20B}"/>
              </a:ext>
            </a:extLst>
          </p:cNvPr>
          <p:cNvSpPr txBox="1"/>
          <p:nvPr/>
        </p:nvSpPr>
        <p:spPr>
          <a:xfrm>
            <a:off x="827215" y="2979783"/>
            <a:ext cx="7363196" cy="122586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أُبْدي رَأْيي حَوْلَ مَضْمونِ نَصٍّ.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046522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8E233-F4AB-3194-3BB7-8A3575F4F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B28550-B539-4451-738B-BA23AD873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سأعبر عن رأيي حول مضمون نص "مصادر الطاقة".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43C48D-EF49-26CA-709D-0BC62735AD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4889" y="747035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3787F26-738B-8A6D-D78C-39B4A52439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1376FE-A485-9523-31CA-5C0086BAB7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405188-BC70-40DB-8441-62610AE53F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9DCBD2-1E96-4DFC-66C4-0C43085DD1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4DA99F6-D54F-C366-B261-E6972568A5F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B6295A-6031-3189-3811-9F82220F97E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0E3902-6F53-915D-5391-AA2D221DF06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BC8381-8F80-3C78-36EE-52C3D1932F0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D5A38EC-4EE3-325B-602C-6A072B12EE73}"/>
              </a:ext>
            </a:extLst>
          </p:cNvPr>
          <p:cNvSpPr txBox="1"/>
          <p:nvPr/>
        </p:nvSpPr>
        <p:spPr>
          <a:xfrm>
            <a:off x="1116793" y="2723135"/>
            <a:ext cx="6776720" cy="255389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7200" dirty="0">
                <a:solidFill>
                  <a:srgbClr val="424D7B"/>
                </a:solidFill>
              </a:rPr>
              <a:t>أُعَبِّرُ عَنْ رَأْيي حَوْلَ مَضْمونِ نَصِّ: "مَصادِرُ </a:t>
            </a:r>
            <a:r>
              <a:rPr lang="ar-MA" sz="7200" dirty="0" err="1">
                <a:solidFill>
                  <a:srgbClr val="424D7B"/>
                </a:solidFill>
              </a:rPr>
              <a:t>ٱلطّاقَةِ</a:t>
            </a:r>
            <a:r>
              <a:rPr lang="ar-MA" sz="7200" dirty="0">
                <a:solidFill>
                  <a:srgbClr val="424D7B"/>
                </a:solidFill>
              </a:rPr>
              <a:t>".</a:t>
            </a:r>
            <a:endParaRPr lang="fr-FR" sz="72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47148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F239A-EF49-CA71-460A-ACA2E1D9F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8BC2BB-8285-68F7-78EF-6B9E591E0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أحدد معلومة أو فكرة أو قيمة أو حدثا أثارني أو أعجبني في النص. مثال: المعلومة التالية: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8EA0F4-78D4-2917-9A46-FF6D0D4036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F42BBC0-67B4-730E-8455-D5A86341D2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6E2770-09F0-06BE-B1FD-55DB5166E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120EC77-B2A1-F2C7-48C0-1834ECB465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DD8898-279D-83EA-6BF7-B689A9340D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7E64537-323E-5AEF-C17D-7108C8E6159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1C98F5-F532-55F4-38E5-69DC17AA979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BF8DD9-5FFD-1CE5-FB01-BC4DB34AB5F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CBD291-CEF5-A6F9-210F-B887461FDF7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14BE46D-5794-7E00-1D3D-906269FBA581}"/>
              </a:ext>
            </a:extLst>
          </p:cNvPr>
          <p:cNvSpPr txBox="1"/>
          <p:nvPr/>
        </p:nvSpPr>
        <p:spPr>
          <a:xfrm>
            <a:off x="844136" y="3042920"/>
            <a:ext cx="7530113" cy="1021556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مَشْروعُ "نورْ" لِلطّاقَةِ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ٱلشَّمْسِيَّةِ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078657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3CFD4-A0EA-3E94-43FA-05B719BB6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081AD4-099D-045F-EBBB-8C35872EC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416" y="767291"/>
            <a:ext cx="7152622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أعبر عن رأيي معززا ذلك بحجج مناسبة.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29E032-36D6-2BEC-E9D5-AD75B66903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21CBCFE-C243-C646-6980-D58A940D48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11024C-9166-4A2F-2FF4-A7F8982335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38EDFD5-DA62-F4F8-5359-F8821E812D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436D744-A4CD-DECC-4B33-7BC56B50A5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A8A15D4-7BFC-E1D6-1188-4A317FEC377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84376B-6254-0439-D240-D1E930B0749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8519BD-7FC1-2D2C-74EC-58EF45F237E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BA528E-EF3A-D6AC-0D83-BC963275F08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13FE102-F510-1CE9-19E8-67E87CAD4BF4}"/>
              </a:ext>
            </a:extLst>
          </p:cNvPr>
          <p:cNvSpPr txBox="1"/>
          <p:nvPr/>
        </p:nvSpPr>
        <p:spPr>
          <a:xfrm>
            <a:off x="2078978" y="1908217"/>
            <a:ext cx="4551717" cy="71508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اَلرَّأْيُ مُعَزَّزٌ بِحُجَجٍ مُناسِبَةٍ.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F6A291A-8B4D-01EB-8063-D7509AF6D3AD}"/>
              </a:ext>
            </a:extLst>
          </p:cNvPr>
          <p:cNvSpPr txBox="1"/>
          <p:nvPr/>
        </p:nvSpPr>
        <p:spPr>
          <a:xfrm>
            <a:off x="480599" y="2917763"/>
            <a:ext cx="8182804" cy="2826306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أَعْتَقِدُ أَنّ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 مَشْروعَ" نُورْ" لِلطّاقَةِ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ٱلشَّمْسِيَّةِ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مُبادَرَةٌ رائِدَةٌ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ٱلصَّعيدِ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ٱلْعالَمِيِّ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لِتَفْعيلِ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ٱلتَّنْمِيَةِ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ٱلْمُسْتَدامَةِ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وَٱلتَّقْليلِ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ٱلِانْبِعاثاتِ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ٱلْغازِيَّةِ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ٱلنّاتِجَةِ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ٱسْتِعْمالِ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ٱلطّاقاتِ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ٱلْأُحْفورِيَّةِ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ٱعْتِبارِ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 </a:t>
            </a:r>
            <a:r>
              <a:rPr lang="ar-MA" sz="3200" b="1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</a:t>
            </a:r>
            <a:r>
              <a:rPr lang="ar-MA" sz="3200" b="1" dirty="0" err="1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ٱلْمَشْروعَ</a:t>
            </a:r>
            <a:r>
              <a:rPr lang="ar-MA" sz="3200" b="1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يُنْتِجُ كَمِّيّاتٍ كَبيرةً مِنَ </a:t>
            </a:r>
            <a:r>
              <a:rPr lang="ar-MA" sz="3200" b="1" dirty="0" err="1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ٱلطّاقَةِ</a:t>
            </a:r>
            <a:r>
              <a:rPr lang="ar-MA" sz="3200" b="1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ٱلْكَهْرَبائِيَّةِ</a:t>
            </a:r>
            <a:r>
              <a:rPr lang="ar-MA" sz="3200" b="1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بِطُرُقٍ نَظيفَةٍ وَصَديقَةٍ لِلْبيئَةِ، مِمّا يُسْهِمُ في </a:t>
            </a:r>
            <a:r>
              <a:rPr lang="ar-MA" sz="3200" b="1" dirty="0" err="1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ٱلْحَدِّ</a:t>
            </a:r>
            <a:r>
              <a:rPr lang="ar-MA" sz="3200" b="1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تَلَوُّثِ </a:t>
            </a:r>
            <a:r>
              <a:rPr lang="ar-MA" sz="3200" b="1" dirty="0" err="1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ٱلْهَواءِ</a:t>
            </a:r>
            <a:r>
              <a:rPr lang="ar-MA" sz="3200" b="1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وَتَقْليصِ </a:t>
            </a:r>
            <a:r>
              <a:rPr lang="ar-MA" sz="3200" b="1" dirty="0" err="1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ٱنْبِعاثِ</a:t>
            </a:r>
            <a:r>
              <a:rPr lang="ar-MA" sz="3200" b="1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ٱلْغازاتِ</a:t>
            </a:r>
            <a:r>
              <a:rPr lang="ar-MA" sz="3200" b="1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ٱلْمُسَبِّبَةِ</a:t>
            </a:r>
            <a:r>
              <a:rPr lang="ar-MA" sz="3200" b="1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لِلِٱحْتِباسِ</a:t>
            </a:r>
            <a:r>
              <a:rPr lang="ar-MA" sz="3200" b="1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ٱلْحَرارِيِّ</a:t>
            </a:r>
            <a:r>
              <a:rPr lang="ar-MA" sz="3200" b="1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6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Phylactère : pensées 16">
            <a:extLst>
              <a:ext uri="{FF2B5EF4-FFF2-40B4-BE49-F238E27FC236}">
                <a16:creationId xmlns:a16="http://schemas.microsoft.com/office/drawing/2014/main" id="{4B16442D-013D-D2EA-D36A-EF2398DB5C82}"/>
              </a:ext>
            </a:extLst>
          </p:cNvPr>
          <p:cNvSpPr/>
          <p:nvPr/>
        </p:nvSpPr>
        <p:spPr>
          <a:xfrm>
            <a:off x="480597" y="5744069"/>
            <a:ext cx="2414255" cy="693280"/>
          </a:xfrm>
          <a:prstGeom prst="cloudCallout">
            <a:avLst>
              <a:gd name="adj1" fmla="val 27997"/>
              <a:gd name="adj2" fmla="val -123618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حُجَّةٌ مُقْتَرَحَةٌ.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124584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1A9EA-520C-B73E-63A3-C516ED947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4226D2-FB14-633C-9F24-1ACFCB75E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416" y="767291"/>
            <a:ext cx="7152622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قراءة الرأي؟ 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إلى التركيز على الأساليب المستعملة.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F58012-AFF9-86AF-1620-D69DFA908C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C38F05-22B9-A49F-9671-4E0EAD15A1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5931CD-A45E-44B7-2E2B-3EF01A9E6B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B851CF-8F70-0254-E4E7-9B0D309E18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1BD0F9-F639-576A-6032-69193FAE889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DC60686-D9F7-6FE8-788B-A817956B188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C4DE0A-D623-BAA6-D8A3-33546F8E32D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FCF36E-3905-2297-1D0E-DB3F01843B7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815C67-FC41-339E-E867-1EC1E5B9E56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7" name="Phylactère : pensées 16">
            <a:extLst>
              <a:ext uri="{FF2B5EF4-FFF2-40B4-BE49-F238E27FC236}">
                <a16:creationId xmlns:a16="http://schemas.microsoft.com/office/drawing/2014/main" id="{5BF77797-F553-DB65-8EBB-59607B9D20F1}"/>
              </a:ext>
            </a:extLst>
          </p:cNvPr>
          <p:cNvSpPr/>
          <p:nvPr/>
        </p:nvSpPr>
        <p:spPr>
          <a:xfrm>
            <a:off x="568397" y="5449429"/>
            <a:ext cx="2414255" cy="693280"/>
          </a:xfrm>
          <a:prstGeom prst="cloudCallout">
            <a:avLst>
              <a:gd name="adj1" fmla="val 27997"/>
              <a:gd name="adj2" fmla="val -123618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حُجَّةٌ مُقْتَرَحَةٌ.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4AAB567-4C5D-9273-BD31-7FFB03853970}"/>
              </a:ext>
            </a:extLst>
          </p:cNvPr>
          <p:cNvSpPr txBox="1"/>
          <p:nvPr/>
        </p:nvSpPr>
        <p:spPr>
          <a:xfrm>
            <a:off x="480598" y="2623123"/>
            <a:ext cx="8182804" cy="2826306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أَعْتَقِدُ أَنّ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 مَشْروعَ" نُورْ" لِلطَّاقَةِ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ٱلشَّمْسِيَّةِ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مُبادَرَةٌ رائِدَةٌ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ٱلصَّعيدِ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ٱلْعالَمِيِّ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لِتَفْعيلِ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ٱلتَّنْمِيَةِ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ٱلْمُسْتَدامَةِ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وَٱلتَّقْليلِ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ٱلِانْبِعاثاتِ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ٱلْغازِيَّةِ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ٱلنّاتِجَةِ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ٱسْتِعْمالِ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ٱلطّاقاتِ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ٱلْأُحْفورِيَّةِ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ٱعْتِبارِ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 </a:t>
            </a:r>
            <a:r>
              <a:rPr lang="ar-MA" sz="3200" b="1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</a:t>
            </a:r>
            <a:r>
              <a:rPr lang="ar-MA" sz="3200" b="1" dirty="0" err="1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ٱلْمَشْروعَ</a:t>
            </a:r>
            <a:r>
              <a:rPr lang="ar-MA" sz="3200" b="1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يُنْتِجُ كَمِّيّاتٍ كَبيرةً مِنَ </a:t>
            </a:r>
            <a:r>
              <a:rPr lang="ar-MA" sz="3200" b="1" dirty="0" err="1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ٱلطّاقَةِ</a:t>
            </a:r>
            <a:r>
              <a:rPr lang="ar-MA" sz="3200" b="1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ٱلْكَهْرَبائِيَّةِ</a:t>
            </a:r>
            <a:r>
              <a:rPr lang="ar-MA" sz="3200" b="1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بِطُرُقٍ نَظيفَةٍ وَصَديقَةٍ لِلْبيئَةِ، مِمّا يُسْهِمُ في </a:t>
            </a:r>
            <a:r>
              <a:rPr lang="ar-MA" sz="3200" b="1" dirty="0" err="1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ٱلْحَدِّ</a:t>
            </a:r>
            <a:r>
              <a:rPr lang="ar-MA" sz="3200" b="1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تَلَوُّثِ </a:t>
            </a:r>
            <a:r>
              <a:rPr lang="ar-MA" sz="3200" b="1" dirty="0" err="1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ٱلْهَواءِ</a:t>
            </a:r>
            <a:r>
              <a:rPr lang="ar-MA" sz="3200" b="1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وَتَقْليصِ </a:t>
            </a:r>
            <a:r>
              <a:rPr lang="ar-MA" sz="3200" b="1" dirty="0" err="1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ٱنْبِعاثِ</a:t>
            </a:r>
            <a:r>
              <a:rPr lang="ar-MA" sz="3200" b="1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ٱلْغازاتِ</a:t>
            </a:r>
            <a:r>
              <a:rPr lang="ar-MA" sz="3200" b="1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ٱلْمُسَبِّبَةِ</a:t>
            </a:r>
            <a:r>
              <a:rPr lang="ar-MA" sz="3200" b="1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لِلِٱحْتِباسِ</a:t>
            </a:r>
            <a:r>
              <a:rPr lang="ar-MA" sz="3200" b="1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ٱلْحَرارِيِّ</a:t>
            </a:r>
            <a:r>
              <a:rPr lang="ar-MA" sz="3200" b="1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6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897862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B0FCF-0819-52C7-6160-AD1948C89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2065A4-CEF8-AB87-9314-DB7B07AC9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أتذكر كيف أعبر عن رأيي حول مضمون نص معين.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E25BB6-F3DA-4092-428E-DC7166BE2F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B388AF-F1C6-5FC7-BB96-3F1B0D9DB5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CB2E7D-7BC2-D7FB-6503-FB9B8FDFAD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C1E7DD3-08AA-E513-3EBF-A5371DF0EC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FC6C89-9864-6809-8330-891A12A0A7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98C03AE-B3FC-AFBA-E7C4-679BC8880BD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8DA9A4-AEB7-3924-9AD0-DB13F301979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7AC296-FC60-28F0-24F6-60B2645114E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5AF439-02D8-68A5-5849-E17AB2E39AE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Google Shape;2106;p52">
            <a:extLst>
              <a:ext uri="{FF2B5EF4-FFF2-40B4-BE49-F238E27FC236}">
                <a16:creationId xmlns:a16="http://schemas.microsoft.com/office/drawing/2014/main" id="{15E2EA46-4319-DD7F-8641-9FC8CC8D65E9}"/>
              </a:ext>
            </a:extLst>
          </p:cNvPr>
          <p:cNvSpPr txBox="1"/>
          <p:nvPr/>
        </p:nvSpPr>
        <p:spPr>
          <a:xfrm flipH="1">
            <a:off x="546847" y="2256046"/>
            <a:ext cx="7058247" cy="126999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ٱلنَّصَّ ثُمَّ أُحَدِّدُ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ٱلْجانِبَ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ٱلَّذي أَثارَ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ٱنْتِباهي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أَعْجَبَني في ٱلنَّصِّ: فِكْرَةٌ/ حَدَثٌ/ شَخْصِيَّةٌ/ قيمَةٌ...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AB850A4-937D-8E7E-F6CE-0D9C83E8DF1E}"/>
              </a:ext>
            </a:extLst>
          </p:cNvPr>
          <p:cNvSpPr txBox="1"/>
          <p:nvPr/>
        </p:nvSpPr>
        <p:spPr>
          <a:xfrm>
            <a:off x="646069" y="3967996"/>
            <a:ext cx="6959026" cy="15793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أُعَبِّرُ عَنْ رَأْيٍ مُعَزَّزٍ بِحُجَجٍ مُناسِبَةٍ حَوْلَ ٱلْفِكْرَةِ / </a:t>
            </a:r>
            <a:r>
              <a:rPr lang="ar-MA" sz="3600" dirty="0" err="1"/>
              <a:t>ٱلشَّخْصِيَّةِ</a:t>
            </a:r>
            <a:r>
              <a:rPr lang="ar-MA" sz="3600" dirty="0"/>
              <a:t> / </a:t>
            </a:r>
            <a:r>
              <a:rPr lang="ar-MA" sz="3600" dirty="0" err="1"/>
              <a:t>ٱلْقيمَةِ</a:t>
            </a:r>
            <a:r>
              <a:rPr lang="ar-MA" sz="3600" dirty="0"/>
              <a:t>....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09E7C880-C9BC-425E-0B82-0CC0556C58BD}"/>
              </a:ext>
            </a:extLst>
          </p:cNvPr>
          <p:cNvSpPr/>
          <p:nvPr/>
        </p:nvSpPr>
        <p:spPr>
          <a:xfrm>
            <a:off x="7704315" y="2651912"/>
            <a:ext cx="409353" cy="47826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B1337566-0A73-8110-81AE-30A3F723BA69}"/>
              </a:ext>
            </a:extLst>
          </p:cNvPr>
          <p:cNvSpPr/>
          <p:nvPr/>
        </p:nvSpPr>
        <p:spPr>
          <a:xfrm>
            <a:off x="7730623" y="4380635"/>
            <a:ext cx="409353" cy="5833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6012408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18E20-6D79-D1CE-02AC-899E552FC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7A8959-DFDF-5DE1-58CF-E0FF149E8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416" y="767291"/>
            <a:ext cx="7152622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دوركم. من يقدم رأيه حول المعلومة نفسها؟ يمكن استعمال الأساليب نفسها أو اقتراح أخرى.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D711974-08DA-97FC-1D50-E13EAB2E5C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5690AC-A53E-621C-4566-498A8CA72F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E6BD329-4152-9220-67D4-74E770F1A9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D6AA29-554F-FB5F-73C5-4C11CD8953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BD46EAA-3724-18D7-E948-6FB1E6A613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B83C40B-22C2-20A7-4485-1140D7FBE77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941C20-8A61-D91B-B0E9-E0D6059BC26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DE4E19-4638-7089-2403-0B40C20BFC7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3234D5-95D3-12B3-AB2F-C1FB073C25A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29F2888-F0EB-C3AB-C182-3B15AADA8738}"/>
              </a:ext>
            </a:extLst>
          </p:cNvPr>
          <p:cNvSpPr txBox="1"/>
          <p:nvPr/>
        </p:nvSpPr>
        <p:spPr>
          <a:xfrm>
            <a:off x="1179705" y="2171816"/>
            <a:ext cx="6784590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مَشْروعُ" نورْ" لِلطّاقَةِ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ٱلشَّمْسِيَّةِ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4BBDC87-CCFA-2CF6-ADB8-5FBCAEF74BA5}"/>
              </a:ext>
            </a:extLst>
          </p:cNvPr>
          <p:cNvSpPr txBox="1"/>
          <p:nvPr/>
        </p:nvSpPr>
        <p:spPr>
          <a:xfrm>
            <a:off x="480598" y="4240951"/>
            <a:ext cx="8182804" cy="1600438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أَعْتَقِدُ أَنّ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 مَشْروعَ" نورْ" لِلطّاقَةِ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ٱلشَّمْسِيَّةِ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ٱعْتِبارِ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 </a:t>
            </a:r>
            <a:r>
              <a:rPr lang="ar-MA" sz="4400" b="1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</a:t>
            </a:r>
            <a:endParaRPr lang="fr-FR" sz="4400" b="1" dirty="0">
              <a:solidFill>
                <a:schemeClr val="accent6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77EEDD6-F394-4DAE-1A2B-716DD04077C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2194" y="3383229"/>
            <a:ext cx="925916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533450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055F8-06C6-0CC0-8973-AB16E69A3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084F52-E213-40EC-25E2-F80ABD1BE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416" y="767291"/>
            <a:ext cx="7152622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قيمة واردة في النص. من يعبر عن رأيه حولها معززا بحجج مناسبة.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EC37FAB-C4D1-5561-03B4-DAD9A64F40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1308C41-3EB6-1499-A8C6-00E60095D4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B924B04-822B-49F2-D050-B67EE8B520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9D4D0A1-A2B2-2FE1-B423-6D7E5F697F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CDB9CAD-0499-5130-DFA6-B249FDDB22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C083FD5-E081-2724-2F09-C3F87AAFAC5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62A0D8-B7A5-19BA-5B10-AB861DA5B5D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2F8A3C-DC75-93BC-CF23-0C6312A542F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301318-B490-2427-6F64-96343513F0E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E32A713-DFA6-E812-E1D1-ACC0AC14EDF9}"/>
              </a:ext>
            </a:extLst>
          </p:cNvPr>
          <p:cNvSpPr txBox="1"/>
          <p:nvPr/>
        </p:nvSpPr>
        <p:spPr>
          <a:xfrm>
            <a:off x="2228787" y="1575559"/>
            <a:ext cx="4686426" cy="1021556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اَلْمُحافَظَةُ عَلى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ٱلْبيئَةِ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18B8A7A-8965-B888-A515-CF514D6065CF}"/>
              </a:ext>
            </a:extLst>
          </p:cNvPr>
          <p:cNvSpPr txBox="1"/>
          <p:nvPr/>
        </p:nvSpPr>
        <p:spPr>
          <a:xfrm>
            <a:off x="736972" y="3339763"/>
            <a:ext cx="7498244" cy="851297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أَعْتَقِدُ أَنّ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َ..................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ٱعْتِبارِ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</a:t>
            </a:r>
            <a:endParaRPr lang="fr-FR" sz="4400" b="1" dirty="0">
              <a:solidFill>
                <a:schemeClr val="accent6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6BF0B59-E7B2-374D-F919-474A70324753}"/>
              </a:ext>
            </a:extLst>
          </p:cNvPr>
          <p:cNvSpPr txBox="1"/>
          <p:nvPr/>
        </p:nvSpPr>
        <p:spPr>
          <a:xfrm>
            <a:off x="736971" y="4431144"/>
            <a:ext cx="7498244" cy="851297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اِسْتَوْقَفَتْني قيمَةُ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..................</a:t>
            </a:r>
            <a:endParaRPr lang="fr-FR" sz="4400" b="1" dirty="0">
              <a:solidFill>
                <a:schemeClr val="accent6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576EE6D-DA36-2B2D-E11F-A8B6473288D0}"/>
              </a:ext>
            </a:extLst>
          </p:cNvPr>
          <p:cNvSpPr txBox="1"/>
          <p:nvPr/>
        </p:nvSpPr>
        <p:spPr>
          <a:xfrm>
            <a:off x="736970" y="5522525"/>
            <a:ext cx="7498244" cy="851297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أَعْجَبَتْني قيمَةُ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..................</a:t>
            </a:r>
            <a:endParaRPr lang="fr-FR" sz="4400" b="1" dirty="0">
              <a:solidFill>
                <a:schemeClr val="accent6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A2D1B04-C589-1C76-EF17-5B3D3A3AC7D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76531" y="2597057"/>
            <a:ext cx="819122" cy="698466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2498337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D2C8C-D0E9-8231-609C-DD8F461C2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819D9A-E742-6CDE-5766-3C6DAED0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145. انجزوا نشاط "أتدرب مع زملائي". من يقرأ التعليمة؟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0A4520-EB28-4B8F-0D21-7286487959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06E1DD-38CC-2462-3E24-1D5FBA666C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C92309-C0CE-17D3-8625-F9374A42F9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85D6995-3958-396B-2071-2F154A730D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CFC6A45-B9D8-C1EF-DF10-DF6FDC22AD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D884060-3E65-5B73-C492-4C9C92EF0DD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BAB18-85EF-96BE-6BAD-DB6B50FAA7F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256AFB-83EC-63FA-5FB3-2FBAEC448EB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E4A034-21B1-3E83-FF39-1E734EFB321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9696EC8-AE74-9147-1F57-5D4F4E038D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2483" y="1472240"/>
            <a:ext cx="3275612" cy="507997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BE3E78B-9354-95BA-C824-513EB56F59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2483" y="3891281"/>
            <a:ext cx="3326143" cy="1005840"/>
          </a:xfrm>
          <a:prstGeom prst="rect">
            <a:avLst/>
          </a:prstGeom>
        </p:spPr>
      </p:pic>
      <p:pic>
        <p:nvPicPr>
          <p:cNvPr id="17" name="Image 16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8BB72EC3-2AC4-E571-06C1-2948E2673C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95" y="1500080"/>
            <a:ext cx="840614" cy="96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29527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6C0D6-04DA-8071-B720-EBB69751F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5A97D4-C55E-C5E4-3C80-2D0CBA971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الفكرة التي أثارته في النص ثم يقدم رأيه حولها معززا ذلك بحجج مناسبة.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3FCE61-AEFD-00B9-4395-696F0F52B8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F3A1E7-965D-C06F-49BA-271A42758D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96CACE-80AA-8FBD-FDD7-C7FB9F6DDB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3B5515-D721-99E6-04F9-E0B1E18544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7A47E8B-718A-3056-B5D3-25401FA40A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7FD68DF-A30B-09D1-985F-C429EB40851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2DA5E6-18B4-B846-C424-ADE9B01F4A9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842CAF-4936-D52F-B39D-851443630D8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378CB0-0CD8-D57B-B461-32960AECD7F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2401840-2C47-7A2A-42FF-6EB4174A50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847" y="2091693"/>
            <a:ext cx="7967234" cy="405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34178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708E2-3F9D-4486-B4EC-E91825E9C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4AF133-C746-CEE1-CEBC-8C1B47B7C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نشاط "أنجز بمفردي". من يقرأ التعليمة؟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E16D10-6071-11AE-E84C-CB7BF03049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0001D0-2DC6-C579-B8E5-1B137CFAEF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72AA01-ECDF-A1A5-0586-981E141395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2059B17-277E-ACC8-06D7-B01B290821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FA54D5-C639-0B54-A876-92C518612B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52CE205-5624-A4D4-9B05-706EF18F512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1F46C1-FE22-806E-60F7-24BAFF1F53F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563A6A-30FC-0E67-7444-37B61ECF75F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FAFA3D-D84A-C7FC-2D99-A25C4726802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E8F6E20-4A9D-9C83-5FA9-9C7A50107E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2483" y="1472240"/>
            <a:ext cx="3275612" cy="507997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92BBA49-E53A-EC03-8BB6-EF9C9D2B80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17217" y="5105125"/>
            <a:ext cx="3326143" cy="767355"/>
          </a:xfrm>
          <a:prstGeom prst="rect">
            <a:avLst/>
          </a:prstGeom>
        </p:spPr>
      </p:pic>
      <p:pic>
        <p:nvPicPr>
          <p:cNvPr id="3" name="Image 2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C9549E1B-AC08-5E99-B2DA-914A8DD3C2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95" y="1500080"/>
            <a:ext cx="840614" cy="96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07212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5C95B-1E18-8917-05D3-EF551DE98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63C51E-8917-B130-8E1C-C797E7F1C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القيمة التي أثارته في النص ثم يقدم رأيه حولها معززا ذلك بحجج مناسبة.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F22B73-9000-5FBF-8957-F4333FB598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9CC1EA3-45AC-AA8A-AFF9-22177E1C92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70EAB11-A72E-8FA6-8782-F2E1930FDB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068E26-F451-B79C-A3E0-17AB0EF5D6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2943EEA-7648-AF9A-ECA2-470C0902FC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725E1E2-A39A-EE61-7975-F711207B165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27D8F3-7B86-BF70-8007-4883A1CB1F5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0EA21E-7BA1-F95F-D52E-F849650B42D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77567F-9061-3C98-7004-EFE2D360C90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4482220-BA6B-3828-805D-85BC83AFC0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588" y="2558485"/>
            <a:ext cx="7091129" cy="362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07309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713807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صرف وتحويل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المفعول لأجله.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84172" y="1771950"/>
            <a:ext cx="3114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9FBE6-F74A-0E7C-F9A3-7F93B54F6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CF7451-468A-3778-4942-AC55AC7C1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ستتعرفون المفعول لأجله من خلال الإجابة عن السؤالين التاليين: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4C835D-B6C0-0973-6F44-24A910E333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E54A330-0557-1060-A1DE-7F1C07661A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AC027C4-0F4F-6423-CDCD-F4EC8110EE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2EE7C4-A6A5-2DBE-A829-770B9823A7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52F6AAA-99F4-1674-FFFB-313D30FD33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48B271D-E932-5CA3-8899-15E96D7532C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9E5014-EA34-899F-524F-7C336E1C870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AA1CCC-4E13-D636-9C36-BC7F4F6E4F6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6C05F0-59DC-678A-EDFD-658E4350362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ED041B6-38A2-E7C2-EF0A-14B7ADAFE254}"/>
              </a:ext>
            </a:extLst>
          </p:cNvPr>
          <p:cNvSpPr txBox="1"/>
          <p:nvPr/>
        </p:nvSpPr>
        <p:spPr>
          <a:xfrm>
            <a:off x="1128202" y="2460221"/>
            <a:ext cx="7246047" cy="214526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857250" indent="-8572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بِٱلْمَفْعولِ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لِأَجْلِهِ؟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 أُحَدِّدُ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ٱلْمَفْعولَ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لِأَجْلِهِ في جُمْلَةٍ؟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68089924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8D639-0A97-14D0-6887-816E075C7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B25AE6-52EB-6467-B210-B202EDD68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سبق لكم أن درستم المفعول لأجله في السنة الماضية. من يذكرنا بتعريفه؟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ADEF30-2CBE-853E-21B7-347062409C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B301DD-BB7B-CB18-01DA-691ED63BC0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DD301BC-D29C-182C-0867-18D1E75B0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0D07D0E-2429-88C5-C3DE-FBCED3F6B0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B198B0-13EE-55A6-BBB0-9BA83F9ECA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2B50BB-934A-0384-2D89-B0AAFBC4D3F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B72D5C-427A-9D48-D76F-0EE1F5175A9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86055E-DE78-F9B4-77F4-5BC9C421E06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975E53-8CB7-8357-CE8B-D0FE9EDCBFD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7F32ACF-4FA7-E1D5-A0BB-203C6C39D1B0}"/>
              </a:ext>
            </a:extLst>
          </p:cNvPr>
          <p:cNvSpPr/>
          <p:nvPr/>
        </p:nvSpPr>
        <p:spPr>
          <a:xfrm>
            <a:off x="795505" y="3109919"/>
            <a:ext cx="7552989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 ٱلْمَقْصودُ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بِٱلْمَفْعولِ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لِأَجْلِهِ؟</a:t>
            </a:r>
          </a:p>
        </p:txBody>
      </p:sp>
    </p:spTree>
    <p:extLst>
      <p:ext uri="{BB962C8B-B14F-4D97-AF65-F5344CB8AC3E}">
        <p14:creationId xmlns:p14="http://schemas.microsoft.com/office/powerpoint/2010/main" val="258143961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2463F-6AC2-6322-09BB-04B70F7CB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74C0CE-097A-3FAF-914F-31B7F1CF2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مطالبة التلاميذ بتقديم أمثلة أخرى.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8B54164-C96C-6342-6889-ADF83CFC8F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5C2B04E-E15C-DC5E-8826-64DC1B9D22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196057-C240-CC23-C33C-538668B292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96AB088-BD88-E84F-91AC-57B320605F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01B28AC-09B7-2A74-8F62-99FD40B02C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6F64960-E785-EAF3-D4B3-2FABFAD7C15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A55C35-E284-A47D-ADBC-4A0181415C1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6C11D53-CD0E-9226-4698-6E0BAD70F26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F4A6CDF-9415-2435-B8AF-F6974ED0316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9055D51-56DA-4510-7F92-52815F405AEB}"/>
              </a:ext>
            </a:extLst>
          </p:cNvPr>
          <p:cNvSpPr txBox="1"/>
          <p:nvPr/>
        </p:nvSpPr>
        <p:spPr>
          <a:xfrm>
            <a:off x="853440" y="2983031"/>
            <a:ext cx="7520809" cy="1736646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اَلْمَفْعولُ لِأَجْلِهِ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ٱسْمٌ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مَنْصوبٌ يَرِدُ في ٱلْجُمْلَةِ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ٱلْفِعْلِيَّةِ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لِبَيانِ عِلَّةِ أَوْ سَبَبِ وُقوعِ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207460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A9027-1578-6609-F66D-005BB241D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F84A90-7455-9EB1-B790-0DF948EBF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مثال. سأقرأ الجملة وأحدد المفعول لأجله الوارد فيها، وأوضح لم تم اعتباره مفعولا لأجله.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770EAD-7E46-3A59-E718-5B52405A65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ACF3931-1FD9-32E8-EB3F-0ADE5A691A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1C4AF6-1ADF-F40D-2746-9E44C41986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37F7898-30D9-B520-DFA9-23B5F3EF2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FCF7304-22BF-D07E-179F-98D7D8458D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02E70C6-803F-8DEC-A981-7A9693C1027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3AA4D8-9902-F600-0828-6BC2A0EC1B9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4E2F62-1022-BDD3-76EF-AD4D73A692B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154C91D-CC3A-C5CE-09C1-AC77D869FDF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998F9CE-EE6B-1B56-5345-04BC274F9FB1}"/>
              </a:ext>
            </a:extLst>
          </p:cNvPr>
          <p:cNvSpPr txBox="1"/>
          <p:nvPr/>
        </p:nvSpPr>
        <p:spPr>
          <a:xfrm>
            <a:off x="1369246" y="4088806"/>
            <a:ext cx="6405507" cy="919401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ٱلتَّلاميذُ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ٱحْتِراماً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لِمُديرِ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4" name="Bulle narrative : ronde 3">
            <a:extLst>
              <a:ext uri="{FF2B5EF4-FFF2-40B4-BE49-F238E27FC236}">
                <a16:creationId xmlns:a16="http://schemas.microsoft.com/office/drawing/2014/main" id="{F9646A66-340B-4241-D6F5-339B88B9339E}"/>
              </a:ext>
            </a:extLst>
          </p:cNvPr>
          <p:cNvSpPr/>
          <p:nvPr/>
        </p:nvSpPr>
        <p:spPr>
          <a:xfrm>
            <a:off x="1501687" y="1869744"/>
            <a:ext cx="5481930" cy="1496126"/>
          </a:xfrm>
          <a:prstGeom prst="wedgeEllipseCallout">
            <a:avLst>
              <a:gd name="adj1" fmla="val 9850"/>
              <a:gd name="adj2" fmla="val 102545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مَفْعولٌ لِأَجْلِهِ يُوَضِّحُ سَبَبَ وُقوفِ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ٱلتَّلاميذِ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0426179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EEB82-0FF5-CE00-1A9D-12AFD1D32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AEF9FE-F552-629C-DB39-C5A53759B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مثال آخر.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إلى تقديم أمثلة أخرى على غرار المثالين السابقين.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49BDD7-C3EE-C699-D2FE-2AB571F5D0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901A1C4-164D-1DD5-8E96-69AA041850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F645F5-0CB1-4760-9C0B-DF152440B2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1F1ED84-E7CD-8271-B6C5-F90471AC14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D797879-6610-4BAF-9BC8-BCBB365594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654EBC8-AE67-5AB7-7A9D-066904867FE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B3B107-C8D7-7A60-0143-2FCC1D6ABC0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9154D8-A95C-6BA2-A3ED-2D036D3BDBB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7964543-ADC3-6AA5-4684-FAB9FB17C7F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D2BF542-A5DF-6DE2-2C0B-4F716298DE21}"/>
              </a:ext>
            </a:extLst>
          </p:cNvPr>
          <p:cNvSpPr txBox="1"/>
          <p:nvPr/>
        </p:nvSpPr>
        <p:spPr>
          <a:xfrm>
            <a:off x="632373" y="4088806"/>
            <a:ext cx="7830907" cy="783193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يَسْتَعْمِلُ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ٱلْمُواطِنونَ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ٱلطّاقَةَ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ٱلنَّظيفَةَ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رَغْبَةً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حِمايَةِ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ٱلْبيئَةِ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Bulle narrative : ronde 3">
            <a:extLst>
              <a:ext uri="{FF2B5EF4-FFF2-40B4-BE49-F238E27FC236}">
                <a16:creationId xmlns:a16="http://schemas.microsoft.com/office/drawing/2014/main" id="{312C92E7-C0E9-ECBD-05A6-1F0B4C5C690B}"/>
              </a:ext>
            </a:extLst>
          </p:cNvPr>
          <p:cNvSpPr/>
          <p:nvPr/>
        </p:nvSpPr>
        <p:spPr>
          <a:xfrm>
            <a:off x="1421653" y="1689734"/>
            <a:ext cx="5765540" cy="1739266"/>
          </a:xfrm>
          <a:prstGeom prst="wedgeEllipseCallout">
            <a:avLst>
              <a:gd name="adj1" fmla="val -18021"/>
              <a:gd name="adj2" fmla="val 97770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مَفْعولٌ لِأَجْلِهِ يُوَضِّحُ سَبَبَ ٱسْتِعْمالِ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ٱلطّاقَةِ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ٱلنَّظيفَةِ</a:t>
            </a:r>
            <a:r>
              <a:rPr lang="ar-MA" sz="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19824406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38E42-4B2B-C8F0-A573-6862A0F30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98914D-14D3-0F77-36F2-9450105E4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في هذا المثال، المفعول لأجله ورد في الجملة في صيغة شبه جملة مكونة من حرف جر واسم مجرور . أعربه شبه جملة في محل نصب مفعول لأجله.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6040B1-7BE0-A20F-938D-34890F48ED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CCD21B9-E4AE-7795-FD09-C889C1C838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E35AA4A-A520-E726-176E-8A40751225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5B0E9A2-06D8-7366-82A7-02E4B6BDE9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2FDFE8D-5A7F-88B4-DBD8-37D0D20105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5B2782-4972-7BE4-892B-732F135FE1E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9EB7C1-BAB5-E4A2-A4E8-34F47CB005E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647445-11FB-784E-1A4C-715CA1FFD62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182D8EC-06FB-5544-81E2-C39F544A3B2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F399433-DB40-129F-AB45-513C364E0CAE}"/>
              </a:ext>
            </a:extLst>
          </p:cNvPr>
          <p:cNvSpPr txBox="1"/>
          <p:nvPr/>
        </p:nvSpPr>
        <p:spPr>
          <a:xfrm>
            <a:off x="632373" y="4088806"/>
            <a:ext cx="7830907" cy="783193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يَغْرِسُ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ٱلتَّلاميذُ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ٱلْأَشْجارَ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لِلْمُحافَظَةِ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نَقاءِ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Bulle narrative : ronde 3">
            <a:extLst>
              <a:ext uri="{FF2B5EF4-FFF2-40B4-BE49-F238E27FC236}">
                <a16:creationId xmlns:a16="http://schemas.microsoft.com/office/drawing/2014/main" id="{1F47A8DC-B561-78D1-EAD5-B0BD6A5456BD}"/>
              </a:ext>
            </a:extLst>
          </p:cNvPr>
          <p:cNvSpPr/>
          <p:nvPr/>
        </p:nvSpPr>
        <p:spPr>
          <a:xfrm>
            <a:off x="1425057" y="1842878"/>
            <a:ext cx="3883922" cy="1104319"/>
          </a:xfrm>
          <a:prstGeom prst="wedgeEllipseCallout">
            <a:avLst>
              <a:gd name="adj1" fmla="val 21415"/>
              <a:gd name="adj2" fmla="val 172965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شِبْهُ جُمْلَةٍ في مَحَلِّ نَصْبٍ مَفْعولٌ لِأَجْلِهِ.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7079960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94A8B-BF6A-4088-59AB-B495B0E7F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932386-658D-1E5E-FFFD-24E69957D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مثال آخر.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إلى تقديم أمثلة أخرى على غرار المثالين السابقين.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3651C2-9E75-4918-E5B7-388A008270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AE6B1DB-8AFA-274D-3B79-7885137BF5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EDE5ABA-F934-6FAF-2F40-3AF4EC6D30E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6316D03-CFCF-2A4D-3174-148468A188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EC70A8-2E20-153C-5CAB-5BDD60F09F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713E851-26E5-E1C8-A645-91311837A98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84C96C-7D78-3EEB-8868-419D744AE3A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45FCC5E-E9F7-53C4-C545-C8113FD5EA7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149A4DC-27C3-7E59-E059-018A834EF51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F113200-3CA7-5DE7-B342-443E16234FC0}"/>
              </a:ext>
            </a:extLst>
          </p:cNvPr>
          <p:cNvSpPr txBox="1"/>
          <p:nvPr/>
        </p:nvSpPr>
        <p:spPr>
          <a:xfrm>
            <a:off x="632373" y="4088806"/>
            <a:ext cx="7830907" cy="1021556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نَقومُ بِتَدْويرِ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ٱلنُّفاياتِ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لِلتَّقْليلِ 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مِنْ أَضْرارِها.</a:t>
            </a:r>
          </a:p>
        </p:txBody>
      </p:sp>
      <p:sp>
        <p:nvSpPr>
          <p:cNvPr id="4" name="Bulle narrative : ronde 3">
            <a:extLst>
              <a:ext uri="{FF2B5EF4-FFF2-40B4-BE49-F238E27FC236}">
                <a16:creationId xmlns:a16="http://schemas.microsoft.com/office/drawing/2014/main" id="{302A1B46-293A-EAB1-3345-CCAC9F1B1D2A}"/>
              </a:ext>
            </a:extLst>
          </p:cNvPr>
          <p:cNvSpPr/>
          <p:nvPr/>
        </p:nvSpPr>
        <p:spPr>
          <a:xfrm>
            <a:off x="618856" y="2091076"/>
            <a:ext cx="5308337" cy="1299949"/>
          </a:xfrm>
          <a:prstGeom prst="wedgeEllipseCallout">
            <a:avLst>
              <a:gd name="adj1" fmla="val 17403"/>
              <a:gd name="adj2" fmla="val 12113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شِبْهُ جُمْلَةٍ في مَحَلِّ نَصْبٍ مَفْعولٌ لِأَجْلِهِ.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5925358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69CA3-221C-B392-7945-26BFB869A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FC6A9E-BA50-1DCB-84CE-8132D3B9D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20" y="758640"/>
            <a:ext cx="68400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انتبهوا كيف سأحدد المفعول لأجله في جملة معطاة. أولا، أقرأ الجملة ثم أحدد الفعل.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9B1D39-1529-0AF9-4C91-64E72E9FEA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C30BE1E-5E2A-62AD-C170-92C37AD798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12304FD-B97C-8C86-F1D0-4DE75AF2BE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4AAB1D-15A0-CB03-A670-FF09C7A92C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E1EBF4E-ACE0-F72B-E72C-DD5B4C774A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AA09E51-834E-49E6-281B-59F13224552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4A001D-EC70-1466-A65F-6D28489E6C2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553354-12BE-334E-D7F5-2FE0B523E5D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9588B4-ED74-4A8F-A001-2D5532ACB3F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A9DF5B8-6B81-CF12-046F-23959518E0F5}"/>
              </a:ext>
            </a:extLst>
          </p:cNvPr>
          <p:cNvSpPr txBox="1"/>
          <p:nvPr/>
        </p:nvSpPr>
        <p:spPr>
          <a:xfrm>
            <a:off x="1256236" y="3429000"/>
            <a:ext cx="6839999" cy="112371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نُراجِعُ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ٱلدُّروسَ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رَغْبَةً في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ٱلتَّفَوُّقِ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3091567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169DD-5533-B5E1-2AEC-CF9CA9598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2AC722-0C44-62E2-9DE1-0B3147647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758640"/>
            <a:ext cx="689112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أطرح سؤالا حول سبب وقوع الفعل مستعملا صيغة : لماذا +الفعل+ فاعل + مفعول به حسب الجملة ( لماذا نراجع الدروس؟ )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9C9CD6-A279-1083-6FEC-C4A66538E5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A3A4AA-5E1F-A748-D6FF-B89F0BCB1C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855AF81-E5B2-BB96-23A4-ECE5D86D61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DBF0FE6-3A00-0C9C-6326-3EA6F02018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7C4CE47-4CD6-D1F4-C9CF-6B7C91ADAF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E33FF0F-5B85-6974-3ED8-050D3E79411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F50D54-9A31-39F3-B2B6-1CA7D3C03E8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DCA87D2-3721-66A1-BF75-96D4116FDCC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B60A75E-10A2-EC8C-37C4-E51C7B3DC5B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8E7BE48-2718-FBFB-F328-7C12AA452B6E}"/>
              </a:ext>
            </a:extLst>
          </p:cNvPr>
          <p:cNvSpPr txBox="1"/>
          <p:nvPr/>
        </p:nvSpPr>
        <p:spPr>
          <a:xfrm>
            <a:off x="1542598" y="3773846"/>
            <a:ext cx="6058804" cy="1021556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نُراجِعُ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ٱلدُّرُوسَ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رَغْبَةً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فِي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ٱلتَّفَوُّقِ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098557D6-B095-DDC1-35D4-48AEBCA61A47}"/>
              </a:ext>
            </a:extLst>
          </p:cNvPr>
          <p:cNvSpPr/>
          <p:nvPr/>
        </p:nvSpPr>
        <p:spPr>
          <a:xfrm>
            <a:off x="2292824" y="1903888"/>
            <a:ext cx="5724397" cy="1180266"/>
          </a:xfrm>
          <a:prstGeom prst="cloudCallout">
            <a:avLst>
              <a:gd name="adj1" fmla="val -13770"/>
              <a:gd name="adj2" fmla="val 36675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نُراجِعُ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ٱلدُّروسَ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1392908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C6DE8-9B01-F168-3950-6038271A5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F17E0B-B029-3BF6-5628-DEFEBDDC8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758640"/>
            <a:ext cx="689112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أحدد الاسم المنصوب أو العبارة التي تجيب عن السؤال في الجملة وأسميها مفعولا لأجله.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6A57DE-3733-E335-8AF0-F161A8E758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B7C23A-B4A3-18C9-583B-9EC57E0CDB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7AC017-0229-874E-85F3-2E1CEF5B1A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91063CE-9193-6D65-CF2B-DFD6EB2805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358412-D416-12B9-240C-6F59C178C9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131DB61-9EA9-67E4-93C3-3D636BF9498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4DEF54-E709-FF76-0154-DB803CD580C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31422B-F7A2-FFAD-5C7A-8A3C79F865A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6D7C4AE-7EA0-986E-0538-F1B0BC9D5A5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CCC9E0C-E5BE-4EA3-5BEA-25E4EA0D4122}"/>
              </a:ext>
            </a:extLst>
          </p:cNvPr>
          <p:cNvSpPr txBox="1"/>
          <p:nvPr/>
        </p:nvSpPr>
        <p:spPr>
          <a:xfrm>
            <a:off x="1542598" y="3773846"/>
            <a:ext cx="6058804" cy="1021556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نُراجِعُ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ٱلدُّروسَ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رَغْبَةً 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ٱلتَّفَوُّقِ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0021B5FD-A604-8268-841A-77DA9AB46F67}"/>
              </a:ext>
            </a:extLst>
          </p:cNvPr>
          <p:cNvSpPr/>
          <p:nvPr/>
        </p:nvSpPr>
        <p:spPr>
          <a:xfrm>
            <a:off x="2755818" y="1869421"/>
            <a:ext cx="5751541" cy="1180266"/>
          </a:xfrm>
          <a:prstGeom prst="cloudCallout">
            <a:avLst>
              <a:gd name="adj1" fmla="val -13770"/>
              <a:gd name="adj2" fmla="val 36675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نُراجِعُ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ٱلدُّروسَ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5C7F4A2E-DF50-047E-B33A-38A3CB6D18D1}"/>
              </a:ext>
            </a:extLst>
          </p:cNvPr>
          <p:cNvSpPr/>
          <p:nvPr/>
        </p:nvSpPr>
        <p:spPr>
          <a:xfrm>
            <a:off x="1112137" y="5256080"/>
            <a:ext cx="5445056" cy="843280"/>
          </a:xfrm>
          <a:prstGeom prst="wedgeEllipseCallout">
            <a:avLst>
              <a:gd name="adj1" fmla="val 8224"/>
              <a:gd name="adj2" fmla="val -112199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مَفْعولٌ لِأَجْلِهِ مَنْصوبٌ.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578005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D8059-4CAC-207E-9789-0EF14BDB7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DE1A54-8E16-5A7C-13F4-0E22E53C2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758640"/>
            <a:ext cx="689112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أتذكر كيف أحدد المفعول لأجله في جملة.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A19FEC-FD23-5722-FDB0-84204D8F51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B09927E-0D8E-6797-0918-4377EFFA6E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D72334B-5C0D-F47D-188F-50DDBFFC3B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74B0874-FD4B-02CE-925F-C2E91EDDA4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5898363-A6FE-CC07-7865-A6D3AF3F21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5EE474F-C172-AF62-CA00-673414F7008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12322F-160D-FECC-5E82-92C97B64942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166DDC-50F8-ABDA-CA41-4BF66FBCB67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30A4AF-C4EC-134B-7AA4-963D0AF4D7E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72F33D1-47FD-072C-2B71-11867D17BC0E}"/>
              </a:ext>
            </a:extLst>
          </p:cNvPr>
          <p:cNvSpPr txBox="1"/>
          <p:nvPr/>
        </p:nvSpPr>
        <p:spPr>
          <a:xfrm>
            <a:off x="729508" y="2307461"/>
            <a:ext cx="7551289" cy="3535436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 rtl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3681095" algn="r"/>
                <a:tab pos="5481320" algn="r"/>
              </a:tabLst>
            </a:pP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أُحَدِّدُ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ٱلْفِعْلَ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ٱلْجُمْلَةِ؛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lvl="0" indent="-342900" algn="just" rtl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3681095" algn="r"/>
                <a:tab pos="5481320" algn="r"/>
              </a:tabLst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أَطْرَحُ 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ٱلسُّؤال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ٱلتّالي: لِماذا + اَلْفِعْل + اَلْفاعِل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...؟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lvl="0" indent="-342900" algn="just" rtl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3681095" algn="r"/>
                <a:tab pos="5481320" algn="r"/>
              </a:tabLst>
            </a:pP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اَلْعِبارَةُ ٱلَّتي تُجيبُ عَنِ ٱلسُّؤالِ في ٱلْجُمْلَةِ تُسَمّى مَفْعُولاً لِأَجْلِهِ. 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8133620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677A2-F9C3-EB40-805C-F4C03A49C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4D58BB-7F2D-05AB-3795-BF1A71E3E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758640"/>
            <a:ext cx="7113722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دوركم. ستحددون جماعة المفعول لأجله في الجملة التالية. من يقرأ الجملة ثم يحدد الفعل الوارد فيها؟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3AA8B48-02CC-9602-6CFF-ED51CAFF85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2105AC9-B35D-B975-3E6E-C08CACC8F2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0BA5A0-9BE3-9E50-7B4B-CF3D309AA0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C1C0C30-90AA-6DD0-01E5-37E73A8CD9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0F8AEE-BD22-E76E-2DA4-739191E460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727101A-3665-B7C8-E3CD-3AF662B6B2A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000125-0A8E-D8C9-D36F-1A656BEA6D0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0F3B54-3773-E512-EFA5-45EBAE6809C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E86755F-D638-A910-1D47-D2D57CB7E23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74E738-B9DC-D43C-3106-196927DC0A32}"/>
              </a:ext>
            </a:extLst>
          </p:cNvPr>
          <p:cNvSpPr txBox="1"/>
          <p:nvPr/>
        </p:nvSpPr>
        <p:spPr>
          <a:xfrm>
            <a:off x="496323" y="3429000"/>
            <a:ext cx="8151353" cy="102155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قَرَأَ ٱلتِّلْميذُ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ٱلْمَوْسوعَةَ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لِتَعَلُّمِ مَعْلوماتٍ جَديدَةٍ.</a:t>
            </a:r>
          </a:p>
        </p:txBody>
      </p:sp>
    </p:spTree>
    <p:extLst>
      <p:ext uri="{BB962C8B-B14F-4D97-AF65-F5344CB8AC3E}">
        <p14:creationId xmlns:p14="http://schemas.microsoft.com/office/powerpoint/2010/main" val="99704939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D57FE-16F2-06E3-453C-D6B414E66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2A8CDA-D357-22D2-E2FB-D7F6FA188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758640"/>
            <a:ext cx="711372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الفعل هو" قرأ". من يطرح السؤال المناسب؟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8A4666-D779-28E9-9A52-CAF59BBE58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6FEB98C-7E14-0EC6-5BE4-033C6D06C3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7113CA1-00A1-2660-2E8B-2179F96438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5BD579A-39E1-619F-24EC-A1F19E7259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7A70563-10BF-D64C-6AB2-42F596B01F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85CDCB1-A070-F3BF-9210-53DB5D9BA1E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0783366-B2F3-7DD6-25CD-9AC43D819B9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57FC7A-E9D1-3460-EA5E-7050360FA9D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F9E01BF-68C2-8886-F7DF-6675A97EAB2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3849D8F-0AC6-92A3-D9C2-AAEC7605AF4B}"/>
              </a:ext>
            </a:extLst>
          </p:cNvPr>
          <p:cNvSpPr txBox="1"/>
          <p:nvPr/>
        </p:nvSpPr>
        <p:spPr>
          <a:xfrm>
            <a:off x="812800" y="3302442"/>
            <a:ext cx="7823200" cy="1021556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قَرَأَ 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ٱلتِّلْميذُ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ٱلْمَوْسوعَةَ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لِتَعَلُّمِ مَعْلوماتٍ جَديدَةٍ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0052135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59313-9680-3CEE-144E-55EEA760A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77C2B0-7E9E-8104-A7EB-C4665B3B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758640"/>
            <a:ext cx="689112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ثم آخر يحدد العبارة التي تجيب عن السؤال في الجملة؟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53647F0-A861-ACEA-2476-4FDC7F7432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64B5B6-0C2E-5F49-2382-A896C3706F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68E1AD3-A55E-822B-0EAE-898D77545C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17AF5CA-1E54-9AC7-7F81-608C367EC0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9DB8406-629F-3E37-3DB9-6CB2336314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E0C4558-0DCB-5761-1FD9-2E09EB76A13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56DE6A-D653-9F76-5568-064C489A022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148B41-FF2B-86A4-BA70-8FB3BEFF17A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B9393E-6385-6E83-1B1E-1889CAB69A3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72AD115C-97DF-2110-D64C-43C74B4E9B70}"/>
              </a:ext>
            </a:extLst>
          </p:cNvPr>
          <p:cNvSpPr/>
          <p:nvPr/>
        </p:nvSpPr>
        <p:spPr>
          <a:xfrm>
            <a:off x="1422400" y="1903888"/>
            <a:ext cx="6594821" cy="1180266"/>
          </a:xfrm>
          <a:prstGeom prst="cloudCallout">
            <a:avLst>
              <a:gd name="adj1" fmla="val -13770"/>
              <a:gd name="adj2" fmla="val 36675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قَرَأَ ٱلتِّلْميذُ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ٱلْمَوْسوعَةَ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6E42BEF-A276-D17F-8CF8-BC38CEEF01FF}"/>
              </a:ext>
            </a:extLst>
          </p:cNvPr>
          <p:cNvSpPr txBox="1"/>
          <p:nvPr/>
        </p:nvSpPr>
        <p:spPr>
          <a:xfrm>
            <a:off x="812800" y="3617402"/>
            <a:ext cx="7823200" cy="1021556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قَرَأَ 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ٱلتِّلْميذُ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ٱلْمَوْسوعَةَ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لِتَعَلُّمِ مَعْلوماتٍ جَديدَةٍ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35144775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38841-8972-3FAE-662C-07F98D36B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9D4D60-8045-7776-5933-FD46DE371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758640"/>
            <a:ext cx="689112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"لتعلم " هي العبارة التي تجيب عن السؤال. من يعربها بشكل دقيق؟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BEA9D24-B598-AE27-8A08-229E21F765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AD35D41-1218-AC12-7419-B8529BD8D6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C62EDF7-91B0-8F21-CF3D-34052BBB23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9838B71-DFBD-3A2D-AC16-B9D4265D0E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A19BA15-935E-F47A-831C-BD31CF21F5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0C11A82-2FD7-68FF-39B0-EA0AA663975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421243-49BC-BF90-9AFA-CD5FE9D106A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95D805-E6CA-CD7F-ACB2-6E16AB4B5D5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E20249D-8A21-8A5D-3DCC-7DDC144029E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B4E542A-AC39-E141-0D3F-5F5AD98823D5}"/>
              </a:ext>
            </a:extLst>
          </p:cNvPr>
          <p:cNvSpPr txBox="1"/>
          <p:nvPr/>
        </p:nvSpPr>
        <p:spPr>
          <a:xfrm>
            <a:off x="771857" y="3098787"/>
            <a:ext cx="7823200" cy="1021556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قَرَأَ 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ٱلتِّلْميذُ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ٱلْمَوْسوعَةَ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u="sng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لِتَعَلُّمِ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مَعْلوماتٍ جَديدَةٍ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327659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8258C-97AE-A112-E0AE-512E30189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7D0758-C81F-D28C-A7BB-02B45A8C9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758640"/>
            <a:ext cx="689112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160CE57-3E0C-E6F4-43A8-B69EAACF62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9DEB279-6C0D-102F-A321-38F7755449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39CD4E0-23D5-FA1A-EC75-49C2FE18CD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A983038-E6B8-5F8C-94D7-DE191ED5FA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6510C5E-43CF-AA97-F6F7-92F6F4A0D7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45CD7AF-C847-0461-4DDC-F5FD13C2304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CE82C7-1760-D218-0518-29C19BCBAA8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DF29FC-9D9B-1C47-F14B-91B8CB54C96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6C8366-3A2C-076F-1316-AD6FD00B88A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611F9AA-3A61-D409-D3A0-F445C6E380C0}"/>
              </a:ext>
            </a:extLst>
          </p:cNvPr>
          <p:cNvSpPr txBox="1"/>
          <p:nvPr/>
        </p:nvSpPr>
        <p:spPr>
          <a:xfrm>
            <a:off x="802640" y="2666071"/>
            <a:ext cx="7823200" cy="1021556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قَرَأَ 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ٱلتِّلْميذُ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ٱلْمَوْسوعَةَ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u="sng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لِتَعَلُّمِ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مَعْلوماتٍ جَديدَةٍ.</a:t>
            </a: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777D70F7-A3AE-5CB0-D35F-3E40589D3F3D}"/>
              </a:ext>
            </a:extLst>
          </p:cNvPr>
          <p:cNvSpPr/>
          <p:nvPr/>
        </p:nvSpPr>
        <p:spPr>
          <a:xfrm>
            <a:off x="975360" y="4243032"/>
            <a:ext cx="7559040" cy="1676400"/>
          </a:xfrm>
          <a:prstGeom prst="wedgeRoundRectCallout">
            <a:avLst>
              <a:gd name="adj1" fmla="val -3108"/>
              <a:gd name="adj2" fmla="val -104773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لِـ: حرفُ جرٍّ. </a:t>
            </a:r>
          </a:p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تَعَلُّمِ: اِسْمٌ مَجْرورٌ وَعَلامَةُ جَرِّهِ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ٱلْكَسْرَةُ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ٱلظّاهِرَةُ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آخِرِهِ. وَشِبْهُ ٱلْجُمْلَةِ (لِتَعَلُّمِ) في مَحَلِّ نَصْبٍ مَفْعولٌ لِأَجْلِهِ.</a:t>
            </a:r>
          </a:p>
        </p:txBody>
      </p:sp>
    </p:spTree>
    <p:extLst>
      <p:ext uri="{BB962C8B-B14F-4D97-AF65-F5344CB8AC3E}">
        <p14:creationId xmlns:p14="http://schemas.microsoft.com/office/powerpoint/2010/main" val="586893525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711AA-4BA4-7BF2-10D2-716613564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58C0C5-E682-ABF8-B9E6-B80EBC583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الصفحة 148. أنجزوا نشاط " أتدرب مع زملائي". من يقرأ التعليمة؟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B4E679-3602-DF44-D8FE-D677CD933D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85E342-A831-EF4B-B1D0-8B7E39CA4E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D864F1-2B91-4311-CA89-44503F16C9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3FEE793-165B-69FF-51C9-589967DA85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64F48B8-2DFE-DF67-B26B-32C0E1D3CA6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47EE40-E707-FB6E-D68C-1D5C546C774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B584E8-2FB9-0A07-832F-726EDBCEF0C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727087-09C5-7E0A-965E-36F89C254CA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09A2A9-2BB2-071A-7D66-99F3D90A3B7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0740147D-25BB-4F36-E72B-0168580857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95" y="1500080"/>
            <a:ext cx="840614" cy="96742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D92ECF-9D12-5701-2F1B-78D4720149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5818" y="1500080"/>
            <a:ext cx="3252003" cy="497184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0051738-B9D2-F4F6-2215-5E71542962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55818" y="3986001"/>
            <a:ext cx="3252003" cy="91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7175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5CB1D-8AD2-CF71-4E70-66E91DD0B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D3133E-7F84-2591-0339-8A1B4B3F5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(مناقشة الأجوبة)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4968D9-12BF-C987-BE26-48D38A77A8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229BFB-0A31-ADBF-7FF2-47F5507A13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1DDA8E-E577-3361-B7B4-8290FEA15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5852EFF-241D-255B-F619-EB76B621A9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1D4EA2B-2781-69DA-2E66-5331DC1BAE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907A2D-C056-AE62-607D-D9F8F394746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35447E-A53F-167E-0DFB-AB8B91FB828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A98DBB-44D5-1367-443D-94D893C63B5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4BBD53-BCE4-00D7-2CB0-7355103BB6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004BFC0-ACB6-1B41-93AE-8E59F53334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560" y="2073598"/>
            <a:ext cx="8168640" cy="365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53199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80CE4-54A0-4E03-C051-6A4DBC89E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221CD4-16F6-2616-A83B-20E25EA8A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إلى تحديد المفعول لأجله في كل جملة.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B1D1BBF-3DFB-10BE-A205-1777197B65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D09BB2-2114-38BC-9B56-457CF38AD1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C91D26-7AA1-0EE8-840F-9BAC326C18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C1DB934-799C-DD9D-4C2A-375CDEA628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E98BE03-3FCC-C063-DDA9-C25433E6055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1A06E0-EAF8-2667-7BCE-C4779C076F4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A658CF-C15B-2DED-016B-A2BD7140C44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42CD48-67CE-812E-6067-CD3B41EA724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0FD88FF-1904-6B77-FD74-E3E96583760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7CADD69-0D5F-AF01-D1C0-CFD8BED3EE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833" y="2098735"/>
            <a:ext cx="8168640" cy="365664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CDB7A5-1E11-D91A-0CE7-B92780EA153F}"/>
              </a:ext>
            </a:extLst>
          </p:cNvPr>
          <p:cNvSpPr txBox="1"/>
          <p:nvPr/>
        </p:nvSpPr>
        <p:spPr>
          <a:xfrm>
            <a:off x="3080860" y="2515445"/>
            <a:ext cx="50336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لِماذا يَزْرَعُ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2DF621B-CC17-39E5-31AA-B2A0AFF5755C}"/>
              </a:ext>
            </a:extLst>
          </p:cNvPr>
          <p:cNvSpPr txBox="1"/>
          <p:nvPr/>
        </p:nvSpPr>
        <p:spPr>
          <a:xfrm>
            <a:off x="3098022" y="3634669"/>
            <a:ext cx="5033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000" b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لِماذا تَتَّخِذُ </a:t>
            </a:r>
            <a:r>
              <a:rPr lang="ar-MA" dirty="0" err="1"/>
              <a:t>ٱلدُّوَلُ</a:t>
            </a:r>
            <a:r>
              <a:rPr lang="ar-MA" dirty="0"/>
              <a:t> قَراراتٍ؟ </a:t>
            </a:r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DE543B8-1D57-3440-D2F7-A9D9B5E47F36}"/>
              </a:ext>
            </a:extLst>
          </p:cNvPr>
          <p:cNvSpPr txBox="1"/>
          <p:nvPr/>
        </p:nvSpPr>
        <p:spPr>
          <a:xfrm>
            <a:off x="1256236" y="4630781"/>
            <a:ext cx="6858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000" b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لِماذا يَعْمَلُ </a:t>
            </a:r>
            <a:r>
              <a:rPr lang="ar-MA" dirty="0" err="1"/>
              <a:t>ٱلْمُزارِعونَ</a:t>
            </a:r>
            <a:r>
              <a:rPr lang="ar-MA" dirty="0"/>
              <a:t> عَلى تَحْسينِ </a:t>
            </a:r>
            <a:r>
              <a:rPr lang="ar-MA" dirty="0" err="1"/>
              <a:t>ٱلتُّرْبَةِ</a:t>
            </a:r>
            <a:r>
              <a:rPr lang="ar-MA" dirty="0"/>
              <a:t>؟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4677864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880CB-27E0-5496-C4FD-AE3014142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7A3E23-07F3-EB8A-E22E-B861889DA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نشاط " أنجز بمفردي ". من يقرأ التعليمة؟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8360B0-48E2-C5BE-C269-81BA877038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188012-A542-FE46-0B5F-2E8D48E80F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ABCEA4-0348-6777-BA44-513723CF0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6271E99-669F-E6E3-C837-CB1AB70E14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15D95A2-0EAC-74BD-C336-AEC67373A72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83DFF9-EBD5-1DCB-B38A-8FD01B3F18B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F334EA-9040-891B-4D6C-38E8650100A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BF9593-E3BA-8297-D969-2066D83EF13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AA290C-50CF-5305-A2DF-FC4A977855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FF670956-3818-0385-7C23-B2FCBF5C44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95" y="1500080"/>
            <a:ext cx="840614" cy="96742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980C7BF-237B-0A02-A5CC-0CCF097BAA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5818" y="1500080"/>
            <a:ext cx="3252003" cy="497184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FDC6940-90A0-D76B-4684-BDEB4B983E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8835" y="4902360"/>
            <a:ext cx="3278986" cy="143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90391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DF393-9F4F-F54D-6F70-E7A73E070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EFEF71-FB44-EAA8-ED41-9BC1E6436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بالنسبة للنشاط الثاني كل مقترح مناسب مقبول.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C01581B-3554-6D19-6436-71EA18B14B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0DBCE2-C00A-1FE0-63F7-98A5DDD0B3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734FE0-B7D8-596E-A509-0C82665326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97A4480-3386-66B1-DFE8-7A720A2CC4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07D9EF9-F471-10C4-618E-CC7025E9E63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73D808-615A-9EDF-BCC8-F6D62121696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B46438-86CB-E768-FD82-07917038418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E73C48-D964-93F3-76A9-EBB1629D897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1D6D41-DF2E-EEE3-BE42-33C62352A9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34C756-DD3C-3593-6CEF-1DAB61A6CD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774" y="1954117"/>
            <a:ext cx="7291876" cy="3945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D213A076-4BF6-BCE2-1277-5A527F91E8E2}"/>
              </a:ext>
            </a:extLst>
          </p:cNvPr>
          <p:cNvCxnSpPr/>
          <p:nvPr/>
        </p:nvCxnSpPr>
        <p:spPr>
          <a:xfrm>
            <a:off x="5927193" y="2905760"/>
            <a:ext cx="493927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A33DE35C-24DF-5CB3-AD59-44480458F785}"/>
              </a:ext>
            </a:extLst>
          </p:cNvPr>
          <p:cNvCxnSpPr>
            <a:cxnSpLocks/>
          </p:cNvCxnSpPr>
          <p:nvPr/>
        </p:nvCxnSpPr>
        <p:spPr>
          <a:xfrm>
            <a:off x="5564310" y="3429000"/>
            <a:ext cx="362883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07D0D304-D2D7-5970-05A3-E05E6ED9F191}"/>
              </a:ext>
            </a:extLst>
          </p:cNvPr>
          <p:cNvCxnSpPr>
            <a:cxnSpLocks/>
          </p:cNvCxnSpPr>
          <p:nvPr/>
        </p:nvCxnSpPr>
        <p:spPr>
          <a:xfrm>
            <a:off x="5096950" y="3926840"/>
            <a:ext cx="362883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120B7A9D-64DA-DA07-AF6B-3BDF3B695C2D}"/>
              </a:ext>
            </a:extLst>
          </p:cNvPr>
          <p:cNvSpPr txBox="1"/>
          <p:nvPr/>
        </p:nvSpPr>
        <p:spPr>
          <a:xfrm>
            <a:off x="4430712" y="4677251"/>
            <a:ext cx="11988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400" b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 رَغْبَةً</a:t>
            </a:r>
            <a:endParaRPr lang="fr-FR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4EBDBE-719A-12A8-5782-2DCA4FAE0A15}"/>
              </a:ext>
            </a:extLst>
          </p:cNvPr>
          <p:cNvSpPr txBox="1"/>
          <p:nvPr/>
        </p:nvSpPr>
        <p:spPr>
          <a:xfrm>
            <a:off x="3828740" y="4230831"/>
            <a:ext cx="19904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لِلتَّعَرُّفِ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78921DE-0346-32DA-D8DA-5B8478FA257D}"/>
              </a:ext>
            </a:extLst>
          </p:cNvPr>
          <p:cNvSpPr txBox="1"/>
          <p:nvPr/>
        </p:nvSpPr>
        <p:spPr>
          <a:xfrm>
            <a:off x="4504464" y="5176243"/>
            <a:ext cx="11988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400" b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 حِرْصاً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707176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83F4-B21B-4011-6DB3-9E98810B5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527F1A-5259-57FC-90DA-A67BEF098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الخطوات التي نسلكها للتعبير عن الرأي حول مضمون نص معين؟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589DE87-9413-48F0-D61C-EE2511BD09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236C1C-98F1-20E3-1355-F300235EE2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0E1126-240A-540C-F5C6-6BA082E340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5A0321-6C82-15B6-71E0-498FC2358E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EC063E0-7A8A-2045-142E-9DE28DC1015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9E6E43-8B10-559A-DF8E-41273D3104F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80BFAD-5F98-8D2C-8320-2B54A51F2A7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1235C9-95CC-6DE2-CFA0-A37A1AC5100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C7E20FD-805A-9213-5F0A-A04B3ADA5F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8D5DAC3-8134-9F41-56F5-2E48EEF1C1BF}"/>
              </a:ext>
            </a:extLst>
          </p:cNvPr>
          <p:cNvSpPr txBox="1"/>
          <p:nvPr/>
        </p:nvSpPr>
        <p:spPr>
          <a:xfrm>
            <a:off x="888557" y="3101102"/>
            <a:ext cx="7233191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</a:t>
            </a:r>
            <a:r>
              <a:rPr lang="ar-MA" dirty="0" err="1"/>
              <a:t>ٱلْخُطُواتُ</a:t>
            </a:r>
            <a:r>
              <a:rPr lang="ar-MA" dirty="0"/>
              <a:t> ٱلَّتي نَسْلُكُها لِلتَّعْبيرِ عَنِ </a:t>
            </a:r>
            <a:r>
              <a:rPr lang="ar-MA" dirty="0" err="1"/>
              <a:t>ٱلرَّأْيِ</a:t>
            </a:r>
            <a:r>
              <a:rPr lang="ar-MA" dirty="0"/>
              <a:t> حَوْلَ مَضْمونِ نَصٍّ قِرائِيٍّ؟</a:t>
            </a:r>
          </a:p>
        </p:txBody>
      </p:sp>
    </p:spTree>
    <p:extLst>
      <p:ext uri="{BB962C8B-B14F-4D97-AF65-F5344CB8AC3E}">
        <p14:creationId xmlns:p14="http://schemas.microsoft.com/office/powerpoint/2010/main" val="869302336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5FB21-1096-2BB6-D4AB-52631AADD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B088908-938F-70F1-9FEE-9C16E834D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المفعول لأجله؟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E06BD91-D668-0635-E5E5-FA5FD5A5E9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A6CB2C-D2C7-1A60-8621-EA1D7EF0DE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56B8C4-C503-99B9-B5CF-E502031663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ED8AFE-B748-B1B3-84AD-AC7256E6F6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B01581F-7042-DBF9-257F-5EA931CC58E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5BA95A-A50B-02BD-7B3A-1761365C5AC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11B213-316E-5FD9-03EA-2F7A5D28B22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16C2FB-1140-507C-FD23-53A62B74524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B2D0F739-5609-B9B5-464A-4864EA4F62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351EF01-34D1-A4FD-CAA9-8AC167BB22B1}"/>
              </a:ext>
            </a:extLst>
          </p:cNvPr>
          <p:cNvSpPr txBox="1"/>
          <p:nvPr/>
        </p:nvSpPr>
        <p:spPr>
          <a:xfrm>
            <a:off x="1462587" y="3164840"/>
            <a:ext cx="6218825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تَعْريفُ </a:t>
            </a:r>
            <a:r>
              <a:rPr lang="ar-MA" sz="6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ٱلْمَفْعولِ</a:t>
            </a:r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لِأَجْلِهِ.</a:t>
            </a:r>
          </a:p>
        </p:txBody>
      </p:sp>
    </p:spTree>
    <p:extLst>
      <p:ext uri="{BB962C8B-B14F-4D97-AF65-F5344CB8AC3E}">
        <p14:creationId xmlns:p14="http://schemas.microsoft.com/office/powerpoint/2010/main" val="1558146858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27035-0711-9CBB-47B5-19477E74C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6E4C1CA-C00D-8E5A-106C-D73406ECA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بطريقة تحديد المفعول لأجله في جملة معطاة؟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4E6AE0-9B07-BEB5-6C1D-1B4BD1EC51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1CA5F5C-EB78-A942-125D-0E06DFBE1E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8CC5593-5BF7-CDE1-2294-A55DE62118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E5A607E-DC58-4F54-89A8-191ED88483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5BDD709-0DA8-1260-F0C8-307CC963271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28C4E7-D542-5316-1BBA-51DF71688FA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9F6159-D873-DECA-8364-7560C764713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D92F32-7C14-F1E8-E664-AE802906468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C0FD0541-6F8E-83DF-9C6A-4FB3700BA0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4CEE4E3-6213-A2B6-10C2-60669F4DB18E}"/>
              </a:ext>
            </a:extLst>
          </p:cNvPr>
          <p:cNvSpPr txBox="1"/>
          <p:nvPr/>
        </p:nvSpPr>
        <p:spPr>
          <a:xfrm>
            <a:off x="883140" y="2865499"/>
            <a:ext cx="7619718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نَسْلُكُها لِتَحْديدِ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ٱلْمَفْعولِ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لِأَجْلِهِ في جُمْلَةٍ؟</a:t>
            </a:r>
          </a:p>
        </p:txBody>
      </p:sp>
    </p:spTree>
    <p:extLst>
      <p:ext uri="{BB962C8B-B14F-4D97-AF65-F5344CB8AC3E}">
        <p14:creationId xmlns:p14="http://schemas.microsoft.com/office/powerpoint/2010/main" val="541198401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6023D0-5A36-D904-FC28-F665CD4F2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68BE5B-4319-131E-0867-9D8D843B0D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C58D63-2675-F3D1-BDF5-EA0E41D55C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85C324-1427-28A6-E59D-891D1475CB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FE003B-EBDF-424F-E411-E3FB74271A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B5E71-956D-0DAD-54A4-8818683771E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C14FBF-D253-B923-7D19-8DB3641F7B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E35A5-0320-0CB1-B19D-4133DC17683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9FC1EA3-BBB5-1D5E-BBF0-1E49C04770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616784" y="214635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062436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6023D0-5A36-D904-FC28-F665CD4F2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68BE5B-4319-131E-0867-9D8D843B0D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C58D63-2675-F3D1-BDF5-EA0E41D55C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85C324-1427-28A6-E59D-891D1475CB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FE003B-EBDF-424F-E411-E3FB74271A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B5E71-956D-0DAD-54A4-8818683771E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C14FBF-D253-B923-7D19-8DB3641F7B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E35A5-0320-0CB1-B19D-4133DC17683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4717E34A-4F5D-AFA5-4E4C-06C45828A8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D69310F6-7813-8C44-034C-ABE0813D6B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485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قراءة الحرف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صرف و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20012</TotalTime>
  <Words>1981</Words>
  <Application>Microsoft Office PowerPoint</Application>
  <PresentationFormat>Affichage à l'écran (4:3)</PresentationFormat>
  <Paragraphs>404</Paragraphs>
  <Slides>64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64</vt:i4>
      </vt:variant>
    </vt:vector>
  </HeadingPairs>
  <TitlesOfParts>
    <vt:vector size="93" baseType="lpstr">
      <vt:lpstr>Dosis ExtraBold</vt:lpstr>
      <vt:lpstr>Aptos Display</vt:lpstr>
      <vt:lpstr>Microsoft Uighur</vt:lpstr>
      <vt:lpstr>Arial</vt:lpstr>
      <vt:lpstr>Aptos</vt:lpstr>
      <vt:lpstr>Dosis</vt:lpstr>
      <vt:lpstr>Wingdings</vt:lpstr>
      <vt:lpstr>Modern Love</vt:lpstr>
      <vt:lpstr>Dosis Medium</vt:lpstr>
      <vt:lpstr>Calibri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1_01- نشاط اعتيادي</vt:lpstr>
      <vt:lpstr>افتتاح الحصة</vt:lpstr>
      <vt:lpstr>نشاط اعتيادي</vt:lpstr>
      <vt:lpstr>قراءة الحرف3</vt:lpstr>
      <vt:lpstr>صرف وتحويل</vt:lpstr>
      <vt:lpstr>اختتام الحصة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افتتاح الحصة</vt:lpstr>
      <vt:lpstr>مرحبا بكم، سنبدأ حصة اللغة العربية.</vt:lpstr>
      <vt:lpstr>ضعوا الكراسة والدفتر واللوحة في القمطر.</vt:lpstr>
      <vt:lpstr>حاولوا الالتزام بهذه السلوكات. من يذكرنا بها؟</vt:lpstr>
      <vt:lpstr>ستواصلون التدرب على كتابة نص قصير انطلاقا من أسئلة موجهة. </vt:lpstr>
      <vt:lpstr>طلبت منكم إعادة كتابة النص بعد تصحيحه. خذوا دفاتر البحث. </vt:lpstr>
      <vt:lpstr>من يقرأ إنتاجه؟ سنناقشه من حيث الإجابة عن الأسئلة المطروحة، ومن حيث انسجامه.</vt:lpstr>
      <vt:lpstr>هذا مقترح آخر. من يقرأ؟</vt:lpstr>
      <vt:lpstr>Présentation PowerPoint</vt:lpstr>
      <vt:lpstr>نبدأ حصتنا في القراءة بتصحيح الواجب المنزلي. خذوا دفاتر البحث. </vt:lpstr>
      <vt:lpstr>من يقرأ التعريف الأول ويحدد المفردة المناسبة له؟ ( مناقشة الجواب ثم الانتقال إلى التعريف الموالي.)</vt:lpstr>
      <vt:lpstr>من يقرأ الجملة التي وردت فيها عبارة " الطاقات المتجددة"؟  ( مناقشة الجواب ثم الانتقال إلى المفردة الموالية.)</vt:lpstr>
      <vt:lpstr>خذوا كراساتكم الصفحة -142-. من يقرأ النص مستحضرا ضوابط الطلاقة؟</vt:lpstr>
      <vt:lpstr>ننتقل إلى تذكر مضامين النص. من يجيب عن السؤال التالي؟</vt:lpstr>
      <vt:lpstr>مناقشة الجواب</vt:lpstr>
      <vt:lpstr>مناقشة الجواب</vt:lpstr>
      <vt:lpstr>مناقشة الجواب</vt:lpstr>
      <vt:lpstr>مناقشة الجواب</vt:lpstr>
      <vt:lpstr>الآن، ستتعلمون كيف تبدون آراءكم حول مضمون نص. </vt:lpstr>
      <vt:lpstr>انتبهوا. سأعبر عن رأيي حول مضمون نص "مصادر الطاقة". </vt:lpstr>
      <vt:lpstr>أحدد معلومة أو فكرة أو قيمة أو حدثا أثارني أو أعجبني في النص. مثال: المعلومة التالية:</vt:lpstr>
      <vt:lpstr>أعبر عن رأيي معززا ذلك بحجج مناسبة.</vt:lpstr>
      <vt:lpstr>من يعيد قراءة الرأي؟  توجيه التلاميذ إلى التركيز على الأساليب المستعملة.</vt:lpstr>
      <vt:lpstr>أتذكر كيف أعبر عن رأيي حول مضمون نص معين.</vt:lpstr>
      <vt:lpstr>دوركم. من يقدم رأيه حول المعلومة نفسها؟ يمكن استعمال الأساليب نفسها أو اقتراح أخرى.</vt:lpstr>
      <vt:lpstr>هذه قيمة واردة في النص. من يعبر عن رأيه حولها معززا بحجج مناسبة. </vt:lpstr>
      <vt:lpstr>خذوا الصفحة 145. انجزوا نشاط "أتدرب مع زملائي". من يقرأ التعليمة؟</vt:lpstr>
      <vt:lpstr>من يحدد الفكرة التي أثارته في النص ثم يقدم رأيه حولها معززا ذلك بحجج مناسبة.</vt:lpstr>
      <vt:lpstr>ننتقل إلى نشاط "أنجز بمفردي". من يقرأ التعليمة؟</vt:lpstr>
      <vt:lpstr>من يحدد القيمة التي أثارته في النص ثم يقدم رأيه حولها معززا ذلك بحجج مناسبة.</vt:lpstr>
      <vt:lpstr>Présentation PowerPoint</vt:lpstr>
      <vt:lpstr>في هذه الحصة ستتعرفون المفعول لأجله من خلال الإجابة عن السؤالين التاليين:</vt:lpstr>
      <vt:lpstr>سبق لكم أن درستم المفعول لأجله في السنة الماضية. من يذكرنا بتعريفه؟</vt:lpstr>
      <vt:lpstr>نتذكر جماعة.  مطالبة التلاميذ بتقديم أمثلة أخرى.</vt:lpstr>
      <vt:lpstr>هذا مثال. سأقرأ الجملة وأحدد المفعول لأجله الوارد فيها، وأوضح لم تم اعتباره مفعولا لأجله.</vt:lpstr>
      <vt:lpstr>هذا مثال آخر. توجيه التلاميذ إلى تقديم أمثلة أخرى على غرار المثالين السابقين. </vt:lpstr>
      <vt:lpstr>لاحظوا في هذا المثال، المفعول لأجله ورد في الجملة في صيغة شبه جملة مكونة من حرف جر واسم مجرور . أعربه شبه جملة في محل نصب مفعول لأجله. </vt:lpstr>
      <vt:lpstr>مثال آخر.  توجيه التلاميذ إلى تقديم أمثلة أخرى على غرار المثالين السابقين.</vt:lpstr>
      <vt:lpstr>الآن، انتبهوا كيف سأحدد المفعول لأجله في جملة معطاة. أولا، أقرأ الجملة ثم أحدد الفعل. </vt:lpstr>
      <vt:lpstr>أطرح سؤالا حول سبب وقوع الفعل مستعملا صيغة : لماذا +الفعل+ فاعل + مفعول به حسب الجملة ( لماذا نراجع الدروس؟ )</vt:lpstr>
      <vt:lpstr>أحدد الاسم المنصوب أو العبارة التي تجيب عن السؤال في الجملة وأسميها مفعولا لأجله.</vt:lpstr>
      <vt:lpstr>أتذكر كيف أحدد المفعول لأجله في جملة.</vt:lpstr>
      <vt:lpstr>دوركم. ستحددون جماعة المفعول لأجله في الجملة التالية. من يقرأ الجملة ثم يحدد الفعل الوارد فيها؟</vt:lpstr>
      <vt:lpstr>الفعل هو" قرأ". من يطرح السؤال المناسب؟</vt:lpstr>
      <vt:lpstr>من يقرأ السؤال؟ ثم آخر يحدد العبارة التي تجيب عن السؤال في الجملة؟ </vt:lpstr>
      <vt:lpstr>نصحح. "لتعلم " هي العبارة التي تجيب عن السؤال. من يعربها بشكل دقيق؟ </vt:lpstr>
      <vt:lpstr>نصحح. من يقرأ؟ </vt:lpstr>
      <vt:lpstr>خذوا كراساتكم، الصفحة 148. أنجزوا نشاط " أتدرب مع زملائي". من يقرأ التعليمة؟ </vt:lpstr>
      <vt:lpstr>نصحح جماعة. (مناقشة الأجوبة)</vt:lpstr>
      <vt:lpstr>صححوا على كراساتكم.  توجيه التلاميذ إلى تحديد المفعول لأجله في كل جملة.</vt:lpstr>
      <vt:lpstr>أنجزوا نشاط " أنجز بمفردي ". من يقرأ التعليمة؟ </vt:lpstr>
      <vt:lpstr>صححوا على كراساتكم. بالنسبة للنشاط الثاني كل مقترح مناسب مقبول.</vt:lpstr>
      <vt:lpstr>اختتام الحصة</vt:lpstr>
      <vt:lpstr>ما الخطوات التي نسلكها للتعبير عن الرأي حول مضمون نص معين؟</vt:lpstr>
      <vt:lpstr>من يذكرنا بتعريف المفعول لأجله؟ </vt:lpstr>
      <vt:lpstr>من يذكرنا بطريقة تحديد المفعول لأجله في جملة معطاة؟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280</cp:revision>
  <dcterms:created xsi:type="dcterms:W3CDTF">2023-09-20T21:35:22Z</dcterms:created>
  <dcterms:modified xsi:type="dcterms:W3CDTF">2026-05-17T16:14:16Z</dcterms:modified>
</cp:coreProperties>
</file>