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9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0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1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2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3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5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8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822" r:id="rId9"/>
    <p:sldMasterId id="2147483764" r:id="rId10"/>
    <p:sldMasterId id="2147483775" r:id="rId11"/>
    <p:sldMasterId id="2147483786" r:id="rId12"/>
    <p:sldMasterId id="2147483845" r:id="rId13"/>
    <p:sldMasterId id="2147483868" r:id="rId14"/>
    <p:sldMasterId id="2147483741" r:id="rId15"/>
    <p:sldMasterId id="2147483878" r:id="rId16"/>
    <p:sldMasterId id="2147483888" r:id="rId17"/>
    <p:sldMasterId id="2147483898" r:id="rId18"/>
    <p:sldMasterId id="2147483686" r:id="rId19"/>
  </p:sldMasterIdLst>
  <p:notesMasterIdLst>
    <p:notesMasterId r:id="rId76"/>
  </p:notesMasterIdLst>
  <p:handoutMasterIdLst>
    <p:handoutMasterId r:id="rId77"/>
  </p:handoutMasterIdLst>
  <p:sldIdLst>
    <p:sldId id="2147482712" r:id="rId20"/>
    <p:sldId id="2147482653" r:id="rId21"/>
    <p:sldId id="2147482762" r:id="rId22"/>
    <p:sldId id="2147482654" r:id="rId23"/>
    <p:sldId id="2147482616" r:id="rId24"/>
    <p:sldId id="2147482450" r:id="rId25"/>
    <p:sldId id="2147482691" r:id="rId26"/>
    <p:sldId id="2147482658" r:id="rId27"/>
    <p:sldId id="2147482657" r:id="rId28"/>
    <p:sldId id="2147482775" r:id="rId29"/>
    <p:sldId id="2147482708" r:id="rId30"/>
    <p:sldId id="2147482509" r:id="rId31"/>
    <p:sldId id="2147482744" r:id="rId32"/>
    <p:sldId id="2147482713" r:id="rId33"/>
    <p:sldId id="2147482767" r:id="rId34"/>
    <p:sldId id="2147482693" r:id="rId35"/>
    <p:sldId id="2147482635" r:id="rId36"/>
    <p:sldId id="2147482707" r:id="rId37"/>
    <p:sldId id="2147482747" r:id="rId38"/>
    <p:sldId id="2147482776" r:id="rId39"/>
    <p:sldId id="2147482777" r:id="rId40"/>
    <p:sldId id="2147482778" r:id="rId41"/>
    <p:sldId id="2147482637" r:id="rId42"/>
    <p:sldId id="2147482643" r:id="rId43"/>
    <p:sldId id="2147482755" r:id="rId44"/>
    <p:sldId id="2147482518" r:id="rId45"/>
    <p:sldId id="2147482645" r:id="rId46"/>
    <p:sldId id="2147482644" r:id="rId47"/>
    <p:sldId id="2147482522" r:id="rId48"/>
    <p:sldId id="2147482539" r:id="rId49"/>
    <p:sldId id="2147482541" r:id="rId50"/>
    <p:sldId id="2147482543" r:id="rId51"/>
    <p:sldId id="2147482779" r:id="rId52"/>
    <p:sldId id="2147482780" r:id="rId53"/>
    <p:sldId id="2147482751" r:id="rId54"/>
    <p:sldId id="2147482757" r:id="rId55"/>
    <p:sldId id="2147482758" r:id="rId56"/>
    <p:sldId id="2147482759" r:id="rId57"/>
    <p:sldId id="2147482480" r:id="rId58"/>
    <p:sldId id="2147482723" r:id="rId59"/>
    <p:sldId id="2147482724" r:id="rId60"/>
    <p:sldId id="2147482725" r:id="rId61"/>
    <p:sldId id="2147482726" r:id="rId62"/>
    <p:sldId id="2147482727" r:id="rId63"/>
    <p:sldId id="2147482694" r:id="rId64"/>
    <p:sldId id="2147482466" r:id="rId65"/>
    <p:sldId id="2147482623" r:id="rId66"/>
    <p:sldId id="2147482735" r:id="rId67"/>
    <p:sldId id="2147482739" r:id="rId68"/>
    <p:sldId id="2147482743" r:id="rId69"/>
    <p:sldId id="2147482741" r:id="rId70"/>
    <p:sldId id="2147482704" r:id="rId71"/>
    <p:sldId id="2147482553" r:id="rId72"/>
    <p:sldId id="2147482576" r:id="rId73"/>
    <p:sldId id="2147482706" r:id="rId74"/>
    <p:sldId id="2147482671" r:id="rId75"/>
  </p:sldIdLst>
  <p:sldSz cx="9144000" cy="6858000" type="screen4x3"/>
  <p:notesSz cx="6858000" cy="9144000"/>
  <p:embeddedFontLst>
    <p:embeddedFont>
      <p:font typeface="Dosis" pitchFamily="2" charset="0"/>
      <p:regular r:id="rId78"/>
      <p:bold r:id="rId79"/>
    </p:embeddedFont>
    <p:embeddedFont>
      <p:font typeface="Dosis ExtraBold" pitchFamily="2" charset="0"/>
      <p:bold r:id="rId80"/>
    </p:embeddedFont>
    <p:embeddedFont>
      <p:font typeface="Dosis Medium" pitchFamily="2" charset="0"/>
      <p:regular r:id="rId81"/>
    </p:embeddedFont>
    <p:embeddedFont>
      <p:font typeface="Microsoft Uighur" panose="02000000000000000000" pitchFamily="2" charset="-78"/>
      <p:regular r:id="rId82"/>
      <p:bold r:id="rId83"/>
    </p:embeddedFont>
    <p:embeddedFont>
      <p:font typeface="Modern Love" panose="04090805081005020601" pitchFamily="82" charset="0"/>
      <p:regular r:id="rId84"/>
    </p:embeddedFont>
    <p:embeddedFont>
      <p:font typeface="Sakkal Majalla" panose="02000000000000000000" pitchFamily="2" charset="-78"/>
      <p:regular r:id="rId85"/>
      <p:bold r:id="rId8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31" userDrawn="1">
          <p15:clr>
            <a:srgbClr val="A4A3A4"/>
          </p15:clr>
        </p15:guide>
        <p15:guide id="3" orient="horz" pos="2568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pos="3016" userDrawn="1">
          <p15:clr>
            <a:srgbClr val="A4A3A4"/>
          </p15:clr>
        </p15:guide>
        <p15:guide id="6" orient="horz" pos="935" userDrawn="1">
          <p15:clr>
            <a:srgbClr val="A4A3A4"/>
          </p15:clr>
        </p15:guide>
        <p15:guide id="7" orient="horz" pos="4156" userDrawn="1">
          <p15:clr>
            <a:srgbClr val="A4A3A4"/>
          </p15:clr>
        </p15:guide>
        <p15:guide id="8" pos="3946" userDrawn="1">
          <p15:clr>
            <a:srgbClr val="A4A3A4"/>
          </p15:clr>
        </p15:guide>
        <p15:guide id="9" pos="18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D6E9EA"/>
    <a:srgbClr val="424D7C"/>
    <a:srgbClr val="424D7B"/>
    <a:srgbClr val="565F88"/>
    <a:srgbClr val="FFFFFF"/>
    <a:srgbClr val="F7FBFB"/>
    <a:srgbClr val="F3F8F9"/>
    <a:srgbClr val="7F7F7F"/>
    <a:srgbClr val="B359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76" autoAdjust="0"/>
    <p:restoredTop sz="95005" autoAdjust="0"/>
  </p:normalViewPr>
  <p:slideViewPr>
    <p:cSldViewPr snapToGrid="0">
      <p:cViewPr varScale="1">
        <p:scale>
          <a:sx n="70" d="100"/>
          <a:sy n="70" d="100"/>
        </p:scale>
        <p:origin x="1160" y="52"/>
      </p:cViewPr>
      <p:guideLst>
        <p:guide pos="4604"/>
        <p:guide orient="horz" pos="731"/>
        <p:guide orient="horz" pos="2568"/>
        <p:guide pos="5035"/>
        <p:guide pos="3016"/>
        <p:guide orient="horz" pos="935"/>
        <p:guide orient="horz" pos="4156"/>
        <p:guide pos="3946"/>
        <p:guide pos="183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font" Target="fonts/font7.fntdata"/><Relationship Id="rId89" Type="http://schemas.openxmlformats.org/officeDocument/2006/relationships/theme" Target="theme/theme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slide" Target="slides/slide55.xml"/><Relationship Id="rId79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90" Type="http://schemas.openxmlformats.org/officeDocument/2006/relationships/tableStyles" Target="tableStyles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56" Type="http://schemas.openxmlformats.org/officeDocument/2006/relationships/slide" Target="slides/slide37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77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80" Type="http://schemas.openxmlformats.org/officeDocument/2006/relationships/font" Target="fonts/font3.fntdata"/><Relationship Id="rId85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83" Type="http://schemas.openxmlformats.org/officeDocument/2006/relationships/font" Target="fonts/font6.fntdata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presProps" Target="presProps.xml"/><Relationship Id="rId61" Type="http://schemas.openxmlformats.org/officeDocument/2006/relationships/slide" Target="slides/slide42.xml"/><Relationship Id="rId82" Type="http://schemas.openxmlformats.org/officeDocument/2006/relationships/font" Target="fonts/font5.fntdata"/><Relationship Id="rId19" Type="http://schemas.openxmlformats.org/officeDocument/2006/relationships/slideMaster" Target="slideMasters/slideMaster1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17/05/2026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17/05/2026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65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7579E-3EF3-7164-D1BE-85558B11C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C06FDF7-BECF-E0D7-EDB2-ED5D193251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EE335C-9C0D-B2F7-5212-C383D3B74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3C1819-84AF-3FCB-5BF9-A03A550DFA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878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5F725-7D2E-567B-5AE6-A90403A78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539C41-627C-E2B4-2273-48622DC54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FFE1060-331C-985E-6E01-8F7CB8245B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E5C972-F241-B23A-65B0-A1300F895A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8483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EC875-B126-1474-5297-9915F23E7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86D557-5334-A866-581B-453E42366D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61A907F-85C1-66F2-A8E6-596932E671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4FA281-6D10-B256-0AE0-1C71A728F9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673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1D190-7991-176C-25D0-A36414067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64EFCD6-8735-3B67-6313-62A72DAC05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2BE91CC-7A55-11B6-864E-BBA6F28F75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FF6FE0-1A3E-CA62-D17C-583F992BE1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9594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5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5.png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83671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04457CE-2674-00FF-B457-164A14F9F8C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1647BD8-D0EF-FFD8-0233-DEF614C87B30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78A58007-5BF9-E7EB-B934-A2C8DD778E34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F447AD8-B2FC-DABE-696C-EE46D160B9E1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66CEB575-04CB-EA87-6CDE-3D2AA30511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A73DE861-2C8E-759D-7DF5-BDA6CC7A17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E404EE88-926B-2B8F-B69A-BDF103458D9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B85C8C59-B1ED-47C6-6925-3ADA0AADE0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2B006DDD-20F0-9EDB-056C-72CB101FDEF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244EF1C0-4898-CB45-BC95-2FCE045E842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189D414B-CDC1-76E6-8EE9-8447A81160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D24D249C-7E72-7446-546F-9079DBD744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9061855E-5CD4-306E-062A-EE722ED3D0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D4FF850B-3562-93BE-043F-B34327DE37C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DEAD9C32-1158-5117-57F3-5CF15B42FA9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C03B568E-3C1A-C168-E692-F5B086D3D2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395434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139124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795870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BD4D41F4-3664-3A1A-0470-15CE30FE0F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/>
        </p:blipFill>
        <p:spPr>
          <a:xfrm>
            <a:off x="277196" y="2783826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290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DA2542-9AC5-DCDC-AF49-1F6CE5C75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ED84C29-7BE7-3E51-4AF9-37E0F325F4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A04CE5-24DB-624C-FD53-2CEB95108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BC43D7-84B0-E9A6-5B45-408799ED6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1DB376A-F881-4C2E-AAB6-5165B89F9932}" type="datetimeFigureOut">
              <a:rPr lang="fr-FR" smtClean="0"/>
              <a:pPr/>
              <a:t>17/05/2026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D07A60-8DE8-FC6B-9EB5-17829303E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84F8DB-0E67-88EC-90F4-719A75B62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C5F69F-825F-43D4-AE64-FA989942600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75992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6EA8CE-2500-9232-3B64-9EB0C53E6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28853929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87205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099857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707516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73373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38681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44370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684063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542472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4420993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40491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65050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35724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39365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627714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079411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84609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32027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66933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05543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49577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982655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72062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727193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681753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699225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1003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04090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188758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8592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78951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90258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326886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282441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913565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642343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245099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68221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480996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884760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741365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10319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921731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73859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348746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3218444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64749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03231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547534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5254691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0038721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247500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347124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7786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243567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675649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58001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84303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079314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483084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38062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87373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08264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472879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39223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60385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478447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2322141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497314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07210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7102748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9490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32777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027711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16235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53356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4035877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621755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006646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1693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60573321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3300339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173716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676033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71054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72442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3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8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11.png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39.xml"/><Relationship Id="rId9" Type="http://schemas.openxmlformats.org/officeDocument/2006/relationships/theme" Target="../theme/theme4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6.xml"/><Relationship Id="rId7" Type="http://schemas.openxmlformats.org/officeDocument/2006/relationships/theme" Target="../theme/theme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48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47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4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6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3.xml"/><Relationship Id="rId15" Type="http://schemas.openxmlformats.org/officeDocument/2006/relationships/image" Target="../media/image7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2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image" Target="../media/image10.png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image" Target="../media/image8.png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theme" Target="../theme/theme9.xml"/><Relationship Id="rId28" Type="http://schemas.openxmlformats.org/officeDocument/2006/relationships/image" Target="../media/image11.png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0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03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12.xml"/><Relationship Id="rId15" Type="http://schemas.openxmlformats.org/officeDocument/2006/relationships/image" Target="../media/image11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18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21.xml"/><Relationship Id="rId15" Type="http://schemas.openxmlformats.org/officeDocument/2006/relationships/image" Target="../media/image7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image" Target="../media/image12.bin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52.xml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72.xml"/><Relationship Id="rId10" Type="http://schemas.openxmlformats.org/officeDocument/2006/relationships/theme" Target="../theme/theme16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image" Target="../media/image6.jpg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image" Target="../media/image6.jpg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theme" Target="../theme/theme18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200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0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09" r:id="rId22"/>
    <p:sldLayoutId id="2147483926" r:id="rId23"/>
    <p:sldLayoutId id="2147483912" r:id="rId24"/>
    <p:sldLayoutId id="2147483914" r:id="rId25"/>
    <p:sldLayoutId id="2147483916" r:id="rId26"/>
    <p:sldLayoutId id="2147483922" r:id="rId27"/>
    <p:sldLayoutId id="2147483925" r:id="rId28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8AD3C54-C939-464C-9E89-A2F6C600FD3F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DBE9F41-C45C-094C-BFF8-2F692996B3E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799798-8277-644F-8F22-22FFB59C547F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A0D109-5E82-D945-8319-12DFE4CAC68B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8122A7-868A-FD4D-AA94-EA1EB7D3F6A1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16EF97F-5640-BB46-BDA9-0494A95591C9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9F011F9-34F4-C14F-B4FA-38686BA56B28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023136-14E8-E541-A181-5005D8A5D8AA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02765D7-49F7-B641-9F9C-0C4ACF99ED36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9E2E418-61F3-A545-BF58-E571FAC11143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149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19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7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0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3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919" r:id="rId10"/>
    <p:sldLayoutId id="2147483920" r:id="rId11"/>
    <p:sldLayoutId id="2147483921" r:id="rId12"/>
    <p:sldLayoutId id="2147483923" r:id="rId1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8280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24" r:id="rId10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bin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9.png"/><Relationship Id="rId7" Type="http://schemas.openxmlformats.org/officeDocument/2006/relationships/image" Target="../media/image34.png"/><Relationship Id="rId12" Type="http://schemas.openxmlformats.org/officeDocument/2006/relationships/image" Target="../media/image2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11" Type="http://schemas.openxmlformats.org/officeDocument/2006/relationships/image" Target="../media/image38.png"/><Relationship Id="rId5" Type="http://schemas.openxmlformats.org/officeDocument/2006/relationships/image" Target="../media/image31.png"/><Relationship Id="rId10" Type="http://schemas.openxmlformats.org/officeDocument/2006/relationships/image" Target="../media/image37.png"/><Relationship Id="rId4" Type="http://schemas.openxmlformats.org/officeDocument/2006/relationships/image" Target="../media/image30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9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22.gif"/><Relationship Id="rId4" Type="http://schemas.openxmlformats.org/officeDocument/2006/relationships/image" Target="../media/image39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1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9.xml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1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1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1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4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8.png"/><Relationship Id="rId7" Type="http://schemas.openxmlformats.org/officeDocument/2006/relationships/image" Target="../media/image4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7.xml"/><Relationship Id="rId6" Type="http://schemas.openxmlformats.org/officeDocument/2006/relationships/image" Target="../media/image4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9.png"/><Relationship Id="rId7" Type="http://schemas.openxmlformats.org/officeDocument/2006/relationships/image" Target="../media/image4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10" Type="http://schemas.openxmlformats.org/officeDocument/2006/relationships/image" Target="../media/image43.png"/><Relationship Id="rId4" Type="http://schemas.openxmlformats.org/officeDocument/2006/relationships/image" Target="../media/image30.png"/><Relationship Id="rId9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47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9.pn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2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50.png"/><Relationship Id="rId10" Type="http://schemas.openxmlformats.org/officeDocument/2006/relationships/image" Target="../media/image22.gif"/><Relationship Id="rId4" Type="http://schemas.openxmlformats.org/officeDocument/2006/relationships/image" Target="../media/image18.png"/><Relationship Id="rId9" Type="http://schemas.openxmlformats.org/officeDocument/2006/relationships/image" Target="../media/image31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9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B983783-D348-3928-8AFB-D4A951D1C8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A37B56B-29DA-AFDD-0242-47F3CC0FBBC0}"/>
              </a:ext>
            </a:extLst>
          </p:cNvPr>
          <p:cNvSpPr txBox="1"/>
          <p:nvPr/>
        </p:nvSpPr>
        <p:spPr>
          <a:xfrm rot="20954829">
            <a:off x="3369330" y="3341623"/>
            <a:ext cx="1424081" cy="646986"/>
          </a:xfrm>
          <a:prstGeom prst="round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594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D7A91555-B438-D33B-CC13-6782496F4FD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54048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 ـــ  الحصة</a:t>
            </a: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3.</a:t>
            </a:r>
            <a:endParaRPr lang="ar-S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ـــ الحصة</a:t>
            </a: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الأساليب. 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</a:t>
            </a: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(40)د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الحصة-3-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r>
              <a:rPr lang="ar-S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اعتيادي.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: الحصة -1- 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 الحصة-2- 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402032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295606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540" y="1993082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5646B30-F978-45D4-55D2-5FE6B14C9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3AEB737-FBC0-A401-DCEA-9D4962175E9C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أستعد للفهم؛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أقرأ النص  بطلاقة و أفهمه فهما عاما.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C9655B-0AF3-8A01-C0A4-5CD860EFE746}"/>
              </a:ext>
            </a:extLst>
          </p:cNvPr>
          <p:cNvSpPr txBox="1"/>
          <p:nvPr/>
        </p:nvSpPr>
        <p:spPr>
          <a:xfrm>
            <a:off x="4509206" y="3380220"/>
            <a:ext cx="2098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- 02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 مصادر الطاقة ( ح1)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70C9FE0-1F20-CE1E-992A-CCA7330419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7397" y="3430505"/>
            <a:ext cx="536339" cy="540000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CFB23-F31C-8EBA-D492-2E6DA976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7994135E-407B-06C4-975A-CB35349A33A4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أستخرج وأستنتج معلومات من  النص.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C042A9-A6FB-027E-822A-3A2515D019CF}"/>
              </a:ext>
            </a:extLst>
          </p:cNvPr>
          <p:cNvSpPr txBox="1"/>
          <p:nvPr/>
        </p:nvSpPr>
        <p:spPr>
          <a:xfrm>
            <a:off x="3810000" y="4692778"/>
            <a:ext cx="2792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 مصادر الطاقة ( ح2) </a:t>
            </a:r>
          </a:p>
        </p:txBody>
      </p:sp>
      <p:pic>
        <p:nvPicPr>
          <p:cNvPr id="20" name="Espace réservé pour une image  20">
            <a:extLst>
              <a:ext uri="{FF2B5EF4-FFF2-40B4-BE49-F238E27FC236}">
                <a16:creationId xmlns:a16="http://schemas.microsoft.com/office/drawing/2014/main" id="{B94D9441-2A4A-179F-EDA7-8A9183A6451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8640" y="4530539"/>
            <a:ext cx="468000" cy="46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B505230-1D3F-59AA-1B2A-6A4A01A848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0639" y="3251156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D16EF83-71A7-F438-E203-7B9D81BC4F29}"/>
              </a:ext>
            </a:extLst>
          </p:cNvPr>
          <p:cNvSpPr txBox="1">
            <a:spLocks/>
          </p:cNvSpPr>
          <p:nvPr/>
        </p:nvSpPr>
        <p:spPr>
          <a:xfrm>
            <a:off x="2102784" y="2439773"/>
            <a:ext cx="4576792" cy="7604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B611447-48CD-76E7-3EE7-59F8DA55F57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03494" y="4649446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1892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4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85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7" grpId="0"/>
      <p:bldP spid="1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48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48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 من المتعلمين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50432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كتابة نص قصير.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735256" y="312246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النص  بطلاقة وفهمه فهما عاما.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91573" y="312246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استخراج واستنتاج معلومات من النص.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85" y="802314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 حصة اللغة العربية.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509CD5-5EE6-20B2-9E57-6D55CAE9C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FE07C4-7A29-4E39-7B67-790D282661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829EE29-E929-4A99-6165-F2CB0A3A78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EAEE2A-430D-8459-A8EF-A13494E138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218E5D8-90D9-C771-486F-B2C27A8A1986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8B6720-C76A-D4F7-DEBE-56337C751EF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7741B62-D1E4-1860-5DB5-70D5DA18D11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759C50-5F62-3D35-B658-E215912A2B6F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55421F-9D56-F07D-4FF2-DFA45858F0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Espace réservé pour une image  19">
            <a:extLst>
              <a:ext uri="{FF2B5EF4-FFF2-40B4-BE49-F238E27FC236}">
                <a16:creationId xmlns:a16="http://schemas.microsoft.com/office/drawing/2014/main" id="{77F6F6D6-EA25-8B44-FACE-C2AD2310994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56" r="-9820" b="6442"/>
          <a:stretch/>
        </p:blipFill>
        <p:spPr>
          <a:xfrm>
            <a:off x="1360449" y="1854666"/>
            <a:ext cx="5983326" cy="4233900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854" y="103230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57092" y="2542192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</a:t>
            </a:r>
            <a:r>
              <a:rPr lang="fr-FR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61909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76682-A17B-E1C4-657B-E3C81EFC0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60627B-8985-735E-E933-7766FBAB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85" y="80158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السلوكات. من يذكرنا بها؟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79E414-29E4-FDCA-5C70-F0878F80F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1ADA95-1060-83B6-1C73-B52E6086A7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8A827A-19B0-E5B4-617E-0F3E1D028E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B585F1-423C-267A-8052-18A234B079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94385EE-14A9-0D95-A1E4-116D16F5EA85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28FC89-5722-796F-394E-7AC23B28E64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75D6B00-2426-A2BD-9DF5-8425F780738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A165BF4-F5DC-7E07-B6D0-7C160CB7011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7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974A66-B713-72F4-EA69-43CFE16BFA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AD6EEFE7-A50B-2E4A-36BF-12EB64006F3B}"/>
              </a:ext>
            </a:extLst>
          </p:cNvPr>
          <p:cNvSpPr/>
          <p:nvPr/>
        </p:nvSpPr>
        <p:spPr>
          <a:xfrm>
            <a:off x="6755006" y="1692281"/>
            <a:ext cx="855033" cy="896536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D90448F-5419-1D0F-CCAB-FFB3532B41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360" y="1697091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6AEFB07B-8288-BE6B-B364-3D7F26ED7E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32" y="1735766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D32C1A-07AA-1882-192F-3AE9FC6033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788322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0E3844F-D2AF-557C-70BE-666FD3420A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679" y="1735766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9AEB534-8FC2-A538-0419-18F72438859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736" y="1697092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D82113CB-ECAC-FDEB-6AED-7C4683584EB7}"/>
              </a:ext>
            </a:extLst>
          </p:cNvPr>
          <p:cNvSpPr txBox="1">
            <a:spLocks/>
          </p:cNvSpPr>
          <p:nvPr/>
        </p:nvSpPr>
        <p:spPr>
          <a:xfrm>
            <a:off x="1289878" y="3166374"/>
            <a:ext cx="5109373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A262AD70-7DFA-0269-93C3-CDB9F44F0316}"/>
              </a:ext>
            </a:extLst>
          </p:cNvPr>
          <p:cNvSpPr txBox="1">
            <a:spLocks/>
          </p:cNvSpPr>
          <p:nvPr/>
        </p:nvSpPr>
        <p:spPr>
          <a:xfrm>
            <a:off x="1356369" y="4127546"/>
            <a:ext cx="5212368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47951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FA265-D080-ACFB-A18F-2706B616D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0DFA9-DFD7-53ED-E0D9-CC905003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761" y="80547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7DB0569B-332F-ED7E-D1C4-8B28574A5C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3116" y="1786494"/>
            <a:ext cx="6996640" cy="3935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90991F-A75E-6953-46A5-89F4F7FA91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89238-BD7D-CD7A-A229-4CC7806A07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3219B3-4EFF-E0EF-45EB-5F064A6E170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D0D8B6-75A5-22C8-3B67-03C7C4730D7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0973F27-E166-1671-D9EB-44699BA9223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D894C8-1643-5D8B-9A5F-3FC9E02C09D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33A17C-1915-C1A3-9C97-08820F78056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40DF00-B31B-D62F-2D3F-8BC7CA37840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50FE1C-7614-BF61-CCAB-C9DE4EAA0F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C30F8E-7B60-4917-AB98-3BBBD913192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8825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FDC3-650F-DDB0-569D-5E504416F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D039F7D-E624-5AE1-120F-B0D8ABAD8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3991"/>
            <a:ext cx="7886700" cy="720000"/>
          </a:xfrm>
        </p:spPr>
        <p:txBody>
          <a:bodyPr/>
          <a:lstStyle/>
          <a:p>
            <a:r>
              <a:rPr lang="ar-MA" sz="4000" dirty="0"/>
              <a:t>توجيه</a:t>
            </a:r>
            <a:endParaRPr lang="fr-MA" sz="4400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F375CD3-80A9-E533-389A-D0BC174A8DD8}"/>
              </a:ext>
            </a:extLst>
          </p:cNvPr>
          <p:cNvSpPr/>
          <p:nvPr/>
        </p:nvSpPr>
        <p:spPr>
          <a:xfrm>
            <a:off x="628650" y="1613991"/>
            <a:ext cx="7782128" cy="42420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التركيز خلال النشاط الاعتيادي على تدريب التلاميذ على إنتاج نصوص قصيرة. 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التركيز على التلاميذ المتعثرين من فئتي 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C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 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D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رائز الطلاقة للمرحلة الرابعة خلال حصص القراءة.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835747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ACCA3-1AD8-671A-92BC-EA569F6E2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6E0115-01A7-F4EF-934E-DEF056952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5" y="772819"/>
            <a:ext cx="7217002" cy="680424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ستتدربون على كتابة نص قصير انطلاقا من أسئلة موجهة.</a:t>
            </a:r>
            <a:endParaRPr lang="ar-MA"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047637-C56F-9D46-F6CD-D3C4F300E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7E82D63-47BD-49D2-8BFA-471F0DC3BF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12D36F-CEF9-1BA0-6DEC-4811027ABD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18EBFD-69B5-7F7B-104F-A078F0D23E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12AAFC-6512-2AD0-9882-15E8846AC0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1F4C20-93AE-1DF8-7EFA-4657BC9B8C1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C8D73E-6C2D-8B13-8C84-D6B840CA874E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627F67-C0F7-59E0-7747-FEA853EF291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0084902-939B-D6E7-9846-2BED248A28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E33B2AA-9C29-05EC-5591-B411E04032C0}"/>
              </a:ext>
            </a:extLst>
          </p:cNvPr>
          <p:cNvSpPr/>
          <p:nvPr/>
        </p:nvSpPr>
        <p:spPr>
          <a:xfrm>
            <a:off x="972015" y="2895600"/>
            <a:ext cx="7217001" cy="1859280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نَصّاً قَصيراً.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127183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F2DAC-24B9-84B4-5719-BBC8ECEE2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1D6402-A406-2130-4C41-590FB7910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التالي؟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BEC4634-CC71-F0B5-DC18-67BCE111C1BF}"/>
              </a:ext>
            </a:extLst>
          </p:cNvPr>
          <p:cNvSpPr/>
          <p:nvPr/>
        </p:nvSpPr>
        <p:spPr>
          <a:xfrm>
            <a:off x="1047751" y="4878251"/>
            <a:ext cx="6999513" cy="1412240"/>
          </a:xfrm>
          <a:prstGeom prst="round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2CCDEA-D025-5504-3195-15EF444F4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E90E5A5-7405-B37E-5BFE-A74D5DB255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1001BA0-CDD3-6066-85B4-A3D995F46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400EC4B-2F02-7C75-25FA-4E6B60CF12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8ED86E2-F144-9F04-0808-CA8AFBBC335E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A01FC0-6C5B-ECC9-1CF3-3315F8A5141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F12E23-01C6-CC6B-519D-05FAD06F25E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4EBC8C-DA89-1ED2-E239-64531597745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05DDA8-74D7-71E7-FDD5-722CAD943C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5A255E8-A56F-7DA5-B2B1-0657D37164C6}"/>
              </a:ext>
            </a:extLst>
          </p:cNvPr>
          <p:cNvSpPr txBox="1"/>
          <p:nvPr/>
        </p:nvSpPr>
        <p:spPr>
          <a:xfrm>
            <a:off x="559696" y="2821672"/>
            <a:ext cx="8041640" cy="218521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أَوْجُهُ </a:t>
            </a:r>
            <a:r>
              <a:rPr lang="ar-MA" sz="6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ٱلتَّشابُهِ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وَٱلِاخْتِلافِ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ٱلْمَسْرَحِ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وَٱلسّينِما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342900" indent="-342900" algn="r" rtl="1">
              <a:buFont typeface="+mj-lt"/>
              <a:buAutoNum type="arabicPeriod"/>
            </a:pP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362173707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F18ED-FDE0-96B3-37CC-2A0B4FA85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2216CE-D586-00C3-2E31-EC8170181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على دفاتر البحث، اكتبوا  فقرة للإجابة عن السؤال التالي: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توجيه التلاميذ إلى استعمال أساليب أخرى من اقتراحهم.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7714CAE-F59D-A2AD-B965-D02E08B117C8}"/>
              </a:ext>
            </a:extLst>
          </p:cNvPr>
          <p:cNvSpPr/>
          <p:nvPr/>
        </p:nvSpPr>
        <p:spPr>
          <a:xfrm>
            <a:off x="1047751" y="4878251"/>
            <a:ext cx="6999513" cy="1412240"/>
          </a:xfrm>
          <a:prstGeom prst="round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F102B1-28F1-FC0E-B8B8-8B4FE2F54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C8BCF84-AFBE-A980-3F44-2487550E4F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8DB3D63-6E4C-84AF-36AD-8853995C2F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8625DD1-A7F1-E8B7-65C7-95F972D644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27EBEB4-867F-882F-E8E2-D62FC76C6D3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1E38D1-4006-192C-6172-A3BD97CC5B6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936779-CF8B-AE5C-C6EF-AA69F6D2F77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321367-9EA9-267E-C11F-EE9B8327553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4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C68428E-ED0C-0005-258A-853B431D1A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9798ABE-1B3A-5C7A-F222-399F4858C3C9}"/>
              </a:ext>
            </a:extLst>
          </p:cNvPr>
          <p:cNvSpPr txBox="1"/>
          <p:nvPr/>
        </p:nvSpPr>
        <p:spPr>
          <a:xfrm>
            <a:off x="1545189" y="2321822"/>
            <a:ext cx="6004635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أَوْجُهُ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ٱلتَّشابُهِ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وَٱلِاخْتِلافِ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ٱلْمَسْرَحِ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وَٱلسّينِما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C72A5A5-88F9-8149-9421-65445D4F0A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67" y="1229328"/>
            <a:ext cx="610933" cy="70289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EB080E-FE2F-C344-8AE0-A0A74DFBEA1F}"/>
              </a:ext>
            </a:extLst>
          </p:cNvPr>
          <p:cNvSpPr txBox="1"/>
          <p:nvPr/>
        </p:nvSpPr>
        <p:spPr>
          <a:xfrm>
            <a:off x="945998" y="3626545"/>
            <a:ext cx="7269034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مَيَّز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ُ...... بِـ.............وَ..............عِلاوَةً عَلى................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بَيْنَما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نْفَرِدُ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.............بِـ....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.......وَ..............إِضافَةً إِلى...........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وَرَغْمَ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ٱخْتِلافِهِما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فَهُما يَ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شْتَرِكانِ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كَوْنِهِما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373430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42D59-4A3C-C562-F6DE-D60F8E493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3CD729-98EC-FB67-9B62-9EA83783E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2" y="750504"/>
            <a:ext cx="714955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عمله؟ سنناقشه من حيث  أفكاره وسلام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التعبير.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EF859CD-57E5-3CCB-F6C5-6D8913942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269B31E-F03F-9D12-37D4-768C2B9292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8032F21-617F-0AD5-D875-0F8769ECCE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D1CE97D-99D4-EFFE-4F26-A6703FF931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BAAC1D3-7E94-85AD-7E0E-30D729FD7FA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7BA6949-EC93-6128-FDBB-DAFF02E84DC2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4EB5AC-AC1F-2213-40A2-B773FB8809F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F14C89-AFC3-5B3D-DC8F-1EDB3FBC0A9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B48810A-03D4-EED4-1CF5-81137AAAFB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BCC7D5-9D7C-8CC7-2A17-31BB983F657D}"/>
              </a:ext>
            </a:extLst>
          </p:cNvPr>
          <p:cNvSpPr/>
          <p:nvPr/>
        </p:nvSpPr>
        <p:spPr>
          <a:xfrm>
            <a:off x="1056641" y="3213483"/>
            <a:ext cx="6844316" cy="1357811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إِنْتاجي. </a:t>
            </a:r>
            <a:endParaRPr lang="fr-FR" sz="8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6216238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B201A-B2A9-6DBA-7968-C650BAD8D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7B68A2-1DBD-5A60-AF81-A16A792CD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5" y="772819"/>
            <a:ext cx="7217002" cy="680424"/>
          </a:xfrm>
        </p:spPr>
        <p:txBody>
          <a:bodyPr>
            <a:noAutofit/>
          </a:bodyPr>
          <a:lstStyle/>
          <a:p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أعيدوا كتابة النص في منازلكم بعد تصحيح أخطائكم. سنواصل في الحصة المقبلة.</a:t>
            </a:r>
            <a:endParaRPr lang="ar-MA" sz="23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4478B32-1767-2618-E214-5CFFF8887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C3DFF0-DE6C-1E0E-069B-AD5852E1F8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4DD4AE0-3C7E-390C-3917-852830ECCD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4E0FF0-72FD-43BD-6435-68BF9142DC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12EF80E-DD8E-FA95-0AAA-9248404BE205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0543C2-344E-82B1-4DA4-B836161C289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20CEBB-500F-14CA-910B-1E272291D3DA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38998D-A6B8-837C-ABCE-C81E39700B0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3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C6AFC3-A4B1-53C1-1469-E20332FFC1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14E88E3-6746-C7CD-17C3-F03F3EEB040C}"/>
              </a:ext>
            </a:extLst>
          </p:cNvPr>
          <p:cNvSpPr txBox="1"/>
          <p:nvPr/>
        </p:nvSpPr>
        <p:spPr>
          <a:xfrm>
            <a:off x="1545189" y="2321822"/>
            <a:ext cx="6004635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أَوْجُهُ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ٱلتَّشابُهِ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وَٱلِاخْتِلافِ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ٱلْمَسْرَحِ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وَٱلسّينِما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4F0169B-7E02-0EE5-3419-73AB83F625B6}"/>
              </a:ext>
            </a:extLst>
          </p:cNvPr>
          <p:cNvSpPr txBox="1"/>
          <p:nvPr/>
        </p:nvSpPr>
        <p:spPr>
          <a:xfrm>
            <a:off x="945998" y="3626545"/>
            <a:ext cx="7269034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يَتَ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مَيَّز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ُ...... بِـ.............وَ..............عِلاوَةً عَلى................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بَيْنَما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نْفَرِدُ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.............بِـ....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.......وَ..............إِضافَةً إِلى...........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وَرَغْمَ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ٱخْتِلافِهِما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فَهُما يَ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شْتَرِكانِ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كَوْنِهِما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61344119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C966-51B4-D718-7372-A41E81AD1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4262EBFC-FFD6-15CE-8236-CCCB8C84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202" y="939382"/>
            <a:ext cx="670101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9B1F8AD-CCCA-0C49-7196-F2D91EFA9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4BB62C2-0AA9-48E8-8FEB-2FD1D03FC1C6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Arial" panose="020B0604020202020204" pitchFamily="34" charset="0"/>
              <a:buChar char="•"/>
            </a:pPr>
            <a:r>
              <a:rPr lang="tzm-Arab-MA" sz="2800" b="1" dirty="0">
                <a:cs typeface="Microsoft Uighur" panose="02000000000000000000" pitchFamily="2" charset="-78"/>
              </a:rPr>
              <a:t>أستعد للفهم؛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tzm-Arab-MA" sz="2800" b="1" dirty="0">
                <a:cs typeface="Microsoft Uighur" panose="02000000000000000000" pitchFamily="2" charset="-78"/>
              </a:rPr>
              <a:t>أقرأ </a:t>
            </a:r>
            <a:r>
              <a:rPr lang="ar-MA" sz="2800" b="1" dirty="0">
                <a:cs typeface="Microsoft Uighur" panose="02000000000000000000" pitchFamily="2" charset="-78"/>
              </a:rPr>
              <a:t>النص </a:t>
            </a:r>
            <a:r>
              <a:rPr lang="tzm-Arab-MA" sz="2800" b="1" dirty="0">
                <a:cs typeface="Microsoft Uighur" panose="02000000000000000000" pitchFamily="2" charset="-78"/>
              </a:rPr>
              <a:t> بطلاقة و</a:t>
            </a:r>
            <a:r>
              <a:rPr lang="ar-MA" sz="2800" b="1" dirty="0">
                <a:cs typeface="Microsoft Uighur" panose="02000000000000000000" pitchFamily="2" charset="-78"/>
              </a:rPr>
              <a:t>أ</a:t>
            </a:r>
            <a:r>
              <a:rPr lang="tzm-Arab-MA" sz="2800" b="1" dirty="0">
                <a:cs typeface="Microsoft Uighur" panose="02000000000000000000" pitchFamily="2" charset="-78"/>
              </a:rPr>
              <a:t>فهمه فهما عاما</a:t>
            </a:r>
            <a:r>
              <a:rPr lang="ar-MA" sz="2800" b="1" dirty="0">
                <a:cs typeface="Microsoft Uighur" panose="02000000000000000000" pitchFamily="2" charset="-78"/>
              </a:rPr>
              <a:t>.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ADE237A-100A-4FF7-91B5-2D1E5CB0FF63}"/>
              </a:ext>
            </a:extLst>
          </p:cNvPr>
          <p:cNvSpPr txBox="1"/>
          <p:nvPr/>
        </p:nvSpPr>
        <p:spPr>
          <a:xfrm>
            <a:off x="4574030" y="1777877"/>
            <a:ext cx="25971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مصادر الطاقة (ح1).</a:t>
            </a:r>
            <a:endParaRPr lang="fr-MA" sz="3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8B8A8F-4D2F-8E8A-F89F-7026C9CA1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3" name="Image 8">
            <a:extLst>
              <a:ext uri="{FF2B5EF4-FFF2-40B4-BE49-F238E27FC236}">
                <a16:creationId xmlns:a16="http://schemas.microsoft.com/office/drawing/2014/main" id="{A4C950B7-959B-AF20-5037-B68221182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5259" y="1074200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3F1B840-A860-E6EA-13B3-59E2AA4022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6629" y="176804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505" y="789637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سندرس نصا بعنوان « مصادر الطاقة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سنبدأ بنشاط أستعد لفهم النص.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88E9D2-E0D0-B95A-82F8-28DA9393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3C9E7B-DFA1-F61C-C4E1-43CFE1B17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7CC480-C975-3E10-D5F6-362EE74D6A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B9CC8F-CFE7-C1F7-EF1B-E3F816316E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712DE1-D964-F4C7-73D2-D286190F48B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4A0838-B903-163B-0B78-132C8BFFAC2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F6814-2FCC-3756-1F2E-FFC5336511E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49A57D-2E48-F54A-ADC3-37A2B4DD507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7E6715E4-4DF9-8E36-66B3-95F3AE7B86BE}"/>
              </a:ext>
            </a:extLst>
          </p:cNvPr>
          <p:cNvSpPr txBox="1"/>
          <p:nvPr/>
        </p:nvSpPr>
        <p:spPr>
          <a:xfrm>
            <a:off x="1539974" y="2962396"/>
            <a:ext cx="5645332" cy="132797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7200" b="1" dirty="0">
                <a:solidFill>
                  <a:srgbClr val="424D7B"/>
                </a:solidFill>
                <a:sym typeface="Sakkal Majalla"/>
              </a:rPr>
              <a:t>أَسْتَعِدُّ لِفَهْمِ ٱلنَّصِّ.</a:t>
            </a:r>
          </a:p>
        </p:txBody>
      </p:sp>
      <p:pic>
        <p:nvPicPr>
          <p:cNvPr id="6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5F6E6D-1895-9C60-F0DE-B70521C84A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12706763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212A7-1856-C90C-485D-3519C6A9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2D2829-9DAD-99E8-7A7F-74E69E83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48" y="789635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مفردات ستساعدكم على فهم النص.  من يقرأ؟ </a:t>
            </a:r>
          </a:p>
        </p:txBody>
      </p:sp>
      <p:sp>
        <p:nvSpPr>
          <p:cNvPr id="4" name="Google Shape;452;p158">
            <a:extLst>
              <a:ext uri="{FF2B5EF4-FFF2-40B4-BE49-F238E27FC236}">
                <a16:creationId xmlns:a16="http://schemas.microsoft.com/office/drawing/2014/main" id="{F875384E-7607-AE9C-E328-CA4E1C3003E6}"/>
              </a:ext>
            </a:extLst>
          </p:cNvPr>
          <p:cNvSpPr txBox="1"/>
          <p:nvPr/>
        </p:nvSpPr>
        <p:spPr>
          <a:xfrm>
            <a:off x="5265524" y="2645852"/>
            <a:ext cx="2843595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اَلطّاقاتُ  </a:t>
            </a:r>
            <a:r>
              <a:rPr lang="ar-MA" sz="4000" b="1" dirty="0" err="1">
                <a:solidFill>
                  <a:srgbClr val="002060"/>
                </a:solidFill>
                <a:sym typeface="Sakkal Majalla"/>
              </a:rPr>
              <a:t>ٱلْمُتَجَدِّدَةُ</a:t>
            </a:r>
            <a:r>
              <a:rPr lang="ar-MA" sz="4000" b="1" dirty="0">
                <a:solidFill>
                  <a:srgbClr val="002060"/>
                </a:solidFill>
                <a:sym typeface="Sakkal Majalla"/>
              </a:rPr>
              <a:t>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DA2DD8A-4ABE-5354-B2F9-42044243DA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1B48142-9474-3A73-8B13-3512D9AED0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427C2B6-E06D-60AE-F430-822E946E12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BEBFF11-3E02-9309-9B1C-860C7118B3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C2305C2-E5DB-AF61-38B0-7DD150DE6AC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B1B5A3B-67EB-F9BB-C684-B5116C5E011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A5C8F7-AC3B-3DBF-2403-59D3707DD14B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FD98A5-1D86-87D9-C7C0-A1B3E46E67A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556A77-D4DA-67EF-843D-B2DE333B14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8858755A-3DF4-734C-F3D8-C313E1786AF6}"/>
              </a:ext>
            </a:extLst>
          </p:cNvPr>
          <p:cNvSpPr txBox="1"/>
          <p:nvPr/>
        </p:nvSpPr>
        <p:spPr>
          <a:xfrm>
            <a:off x="5265524" y="4582445"/>
            <a:ext cx="2843595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اَلطّاقاتُ </a:t>
            </a:r>
            <a:r>
              <a:rPr lang="ar-MA" sz="4000" b="1" dirty="0" err="1">
                <a:solidFill>
                  <a:srgbClr val="002060"/>
                </a:solidFill>
                <a:sym typeface="Sakkal Majalla"/>
              </a:rPr>
              <a:t>ٱلنَّظيفَةُ</a:t>
            </a:r>
            <a:r>
              <a:rPr lang="ar-MA" sz="4000" b="1" dirty="0">
                <a:solidFill>
                  <a:srgbClr val="002060"/>
                </a:solidFill>
                <a:sym typeface="Sakkal Majalla"/>
              </a:rPr>
              <a:t>   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0E1D753A-1476-B206-CC13-196B6E520160}"/>
              </a:ext>
            </a:extLst>
          </p:cNvPr>
          <p:cNvSpPr txBox="1"/>
          <p:nvPr/>
        </p:nvSpPr>
        <p:spPr>
          <a:xfrm>
            <a:off x="948703" y="2645852"/>
            <a:ext cx="3024108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اَلطّاقاتُ </a:t>
            </a:r>
            <a:r>
              <a:rPr lang="ar-MA" sz="4000" b="1" dirty="0" err="1">
                <a:solidFill>
                  <a:srgbClr val="002060"/>
                </a:solidFill>
                <a:sym typeface="Sakkal Majalla"/>
              </a:rPr>
              <a:t>ٱلْأُحْفورِيَّةُ</a:t>
            </a:r>
            <a:endParaRPr lang="ar-MA" sz="4000" b="1" dirty="0">
              <a:solidFill>
                <a:srgbClr val="002060"/>
              </a:solidFill>
              <a:sym typeface="Sakkal Majalla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B84FBBAB-1EF0-7BB7-DFC4-F01A11108A43}"/>
              </a:ext>
            </a:extLst>
          </p:cNvPr>
          <p:cNvSpPr txBox="1"/>
          <p:nvPr/>
        </p:nvSpPr>
        <p:spPr>
          <a:xfrm>
            <a:off x="914236" y="4582445"/>
            <a:ext cx="3024108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اَلْغازاتُ </a:t>
            </a:r>
            <a:r>
              <a:rPr lang="ar-MA" sz="4000" b="1" dirty="0" err="1">
                <a:solidFill>
                  <a:srgbClr val="002060"/>
                </a:solidFill>
                <a:sym typeface="Sakkal Majalla"/>
              </a:rPr>
              <a:t>ٱلدَّفيئَةُ</a:t>
            </a:r>
            <a:endParaRPr lang="ar-MA" sz="4000" b="1" dirty="0">
              <a:solidFill>
                <a:srgbClr val="002060"/>
              </a:solidFill>
              <a:sym typeface="Sakkal Majalla"/>
            </a:endParaRPr>
          </a:p>
        </p:txBody>
      </p:sp>
    </p:spTree>
    <p:extLst>
      <p:ext uri="{BB962C8B-B14F-4D97-AF65-F5344CB8AC3E}">
        <p14:creationId xmlns:p14="http://schemas.microsoft.com/office/powerpoint/2010/main" val="109113506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DF81D-1003-0E7B-2067-5E7693003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ED9FC0-3292-0CDA-8DF2-70EF61340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80984"/>
            <a:ext cx="6840000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عبارات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الطاقات المتجددة»؟ ثم آخر يحاول تركيبها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 يقدم أمثلة.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C6431F3-9740-9FF8-CC3D-272440691F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768A3F-D8BA-4416-585D-942ACA13E8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EF10664F-3890-76F2-16CD-893272B455A3}"/>
              </a:ext>
            </a:extLst>
          </p:cNvPr>
          <p:cNvSpPr txBox="1"/>
          <p:nvPr/>
        </p:nvSpPr>
        <p:spPr>
          <a:xfrm>
            <a:off x="807109" y="3729749"/>
            <a:ext cx="7527645" cy="14641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4000" b="1" dirty="0">
                <a:solidFill>
                  <a:srgbClr val="424D7B"/>
                </a:solidFill>
              </a:rPr>
              <a:t>مَصادِرُ طَبيعِيَّةٌ لِإِنْتاجِ </a:t>
            </a:r>
            <a:r>
              <a:rPr lang="ar-MA" sz="4000" b="1" dirty="0" err="1">
                <a:solidFill>
                  <a:srgbClr val="424D7B"/>
                </a:solidFill>
              </a:rPr>
              <a:t>ٱلطّاقَةِ</a:t>
            </a:r>
            <a:r>
              <a:rPr lang="ar-MA" sz="4000" b="1" dirty="0">
                <a:solidFill>
                  <a:srgbClr val="424D7B"/>
                </a:solidFill>
              </a:rPr>
              <a:t> لا تَنْضُبُ وَلا تَنْتَهي، لِأَنَّها تَتَجَدَّدُ </a:t>
            </a:r>
            <a:r>
              <a:rPr lang="ar-MA" sz="4000" b="1" dirty="0" err="1">
                <a:solidFill>
                  <a:srgbClr val="424D7B"/>
                </a:solidFill>
              </a:rPr>
              <a:t>بِٱسْتِمْرارٍ</a:t>
            </a:r>
            <a:r>
              <a:rPr lang="ar-MA" sz="4000" b="1" dirty="0">
                <a:solidFill>
                  <a:srgbClr val="424D7B"/>
                </a:solidFill>
              </a:rPr>
              <a:t> في ٱلطَّبيعَةِ.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F60F63FA-10CA-E7EC-6874-5E5AFFB432F0}"/>
              </a:ext>
            </a:extLst>
          </p:cNvPr>
          <p:cNvSpPr txBox="1"/>
          <p:nvPr/>
        </p:nvSpPr>
        <p:spPr>
          <a:xfrm>
            <a:off x="2943617" y="1884476"/>
            <a:ext cx="3425022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اَلطّاقاتُ  </a:t>
            </a:r>
            <a:r>
              <a:rPr lang="ar-MA" b="1" dirty="0" err="1">
                <a:solidFill>
                  <a:srgbClr val="C00000"/>
                </a:solidFill>
                <a:sym typeface="Sakkal Majalla"/>
              </a:rPr>
              <a:t>ٱلْمُتَجَدِّدَةُ</a:t>
            </a:r>
            <a:r>
              <a:rPr lang="ar-MA" b="1" dirty="0">
                <a:solidFill>
                  <a:srgbClr val="C00000"/>
                </a:solidFill>
                <a:sym typeface="Sakkal Majalla"/>
              </a:rPr>
              <a:t>  </a:t>
            </a: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3E49B91-3C91-23BF-DC95-7E51E05C865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872026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250D204-2AD3-01D0-268E-7019433102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6341D7-B477-D804-F963-32FDCED6B1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D573BC6-3935-335C-EEA1-742F727A04A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27925B0-B13F-72B2-E701-9F435F2CCDE0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DC99DA-2159-1C13-E85F-FE5FEFEFD8F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539FFD-DABC-DEB4-1318-F8A097FADDE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19F0DE-1F23-BDDC-3FF2-EDAA25124C1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77848077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C0C7D-C564-8DD0-9A57-78138B04E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3F5266-EC8F-2A92-3208-3172FBAAB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53" y="805740"/>
            <a:ext cx="6840000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عبارات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الطاقات النظيفة»؟ ثم آخر يحاول تركيبها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 يقدم أمثلة.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C4D8FB1-F1B5-09CF-A530-B966591B5D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A6B4F34-F748-B0F5-77F7-CC9A609F04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6E16AD99-8E29-1BD9-F93D-1BDFB4AB38E2}"/>
              </a:ext>
            </a:extLst>
          </p:cNvPr>
          <p:cNvSpPr txBox="1"/>
          <p:nvPr/>
        </p:nvSpPr>
        <p:spPr>
          <a:xfrm>
            <a:off x="807109" y="3729749"/>
            <a:ext cx="7527645" cy="14641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4000" b="1" dirty="0">
                <a:solidFill>
                  <a:srgbClr val="424D7B"/>
                </a:solidFill>
              </a:rPr>
              <a:t>مَصادِرُ طَبيعِيَّةٌ لِإِنْتاجِ </a:t>
            </a:r>
            <a:r>
              <a:rPr lang="ar-MA" sz="4000" b="1" dirty="0" err="1">
                <a:solidFill>
                  <a:srgbClr val="424D7B"/>
                </a:solidFill>
              </a:rPr>
              <a:t>ٱلطّاقَةِ</a:t>
            </a:r>
            <a:r>
              <a:rPr lang="ar-MA" sz="4000" b="1" dirty="0">
                <a:solidFill>
                  <a:srgbClr val="424D7B"/>
                </a:solidFill>
              </a:rPr>
              <a:t> لا تُلَوِّثُ </a:t>
            </a:r>
            <a:r>
              <a:rPr lang="ar-MA" sz="4000" b="1" dirty="0" err="1">
                <a:solidFill>
                  <a:srgbClr val="424D7B"/>
                </a:solidFill>
              </a:rPr>
              <a:t>ٱلْبيئَةَ</a:t>
            </a:r>
            <a:r>
              <a:rPr lang="ar-MA" sz="4000" b="1" dirty="0">
                <a:solidFill>
                  <a:srgbClr val="424D7B"/>
                </a:solidFill>
              </a:rPr>
              <a:t> وَلا تَضُرُّ </a:t>
            </a:r>
            <a:r>
              <a:rPr lang="ar-MA" sz="4000" b="1" dirty="0" err="1">
                <a:solidFill>
                  <a:srgbClr val="424D7B"/>
                </a:solidFill>
              </a:rPr>
              <a:t>بِٱلْهَواءِ</a:t>
            </a:r>
            <a:r>
              <a:rPr lang="ar-MA" sz="4000" b="1" dirty="0">
                <a:solidFill>
                  <a:srgbClr val="424D7B"/>
                </a:solidFill>
              </a:rPr>
              <a:t> </a:t>
            </a:r>
            <a:r>
              <a:rPr lang="ar-MA" sz="4000" b="1" dirty="0" err="1">
                <a:solidFill>
                  <a:srgbClr val="424D7B"/>
                </a:solidFill>
              </a:rPr>
              <a:t>وَٱلْماءِ</a:t>
            </a:r>
            <a:r>
              <a:rPr lang="ar-MA" sz="4000" b="1" dirty="0">
                <a:solidFill>
                  <a:srgbClr val="424D7B"/>
                </a:solidFill>
              </a:rPr>
              <a:t>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C7265E3F-DD42-44DF-4746-097701AA7DAC}"/>
              </a:ext>
            </a:extLst>
          </p:cNvPr>
          <p:cNvSpPr txBox="1"/>
          <p:nvPr/>
        </p:nvSpPr>
        <p:spPr>
          <a:xfrm>
            <a:off x="2961089" y="1884476"/>
            <a:ext cx="3425022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اَلطّاقاتُ </a:t>
            </a:r>
            <a:r>
              <a:rPr lang="ar-MA" b="1" dirty="0" err="1">
                <a:solidFill>
                  <a:srgbClr val="C00000"/>
                </a:solidFill>
                <a:sym typeface="Sakkal Majalla"/>
              </a:rPr>
              <a:t>ٱلنَّظيفَةُ</a:t>
            </a:r>
            <a:endParaRPr lang="ar-MA" b="1" dirty="0">
              <a:solidFill>
                <a:srgbClr val="C00000"/>
              </a:solidFill>
              <a:sym typeface="Sakkal Majalla"/>
            </a:endParaRP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4B12A8-35AD-D4EC-EF0F-EAF3C9FCAD1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872026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6406F1-F502-D4E3-BB9E-FC255C31DA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AC6B382-7DED-71B4-FE36-EEDCD62BD2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DAE220C-E58C-C5E9-8A85-CD7E0B94A5F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815A315-46A1-2998-B346-890F254D928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EE2B9C-3220-6097-80A3-B5823FDF8890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B90FA5-70B6-FFEA-C54C-BE545245C5C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CF27AB-BD06-8F4B-08E8-07E09729BEA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416427913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73A74-348F-FC7A-DE7D-1CE3F8007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390EDB-DDB5-1D65-6E53-B49206BAF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53" y="805740"/>
            <a:ext cx="6840000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عبارات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الطاقات الأحفورية»؟ ثم آخر يحاول تركيبها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 يقدم أمثلة.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C7D108-C87E-CFBC-20C4-CA7362BB7C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639F0C1-83A3-084F-ACF4-A6442B92D3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C24E4FCF-8DC8-A6A2-6107-D6DDF1D17A8B}"/>
              </a:ext>
            </a:extLst>
          </p:cNvPr>
          <p:cNvSpPr txBox="1"/>
          <p:nvPr/>
        </p:nvSpPr>
        <p:spPr>
          <a:xfrm>
            <a:off x="909777" y="3729749"/>
            <a:ext cx="7527645" cy="21452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4000" b="1" dirty="0">
                <a:solidFill>
                  <a:srgbClr val="424D7B"/>
                </a:solidFill>
              </a:rPr>
              <a:t>مَصادِرُ طَبيعِيَّةٌ لِإِنْتاجِ </a:t>
            </a:r>
            <a:r>
              <a:rPr lang="ar-MA" sz="4000" b="1" dirty="0" err="1">
                <a:solidFill>
                  <a:srgbClr val="424D7B"/>
                </a:solidFill>
              </a:rPr>
              <a:t>ٱلطّاقَةِ</a:t>
            </a:r>
            <a:r>
              <a:rPr lang="ar-MA" sz="4000" b="1" dirty="0">
                <a:solidFill>
                  <a:srgbClr val="424D7B"/>
                </a:solidFill>
              </a:rPr>
              <a:t> تَكَوَّنَتْ في باطِنِ </a:t>
            </a:r>
            <a:r>
              <a:rPr lang="ar-MA" sz="4000" b="1" dirty="0" err="1">
                <a:solidFill>
                  <a:srgbClr val="424D7B"/>
                </a:solidFill>
              </a:rPr>
              <a:t>ٱلْأَرْضِ</a:t>
            </a:r>
            <a:r>
              <a:rPr lang="ar-MA" sz="4000" b="1" dirty="0">
                <a:solidFill>
                  <a:srgbClr val="424D7B"/>
                </a:solidFill>
              </a:rPr>
              <a:t> عَبْرَ مَلايينِ ٱلسِّنينَ. يُؤَدّي </a:t>
            </a:r>
            <a:r>
              <a:rPr lang="ar-MA" sz="4000" b="1" dirty="0" err="1">
                <a:solidFill>
                  <a:srgbClr val="424D7B"/>
                </a:solidFill>
              </a:rPr>
              <a:t>ٱحْتِراقُها</a:t>
            </a:r>
            <a:r>
              <a:rPr lang="ar-MA" sz="4000" b="1" dirty="0">
                <a:solidFill>
                  <a:srgbClr val="424D7B"/>
                </a:solidFill>
              </a:rPr>
              <a:t> إِلى إِنْتاجِ كَمِّيّاتٍ ضَخْمَةٍ مِنَ </a:t>
            </a:r>
            <a:r>
              <a:rPr lang="ar-MA" sz="4000" b="1" dirty="0" err="1">
                <a:solidFill>
                  <a:srgbClr val="424D7B"/>
                </a:solidFill>
              </a:rPr>
              <a:t>ٱلْغازاتِ</a:t>
            </a:r>
            <a:r>
              <a:rPr lang="ar-MA" sz="4000" b="1" dirty="0">
                <a:solidFill>
                  <a:srgbClr val="424D7B"/>
                </a:solidFill>
              </a:rPr>
              <a:t> </a:t>
            </a:r>
            <a:r>
              <a:rPr lang="ar-MA" sz="4000" b="1" dirty="0" err="1">
                <a:solidFill>
                  <a:srgbClr val="424D7B"/>
                </a:solidFill>
              </a:rPr>
              <a:t>ٱلسّامَّةِ</a:t>
            </a:r>
            <a:r>
              <a:rPr lang="ar-MA" sz="4000" b="1" dirty="0">
                <a:solidFill>
                  <a:srgbClr val="424D7B"/>
                </a:solidFill>
              </a:rPr>
              <a:t> ٱلَّتي تُلَوِّثُ </a:t>
            </a:r>
            <a:r>
              <a:rPr lang="ar-MA" sz="4000" b="1" dirty="0" err="1">
                <a:solidFill>
                  <a:srgbClr val="424D7B"/>
                </a:solidFill>
              </a:rPr>
              <a:t>ٱلْبيئَةَ</a:t>
            </a:r>
            <a:r>
              <a:rPr lang="ar-MA" sz="4000" b="1" dirty="0">
                <a:solidFill>
                  <a:srgbClr val="424D7B"/>
                </a:solidFill>
              </a:rPr>
              <a:t>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FF5EA4C9-BFAC-58AA-5190-9D6801F3661F}"/>
              </a:ext>
            </a:extLst>
          </p:cNvPr>
          <p:cNvSpPr txBox="1"/>
          <p:nvPr/>
        </p:nvSpPr>
        <p:spPr>
          <a:xfrm>
            <a:off x="2961089" y="1884476"/>
            <a:ext cx="3425022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اَلطّاقاتُ </a:t>
            </a:r>
            <a:r>
              <a:rPr lang="ar-MA" b="1" dirty="0" err="1">
                <a:solidFill>
                  <a:srgbClr val="C00000"/>
                </a:solidFill>
                <a:sym typeface="Sakkal Majalla"/>
              </a:rPr>
              <a:t>ٱلأُحْفورِيَّةُ</a:t>
            </a:r>
            <a:endParaRPr lang="ar-MA" b="1" dirty="0">
              <a:solidFill>
                <a:srgbClr val="C00000"/>
              </a:solidFill>
              <a:sym typeface="Sakkal Majalla"/>
            </a:endParaRP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F67A8D1-DD3A-AE50-FD06-E104ED6FD64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872026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1041C52-A2BA-46FB-E386-B91D8AAED5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7031F68-E446-9221-1116-E041C49BC9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CA64275-648D-87D8-A03D-23843DF6D16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63258B7-596A-D9ED-0B03-F1D7AB63AD99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33694A1-2F85-CA46-9229-D68BF62FBEF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1F6CDE-3EE8-995F-8AE2-5B7F5897DE0B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4843AEC-AA4C-3BB6-521E-E802865EBCE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4260594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0C03D-5AF4-7DBD-E745-F4542F64F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153AA0-3B08-225E-130A-7C3D8ECF2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53" y="805740"/>
            <a:ext cx="6840000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عبارات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الغازات الدفيئة»؟ ثم آخر يحاول تركيبها في جملة مفيدة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 يقدم أمثلة.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6DE11AF-3D70-CAD0-2005-3E72C29533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913FAAD-3FEF-D9CD-C1FA-ED10547C98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CDB8860E-5ED0-B409-F414-2155379F5631}"/>
              </a:ext>
            </a:extLst>
          </p:cNvPr>
          <p:cNvSpPr txBox="1"/>
          <p:nvPr/>
        </p:nvSpPr>
        <p:spPr>
          <a:xfrm>
            <a:off x="909777" y="3729749"/>
            <a:ext cx="7527645" cy="21452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lang="ar-MA" sz="4000" b="1" dirty="0">
                <a:solidFill>
                  <a:srgbClr val="424D7B"/>
                </a:solidFill>
              </a:rPr>
              <a:t>غازاتٌ ناتِجَةٌ عَنْ حَرْقِ </a:t>
            </a:r>
            <a:r>
              <a:rPr lang="ar-MA" sz="4000" b="1" dirty="0" err="1">
                <a:solidFill>
                  <a:srgbClr val="424D7B"/>
                </a:solidFill>
              </a:rPr>
              <a:t>ٱلنَّفْطِ</a:t>
            </a:r>
            <a:r>
              <a:rPr lang="ar-MA" sz="4000" b="1" dirty="0">
                <a:solidFill>
                  <a:srgbClr val="424D7B"/>
                </a:solidFill>
              </a:rPr>
              <a:t> </a:t>
            </a:r>
            <a:r>
              <a:rPr lang="ar-MA" sz="4000" b="1" dirty="0" err="1">
                <a:solidFill>
                  <a:srgbClr val="424D7B"/>
                </a:solidFill>
              </a:rPr>
              <a:t>وَٱلْفَحْمِ</a:t>
            </a:r>
            <a:r>
              <a:rPr lang="ar-MA" sz="4000" b="1" dirty="0">
                <a:solidFill>
                  <a:srgbClr val="424D7B"/>
                </a:solidFill>
              </a:rPr>
              <a:t>، تَتَجَمَّعُ في </a:t>
            </a:r>
            <a:r>
              <a:rPr lang="ar-MA" sz="4000" b="1" dirty="0" err="1">
                <a:solidFill>
                  <a:srgbClr val="424D7B"/>
                </a:solidFill>
              </a:rPr>
              <a:t>ٱلْغِلافِ</a:t>
            </a:r>
            <a:r>
              <a:rPr lang="ar-MA" sz="4000" b="1" dirty="0">
                <a:solidFill>
                  <a:srgbClr val="424D7B"/>
                </a:solidFill>
              </a:rPr>
              <a:t> </a:t>
            </a:r>
            <a:r>
              <a:rPr lang="ar-MA" sz="4000" b="1" dirty="0" err="1">
                <a:solidFill>
                  <a:srgbClr val="424D7B"/>
                </a:solidFill>
              </a:rPr>
              <a:t>ٱلْجَوِّيِّ</a:t>
            </a:r>
            <a:r>
              <a:rPr lang="ar-MA" sz="4000" b="1" dirty="0">
                <a:solidFill>
                  <a:srgbClr val="424D7B"/>
                </a:solidFill>
              </a:rPr>
              <a:t> وَتَتَراكَمُ بِشَكْلٍ مُفْرِطٍ، مِمّا يَتَسَبَّبُ في </a:t>
            </a:r>
            <a:r>
              <a:rPr lang="ar-MA" sz="4000" b="1" dirty="0" err="1">
                <a:solidFill>
                  <a:srgbClr val="424D7B"/>
                </a:solidFill>
              </a:rPr>
              <a:t>ٱرْتِفاعِ</a:t>
            </a:r>
            <a:r>
              <a:rPr lang="ar-MA" sz="4000" b="1" dirty="0">
                <a:solidFill>
                  <a:srgbClr val="424D7B"/>
                </a:solidFill>
              </a:rPr>
              <a:t> دَرَجَةِ حَرارَةِ </a:t>
            </a:r>
            <a:r>
              <a:rPr lang="ar-MA" sz="4000" b="1" dirty="0" err="1">
                <a:solidFill>
                  <a:srgbClr val="424D7B"/>
                </a:solidFill>
              </a:rPr>
              <a:t>ٱلْأَرْضِ</a:t>
            </a:r>
            <a:r>
              <a:rPr lang="ar-MA" sz="4000" b="1" dirty="0">
                <a:solidFill>
                  <a:srgbClr val="424D7B"/>
                </a:solidFill>
              </a:rPr>
              <a:t>.</a:t>
            </a:r>
          </a:p>
        </p:txBody>
      </p:sp>
      <p:sp>
        <p:nvSpPr>
          <p:cNvPr id="15" name="Google Shape;452;p158">
            <a:extLst>
              <a:ext uri="{FF2B5EF4-FFF2-40B4-BE49-F238E27FC236}">
                <a16:creationId xmlns:a16="http://schemas.microsoft.com/office/drawing/2014/main" id="{5260E2BF-9802-EEFA-B4D7-8F89BA3D2F54}"/>
              </a:ext>
            </a:extLst>
          </p:cNvPr>
          <p:cNvSpPr txBox="1"/>
          <p:nvPr/>
        </p:nvSpPr>
        <p:spPr>
          <a:xfrm>
            <a:off x="2961089" y="1884476"/>
            <a:ext cx="3425022" cy="919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>
                <a:solidFill>
                  <a:srgbClr val="C00000"/>
                </a:solidFill>
                <a:sym typeface="Sakkal Majalla"/>
              </a:rPr>
              <a:t>اَلْغازاتُ </a:t>
            </a:r>
            <a:r>
              <a:rPr lang="ar-MA" b="1" dirty="0" err="1">
                <a:solidFill>
                  <a:srgbClr val="C00000"/>
                </a:solidFill>
                <a:sym typeface="Sakkal Majalla"/>
              </a:rPr>
              <a:t>ٱلدَّفيئَةُ</a:t>
            </a:r>
            <a:endParaRPr lang="ar-MA" b="1" dirty="0">
              <a:solidFill>
                <a:srgbClr val="C00000"/>
              </a:solidFill>
              <a:sym typeface="Sakkal Majalla"/>
            </a:endParaRP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B1BDC43-E57B-F646-951E-B6369637CED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82686" y="2872026"/>
            <a:ext cx="925916" cy="789529"/>
          </a:xfrm>
          <a:prstGeom prst="round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63E622B-79D9-1F8A-0338-4BA3796FE3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E2F2940-466E-BC95-F0B5-1762FF91B0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52869B-2B39-2BBE-5F43-CFFB7239163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4C035FF-852F-0C1F-1FA6-56F8AE12EB29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EDF7AD0-28AE-87AF-112E-502CF7C3948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766A71-4C04-9AAA-BC29-96376AD1CA9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CF65376-B91A-36A9-8221-D2DC87A5F57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59645848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E45D2-BACE-532B-399A-7EEAB0BC9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58F9D0-193D-F4FB-D00A-8305FE49D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6" y="797801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كلمة ويقدم معناها؟ 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F210A6-A00A-CD61-9081-C114690937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828000" cy="828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7AE82A-0AF3-6F00-C4B8-E0F069C65B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AC070D3-00D6-3F34-9416-EB72A1F48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EAB2E06-8B2B-F146-8333-DE326B6028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B21FF33-A349-68E0-02E7-709779F0FE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331BA3-D1E3-B4FF-CAC1-463828C0F66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C2E442-C088-F9BF-44BF-4B505AB3509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B66254-E5C1-318C-39F2-E797FCBA3DC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8B22B5E-A3BA-2B66-1EFA-223982C5321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1FF587F3-F516-209E-71EA-70163641FB1F}"/>
              </a:ext>
            </a:extLst>
          </p:cNvPr>
          <p:cNvSpPr txBox="1"/>
          <p:nvPr/>
        </p:nvSpPr>
        <p:spPr>
          <a:xfrm>
            <a:off x="5265524" y="2645852"/>
            <a:ext cx="2843595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اَلطّاقاتُ  </a:t>
            </a:r>
            <a:r>
              <a:rPr lang="ar-MA" sz="4000" b="1" dirty="0" err="1">
                <a:solidFill>
                  <a:srgbClr val="002060"/>
                </a:solidFill>
                <a:sym typeface="Sakkal Majalla"/>
              </a:rPr>
              <a:t>ٱلْمُتَجَدِّدَةُ</a:t>
            </a:r>
            <a:r>
              <a:rPr lang="ar-MA" sz="4000" b="1" dirty="0">
                <a:solidFill>
                  <a:srgbClr val="002060"/>
                </a:solidFill>
                <a:sym typeface="Sakkal Majalla"/>
              </a:rPr>
              <a:t> 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9CB17C91-1CD3-E1D8-3D75-76F9F4907BAC}"/>
              </a:ext>
            </a:extLst>
          </p:cNvPr>
          <p:cNvSpPr txBox="1"/>
          <p:nvPr/>
        </p:nvSpPr>
        <p:spPr>
          <a:xfrm>
            <a:off x="5265524" y="4582445"/>
            <a:ext cx="2843595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اَلطَّاقاتُ </a:t>
            </a:r>
            <a:r>
              <a:rPr lang="ar-MA" sz="4000" b="1" dirty="0" err="1">
                <a:solidFill>
                  <a:srgbClr val="002060"/>
                </a:solidFill>
                <a:sym typeface="Sakkal Majalla"/>
              </a:rPr>
              <a:t>ٱلنَّظيفَةُ</a:t>
            </a:r>
            <a:r>
              <a:rPr lang="ar-MA" sz="4000" b="1" dirty="0">
                <a:solidFill>
                  <a:srgbClr val="002060"/>
                </a:solidFill>
                <a:sym typeface="Sakkal Majalla"/>
              </a:rPr>
              <a:t>   </a:t>
            </a: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84A6A4B3-66ED-091E-6572-0853297BD94D}"/>
              </a:ext>
            </a:extLst>
          </p:cNvPr>
          <p:cNvSpPr txBox="1"/>
          <p:nvPr/>
        </p:nvSpPr>
        <p:spPr>
          <a:xfrm>
            <a:off x="948703" y="2645852"/>
            <a:ext cx="3024108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اَلطّاقاتُ </a:t>
            </a:r>
            <a:r>
              <a:rPr lang="ar-MA" sz="4000" b="1" dirty="0" err="1">
                <a:solidFill>
                  <a:srgbClr val="002060"/>
                </a:solidFill>
                <a:sym typeface="Sakkal Majalla"/>
              </a:rPr>
              <a:t>ٱلأُحْفورِيَّةُ</a:t>
            </a:r>
            <a:endParaRPr lang="ar-MA" sz="4000" b="1" dirty="0">
              <a:solidFill>
                <a:srgbClr val="002060"/>
              </a:solidFill>
              <a:sym typeface="Sakkal Majalla"/>
            </a:endParaRPr>
          </a:p>
        </p:txBody>
      </p:sp>
      <p:sp>
        <p:nvSpPr>
          <p:cNvPr id="16" name="Google Shape;452;p158">
            <a:extLst>
              <a:ext uri="{FF2B5EF4-FFF2-40B4-BE49-F238E27FC236}">
                <a16:creationId xmlns:a16="http://schemas.microsoft.com/office/drawing/2014/main" id="{4AD562D6-EDB4-504E-BF79-F6114538310B}"/>
              </a:ext>
            </a:extLst>
          </p:cNvPr>
          <p:cNvSpPr txBox="1"/>
          <p:nvPr/>
        </p:nvSpPr>
        <p:spPr>
          <a:xfrm>
            <a:off x="914236" y="4582445"/>
            <a:ext cx="3024108" cy="7831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olidFill>
                  <a:srgbClr val="002060"/>
                </a:solidFill>
                <a:sym typeface="Sakkal Majalla"/>
              </a:rPr>
              <a:t>اَلْغازاتُ </a:t>
            </a:r>
            <a:r>
              <a:rPr lang="ar-MA" sz="4000" b="1" dirty="0" err="1">
                <a:solidFill>
                  <a:srgbClr val="002060"/>
                </a:solidFill>
                <a:sym typeface="Sakkal Majalla"/>
              </a:rPr>
              <a:t>ٱلدَّفيئَةُ</a:t>
            </a:r>
            <a:endParaRPr lang="ar-MA" sz="4000" b="1" dirty="0">
              <a:solidFill>
                <a:srgbClr val="002060"/>
              </a:solidFill>
              <a:sym typeface="Sakkal Majalla"/>
            </a:endParaRPr>
          </a:p>
        </p:txBody>
      </p:sp>
    </p:spTree>
    <p:extLst>
      <p:ext uri="{BB962C8B-B14F-4D97-AF65-F5344CB8AC3E}">
        <p14:creationId xmlns:p14="http://schemas.microsoft.com/office/powerpoint/2010/main" val="185339499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79C83-5E80-E4BA-E4CF-5F2A1300E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AE49B1-F7CA-5A3D-8E56-FFFCB3A39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657" y="821805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كراساتكم، الصفحة 142.</a:t>
            </a:r>
            <a:endParaRPr lang="ar-AE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3B05D13-F60B-33B5-8F0E-08FD60B947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CF66D0-7BA8-309F-A055-BC6A711E8D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EAA794-EDE2-9C0C-ED55-744039F580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C808B39-BC5E-155D-96D3-AEA797C43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B87FCA-2703-6537-DB7F-C3036253BE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C7230E4-5B5A-6FB1-81E5-933ED342483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4A4F15-F5C0-D110-479F-DDFB5265160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2802E3-FCCB-F873-30E1-48E91CDD843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9BD58C-433A-FFE1-75F7-AEA6E695D94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07DD6B4-5342-067B-D255-6C868F9B54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131" y="1835914"/>
            <a:ext cx="2811214" cy="43380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2A4513E-1644-84E7-D985-07483A5582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7479" y="2087828"/>
            <a:ext cx="2932128" cy="4338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042A057-A286-BB9E-D567-C8BA82A8E0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1767" y="2199169"/>
            <a:ext cx="2845712" cy="4338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433996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DE8A3-CB33-57AD-8B45-60A4AE901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989F0F-C810-C9E1-D5D3-0328CAEC7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657" y="821805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حاولوا، بشكل ثنائي،  بناء توقع حول مضمون النص من خلال العنوان والصور المرفقة به.</a:t>
            </a:r>
            <a:endParaRPr lang="ar-AE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45895C81-9EBA-00BB-3684-F8A945F9BE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56483" y="3180268"/>
            <a:ext cx="5831034" cy="1330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txBody>
          <a:bodyPr/>
          <a:lstStyle/>
          <a:p>
            <a:r>
              <a:rPr lang="ar-MA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أُحَدِّدُ تَوَقُّعي حَوْلَ مَضْمونِ ٱلنَّصِّ.</a:t>
            </a:r>
            <a:endParaRPr lang="fr-MA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4EC989-9D7C-C6CA-47A9-BFB16227DE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899FF8-4E77-F341-29B4-B7810E0047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CB9D51-D07B-DC23-F1B0-63505E642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57160C-56DC-9EAF-24C2-3B00F4C64E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BE44E6F-BE59-E90B-7326-3FA618C285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4CB897F-A7F6-F5B6-C0FE-9B15D7D4342F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C090A3-756D-1264-1139-A63E19EE11A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76B6A0-A349-8DEF-AC57-8A3239F8EB4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921143-D55A-CC6A-B48A-1FE390143A0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68666680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09833-31A8-CBDE-615E-C379EFA1D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D6A7D-F0EA-A52D-2556-736457C26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05" y="796821"/>
            <a:ext cx="7159695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توقعه؟  ما الذي جعلكما تتوقعان ذلك؟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531C17-400C-817A-E69C-D8E12C7915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BA68CC71-173E-3B56-76FF-D8ED582C598D}"/>
              </a:ext>
            </a:extLst>
          </p:cNvPr>
          <p:cNvSpPr/>
          <p:nvPr/>
        </p:nvSpPr>
        <p:spPr>
          <a:xfrm>
            <a:off x="176911" y="4714801"/>
            <a:ext cx="8297719" cy="1445226"/>
          </a:xfrm>
          <a:prstGeom prst="wedgeRoundRectCallout">
            <a:avLst>
              <a:gd name="adj1" fmla="val -12457"/>
              <a:gd name="adj2" fmla="val -49257"/>
              <a:gd name="adj3" fmla="val 16667"/>
            </a:avLst>
          </a:prstGeom>
          <a:noFill/>
          <a:ln w="285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Low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justLow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7E7E59-14B2-AFCF-AA0B-47A97099F4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9E6F22-5646-BEFC-E599-E6457192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41C37E-2DB1-2358-21D5-D161A03596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1532807-5DD5-35DE-FBBD-00D70FEAE2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03DB1FF-7EFC-14E6-AEBC-6233AEDD820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61C032-AB3A-9598-3D5B-6EE2BCD23204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A1993-E5BD-FDB9-11DE-D8B35C92C70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BA14BA-F4C2-1366-91EF-55D7D61DAE2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Google Shape;452;p158">
            <a:extLst>
              <a:ext uri="{FF2B5EF4-FFF2-40B4-BE49-F238E27FC236}">
                <a16:creationId xmlns:a16="http://schemas.microsoft.com/office/drawing/2014/main" id="{E96D5E9E-0B9A-CC16-2D6E-FA4457FE4AB5}"/>
              </a:ext>
            </a:extLst>
          </p:cNvPr>
          <p:cNvSpPr txBox="1"/>
          <p:nvPr/>
        </p:nvSpPr>
        <p:spPr>
          <a:xfrm>
            <a:off x="821519" y="3286760"/>
            <a:ext cx="7500961" cy="109004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أَعْتَقِدُ أَنَّ ٱلنَّصَّ سَيَتَحَدَّثُ عَنْ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</a:t>
            </a:r>
            <a:r>
              <a:rPr kumimoji="0" lang="ar-AE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396934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DA238-A82A-2E87-0598-E02381180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24081-AF34-7570-6C31-8CF72D39D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01" y="774000"/>
            <a:ext cx="7257904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لاحظوا الصور و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مقدمة النص والعناوين المكتوبة بخط مغاير، وتحققوا من توقعاتكم.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8ED32B-3D58-D7DF-51DE-8635723235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A6F888-D9DA-C6DC-7744-B743F55FB7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4DE7B8-A008-4F51-B236-4C988D7BF9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58C3D80-63B1-62A5-EA17-DF0DC96804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04D1D8-DA87-09C7-84A4-FF159E0530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F34325-3E25-9CA9-3742-C430D828437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E9E135-7B93-EC40-539D-1C0624DBE14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BA3F3E-CEC4-FD03-6A75-EE6AD1A82C6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8C1563-BC98-568B-0D70-AB46169DE4E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82856450-05C4-8FFF-AB9D-25C48C5652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00" y="1416984"/>
            <a:ext cx="739018" cy="8505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A3AFE57-1931-3793-F4B5-BF0AAC4974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36786" y="1830305"/>
            <a:ext cx="2811214" cy="433808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E102795-4896-4888-A535-C1E42F9351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97479" y="2087828"/>
            <a:ext cx="2932128" cy="4338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216B71-3F96-B8AA-3549-5CBD5F5D157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1767" y="2199169"/>
            <a:ext cx="2845712" cy="4338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F3F37FE-CB32-B336-58DA-12B257B06C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2345" y="1830305"/>
            <a:ext cx="2811214" cy="433808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BD283A6-3D3A-496E-0EC3-D2AD147596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83038" y="2087828"/>
            <a:ext cx="2932128" cy="4338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CF5821F-BD58-F1D9-ECDE-1B5E853E8F2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3601" y="2199169"/>
            <a:ext cx="2845712" cy="4338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EA2017F-6D7A-48B5-7D6C-EE9D5AD3EC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4179" y="1830305"/>
            <a:ext cx="2811214" cy="433808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8B43B0A-87B1-EB3A-F9F9-133B6B4BBF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64872" y="2087828"/>
            <a:ext cx="2932128" cy="4338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875105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C5E09-F5DA-0B49-9775-BB9C951F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F0F323-10F7-A8B6-CF34-FB6E1DF24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845" y="71371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توقعه؟ ثم يوضح لزملائه كيف تمكن من التحقق منه. 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463B9248-AAE7-956E-FF13-18825AF24B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8170" y="3550243"/>
            <a:ext cx="3739243" cy="793157"/>
          </a:xfrm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أَتَحَقَّقُ مِنْ تَوقُّعي.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D42598D-8DCB-5C33-FB1E-F7B960BED4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CF54454-B7AE-3024-4AC8-3B2171A2B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CE4828E-C029-C3F5-8EEC-8C2B9AE48F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E97EC70-794E-3CEB-D1C0-796BC3F09F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9496E5-5672-48EF-F7F8-DC66193C489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072B48-EA64-9CCB-9421-6EFB147BFF4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FD9AFF-E9AC-2F2F-7E19-FDC550275DF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29C4D0-DFF6-07EC-6328-D6002222D8C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Espace réservé pour une image  10">
            <a:extLst>
              <a:ext uri="{FF2B5EF4-FFF2-40B4-BE49-F238E27FC236}">
                <a16:creationId xmlns:a16="http://schemas.microsoft.com/office/drawing/2014/main" id="{07179D7E-C41E-9249-A5E4-B0BA571D7B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4221" y="2547030"/>
            <a:ext cx="2879725" cy="2879725"/>
          </a:xfrm>
        </p:spPr>
      </p:pic>
      <p:pic>
        <p:nvPicPr>
          <p:cNvPr id="22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12FAA0-94F7-4C97-7A1F-3103898396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5136" y="713710"/>
            <a:ext cx="792000" cy="791999"/>
          </a:xfrm>
        </p:spPr>
      </p:pic>
    </p:spTree>
    <p:extLst>
      <p:ext uri="{BB962C8B-B14F-4D97-AF65-F5344CB8AC3E}">
        <p14:creationId xmlns:p14="http://schemas.microsoft.com/office/powerpoint/2010/main" val="246768598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9B7F5-A5B7-BD77-D1EB-E31EE0B80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A6DBFF-E764-935D-815C-1244CB52D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707" y="746648"/>
            <a:ext cx="6912207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توزيع أجزاء النص على التلاميذ.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6407BAA-A986-0063-9B75-4FB8A96B9E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2990F1-5335-67F4-C6A1-D159FEEF9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990E89-A1F7-C7CD-F6CD-2CE29FDCBA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5FEE2F-8F08-5449-E528-71B04DE498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CB8866-7DC8-C38B-FFBA-7142A097554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B95569-DBB5-36BD-9544-144330F92DF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55A9E6-BB85-AD36-7980-518BD7CAD13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MA" sz="2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B8413B-6473-C090-B993-8FECD9DBC67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1E72350-F480-16FF-5883-277A132633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86A54C0-55D1-CCA3-8409-0CB40F91BC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601" y="2199169"/>
            <a:ext cx="2845712" cy="4338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482DA76-8911-9B65-F3DF-C30D0DEC15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4179" y="1830305"/>
            <a:ext cx="2811214" cy="43380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4525D22-E6F6-82E9-F80C-E144C4C111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64872" y="2087828"/>
            <a:ext cx="2932128" cy="4338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028655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BCCC8-2409-7264-D38E-2006608B3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B02AAE-34FC-9C01-155E-A0FC565EA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جماعة عن بعض أسئلة الفهم. من يجيب عن السؤال التالي؟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65B9E9D-4889-8CD2-52B2-C8E746713E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57F972A-CD1F-7A42-8CD2-AB3A9113C22C}"/>
              </a:ext>
            </a:extLst>
          </p:cNvPr>
          <p:cNvSpPr/>
          <p:nvPr/>
        </p:nvSpPr>
        <p:spPr>
          <a:xfrm>
            <a:off x="539933" y="2737693"/>
            <a:ext cx="7914639" cy="1940118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4400" rtl="1">
              <a:lnSpc>
                <a:spcPct val="107000"/>
              </a:lnSpc>
              <a:spcAft>
                <a:spcPts val="800"/>
              </a:spcAft>
              <a:tabLst>
                <a:tab pos="985838" algn="l"/>
              </a:tabLst>
              <a:defRPr/>
            </a:pP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عَمَّ يَتَحَدَّثُ ٱلنَّصُّ</a:t>
            </a: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96CDF4-4D2C-AF5E-1CB9-2932685572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C3F8E56-5ED7-BF5D-90F9-C5B244C471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87FB20-8160-9A83-931C-3FDD7CD883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A24D3B-E1D6-E4D7-20F7-87FC7458CB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5D2194C-56CA-4786-1EB7-FEB4300ACBCC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79E3B2-FEBF-D5BB-1799-B07390911F0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BC1BAC-A8B8-E46F-A048-54E2EFF696DD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6CFA62-DCE7-A57D-5D42-8E47B9359D2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5469757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BAF4A-0737-A826-C98E-A4952FED8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508D06-AFCF-F905-1025-F73AD2876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699B61-1066-C33A-16DA-C2C700EADC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760988C-3D8F-963B-3397-6DA5CACA652E}"/>
              </a:ext>
            </a:extLst>
          </p:cNvPr>
          <p:cNvSpPr/>
          <p:nvPr/>
        </p:nvSpPr>
        <p:spPr>
          <a:xfrm>
            <a:off x="776738" y="2847663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AE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ما ٱلْمَقْصودُ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بِٱلطّاقاتِ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ٱلْأُحْفورِيَّةِ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51FEE0-F265-1439-A25D-E4A99A3E89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6D7AB8-5751-70B4-D3E1-D5514109CD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54F073-33C0-5321-531C-67EC1A20A7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387380-163D-FDF3-676D-8E245E07A7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7806EE3-AE8B-6C1A-0F25-A64F461F1F9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99305E-D7B4-95A7-AD38-ECE58A16C48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91D15B-9516-5304-2548-233DE342902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5D3744-65F0-1AC1-81EA-51C41F6BBBC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77628956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BB74B-6984-3CF6-619B-974BEF87F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A900E7-A360-15AE-8F74-7F9904382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075BD0-1417-EBE5-DEDD-FADDC96FF0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92FFE1-ABA2-EFC5-FBEF-3D73EFB52B3F}"/>
              </a:ext>
            </a:extLst>
          </p:cNvPr>
          <p:cNvSpPr/>
          <p:nvPr/>
        </p:nvSpPr>
        <p:spPr>
          <a:xfrm>
            <a:off x="584514" y="3011939"/>
            <a:ext cx="7974972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 ما أَنْواعُ مَصادِرِ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ٱلطّاقاتِ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ٱلْأُحْفورِيَّةِ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ٱلْمَذْكورَةِ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ٱلنَّصِّ؟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601B364-7043-9AB3-FB2A-FF24D91C85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0EB15C-A5C5-C362-17C8-316573B8BD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E9CDEA-461F-48B8-3413-FEFEBD985E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6546B77-2FF9-2039-FE98-DD0419605B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B13D24D-F08F-C524-5218-878E7358EEC6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1E2E8-2D19-B742-2940-2381EB17210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28CF65-5462-7F56-F7DD-15C5C53F0C8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9FD1CE-30CE-9C64-0AAA-87E3FD533FE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70347105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A18FD-70C5-70CD-D3BD-72FB855AD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D0D42C-BF68-D728-34A7-51D7B4546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C144FD8-5396-280F-4C7A-3162EFD89C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4FC9EE6-55A4-C5E9-4FC1-6E57090FD84A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ما ٱلْمَقْصودُ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بِٱلطّاقاتِ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ٱلْمُتَجَدِّدَةِ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62B0D-57E3-03B6-EE52-4F091A5BC4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FE3937-414D-2F75-A55C-A5A4521109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53CF8F0-520D-12D8-3F74-BEAECBE22E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CF57E6C-9805-9070-1B71-5A83C3304D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119D62E-627C-EC27-E1D1-7C7ED1913E88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06596F-F761-BA05-02E5-59D50ACFF05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8B6343-047A-00E3-66D6-503E2735134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05BAF0-E40C-3FA2-2F23-BB75B892453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9547961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E72F5-EA3A-1426-7BA0-D267A9E99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8AA52E-882A-004E-63FF-254D5A07A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4584B3-8C3C-8CF8-B9F7-0EDE9200CE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986D4B3-CD99-8627-BEF8-4B98161A28E0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ما أَنْواعُ مَصادِرِ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ٱلطّاقاتِ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ٱلْمُتَجَدِّدَةِ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ٱلْمَذْكورَةِ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ٱلنَّصِّ؟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520B5A-4626-D634-A000-05D1C0EB84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DBEFFBC-49F9-182F-2926-E6EFED008D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D81116-C5E2-1064-6AC4-8F16CBF57B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8C2D48C-4AE8-691C-E4C2-1E2BE30240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867F00B-9BCB-E6A4-2351-77DED2410849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0D1C87-C620-7306-5708-D2BC7A30598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575232-0F36-48DD-E64B-E0CACCAC22B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CE1902-AE1E-C1D2-378D-1CD4CA47CE4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56994738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E650C-1147-4F8F-9C52-78A6BAF0E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8061DB-E1B3-4FC5-5DFB-842B5024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مناقشة الجواب.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A77259-77EF-EA77-7EDE-060B254FDC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82B60B9-73C3-2264-7D6E-F9772BD3589F}"/>
              </a:ext>
            </a:extLst>
          </p:cNvPr>
          <p:cNvSpPr/>
          <p:nvPr/>
        </p:nvSpPr>
        <p:spPr>
          <a:xfrm>
            <a:off x="849277" y="2936782"/>
            <a:ext cx="7607555" cy="1971923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ما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ٱلْفَرْقُ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بَيْنَ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ٱلطّاقاتِ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ٱلْأُحْفورِيَّةِ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وَٱلطّاقاتِ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ٱلْمُتَجَدِّدَةِ</a:t>
            </a:r>
            <a:r>
              <a:rPr lang="ar-MA" sz="3600" b="1" kern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AE" sz="3600" b="1" kern="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7D379C-7BFC-D179-49B9-122D524C0C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97F589-0E57-6822-A03F-E4A91E2350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36C84E4-4743-D342-E6C8-4A4A35673B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100172C-CD04-54CD-463C-F90A7D6950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50392AD-D314-B1FA-95F8-C9B7B20FD8DD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B933F9-71A2-61FA-A498-668909B8C81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09F4BB-1B15-9CF5-6CCB-F6DAE6D59D7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63C8A4-9F38-4860-61C6-CE7048C33D0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72767173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F4BFB-E223-ED4F-2984-AB8BC6D02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C4C87-6520-B813-323E-5566D69FC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146. أجيبوا عن أسئلة استثمار المعجم. 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E27909-80D8-747D-A49F-0A935C0D97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91A38B5-7A9E-8FDB-53D4-4A6804BA78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0E384C-5DB0-4CD1-B15E-091D4DEC55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ED6A87B-34DE-C01C-8D13-4D96D112C5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FA168A-625F-0C4E-D4FF-F5B69D0DFF9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6BC3490-AC18-7CF7-5EE3-70ABA5DE43E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32D2DA-B70F-5D87-AFC3-077310BE004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C7F4A8-C8FF-B63B-779B-BEB269965B84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450DDC-FE76-C8E2-2693-2698FC42A77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20FA632-6A72-F3FC-BD71-656ADC3054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6253" y="1584000"/>
            <a:ext cx="3311183" cy="472213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EC93694-2D22-691A-5DF5-07157D71F419}"/>
              </a:ext>
            </a:extLst>
          </p:cNvPr>
          <p:cNvSpPr/>
          <p:nvPr/>
        </p:nvSpPr>
        <p:spPr>
          <a:xfrm>
            <a:off x="2439297" y="2138680"/>
            <a:ext cx="3328139" cy="174244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986170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06ECD-06D0-5BEB-BF3D-E176D3A44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98B408-64F6-6E99-406D-52499D870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6DA1F31-5C3B-734D-B4C7-EDD7119885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323838-3769-EA93-7B37-6F5EEEB6F7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FCDB7E-CA21-196F-9A67-9419DA1E16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553AF9-1F87-0206-C7AB-D0D25B5022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17E960-BC0A-D1F2-4C9B-5F85227675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B200E97-02AF-DBE8-5B85-F37C792B124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944268-AC7B-D95D-9485-DB38D5E3B3A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8E641E-65B7-54DB-1777-CB48971D1C9F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609566-239D-3C84-C02A-E65A00A33DD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915B72C-8BBB-4103-5D33-D35725FD36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535" y="1921285"/>
            <a:ext cx="7927266" cy="446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72348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038D9-6C15-B729-45C5-0C3AE0F91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14FFF3-CBF0-246F-67E8-E9D33E397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 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C01B3E8-1D30-B241-F989-54167C5878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058D1F5-C5E5-F675-858E-4A7912ECC9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CD8B66-C7F4-94C4-5A56-A2675A4475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22E5DDA-9245-3B1F-3F10-C176AD0FCD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52DAF9-282C-3F5B-11A9-6571C322B9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771C99E-4A9F-D846-7E43-F7A4EDEA5C9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8B7806-AF8B-813F-1BD3-F9E587BEDA6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5DB745-9396-59D5-7011-3DE6BDB352F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B74E02-45B0-0896-FE8D-2A8784D6EA7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12E449B-048B-44CD-0E16-08ADB1F2F0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633" y="1996444"/>
            <a:ext cx="7927266" cy="446476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7A4E5C9-61BE-FCF4-3A83-E86151DDF0B5}"/>
              </a:ext>
            </a:extLst>
          </p:cNvPr>
          <p:cNvSpPr txBox="1"/>
          <p:nvPr/>
        </p:nvSpPr>
        <p:spPr>
          <a:xfrm>
            <a:off x="4459266" y="2598003"/>
            <a:ext cx="35194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مَصادِرُ طَبيعِيَّةٌ لِإِنْتاجِ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ٱلطّاقَةِ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تَكَوَّنَتْ في باطِنِ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عَبْرَ مَلايينِ ٱلسِّنينَ.</a:t>
            </a:r>
            <a:endParaRPr lang="fr-FR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D24A2FF-907F-FFEC-5E89-DFAA122212EB}"/>
              </a:ext>
            </a:extLst>
          </p:cNvPr>
          <p:cNvSpPr txBox="1"/>
          <p:nvPr/>
        </p:nvSpPr>
        <p:spPr>
          <a:xfrm>
            <a:off x="495634" y="2598003"/>
            <a:ext cx="36162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غَيْرُ مُتَجَدِّدَةٍ    - تُسَبِّبُ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ٱنْبِعاثاتٍ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ضارَّةً.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تُلَوِّثُ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وَٱلْماءَ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وَٱلتُّرْبَةَ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6329F0E-AA97-449E-E51F-041E6699908B}"/>
              </a:ext>
            </a:extLst>
          </p:cNvPr>
          <p:cNvSpPr txBox="1"/>
          <p:nvPr/>
        </p:nvSpPr>
        <p:spPr>
          <a:xfrm>
            <a:off x="4572000" y="4228828"/>
            <a:ext cx="35194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اَلنَّفْطُ؛                           -  اَلْفَحْمُ؛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اَلْغازُ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ٱلطَّبيعِيُّ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      </a:t>
            </a:r>
          </a:p>
          <a:p>
            <a:pPr algn="r" rtl="1"/>
            <a:endParaRPr lang="ar-MA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1F61541-0E67-FEEF-2AC0-4B0559697789}"/>
              </a:ext>
            </a:extLst>
          </p:cNvPr>
          <p:cNvSpPr txBox="1"/>
          <p:nvPr/>
        </p:nvSpPr>
        <p:spPr>
          <a:xfrm>
            <a:off x="527527" y="4153668"/>
            <a:ext cx="35194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اَلطّاقَةُ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ٱلشَّمْسِيَّةُ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       - طاقَةُ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ٱلرِّياحِ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اَلطّاقَةُ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ٱلْمائِيَّةُ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7FB0F84-2875-5792-9D96-BD3222434028}"/>
              </a:ext>
            </a:extLst>
          </p:cNvPr>
          <p:cNvSpPr txBox="1"/>
          <p:nvPr/>
        </p:nvSpPr>
        <p:spPr>
          <a:xfrm>
            <a:off x="3219190" y="5583667"/>
            <a:ext cx="42328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تَتَجَدَّدُ وَتَتَكَرَّرُ بِصِفَةٍ مُسْتَمِرَّةٍ وَلا تَنْضُبُ.</a:t>
            </a:r>
          </a:p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يَدومُ وَيَسْتَمِرُّ لِفَتْرَةٍ طَويلَةٍ. </a:t>
            </a:r>
          </a:p>
        </p:txBody>
      </p:sp>
    </p:spTree>
    <p:extLst>
      <p:ext uri="{BB962C8B-B14F-4D97-AF65-F5344CB8AC3E}">
        <p14:creationId xmlns:p14="http://schemas.microsoft.com/office/powerpoint/2010/main" val="78640970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BDC562-D3C4-F0FC-6D1B-4106B8429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44" y="769354"/>
            <a:ext cx="7298644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نواصل، سنلعب لعبة الأضداد.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B27676-1EFD-FFD2-7B9B-952BBDC508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8ECC11D-F2C0-E2DB-1727-8CDB35D908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864D9F7-947C-2278-DB7F-63C965B0EF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9627BE-2485-36E7-51C7-F3CEA09A0F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C954A4C-7FDD-658C-A6BC-49BC3C057068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9404B0-7678-8B4E-1DBC-D2BAABE234E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0DC08F-1228-1EA5-BF54-A8DA8A2E6CE6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4976EE-4F25-6F9F-4CDC-419C90FC91E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583B2D-E0BD-EA2B-FB5E-D514B7737E17}"/>
              </a:ext>
            </a:extLst>
          </p:cNvPr>
          <p:cNvSpPr txBox="1"/>
          <p:nvPr/>
        </p:nvSpPr>
        <p:spPr>
          <a:xfrm>
            <a:off x="1865302" y="293202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لُعْبَةُ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ٱلْأَضْدادِ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7F7156-3EC5-5052-34E6-7CC37D484F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7781450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0343E-9022-4C67-434E-7D1A0F579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555002-B2DB-127F-4971-A4A5A69B4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ضد الكلمة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11E924-37E5-1FFD-4C88-A328116BA9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7DA19A-30A5-4E7F-C534-DDB972439D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CE2F2EC-9E66-AD9F-9EBF-00B495AA92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480A923-3D1B-6733-082E-3F00F59D68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D75AF63-7DD3-E1E3-58D3-430D5AD4C73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C13133-BC87-48D3-0C29-CBB26A6D070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DB4439-B9A9-A796-981E-F75F3D23B99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83E9D9-9C2C-7612-2ED8-1D021A005CD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0755FF4-490A-863F-F923-FA565013BB19}"/>
              </a:ext>
            </a:extLst>
          </p:cNvPr>
          <p:cNvSpPr txBox="1"/>
          <p:nvPr/>
        </p:nvSpPr>
        <p:spPr>
          <a:xfrm>
            <a:off x="1916102" y="271866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أُحْفورِيَّةٌ 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9B3CA4-38AA-EB8B-3934-D5E2C4576C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5662856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6AD5E-005C-F1FB-D680-1DEDB01B2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944330-1D5B-71FB-81A7-BB0B71779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ضد العبارة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E675A0-15BB-9A14-4BFD-9291CB30D6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C8B017-044C-831A-D047-720FBCDD18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D40677-01C0-FA57-78BD-2759F7222B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9E45AD-ED20-035E-3CC9-C74CC0B5B2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4B88654-0553-5A2D-5F47-C705FFCCC98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8F7217-686B-03E2-16A8-55CAF189D32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435440-2864-1FAE-B5F2-A4296DBC5F1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94F617-DFEC-FEB6-CADB-B37A8EE7621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4AE19DD-F9B3-D873-36E2-593C655990F2}"/>
              </a:ext>
            </a:extLst>
          </p:cNvPr>
          <p:cNvSpPr txBox="1"/>
          <p:nvPr/>
        </p:nvSpPr>
        <p:spPr>
          <a:xfrm>
            <a:off x="1937140" y="298038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طاقاتٌ نَظيفَةٌ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28CB2D-A13F-26B6-19F7-652E0286AA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9216129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3C80F-1426-02A8-A1AE-1A40EA1A4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84D79A-24B9-FB67-D065-F1B4E473A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ضد الكلمة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37F1BF-1FCC-0F73-A785-78C2951F20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AA6354-A0A0-F842-73C3-67C6F74F00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1628CF-045C-BC0B-961C-73A6A525C9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A1874C5-4419-7630-ECB6-1C321668E8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6B743B7-3985-6A25-5F33-A716872702A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1A5777-265D-E4E2-AF50-C757969E0EB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99630F-ECCB-14FF-6DA5-D20B4AFE5F8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EAF2FF-FF0D-3644-D680-3A00908DD3C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F354101-2613-2463-F80C-778AAF007F15}"/>
              </a:ext>
            </a:extLst>
          </p:cNvPr>
          <p:cNvSpPr txBox="1"/>
          <p:nvPr/>
        </p:nvSpPr>
        <p:spPr>
          <a:xfrm>
            <a:off x="2018452" y="2980735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ضَئيلٌ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78D65A7-3BCE-0A2F-2109-089925C0D1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5133304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069CC-FED2-218A-CEC0-0AB2C9D4F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9A059-5958-4C3F-5DC2-57482C991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ضد الكلمة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8A9F215-8DE5-BEF9-4BED-1DD8205254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D62504D-9C89-6700-231B-DE79884179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3535723-96B0-8ED6-9477-B403936EEE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0046B5-9574-73D6-B69B-5E5F06BC75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5C43784-1C6F-ECBA-B03F-B41F2AEF3FD1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73772D-322E-7C15-7E45-AB075CE4B53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42FE03-EECD-FCBD-F3C0-12639740538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F378A2-523C-8BC5-FC25-C579451C02F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74F8F09-16E4-1418-CF1A-DC8305587DE4}"/>
              </a:ext>
            </a:extLst>
          </p:cNvPr>
          <p:cNvSpPr txBox="1"/>
          <p:nvPr/>
        </p:nvSpPr>
        <p:spPr>
          <a:xfrm>
            <a:off x="2018452" y="2951229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فَوائِدُ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F5A041-C042-B507-35F4-AD266032A8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6664057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A3B59-6A18-EA44-45F8-DD158A3BA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0FAFFC-C0CF-8AC5-742C-C9CA3B88B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69354"/>
            <a:ext cx="7226888" cy="657292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ألواحكم ضد الكلمة التالية.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F5EA7F-7F15-1BD8-99A2-E9DFAD3620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033151-75C8-A4D4-0D2D-127BEDA852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2DBAAE-AC4A-A38B-9FCB-F00290AD65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BF1FF14-4422-F484-16D7-EBE3BA281B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DDBE11-70A8-0AA3-2B49-0CECF5B9EED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B08419-E53E-587A-803D-F2BD353B6ECE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BCC427-B0DE-DB40-1C58-E94849E9CB1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قراءة ح1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AB918F-BA46-FF24-C9A9-11B07525B84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6AC73C2-28A6-441B-24BE-5863978F915F}"/>
              </a:ext>
            </a:extLst>
          </p:cNvPr>
          <p:cNvSpPr txBox="1"/>
          <p:nvPr/>
        </p:nvSpPr>
        <p:spPr>
          <a:xfrm>
            <a:off x="1916102" y="2860902"/>
            <a:ext cx="4980187" cy="16004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اَللّاحِقَةُ 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4EB1A7-7B07-FDBC-3FD1-EA31525851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470261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4801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599424" y="3159000"/>
            <a:ext cx="594515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أستخرج وأستنتج  معلومات من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331511" y="1846873"/>
            <a:ext cx="47064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مصادر الطاقة (ح2).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3384" y="982567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0451" y="1771031"/>
            <a:ext cx="540000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00" y="813149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قراءة النص. من يقرأ  محترما ضوابط القراءة بطلاقة؟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88E9D2-E0D0-B95A-82F8-28DA9393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3C9E7B-DFA1-F61C-C4E1-43CFE1B17D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7CC480-C975-3E10-D5F6-362EE74D6A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B9CC8F-CFE7-C1F7-EF1B-E3F816316E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712DE1-D964-F4C7-73D2-D286190F48B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4A0838-B903-163B-0B78-132C8BFFAC2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F6814-2FCC-3756-1F2E-FFC5336511E0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49A57D-2E48-F54A-ADC3-37A2B4DD507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21F8C2-6443-8A32-03CE-D76DF8C411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7" name="Image 6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35C8B03-0424-A120-33C6-1FFD4F75E33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3295E6C-7539-18C7-66C6-A65A8F4292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5017" y="2232708"/>
            <a:ext cx="2845712" cy="4338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208330B-497F-911A-7C93-7EE762B546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8202" y="1869454"/>
            <a:ext cx="2811214" cy="4338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A9371-B830-50E6-0D02-9F540EFCC38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76288" y="2121367"/>
            <a:ext cx="2932128" cy="4338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1AB3C-5865-9364-02C6-4DCF080D8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4C2E75-39CA-5849-BF72-041CB8B71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1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التدرب على إستراتيجيات الفهم . من يذكرنا بالخطوات التي نتبعها لاستخراج معلومات من النص؟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A7C7D1-54B2-6E32-1A11-AC52A4DEB2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0CEDA6-E9C2-1F6D-1076-F76DA7C56D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ED2A534-63C9-B731-D438-BAFA2CFEC5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4D863C0-1F72-4AE7-52E9-26F2147E1B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090122A-2A82-A9DC-A3A0-B9D35F1D6CA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54CB2C-A232-126E-111D-CCE0545CC23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5D4E58-DCA7-A307-D849-C615EA7AF27E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F164336-4A47-E9C9-C690-4CD0F78E2F93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90EBC8D-DF37-E6BF-86AA-2D482956F6B7}"/>
              </a:ext>
            </a:extLst>
          </p:cNvPr>
          <p:cNvSpPr txBox="1"/>
          <p:nvPr/>
        </p:nvSpPr>
        <p:spPr>
          <a:xfrm>
            <a:off x="827215" y="315976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نَتَّبِعُها لِاسْتِخْراجِ مَعْلومَةٍ مِنَ نَصٍّ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سُؤالٍ؟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7F983FC-871A-9E2A-D34A-B84DB7E8E5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53731232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5105E-58FB-B2D9-4CE8-E97E90229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AB532-473B-F33E-969B-78FC7D3E5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نتبعها لاستنتاج  معلومات غير واردة بشكل مباشر في النص؟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0AD80C5-8132-EA57-34AA-690CF0808D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BA589B-693C-3D98-D735-D9D6E3D9AE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54B252-C125-8281-5037-6D57030010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320396-4453-02B1-8D89-FE9D4F1B8A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EE79D05-6960-663F-6B49-C504E36F4EBA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66BC82-1CC6-D3CD-052D-02F143C114E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BCB918-235F-3C9F-E0AE-E225D5C1C75C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987599-F43D-6A90-B81B-0E125E86B83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586D21-90F7-2479-0726-3698C50FBD30}"/>
              </a:ext>
            </a:extLst>
          </p:cNvPr>
          <p:cNvSpPr txBox="1"/>
          <p:nvPr/>
        </p:nvSpPr>
        <p:spPr>
          <a:xfrm>
            <a:off x="747729" y="304800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نَتَّبِعُها لِاسْتِنْتاجِ مَعْلومَةٍ مِنَ نَصٍّ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ٱنْطِلاقاً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سُؤالٍ؟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0B511F-019A-2569-9910-EFDED15BDD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2420826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D2CA5-7AFF-2CF1-DE8E-4A6EF3F2C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EA2A70-BFEC-8638-CC2F-52E789384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كراساتكم، الصفحة 146. أجيبوا على كراساتكم عن  أسئلة "أوظف الإستراتيجيات لفهم النص".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6D2BC80-C84A-39CA-4171-ACE11ABFC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82B224-DCC0-4790-6DD5-B4ACA22A7B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D327F0-5160-EEC8-1939-2D7E0DBCFB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87ADB63-8B3A-F70A-953B-DB4B5FDC43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6A1C529-535D-3C7A-2D0B-B156FBADBE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0170F8E-1926-4E0E-663C-B2FB08D0BB1E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F6F950-EF21-C7A9-08ED-251D0368DAD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7A3F88-4C7B-6512-0E0D-40991E19B7F7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3E93CD-CFFD-FBA3-266F-21798B6DB17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88976797-B1E8-5173-AF99-54DB8ECC7D3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22960" y="1484313"/>
            <a:ext cx="720000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A782F80-2B84-ACAE-8513-AC54BC52D4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6253" y="1584000"/>
            <a:ext cx="3311183" cy="472213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9E6890C-E062-4A8E-ABB5-70E664B0D62E}"/>
              </a:ext>
            </a:extLst>
          </p:cNvPr>
          <p:cNvSpPr/>
          <p:nvPr/>
        </p:nvSpPr>
        <p:spPr>
          <a:xfrm>
            <a:off x="2456253" y="4089400"/>
            <a:ext cx="3311183" cy="197177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603796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97FC8-A677-2A1E-268B-2792C6B64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5494C5-9259-10E0-0F81-3BD6459A9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 من يحدد الكلمات المفاتيح التي ساعدته على فهم السؤال الأول  ثم يجيب عنه؟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(مناقشة الأجوبة ثم الانتقال إلى السؤال الموالي.)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24D8AF9-77BB-9A24-0D49-F440BF2667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84C7AE-6760-F921-2CA5-3FA2FB7743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1B2BFA-87D6-A305-29B8-DE3440DDAB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423B6AC-5B85-2F11-DC8A-71B442731D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9430CF7-0A3B-B292-FD14-98F1D67A7842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D9EFD8-7C4A-F4EF-BB8C-0C26E4A1A9C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124A15-391B-72E1-9DC5-1363E7E518E9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119016-A816-2DB8-3BD0-9EDB33C825D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F195C8-C706-98B1-7FC9-3C97175500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4DADF9A-5D48-3B0F-6BBF-5CDF11986D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6253" y="1584000"/>
            <a:ext cx="3311183" cy="472213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F327FDB-B52D-DFAD-759D-42DF0AE96FE0}"/>
              </a:ext>
            </a:extLst>
          </p:cNvPr>
          <p:cNvSpPr/>
          <p:nvPr/>
        </p:nvSpPr>
        <p:spPr>
          <a:xfrm>
            <a:off x="2456253" y="4089400"/>
            <a:ext cx="3311183" cy="197177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92802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CAC7A-C33A-45B4-7DB0-4FB8AC194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A40EEF-6FC3-A8FE-BF2C-DC5CDC9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1" y="796822"/>
            <a:ext cx="7324857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 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EB2780-57FC-F6A9-5857-440A2B7B43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095715-C094-E663-0BE2-FDD032BC7B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707F51F-6170-AD6F-0E2A-6AEA99BDA0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5E30DF-CF7B-F062-AB5C-036D176E0F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C634461-0F14-12C3-CF90-47D6980C1B8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DAD8CE2-31F3-9E5C-3BF8-E1E2CC71F155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D6D695-A5A1-C87E-0A45-ACC134ACA8C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905F5D-3C55-01C7-E309-7AC1AD3AFF11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CC0ABC-A592-FC84-4D5F-7E937F7DDF9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D78A69-C0D7-22BB-E926-7B9DD77FC580}"/>
              </a:ext>
            </a:extLst>
          </p:cNvPr>
          <p:cNvSpPr txBox="1"/>
          <p:nvPr/>
        </p:nvSpPr>
        <p:spPr>
          <a:xfrm>
            <a:off x="429731" y="1566114"/>
            <a:ext cx="8284537" cy="5170646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تَوَجَّهَ </a:t>
            </a:r>
            <a:r>
              <a:rPr kumimoji="0" lang="ar-MA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ٱلْمُجْتَمَعُ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ٱلدُّوَلِيُّ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إِلى </a:t>
            </a:r>
            <a:r>
              <a:rPr kumimoji="0" lang="ar-MA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ٱلْبَحْثِ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عَنْ بَديلٍ لِلطّاقاتِ </a:t>
            </a:r>
            <a:r>
              <a:rPr kumimoji="0" lang="ar-MA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ٱلْأُحْفورِيَّةِ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بِسَبَبِ </a:t>
            </a:r>
            <a:r>
              <a:rPr kumimoji="0" lang="ar-MA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ٱلتَّلَوُّثِ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ٱلْبيئِيِّ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ٱلْمُتَزايِدِ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وَٱرْتِفاعِ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دَرَجاتِ </a:t>
            </a:r>
            <a:r>
              <a:rPr kumimoji="0" lang="ar-MA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ٱلْحَرارَةِ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ٱلنّاتِجِ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عَنِ </a:t>
            </a:r>
            <a:r>
              <a:rPr kumimoji="0" lang="ar-MA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ٱلِانْبِعاثاتِ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ٱلْغازِيَّةِ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ٱلضّارَّةِ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</a:t>
            </a:r>
          </a:p>
          <a:p>
            <a:pPr marL="342900" lvl="0" indent="-342900" algn="just" rtl="1">
              <a:buFontTx/>
              <a:buAutoNum type="arabicPeriod"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أَهَمُّ </a:t>
            </a:r>
            <a:r>
              <a:rPr kumimoji="0" lang="ar-MA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ٱسْتِعْمالاتِ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ٱلطّاقَةِ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ٱلْأُحْفورِيَّةِ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هِيَ: تَشْغيلُ وَسائِلِ </a:t>
            </a:r>
            <a:r>
              <a:rPr kumimoji="0" lang="ar-MA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ٱلنَّقْلِ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وَإِنْتاجُ </a:t>
            </a:r>
            <a:r>
              <a:rPr kumimoji="0" lang="ar-MA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ٱلْكَهْرَباءِ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صِناعَةُ </a:t>
            </a:r>
            <a:r>
              <a:rPr kumimoji="0" lang="ar-MA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ٱلصُّلْبِ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</a:t>
            </a:r>
            <a:endParaRPr kumimoji="0" lang="ar-MA" sz="3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342900" lvl="0" indent="-342900" algn="just" rtl="1">
              <a:buFontTx/>
              <a:buAutoNum type="arabicPeriod"/>
              <a:defRPr/>
            </a:pP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يُمْكِنُ ٱسْتِعْمالُ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ٱلطّاقاتِ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ٱلْمُتَجَدِّدَةِ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بَدَلاً مِنَ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ٱلطّاقاتِ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ٱلْأُحْفورِيَّةِ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وَهِيَ: - اَلطّاقَةُ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ٱلشَّمْسِيَّةُ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طاقَةُ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ٱلرِّياحِ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اَلطّاقَةُ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ٱلْمائِيَّةُ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3525" marR="0" lvl="0" indent="-263525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 - تَقْليلُ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ٱلِانْبِعاثاتِ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ٱلضّارَّةِ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تَعْزيزُ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ٱلِاسْتِدامَةِ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ٱلْبيئِيَّةِ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-اَلْحَدُّ مِنَ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ٱلِاعْتِمادِ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ٱلْوَقودِ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ٱلتَّقْليدِيِّ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 اَلْحِفاظُ عَلى مَصادِرِ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ٱلطّاقَةِ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ٱلطَّبيعِيَّةِ لِلْأَجْيالِ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ٱلْقادِمَةِ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3525" marR="0" lvl="0" indent="-263525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5. اَلْإِشارَةُ إِلى  مَشْروعِ "نُورْ " لِلطّاقَةِ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ٱلشَّمْسِيَّةِ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3525" marR="0" lvl="0" indent="-263525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6. يُطْلِقُ حَرْقُ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ٱلنَّفْطِ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وَٱلْفَحْمِ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كَمِّيّاتٍ كَبيرَةً مِنْ ثاني أُوكْسيدِ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ٱلْكَرْبونِ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وَغازاتٍ سامَّةٍ كَثاني أُوكْسيدِ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ٱلْكِبْريتِ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4132499688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036E3-A00E-57AE-5079-A315EF912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79F2C3-3298-A4E0-020C-AA3008783E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3778B9-02FC-1C84-32F8-147B6595DD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2833EBD-F03D-0C4F-714C-1F4E817AAB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B0F7D6-B1D1-087C-C33E-C331799629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A9F625-E160-A640-F1F5-BC52A447B14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EFA43AE-C28C-0C32-EC27-74074078867B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81ACAA-9D9A-58D2-1A26-C4E2EEF7A2F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6010CE-096C-5439-060A-F89E38FE5C22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3B2681-7D51-C9E6-9418-52260AFA745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37C6E12A-B329-E145-1457-B68CDE691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493" y="789637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المعلومات التي قدمها النص؟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89E124B-827B-AA86-2CC5-CBACF489549E}"/>
              </a:ext>
            </a:extLst>
          </p:cNvPr>
          <p:cNvSpPr/>
          <p:nvPr/>
        </p:nvSpPr>
        <p:spPr>
          <a:xfrm>
            <a:off x="1413929" y="3125183"/>
            <a:ext cx="6316142" cy="973394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أَهَمُّ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قَدَّمَها ٱلنَّصُّ؟</a:t>
            </a:r>
            <a:endParaRPr lang="ar-AE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148495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3FCE5-677E-FE3E-BBE6-2C91F44C4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229C663-3EA6-FA24-2353-C7E2D997C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21" y="795361"/>
            <a:ext cx="7228479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وأنجزوا نشاط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أستعد لفهم النص» ثم ركبوا المفردات في جمل مفيدة.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B7E9324-AF56-B616-D068-AAA1BADE20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E4D454-37C9-BA67-12A8-F2490D60F8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CAE894-7818-C777-B061-7848A98623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083AFB-1544-BF8C-41C0-D286010F8A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44947B-6C6D-5080-B75C-D04C3A7434D7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204A2F-A79E-EA60-B9DD-997DD2F57500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C22DE6-AB5F-102A-6C96-DA961C512468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FBF9D73-B3D7-4F4B-CD95-542ECC23568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563C8E-CF0B-06F6-4867-228F158B41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Image 19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6C4A78CF-75A2-7A44-83C1-1BFBDCD375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5908" y="1407361"/>
            <a:ext cx="935692" cy="78684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BCEE955-7176-4916-F705-A4C37AD093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8667" y="1783027"/>
            <a:ext cx="3399971" cy="462614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C91FBA2-4B19-32E1-F18B-42AA01637E40}"/>
              </a:ext>
            </a:extLst>
          </p:cNvPr>
          <p:cNvSpPr/>
          <p:nvPr/>
        </p:nvSpPr>
        <p:spPr>
          <a:xfrm>
            <a:off x="2968667" y="2104373"/>
            <a:ext cx="3399971" cy="876821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1125033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41383-F7EE-327F-33BA-06C5EF9C3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8D686B4-B322-2E07-1A01-45A3A97F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49" y="805965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E8759A-005C-0A11-C7E0-E2D8430481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6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71673734-A2F2-E499-2276-DFED04BA67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861235"/>
            <a:ext cx="7038975" cy="39592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A5F8BC-F5AB-02DE-41FA-F046D5DBA5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E92BF6-C870-3753-E013-BDE34905B0B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4AE2A22-0903-10C5-8824-05D89974E2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F2F24C-833F-FBED-D122-0BD20C3C7DD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43029A9-9BF9-46F7-3C6A-94387E89E164}"/>
              </a:ext>
            </a:extLst>
          </p:cNvPr>
          <p:cNvSpPr>
            <a:spLocks/>
          </p:cNvSpPr>
          <p:nvPr/>
        </p:nvSpPr>
        <p:spPr>
          <a:xfrm>
            <a:off x="6368639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01884B-09F1-8589-4048-787478D01D5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E3F640-6AF0-F652-10E9-C248BBF69C83}"/>
              </a:ext>
            </a:extLst>
          </p:cNvPr>
          <p:cNvSpPr>
            <a:spLocks/>
          </p:cNvSpPr>
          <p:nvPr/>
        </p:nvSpPr>
        <p:spPr>
          <a:xfrm>
            <a:off x="4580516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BE159A-351F-5A42-3DC0-00B50844A97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B83AC84-D876-F321-B915-E642BFF177D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0909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قراءة الحصة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 الحصة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19236</TotalTime>
  <Words>1676</Words>
  <Application>Microsoft Office PowerPoint</Application>
  <PresentationFormat>Affichage à l'écran (4:3)</PresentationFormat>
  <Paragraphs>361</Paragraphs>
  <Slides>56</Slides>
  <Notes>5</Notes>
  <HiddenSlides>0</HiddenSlides>
  <MMClips>2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56</vt:i4>
      </vt:variant>
    </vt:vector>
  </HeadingPairs>
  <TitlesOfParts>
    <vt:vector size="86" baseType="lpstr">
      <vt:lpstr>Dosis Medium</vt:lpstr>
      <vt:lpstr>Arial</vt:lpstr>
      <vt:lpstr>Dosis ExtraBold</vt:lpstr>
      <vt:lpstr>Aptos Display</vt:lpstr>
      <vt:lpstr>Wingdings</vt:lpstr>
      <vt:lpstr>Calibri</vt:lpstr>
      <vt:lpstr>Dosis</vt:lpstr>
      <vt:lpstr>Modern Love</vt:lpstr>
      <vt:lpstr>Microsoft Uighur</vt:lpstr>
      <vt:lpstr>Sakkal Majalla</vt:lpstr>
      <vt:lpstr>Aptos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1_01- نشاط اعتيادي</vt:lpstr>
      <vt:lpstr>2_04- قراءة/ كتابة</vt:lpstr>
      <vt:lpstr>3_04- قراءة/ كتابة</vt:lpstr>
      <vt:lpstr>4_04- قراءة/ كتابة</vt:lpstr>
      <vt:lpstr>قراءة الحصة 1</vt:lpstr>
      <vt:lpstr>قراءة الحصة 2</vt:lpstr>
      <vt:lpstr>1_Conception personnalisée</vt:lpstr>
      <vt:lpstr>افتتاح الحصة nv</vt:lpstr>
      <vt:lpstr>نشاط اعتيادي nv</vt:lpstr>
      <vt:lpstr>اختتام الحصة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بكم، سنبدأ  حصة اللغة العربية.</vt:lpstr>
      <vt:lpstr>  افتتاح الحصة</vt:lpstr>
      <vt:lpstr>حاولوا الالتزام بهذه السلوكات. من يذكرنا بها؟</vt:lpstr>
      <vt:lpstr>ضعوا الكراسة والدفتر واللوحة في القمطر.</vt:lpstr>
      <vt:lpstr>توجيه</vt:lpstr>
      <vt:lpstr>في هذه الحصة ستتدربون على كتابة نص قصير انطلاقا من أسئلة موجهة.</vt:lpstr>
      <vt:lpstr>من يقرأ السؤال التالي؟</vt:lpstr>
      <vt:lpstr>على دفاتر البحث، اكتبوا  فقرة للإجابة عن السؤال التالي: توجيه التلاميذ إلى استعمال أساليب أخرى من اقتراحهم. </vt:lpstr>
      <vt:lpstr>من يقرأ عمله؟ سنناقشه من حيث  أفكاره وسلامة  التعبير.</vt:lpstr>
      <vt:lpstr>أعيدوا كتابة النص في منازلكم بعد تصحيح أخطائكم. سنواصل في الحصة المقبلة.</vt:lpstr>
      <vt:lpstr>قراءة</vt:lpstr>
      <vt:lpstr> سندرس نصا بعنوان « مصادر الطاقة». سنبدأ بنشاط أستعد لفهم النص. </vt:lpstr>
      <vt:lpstr>هذه مفردات ستساعدكم على فهم النص.  من يقرأ؟ </vt:lpstr>
      <vt:lpstr>من يقرأ معنى عبارات «الطاقات المتجددة»؟ ثم آخر يحاول تركيبها في جملة مفيدة، أو يقدم أمثلة.</vt:lpstr>
      <vt:lpstr>من يقرأ معنى عبارات «الطاقات النظيفة»؟ ثم آخر يحاول تركيبها في جملة مفيدة، أو يقدم أمثلة.</vt:lpstr>
      <vt:lpstr>من يقرأ معنى عبارات «الطاقات الأحفورية»؟ ثم آخر يحاول تركيبها في جملة مفيدة، أو يقدم أمثلة.</vt:lpstr>
      <vt:lpstr>من يقرأ معنى عبارات «الغازات الدفيئة»؟ ثم آخر يحاول تركيبها في جملة مفيدة، أو يقدم أمثلة.</vt:lpstr>
      <vt:lpstr>من يختار كلمة ويقدم معناها؟ </vt:lpstr>
      <vt:lpstr>خذوا كراساتكم، الصفحة 142.</vt:lpstr>
      <vt:lpstr>حاولوا، بشكل ثنائي،  بناء توقع حول مضمون النص من خلال العنوان والصور المرفقة به.</vt:lpstr>
      <vt:lpstr>من يقرأ توقعه؟  ما الذي جعلكما تتوقعان ذلك؟ </vt:lpstr>
      <vt:lpstr>لاحظوا الصور واقرؤوا مقدمة النص والعناوين المكتوبة بخط مغاير، وتحققوا من توقعاتكم.</vt:lpstr>
      <vt:lpstr>من يقرأ توقعه؟ ثم يوضح لزملائه كيف تمكن من التحقق منه. </vt:lpstr>
      <vt:lpstr>من يقرأ؟ توزيع أجزاء النص على التلاميذ.</vt:lpstr>
      <vt:lpstr>نجيب جماعة عن بعض أسئلة الفهم. من يجيب عن السؤال التالي؟</vt:lpstr>
      <vt:lpstr>مناقشة الجواب.</vt:lpstr>
      <vt:lpstr>مناقشة الجواب.</vt:lpstr>
      <vt:lpstr>مناقشة الجواب.</vt:lpstr>
      <vt:lpstr>مناقشة الجواب.</vt:lpstr>
      <vt:lpstr>مناقشة الجواب.</vt:lpstr>
      <vt:lpstr>خذوا الصفحة 146. أجيبوا عن أسئلة استثمار المعجم. </vt:lpstr>
      <vt:lpstr>نصحح جماعة. </vt:lpstr>
      <vt:lpstr>صححوا على كراساتكم.  </vt:lpstr>
      <vt:lpstr>قبل أن نواصل، سنلعب لعبة الأضداد. </vt:lpstr>
      <vt:lpstr>اكتبوا على ألواحكم ضد الكلمة التالية. </vt:lpstr>
      <vt:lpstr>اكتبوا على ألواحكم ضد العبارة التالية. </vt:lpstr>
      <vt:lpstr>اكتبوا على ألواحكم ضد الكلمة التالية. </vt:lpstr>
      <vt:lpstr>اكتبوا على ألواحكم ضد الكلمة التالية. </vt:lpstr>
      <vt:lpstr>اكتبوا على ألواحكم ضد الكلمة التالية. </vt:lpstr>
      <vt:lpstr>Présentation PowerPoint</vt:lpstr>
      <vt:lpstr>نواصل قراءة النص. من يقرأ  محترما ضوابط القراءة بطلاقة؟</vt:lpstr>
      <vt:lpstr>ننتقل إلى التدرب على إستراتيجيات الفهم . من يذكرنا بالخطوات التي نتبعها لاستخراج معلومات من النص؟ </vt:lpstr>
      <vt:lpstr>من يذكرنا بالخطوات التي نتبعها لاستنتاج  معلومات غير واردة بشكل مباشر في النص؟ </vt:lpstr>
      <vt:lpstr> خذوا كراساتكم، الصفحة 146. أجيبوا على كراساتكم عن  أسئلة "أوظف الإستراتيجيات لفهم النص". </vt:lpstr>
      <vt:lpstr>نصحح.  من يحدد الكلمات المفاتيح التي ساعدته على فهم السؤال الأول  ثم يجيب عنه؟  (مناقشة الأجوبة ثم الانتقال إلى السؤال الموالي.)</vt:lpstr>
      <vt:lpstr>صححوا على كراساتكم.  </vt:lpstr>
      <vt:lpstr>اختتام الحصة</vt:lpstr>
      <vt:lpstr>من يذكرنا بأهم المعلومات التي قدمها النص؟ </vt:lpstr>
      <vt:lpstr>اقرؤوا النص وأنجزوا نشاط « أستعد لفهم النص» ثم ركبوا المفردات في جمل مفيدة.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273</cp:revision>
  <dcterms:created xsi:type="dcterms:W3CDTF">2023-09-20T21:35:22Z</dcterms:created>
  <dcterms:modified xsi:type="dcterms:W3CDTF">2026-05-17T16:07:22Z</dcterms:modified>
</cp:coreProperties>
</file>