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3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7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9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0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30" r:id="rId2"/>
    <p:sldMasterId id="2147484006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860" r:id="rId13"/>
    <p:sldMasterId id="2147483786" r:id="rId14"/>
    <p:sldMasterId id="2147483820" r:id="rId15"/>
    <p:sldMasterId id="2147483843" r:id="rId16"/>
    <p:sldMasterId id="2147483878" r:id="rId17"/>
    <p:sldMasterId id="2147483901" r:id="rId18"/>
    <p:sldMasterId id="2147483924" r:id="rId19"/>
    <p:sldMasterId id="2147483947" r:id="rId20"/>
    <p:sldMasterId id="2147483686" r:id="rId21"/>
  </p:sldMasterIdLst>
  <p:notesMasterIdLst>
    <p:notesMasterId r:id="rId76"/>
  </p:notesMasterIdLst>
  <p:handoutMasterIdLst>
    <p:handoutMasterId r:id="rId77"/>
  </p:handoutMasterIdLst>
  <p:sldIdLst>
    <p:sldId id="2147482712" r:id="rId22"/>
    <p:sldId id="2147482649" r:id="rId23"/>
    <p:sldId id="2147482462" r:id="rId24"/>
    <p:sldId id="2147482382" r:id="rId25"/>
    <p:sldId id="2147482616" r:id="rId26"/>
    <p:sldId id="2147482691" r:id="rId27"/>
    <p:sldId id="2147482445" r:id="rId28"/>
    <p:sldId id="2147482453" r:id="rId29"/>
    <p:sldId id="2147482692" r:id="rId30"/>
    <p:sldId id="2147482775" r:id="rId31"/>
    <p:sldId id="2147482450" r:id="rId32"/>
    <p:sldId id="2147482521" r:id="rId33"/>
    <p:sldId id="2147482807" r:id="rId34"/>
    <p:sldId id="2147482810" r:id="rId35"/>
    <p:sldId id="2147482808" r:id="rId36"/>
    <p:sldId id="2147482778" r:id="rId37"/>
    <p:sldId id="2147482619" r:id="rId38"/>
    <p:sldId id="2147482743" r:id="rId39"/>
    <p:sldId id="2147482811" r:id="rId40"/>
    <p:sldId id="2147482790" r:id="rId41"/>
    <p:sldId id="2147482812" r:id="rId42"/>
    <p:sldId id="2147482789" r:id="rId43"/>
    <p:sldId id="2147482782" r:id="rId44"/>
    <p:sldId id="2147482813" r:id="rId45"/>
    <p:sldId id="2147482814" r:id="rId46"/>
    <p:sldId id="2147482815" r:id="rId47"/>
    <p:sldId id="2147482816" r:id="rId48"/>
    <p:sldId id="2147482817" r:id="rId49"/>
    <p:sldId id="2147482642" r:id="rId50"/>
    <p:sldId id="2147482757" r:id="rId51"/>
    <p:sldId id="2147482818" r:id="rId52"/>
    <p:sldId id="2147482797" r:id="rId53"/>
    <p:sldId id="2147482798" r:id="rId54"/>
    <p:sldId id="2147482695" r:id="rId55"/>
    <p:sldId id="2147482452" r:id="rId56"/>
    <p:sldId id="2147482621" r:id="rId57"/>
    <p:sldId id="2147482708" r:id="rId58"/>
    <p:sldId id="2147482620" r:id="rId59"/>
    <p:sldId id="2147482709" r:id="rId60"/>
    <p:sldId id="2147482622" r:id="rId61"/>
    <p:sldId id="2147482710" r:id="rId62"/>
    <p:sldId id="2147482722" r:id="rId63"/>
    <p:sldId id="2147482761" r:id="rId64"/>
    <p:sldId id="2147482819" r:id="rId65"/>
    <p:sldId id="2147482820" r:id="rId66"/>
    <p:sldId id="2147482627" r:id="rId67"/>
    <p:sldId id="2147482821" r:id="rId68"/>
    <p:sldId id="2147482804" r:id="rId69"/>
    <p:sldId id="2147482704" r:id="rId70"/>
    <p:sldId id="2147482518" r:id="rId71"/>
    <p:sldId id="2147482822" r:id="rId72"/>
    <p:sldId id="2147482484" r:id="rId73"/>
    <p:sldId id="2147482705" r:id="rId74"/>
    <p:sldId id="2147482706" r:id="rId75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979" userDrawn="1">
          <p15:clr>
            <a:srgbClr val="A4A3A4"/>
          </p15:clr>
        </p15:guide>
        <p15:guide id="4" orient="horz" pos="2750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6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424D7C"/>
    <a:srgbClr val="424D7B"/>
    <a:srgbClr val="00ACA4"/>
    <a:srgbClr val="F0F9FE"/>
    <a:srgbClr val="FFFFFF"/>
    <a:srgbClr val="818488"/>
    <a:srgbClr val="565F88"/>
    <a:srgbClr val="B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4" autoAdjust="0"/>
    <p:restoredTop sz="86433"/>
  </p:normalViewPr>
  <p:slideViewPr>
    <p:cSldViewPr snapToGrid="0">
      <p:cViewPr varScale="1">
        <p:scale>
          <a:sx n="74" d="100"/>
          <a:sy n="74" d="100"/>
        </p:scale>
        <p:origin x="1180" y="56"/>
      </p:cViewPr>
      <p:guideLst>
        <p:guide pos="4626"/>
        <p:guide orient="horz" pos="709"/>
        <p:guide orient="horz" pos="1979"/>
        <p:guide orient="horz" pos="2750"/>
        <p:guide pos="385"/>
        <p:guide pos="5284"/>
      </p:guideLst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presProps" Target="presProps.xml"/><Relationship Id="rId61" Type="http://schemas.openxmlformats.org/officeDocument/2006/relationships/slide" Target="slides/slide40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0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791A2E4C-A224-FCF7-A319-23BD50CEB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21074" cy="7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51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1C2A3DB-7D6A-51BB-17AD-9357BCC5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2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B7141-C4E8-63E3-E7B2-D19B12885CF6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EF74D-09CF-07AC-69FF-7F1DEB13F5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CF690F-549E-0199-7F2E-C76B96466CB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61FC4DF-EB84-0B6E-A20F-0CDC56439E8C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3ED1B002-BC30-F4D2-758E-6BAE9521D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CA78516-1049-D03C-798B-57A96B1EAC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B0DD0F9-3459-2364-072C-EC4C2537E3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037CE08C-F004-956B-D2E9-52111C1050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8EFDA8AA-A985-0961-12A0-6554CF04D8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BEB9F0D-0385-BD3E-AE68-12C9D1D91D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BC8677F-29C7-D9A3-78D7-5D2A52DD6C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C9D2268-C8A9-6F7A-2A69-91D7D76FB9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7006E70-64B4-02C4-D9CA-11579F3310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46A68083-1CEB-CA9C-F640-44784C0BA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7EC7A92-BFDF-D8BB-7EF4-4EAF06B95A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A44D093-EF12-3DC0-954A-9017BA011F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3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0764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229B-3395-4592-F52C-05B4DA1C7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CCFEC7-6867-CA1A-226E-49435CDF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A4274-9401-D0C1-DE17-78563CAD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829630-E66A-5A96-77DA-CF971ED9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FC370-B924-E63C-1858-4184DC32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FDF83-6034-26D5-3A05-C8A3169A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40691-91D0-B2E5-2E47-49AA38EB1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6AB48-1227-64E8-DC6E-529766CC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4C028-5301-1EDE-BC9C-27AE2C10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0A289-D81A-04BE-9F43-87281EEB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99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FB5F5-53A4-B1C6-C89B-3277F3E6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544C4-3097-96B6-018D-C94DB227B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B596B2-84B0-223E-17D7-41FF9342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147C4-6E21-E43E-3B3E-D322A1D5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50115F-DBD9-643B-0934-8B4197E8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3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EB7EB-9329-893E-579C-2864F5D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B56A3-518F-0910-42D4-24B181F6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DC077-04B2-AF81-4633-185680C4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AC155-418C-C0AE-6106-4B7D38B1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8800A4-1196-15E5-A7A2-BE9E82D9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A98811-6EB3-460B-26D6-1FB6C13F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5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A5F1D-9436-B00D-27AB-914E0CE3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20453E-8FFB-B2F0-7FF7-DD1EF6F0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F6D26-E1B2-6FD5-E7DE-019D3948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A79E79-C423-7F6C-2EF6-B7DCC14E5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EA56CFB-D071-D698-9AEF-D2989BA1E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83B9D5-AC21-3432-E25D-BC6A6D1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A736C-FA07-5375-7F0A-7A2C1F27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04C4D9-1F79-1E64-4079-EDA7B896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6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53635-26D8-B440-3BCB-BB0DBE6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45BF7E-DCE3-8C19-EF39-FADD4CE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55F87-6B84-4701-B070-75C388D2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CEDD-D73B-B907-FB71-701D5F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8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C7BB14-D050-D560-EF89-562F07B6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C91F-68DE-BC4A-7CCA-3B1359ED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80819-5A95-01A7-4B2D-ABF4EB1D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41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D36B7-8C5E-A545-4CF8-8C930AF7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B7F5D-C921-68EF-63E5-D63E99D89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BD36A-6C6D-4A45-26F2-11439E7FD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CD5FAF-B10B-FB2D-440C-DADAA02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6FDEAB-BD0D-78C9-F7A4-283FB69D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966C4-905C-82DF-B7D2-F56DB435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00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77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0A605-8730-F047-0969-3DE539AB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AFF550-1384-D85A-493E-8374C270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7A8BE-785B-5808-9A04-F272F9CD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967D1C-A8C8-8990-786A-A9EF3512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76BF03-B2B1-156A-BD49-AFD83B00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54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4E4C79-D8D8-3452-DACD-C1B342FA4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30D62-CECF-7ED6-7917-69CDE5E12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F72CC-33C4-B651-F748-542424B2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3C749-0997-E63E-C92D-307D75CC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EEC5A-EA46-8852-2E7E-EDEFDBF6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329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212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6361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2252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41454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24636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6859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57447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3344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3428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982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1716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7695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067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63862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0902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91324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7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932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6767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8406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9964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796750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0318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99594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8327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81802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heme" Target="../theme/them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6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6.xml"/><Relationship Id="rId1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2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2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6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6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28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1.pn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image" Target="../media/image1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12.png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28" Type="http://schemas.openxmlformats.org/officeDocument/2006/relationships/image" Target="../media/image20.pn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Relationship Id="rId27" Type="http://schemas.openxmlformats.org/officeDocument/2006/relationships/image" Target="../media/image1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image" Target="../media/image7.bin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21.png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7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978" r:id="rId4"/>
    <p:sldLayoutId id="2147483979" r:id="rId5"/>
    <p:sldLayoutId id="2147483721" r:id="rId6"/>
    <p:sldLayoutId id="2147483678" r:id="rId7"/>
    <p:sldLayoutId id="2147483734" r:id="rId8"/>
    <p:sldLayoutId id="2147483735" r:id="rId9"/>
    <p:sldLayoutId id="2147483736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71" r:id="rId23"/>
    <p:sldLayoutId id="2147483980" r:id="rId24"/>
    <p:sldLayoutId id="2147483976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8D02A1-7E58-82AB-BECF-8EB554A1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AA0C-5C95-CBFE-13DC-68771698E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94BD6-66E0-BA10-B75F-8E2C6ADF3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B376A-F881-4C2E-AAB6-5165B89F993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8AFFC-57DE-8960-FAD0-715877AB5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A3C66-FF2C-F3DB-CED3-323940561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70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73" r:id="rId23"/>
    <p:sldLayoutId id="2147483981" r:id="rId24"/>
    <p:sldLayoutId id="214748404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404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8.png"/><Relationship Id="rId7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8.pn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6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png"/><Relationship Id="rId5" Type="http://schemas.openxmlformats.org/officeDocument/2006/relationships/image" Target="../media/image51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png"/><Relationship Id="rId5" Type="http://schemas.openxmlformats.org/officeDocument/2006/relationships/image" Target="../media/image52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98A679-AA25-E7AF-E1EC-1D4755E14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94" y="0"/>
            <a:ext cx="9212094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AF1856-603B-E7CA-DEBC-2508519DF888}"/>
              </a:ext>
            </a:extLst>
          </p:cNvPr>
          <p:cNvSpPr txBox="1"/>
          <p:nvPr/>
        </p:nvSpPr>
        <p:spPr>
          <a:xfrm rot="20954829">
            <a:off x="3369330" y="3341623"/>
            <a:ext cx="1424081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EFB5B5B-C412-B99D-D01A-74A8853C5F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نشاط اعتيادي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 .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772649" y="3842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97" y="3241324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أنواع الحجج.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785196" y="338022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3" y="4525100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الطبيعة أمانة الأجيال.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87F0B4-C451-AE1A-0B32-824CF19FAD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03622" y="4737196"/>
            <a:ext cx="424748" cy="540000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506482" y="2192613"/>
            <a:ext cx="6173094" cy="12001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224000" y="2948767"/>
            <a:ext cx="6696000" cy="890781"/>
            <a:chOff x="1378266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8266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حول نص قصير.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إنتاج حجج للدفاع عن آرائهم.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المشاركة في مناظرة  حول الموارد الطبيعية.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829403E2-0622-826F-2F50-A008F166F2F0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C94562-EF9B-0A79-1970-A52C49F4E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62E9970F-DE98-4759-56D3-46F8FAF0A7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r="-6244"/>
          <a:stretch>
            <a:fillRect/>
          </a:stretch>
        </p:blipFill>
        <p:spPr>
          <a:xfrm>
            <a:off x="173633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E60F3FA8-9849-037F-D835-4C08A1F999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848" y="1848490"/>
            <a:ext cx="6996640" cy="3935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8A927-EED3-060F-4850-809E07517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2B3FB8-9625-E828-732E-9B316C1289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08E10B-608C-1FF7-3C68-94D7C3D6D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95A6D-EA62-C997-D0FD-563FE08DA5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939619-9DBA-5D83-E133-7CA05D84C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8B4F5B-1DD3-93DB-9EF4-359628E28E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18070-1C32-8A40-4183-2D49C63A49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1E1AE-447E-1473-3906-0089BAE37A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9DB474-0859-DA31-3019-C6951FDDE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195405"/>
            <a:ext cx="500996" cy="5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67" y="8195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155295-E08E-C18B-E91C-527147125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75FB4F-841D-25EB-F793-A6289A1B9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32E6B-83D0-543A-7DE2-11A5C0E8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C07F2C-7865-F5C7-7C44-E0F0EFC39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0416D2-BFE2-BA79-26F4-4ACFA66C39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54A2C-5CA6-B9D9-016D-6ACED998AD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557E6-4651-7D63-A37E-21A8E08330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EEA80-9E8E-1F04-7A22-EABE361ABB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48FF8-AD33-BB16-FD2E-3CAFB61B7A3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7E308AE-6E18-58E9-1AC0-589235A3E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869A22-8776-A4D0-49F3-5E95807A67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643D5D-D143-6F31-D21A-BB4C67C0790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B6421-4730-40B6-E836-6D74ECA79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007C3-371A-0FE7-FA71-6E5C8EB14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048407-2EA8-D89D-B5DA-44232FD74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3917F0B-9CC6-B30F-CA8B-5777F4F24036}"/>
              </a:ext>
            </a:extLst>
          </p:cNvPr>
          <p:cNvSpPr txBox="1">
            <a:spLocks/>
          </p:cNvSpPr>
          <p:nvPr/>
        </p:nvSpPr>
        <p:spPr>
          <a:xfrm>
            <a:off x="1663500" y="4635074"/>
            <a:ext cx="4698961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9111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2A8122-C42D-47AE-F442-81BC194EC34C}"/>
              </a:ext>
            </a:extLst>
          </p:cNvPr>
          <p:cNvSpPr/>
          <p:nvPr/>
        </p:nvSpPr>
        <p:spPr>
          <a:xfrm>
            <a:off x="628650" y="1882215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النشاط الاعتيادي على تدريب التلاميذ على مهارات الفهم والتحليل والتركيب من خلال أسئلة موجهة حول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تسجل الأسئلة والتعليمات المقترحة على السبورة للإجابة عنها على دفاتر البحث بعد قراءة النص قراءة صامتة.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على التلاميذ المتعثرين من فئتي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رائز الطلاقة للمرحلة الرابعة خلال حصص القراءة.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48251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دون أخطاء. (قراءتان فقط) 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06CAD6-55FE-4BB3-F9BB-28157BFB3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924253-6DCE-C161-D831-A325D6B9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101F2-F185-39AE-A608-77B2BC56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8A0819-862F-77A5-E4A6-9ACB4CC04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F4A977-7AE4-3907-2894-5FA55BEA4D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120632-13BD-6022-2898-5D70A87AC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DC67-1795-7A06-CCA6-59ACFA3637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1EA249-EA7D-8F7F-B68B-88BABB8E5F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673F9-9296-D6C1-6C0F-7FF252145D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601E8C-977D-2647-4002-F0EFA18D99DC}"/>
              </a:ext>
            </a:extLst>
          </p:cNvPr>
          <p:cNvSpPr txBox="1"/>
          <p:nvPr/>
        </p:nvSpPr>
        <p:spPr>
          <a:xfrm>
            <a:off x="403697" y="1782482"/>
            <a:ext cx="8336606" cy="46269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354013" algn="ctr" rtl="1">
              <a:lnSpc>
                <a:spcPts val="32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اَلدِّراسَةُ مَنارَةُ ٱلْمُسْتَقْبَلِ</a:t>
            </a:r>
          </a:p>
          <a:p>
            <a:pPr indent="354013" algn="r" rtl="1">
              <a:lnSpc>
                <a:spcPts val="3200"/>
              </a:lnSpc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يَعْتَقِدُ بَعْضُ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لَيْسَتْ سِوى بِنايَةٍ تَضُمُّ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وَٱلِامْتِحاناتِ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 مُغادَرَتَها مُبَكِّراً يُمَثِّلُ ضَرْباً مِنْ ضُروبِ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ٱلتَّحَرُّرِ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غَيْرَ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أَعْمَقُ مِنْ ذلِكَ بِكَثيرٍ، إِذْ إِنَّ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قَيْداً يُثْقِلُ كاهِلَ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جَناحانِ يُمَكِّنانِهِ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ٱلتَّحْليقِ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فَضاءاتِ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>
              <a:lnSpc>
                <a:spcPts val="3200"/>
              </a:lnSpc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وَلا تَقْتَصِرُ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تَلْقينِ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تَمْنَحُ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قُدْرَةً أَسْمى وَأَجَلَّ، أَلا وَهِيَ مَلَكَةُ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ٱلْفَهْمِ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كَفَهْمِ ٱلْعالَمِ مِنْ حَوْلِهِ، وَفَهْمِ ذاتِهِ، وَفَهْمِ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ٱلْمُتاحَةِ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أَمامَهُ. كَما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ٱلْمُغادِرَ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لِمَقاعِدِ ٱلدِّراسَةِ مُبَكِّراً لا يَخْسَرُ شَهادَةً أَكاديمِيَّةً فَحَسْبُ، بَلْ يُفَوِّتُ عَلى نَفْسِهِ فُرْصَةً ثَمينَةً لا تُعَوَّضُ لِبِناءِ ذاتِهِ وَصِياغَةِ مُسْتَقْبَلِهِ عَلى أُسُسٍ مَتينَةٍ. عِلاوَةً عَلى ذلِكَ، فَإِنَّ سوقَ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عَصْرِنا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ٱلرّاهِنِ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يُغْلِقُ أَبْوابَهُ أَمامَ مَنْ يُحاوِلُ وُلوجَهُ دونَ تَأْهيلٍ عِلْمِيٍّ كافٍ.</a:t>
            </a:r>
            <a:endParaRPr lang="ar-S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6E966-F7B3-F94B-42C1-D0D43E1D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910651-1D3C-F469-4F24-0F6CF2F2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صامتة ثم أجيبوا عن الأسئلة المسجلة على السبورة.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DEC303-890D-07AE-4BDD-ABDF43B80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0F7D9-7E68-4D24-9182-89DFC2CA7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7ED4F-E60B-5F9F-459D-E50FBAB6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AEDB2-7CFD-E327-75E4-3D464DA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5441E-6AAA-89D4-DDC8-08ED35FD1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FE2FBE-96CC-2A35-3D73-6111D1ADE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F780F-AE3C-4569-26B8-DD28AFA48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32B6-5EA2-9835-8B9D-2E523C2AE2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CB16-372C-9BDB-BE60-D67263A498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8A5C5B-F55E-6462-E018-BEF4459E88C5}"/>
              </a:ext>
            </a:extLst>
          </p:cNvPr>
          <p:cNvSpPr txBox="1"/>
          <p:nvPr/>
        </p:nvSpPr>
        <p:spPr>
          <a:xfrm>
            <a:off x="403697" y="1782482"/>
            <a:ext cx="8336606" cy="46269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354013" algn="ctr" rtl="1">
              <a:lnSpc>
                <a:spcPts val="3200"/>
              </a:lnSpc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اَلدِّراسَةُ مَنارَةُ ٱلْمُسْتَقْبَلِ</a:t>
            </a:r>
          </a:p>
          <a:p>
            <a:pPr indent="354013" algn="r" rtl="1">
              <a:lnSpc>
                <a:spcPts val="3200"/>
              </a:lnSpc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يَعْتَقِدُ بَعْضُ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لَيْسَتْ سِوى بِنايَةٍ تَضُمُّ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وَٱلِامْتِحاناتِ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 مُغادَرَتَها مُبَكِّراً يُمَثِّلُ ضَرْباً مِنْ ضُروبِ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ٱلتَّحَرُّرِ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غَيْرَ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أَعْمَقُ مِنْ ذلِكَ بِكَثيرٍ، إِذْ إِنَّ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قَيْداً يُثْقِلُ كاهِلَ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جَناحانِ يُمَكِّنانِهِ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ٱلتَّحْليقِ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فَضاءاتِ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ٱلرَّحْبَةِ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>
              <a:lnSpc>
                <a:spcPts val="3200"/>
              </a:lnSpc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وَلا تَقْتَصِرُ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تَلْقينِ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تَمْنَحُ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قُدْرَةً أَسْمى وَأَجَلَّ، أَلا وَهِيَ مَلَكَةُ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ٱلْفَهْمِ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كَفَهْمِ ٱلْعالَمِ مِنْ حَوْلِهِ، وَفَهْمِ ذاتِهِ، وَفَهْمِ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ٱلْمُتاحَةِ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أَمامَهُ. كَما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ٱلْمُغادِرَ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لِمَقاعِدِ ٱلدِّراسَةِ مُبَكِّراً لا يَخْسَرُ شَهادَةً أَكاديمِيَّةً فَحَسْبُ، بَلْ يُفَوِّتُ عَلى نَفْسِهِ فُرْصَةً ثَمينَةً لا تُعَوَّضُ لِبِناءِ ذاتِهِ وَصِياغَةِ مُسْتَقْبَلِهِ عَلى أُسُسٍ مَتينَةٍ. عِلاوَةً عَلى ذلِكَ، فَإِنَّ سوقَ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عَصْرِنا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ٱلرّاهِنِ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يُغْلِقُ أَبْوابَهُ أَمامَ مَنْ يُحاوِلُ وُلوجَهُ دونَ تَأْهيلٍ عِلْمِيٍّ كافٍ.</a:t>
            </a:r>
            <a:endParaRPr lang="ar-S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059183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E9636-0554-BB6C-A0C6-6E7AAA60A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5011660-93F4-F103-EEFA-49DAA52E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تسجيل الأسئلة على السبورة أثناء القراءة الجهرية للنص.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22DC30-6E8E-5863-F0A4-6A79652E8C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8897AD-750B-47C4-7350-8D3C70BF3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65905D-C119-42B7-DFF0-B334CF575A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5DE60-26BA-0981-7F3E-685D7B8B0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0A1337-B9FD-5A0F-A8EA-D4A3A6F878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0D3D6F-01DA-74A3-0162-BB5C71A57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6ED1F5-E189-E954-8975-832B6E64551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4E1DA8-F198-4798-F92E-87A7F7A484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3E75B4-3176-FE65-8E55-0D072A1674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3945E08-2951-FD31-17DA-E779E502A33E}"/>
              </a:ext>
            </a:extLst>
          </p:cNvPr>
          <p:cNvSpPr txBox="1"/>
          <p:nvPr/>
        </p:nvSpPr>
        <p:spPr>
          <a:xfrm>
            <a:off x="507228" y="1981723"/>
            <a:ext cx="7981893" cy="4120277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ٱلأشياءُ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يَفْقِدُها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ٱلْمُغادِرُ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لِمَقاعِدِ ٱلدِّراسَةِ مُبَكِّراً وَفْقَ ٱلنَّصِّ؟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ٱلْقُدْرَةُ ٱلَّتي تَمْنَحُها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لِلْإِنْسانِ؟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"يَرى بَعْضُ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مُغادَرَةَ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مُبَكِّراً نَوْعٌ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ٱلتَّحَرُّرِ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فَهَلْ تَتَّفِق(ين)  مَعَ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عَلِّل(ي) إِجابَتَك مُسْتَعيناً(ةً) بِما وَرَدَ في ٱلنَّصِّ؟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924532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08C0E-117E-1EA7-20D6-89E52F987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090C07-393C-767F-5D15-C418BA6FF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5A256-F074-A6C4-22F1-3F7809F258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1B352-766C-F7BF-FE7C-08202D6B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B400DF-3740-B083-5C7D-2B1FB22AA2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E7F0E5-3B26-9CF3-FFCA-3B09EED7A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83A5B9-B4EC-E820-0B48-AB2FA14064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1BCBAE-B72B-1243-3850-6E465E9B62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706A7-E1E4-F7DA-109D-3F58AA7798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56DA04-893A-BB0F-A4A0-C70CF3A19A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202B38-412F-2772-0753-E4B0D033E1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3237B4-C883-A7CD-64AF-447DF51FA3CD}"/>
              </a:ext>
            </a:extLst>
          </p:cNvPr>
          <p:cNvSpPr txBox="1"/>
          <p:nvPr/>
        </p:nvSpPr>
        <p:spPr>
          <a:xfrm>
            <a:off x="507228" y="1981723"/>
            <a:ext cx="7981893" cy="4120277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ٱلأشياءُ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يَفْقِدُها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ٱلْمُغادِرُ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لِمَقاعِدِ ٱلدِّراسَةِ مُبَكِّراً وَفْقَ ٱلنَّصِّ؟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ٱلْقُدْرَةُ ٱلَّتي تَمْنَحُها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لِلْإِنْسانِ؟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"يَرى بَعْضُ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مُغادَرَةَ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مُبَكِّراً نَوْعٌ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ٱلتَّحَرُّرِ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فَهَلْ تَتَّفِق(ين)  مَعَ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عَلِّل(ي) إِجابَتَك مُسْتَعيناً(ةً) بِما وَرَدَ في ٱلنَّصِّ؟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595721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2FD67-A04E-8803-CB68-C34E498B5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323652-48B0-462B-DE23-B7A2A959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4C6F1C-4485-E894-E22A-6E59F61186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8C384B-16B7-844D-2F0D-B1F9582CD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7123A7-D6E6-AD42-08DF-E9E0DBDF19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629C2D-CCC2-E2D3-795D-3E1C9FE68A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9FB2E4-027E-175B-2277-E723ABB7B0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EF4650-79A6-5949-8449-E44F118E81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76ABB9-7FED-16CD-2750-1CB1C406ED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DA407-03C3-B11F-9255-A18368854F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08EA03-01A5-DA27-19AB-C4A17EF65F4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DFA30A-60B7-85C3-1DC7-9CC23DFCCCF8}"/>
              </a:ext>
            </a:extLst>
          </p:cNvPr>
          <p:cNvSpPr txBox="1"/>
          <p:nvPr/>
        </p:nvSpPr>
        <p:spPr>
          <a:xfrm>
            <a:off x="694944" y="2141971"/>
            <a:ext cx="79374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يَفْقِدُ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ٱلْمُغادِرُ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شَهادَةً أَكاديمِيَّةً، وَيُفَوِّتُ عَلى نَفْسِهِ فُرْصَةً ثَمينَةً لا تُعَوَّضُ لِبِناءِ ذاتِهِ وَصِياغَةِ مُسْتَقْبَلِهِ، كَما يَجِدُ أَبْوابَ سوقِ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مُغْلَقَةً أَمامَهُ.</a:t>
            </a:r>
          </a:p>
          <a:p>
            <a:pPr marL="360363" indent="-360363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تَمْنَحُهُ مَلَكَةَ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فَهْمِ ٱلْعالَمِ مِنْ حَوْلِهِ، وَفَهْمِ ذاتِهِ، وَفَهْمِ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ٱلْخِياراتِ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ٱلْمُتاحَةِ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أَمامَهُ.</a:t>
            </a:r>
          </a:p>
          <a:p>
            <a:pPr marL="360363" indent="-360363" algn="just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أَتَّفِقُ مَعَ هذا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ٱلرَّأْيِ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ٱلتَّعَلُّمَ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لَيْسَ قَيْداً بَلْ جَناحانِ يُمَكِّنانِ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ٱلتَّحْليقِ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فَضاءاتِ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ٱلْمُغادِرَ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مُبَكِّراً يُفَوِّتُ عَلى نَفْسِهِ مُسْتَقْبَلاً أَفْضَلَ.</a:t>
            </a:r>
          </a:p>
        </p:txBody>
      </p:sp>
    </p:spTree>
    <p:extLst>
      <p:ext uri="{BB962C8B-B14F-4D97-AF65-F5344CB8AC3E}">
        <p14:creationId xmlns:p14="http://schemas.microsoft.com/office/powerpoint/2010/main" val="327147620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B23B-02EE-37B3-0517-8BB7E6870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111B897-0B73-DE02-A76B-919639E5B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B990FD3-8615-584C-BFBA-20480DE82B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556FBE-B5AF-3F6F-C0A0-862B13C41672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أنواع الحجج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843B00-740A-EC43-C72B-823905F3B611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الاستشهاد؛</a:t>
            </a:r>
          </a:p>
        </p:txBody>
      </p:sp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58133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أساليب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7DB25CD-92FC-70CB-CE8C-E35CD065F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01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57C-D215-6D7F-1713-F88526D1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D0A1D-0514-9EDC-9681-1ECA5314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إنتاج نوع من الحجج للدفاع عن آرائكم.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5A8CC-775F-7D6C-EA28-773090CCA7E4}"/>
              </a:ext>
            </a:extLst>
          </p:cNvPr>
          <p:cNvSpPr txBox="1"/>
          <p:nvPr/>
        </p:nvSpPr>
        <p:spPr>
          <a:xfrm>
            <a:off x="1506049" y="3249645"/>
            <a:ext cx="6131901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أُنْتِجُ حُجَجاً لِلدِّفاعِ عَنْ رَأْيي.</a:t>
            </a:r>
            <a:endParaRPr lang="fr-FR" sz="66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586BC-F0A6-27A8-99B6-0F419E778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815DCD-BC12-B9C1-CFB0-3ADE0D01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154FB8-12E7-D80F-EE6F-065E28691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AA0AA-B862-5E36-739B-AE5A16C59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EDADEC-B79F-BC34-E7FA-D1E466D16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C469B-5F3F-AC47-BD39-24E509481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D358C2-FA9A-FF94-BC28-8B439FA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09B5B4-2A37-7D6E-072D-2EDAEAA6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77778-EFC8-C0BD-AFAE-A6F18F0B0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64252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2356-0DB5-9AE0-CEBA-672F7819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60C56-0F3F-B6EB-9235-A521CCA0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بتعريف الحجة؟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122FC2-4F52-0D48-4D21-CDB742F4F454}"/>
              </a:ext>
            </a:extLst>
          </p:cNvPr>
          <p:cNvSpPr txBox="1"/>
          <p:nvPr/>
        </p:nvSpPr>
        <p:spPr>
          <a:xfrm>
            <a:off x="1901656" y="3201006"/>
            <a:ext cx="5340687" cy="112371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تَعْريفُ </a:t>
            </a:r>
            <a:r>
              <a:rPr lang="ar-MA" dirty="0" err="1"/>
              <a:t>ٱلْحُجَّةِ</a:t>
            </a:r>
            <a:endParaRPr lang="ar-MA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1A00E-790C-620E-86CC-A7CA01C217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31B55-65BD-647E-6171-DE3C3EF55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33776A-9F70-9003-D0BA-6077AF6E0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48A8C1-A03B-70F1-B71E-018F77B9AE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90EE63-45E3-0CFC-AB40-C4FDF924E0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6515C-6007-080E-61ED-79F906EAA0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984057-91BA-1A80-0279-0046F820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48B0E7-E655-7B6B-B18D-A55012235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2D0774-9B5A-6CA8-C2D4-D81A67896A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881222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E3229-968D-54E3-A416-7C27F02A2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BC693D-BEC3-0D1B-0675-DC0A8637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0494F-0552-9C77-C88F-E151D4080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E77858-F78B-DD05-8140-8E5B7FF3BB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D5DEA9-6D15-A0B0-9283-CBA34786A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8AB43D-0E00-FE63-8842-AC8221AFFF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8EBAEB-E867-6472-C2FE-6A4589A44F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59A545-AD72-C5B7-7EC0-FE7995F3B0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0DCFAC6-7D73-A961-F18D-7FF89DB4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96111-3B5E-E990-E104-F79ED4A57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E6D2ED-7BE9-DBA1-B86A-B9DD15557B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700FD07-0F10-5AEA-F95A-010FFAD54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73" y="2643551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836936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6A64-15DC-A600-0922-A02656EA1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1D574-9B4B-0B1C-3642-AFCC8F8C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02" y="765728"/>
            <a:ext cx="6964971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هناك عدة أنواع من الحجج،  سنركز في حصتنا على نوع يسمى الاستشهاد. من يقرأ معنى الاستشهاد؟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A4DFA7-46BD-A6C9-400F-1C1E5B19D6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3B0984-C1B5-9BAD-F4FD-294194450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DE8B40C-6159-6D5E-E512-B29679A89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EA23DE-4594-937E-83EB-9F9C104337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C721E0-CDF9-B41E-1513-5774696DBC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0D7963-0AFB-A1B4-412D-31DB1EC90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F88F9C-13C6-A50C-FE39-85D873DA6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50098-2788-50DD-C407-0A68EB14CA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5EE182-A10B-2118-4E1E-9487BE210F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EB49B31-3174-D9CB-A5E3-39F03AC0C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02" y="3076243"/>
            <a:ext cx="7994082" cy="173664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8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اَلِاسْتِشْهادُ</a:t>
            </a:r>
            <a:r>
              <a:rPr lang="ar-MA" alt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تَقْديمُ قَوْلٍ مَشْهورٍ أَوْ حِكْمَةٍ أَوْ مَعْلومَةٍ أَوْ مِثالٍ، لِتَقْوِيَةِ </a:t>
            </a:r>
            <a:r>
              <a:rPr lang="ar-MA" altLang="fr-FR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ٱلرَّأْيِ</a:t>
            </a:r>
            <a:r>
              <a:rPr lang="ar-MA" alt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وَإِقْناعِ </a:t>
            </a:r>
            <a:r>
              <a:rPr lang="ar-MA" altLang="fr-FR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ٱلْقارِئِ</a:t>
            </a:r>
            <a:r>
              <a:rPr lang="ar-MA" alt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altLang="fr-FR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ٱلْمُسْتَمِعِ</a:t>
            </a:r>
            <a:r>
              <a:rPr lang="ar-SA" alt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710429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5CE3A-DAB2-94D9-C8BD-F0B6FDFC2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E756B-89A9-1EDB-052A-D4D8DCBF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الاستشهاد نوعان: معلومة مقتبسة أي مأخوذة من كتاب ( القرآن الكريم- موسوعة...) أو حديث الرسول أو قول عالم...  والنوع الثاني مثال في صيغة قصة أو حدث واقعي.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D68C18-DB14-7404-F294-A1AAD3A3F1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8568CF-0D3F-CECC-085E-8AE9231142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1AA593-009F-2F4B-F7E9-EB780548C4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73D34-317E-0BA3-7EA0-CC9574BD1C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2D618-6CAE-E5AD-DD07-E561219C0B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DF52CD-550D-0DE0-C27B-6FF51AE169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D93D3E3-FC94-B35A-576F-E279CA509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135569-7F5E-D817-4923-FE16ED368A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1240327-82BB-1FB6-3992-FC20A6E9B9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ACFC77-073D-E1D2-EC57-50812BA4818D}"/>
              </a:ext>
            </a:extLst>
          </p:cNvPr>
          <p:cNvSpPr/>
          <p:nvPr/>
        </p:nvSpPr>
        <p:spPr>
          <a:xfrm>
            <a:off x="3148256" y="147600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اَلِاسْتِشْهادُ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DB7D921-E15D-0CBD-81E2-7F37640E3C8E}"/>
              </a:ext>
            </a:extLst>
          </p:cNvPr>
          <p:cNvSpPr/>
          <p:nvPr/>
        </p:nvSpPr>
        <p:spPr>
          <a:xfrm>
            <a:off x="694944" y="3610447"/>
            <a:ext cx="3425251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مِثالٌ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AAAE061-F0C4-ABF0-30ED-DCCA02D1856E}"/>
              </a:ext>
            </a:extLst>
          </p:cNvPr>
          <p:cNvSpPr/>
          <p:nvPr/>
        </p:nvSpPr>
        <p:spPr>
          <a:xfrm>
            <a:off x="5470947" y="3532837"/>
            <a:ext cx="3054039" cy="102898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مَعْلومَةٌ مُقْتَبَسَةٌ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0E2F9B8-5856-5DC2-374B-C56695272891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2407570" y="2349760"/>
            <a:ext cx="1975126" cy="126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765A668-051D-145D-E4D0-DC84E789455E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>
            <a:off x="4382696" y="2349760"/>
            <a:ext cx="2615271" cy="1183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F11A2645-7607-CB91-9B5B-49EB5E03E879}"/>
              </a:ext>
            </a:extLst>
          </p:cNvPr>
          <p:cNvSpPr txBox="1"/>
          <p:nvPr/>
        </p:nvSpPr>
        <p:spPr>
          <a:xfrm>
            <a:off x="5877286" y="4740364"/>
            <a:ext cx="2373549" cy="20090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آيَةٌ قُرْآنِيَّةٌ.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حَديثٌ نَبَوِيٌّ شَريفٌ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حِكْمَةٌ؛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قَوْلٌ...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D6ECDC1-4593-1865-6273-F12BAAC2CD1C}"/>
              </a:ext>
            </a:extLst>
          </p:cNvPr>
          <p:cNvSpPr txBox="1"/>
          <p:nvPr/>
        </p:nvSpPr>
        <p:spPr>
          <a:xfrm>
            <a:off x="893165" y="5154735"/>
            <a:ext cx="3028808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واقِعِيٌّ.</a:t>
            </a:r>
          </a:p>
        </p:txBody>
      </p:sp>
    </p:spTree>
    <p:extLst>
      <p:ext uri="{BB962C8B-B14F-4D97-AF65-F5344CB8AC3E}">
        <p14:creationId xmlns:p14="http://schemas.microsoft.com/office/powerpoint/2010/main" val="245795641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4841-9A6F-FE9D-2D36-FF0281759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708B5-4BB5-A583-1CDC-F8D334D4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سأقدم مثالا  لكل نوع. سأبدأ بالمعلومة المقتبسة.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CC526D-F3A7-F121-F13C-AB3381569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66D647-8495-A12B-D12B-BB1B7E5BA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FF7FA58-F617-DE02-C0B0-754CEFF3B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A75E9D-08E6-9F5A-4018-E9962C41D8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EB0AD8-7173-68CB-1CA9-003710B936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126761-E9B0-A8B4-0542-F8995CD196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5114E41-6F0B-2524-0446-AF195921B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CF04BF-9862-94C2-CCC3-6D7626E59A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C2FD84-CAAA-1329-589D-91A0F44BC8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F347B0-6659-8259-8139-78A80C4BE9A9}"/>
              </a:ext>
            </a:extLst>
          </p:cNvPr>
          <p:cNvSpPr txBox="1"/>
          <p:nvPr/>
        </p:nvSpPr>
        <p:spPr>
          <a:xfrm>
            <a:off x="1035996" y="2319864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اَلْمَعْلومَةُ </a:t>
            </a:r>
            <a:r>
              <a:rPr lang="ar-MA" sz="6600" dirty="0" err="1">
                <a:solidFill>
                  <a:srgbClr val="424D7B"/>
                </a:solidFill>
              </a:rPr>
              <a:t>ٱلْمُقْتَبَسَةُ</a:t>
            </a:r>
            <a:endParaRPr lang="fr-FR" sz="6600" dirty="0">
              <a:solidFill>
                <a:srgbClr val="424D7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DC99B1-2145-15F4-A6C8-7DCB92A333A4}"/>
              </a:ext>
            </a:extLst>
          </p:cNvPr>
          <p:cNvSpPr txBox="1"/>
          <p:nvPr/>
        </p:nvSpPr>
        <p:spPr>
          <a:xfrm>
            <a:off x="3317668" y="3811242"/>
            <a:ext cx="2373549" cy="20090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آيَةٌ قُرْآنِيَّةٌ؛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حَديثٌ نَبَوِيٌّ شَريفٌ؛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حِكْمَةٌ؛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قَوْلٌ...</a:t>
            </a:r>
          </a:p>
        </p:txBody>
      </p:sp>
    </p:spTree>
    <p:extLst>
      <p:ext uri="{BB962C8B-B14F-4D97-AF65-F5344CB8AC3E}">
        <p14:creationId xmlns:p14="http://schemas.microsoft.com/office/powerpoint/2010/main" val="11966395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26FA3-ED25-B151-FDC9-FB9FEED2E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1E496-FF5D-D7E4-7E06-2DF9B03E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 للاستشهاد بآية قرآنية. من يقرأ؟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323807-D4D3-A141-556A-136AAE3A6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134755-3F19-9FD7-CD3C-D68690882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2454ECA-81D0-625C-5BFB-48B4274465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203A88-43AD-91A3-6B82-057EC635A96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8813C8-F301-D137-50C3-2793329387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568A2-7F50-1638-C259-AB66412CF2B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115FBCA-BCBA-540F-3383-8E1183942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0B4000-0889-1AFE-71BD-86FB96861C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9CE4C2-C79B-57DE-5B6A-7CFABC7AC2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9C939C15-DF24-59D7-34FE-168E2896674C}"/>
              </a:ext>
            </a:extLst>
          </p:cNvPr>
          <p:cNvSpPr txBox="1"/>
          <p:nvPr/>
        </p:nvSpPr>
        <p:spPr>
          <a:xfrm>
            <a:off x="587428" y="3145968"/>
            <a:ext cx="7969141" cy="21749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990" algn="ct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طاعَةُ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ٱلْوالِدَيْنِ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واجِباتِ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ٱلْأَبْناءِ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مِصْداقاً لِقَوْلِهِ تَعالى: ﴿وَقَضى رَبُّكَ أَلّا تَعْبُدوا إِلّا إِيّاهُ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وَبِٱلْوالِدَيْنِ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إِحْساناً﴾،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C9E2BD-0811-1266-B90E-776F71B1A075}"/>
              </a:ext>
            </a:extLst>
          </p:cNvPr>
          <p:cNvSpPr txBox="1"/>
          <p:nvPr/>
        </p:nvSpPr>
        <p:spPr>
          <a:xfrm>
            <a:off x="3057615" y="1936628"/>
            <a:ext cx="289365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آيَةٌ قُرْآنِيَّةٌ.</a:t>
            </a:r>
          </a:p>
        </p:txBody>
      </p:sp>
    </p:spTree>
    <p:extLst>
      <p:ext uri="{BB962C8B-B14F-4D97-AF65-F5344CB8AC3E}">
        <p14:creationId xmlns:p14="http://schemas.microsoft.com/office/powerpoint/2010/main" val="22586998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2A250-2D23-C209-1F1E-A349F65C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CD1EE-3ACA-1A83-625E-5CDD3960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للاستشهاد بشهادة أطباء متخصصين؟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7DA919-EE2D-33C8-0A8C-337D2909E2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CA4DBB-9A6C-6130-38C3-08D3B841D3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EDD88CC-7359-C88D-200C-CEAED304B5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8C7D81-A447-ACB3-7119-44430B8404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2BE740-639B-6D49-B6DD-9CBECE166B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12C66-0D13-84BB-EE09-4F5F25DDD6B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F13F65-865C-A17C-F27B-06AF422FD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8551CD-4C43-13F5-2549-C64B13AD27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D62524-9A79-0A7B-1B2D-DF362C8F3A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40F29CE6-C5A1-8844-67EE-C382A9446663}"/>
              </a:ext>
            </a:extLst>
          </p:cNvPr>
          <p:cNvSpPr txBox="1"/>
          <p:nvPr/>
        </p:nvSpPr>
        <p:spPr>
          <a:xfrm>
            <a:off x="544749" y="2840438"/>
            <a:ext cx="7916499" cy="32419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990" algn="just" rtl="1"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يُشَكِّلُ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ٱلاِسْتِعْمالُ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ٱلْمُفْرِطُ لِلْإِنْتِرْنِتِ خَطَراً كَبيراً عَلى مُسْتَخْدِميها. فَقَدْ أَكَّدَ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مُعْظَمُ أَطِبّاءِ ٱلْعُيونِ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أَنَّ تَعَرُّضَ ٱلْعَيْنِ لِمُدَّةٍ طَويلَةٍ لِأَشِعَّةِ ٱلْأَجْهِزَةِ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وَٱلْكِتابَةِ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F2E699-9C44-ABAF-A861-8DCD8E7CB4BB}"/>
              </a:ext>
            </a:extLst>
          </p:cNvPr>
          <p:cNvSpPr txBox="1"/>
          <p:nvPr/>
        </p:nvSpPr>
        <p:spPr>
          <a:xfrm>
            <a:off x="2511552" y="1545270"/>
            <a:ext cx="3868069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شَهادَةُ أَطِبّاءٍ مُتَخَصِّصينَ</a:t>
            </a:r>
          </a:p>
        </p:txBody>
      </p:sp>
    </p:spTree>
    <p:extLst>
      <p:ext uri="{BB962C8B-B14F-4D97-AF65-F5344CB8AC3E}">
        <p14:creationId xmlns:p14="http://schemas.microsoft.com/office/powerpoint/2010/main" val="271680909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1CD4A-CFA9-A22F-F479-82A772C9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88D46-C093-1BF3-5972-F7B4D66B2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سأقدم لكم رأيا معززا بحجة المثال.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8AD39D-96AD-79F5-1B3D-2C26DE7F9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51A494-1AD1-E255-FEBD-882404C4B2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B01957-790B-D469-5B58-CCA9C20BFE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0A0FD-CA18-12DB-1A57-7D4B93998F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EF0EC3-EA33-3CBA-907E-74D12E1EC0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587722-7528-EBF2-A00B-D13447E21D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919BA8F-DA79-1B1D-9D2F-47D91AB80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C38C41-C1CF-9698-ED0D-08D9E0953D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C4F69E-821A-EECC-A505-CCEDBCD4CE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D84D96-C51D-532B-D72B-498DAE126BBD}"/>
              </a:ext>
            </a:extLst>
          </p:cNvPr>
          <p:cNvSpPr txBox="1"/>
          <p:nvPr/>
        </p:nvSpPr>
        <p:spPr>
          <a:xfrm>
            <a:off x="1035996" y="2319864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اَلْمِثالُ</a:t>
            </a:r>
            <a:endParaRPr lang="fr-FR" sz="6600" dirty="0">
              <a:solidFill>
                <a:srgbClr val="424D7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655976-8DB8-32AD-49FB-9D68FB62E91C}"/>
              </a:ext>
            </a:extLst>
          </p:cNvPr>
          <p:cNvSpPr txBox="1"/>
          <p:nvPr/>
        </p:nvSpPr>
        <p:spPr>
          <a:xfrm>
            <a:off x="2809037" y="4389596"/>
            <a:ext cx="3292515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واقِعِيٌّ.</a:t>
            </a:r>
          </a:p>
        </p:txBody>
      </p:sp>
    </p:spTree>
    <p:extLst>
      <p:ext uri="{BB962C8B-B14F-4D97-AF65-F5344CB8AC3E}">
        <p14:creationId xmlns:p14="http://schemas.microsoft.com/office/powerpoint/2010/main" val="10488095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2A189-BD45-850C-99AA-76A6D4FC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A6F9C0-E3BC-D71F-69AD-9C0E039E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 للاستشهاد بمثال؟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510F01-4495-3FFD-FE0D-BFA09B2EF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4329F-A4D4-6219-2159-F589380F1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FDD296-CEE2-ACAB-8961-119651B22C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D418BC-3F19-2695-393D-E3D6763E73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B8369E-AFD8-5160-E26B-3AA21E74EB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51B5FA-260B-5403-A731-0DD8EDCDF3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1E69F49-F9E0-6479-39BA-7B45D2F21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28945E-05F5-DD60-99FB-723398D5DD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4979B4-4E57-4E5A-FA32-49856D19A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34">
            <a:extLst>
              <a:ext uri="{FF2B5EF4-FFF2-40B4-BE49-F238E27FC236}">
                <a16:creationId xmlns:a16="http://schemas.microsoft.com/office/drawing/2014/main" id="{DA90E06C-C2A3-9C76-2B3F-980F091F9513}"/>
              </a:ext>
            </a:extLst>
          </p:cNvPr>
          <p:cNvSpPr txBox="1"/>
          <p:nvPr/>
        </p:nvSpPr>
        <p:spPr>
          <a:xfrm>
            <a:off x="586551" y="2493497"/>
            <a:ext cx="8203251" cy="32419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990" algn="just" rtl="1"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يُؤَدّي ٱسْتِعْمالُ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ٱلْمُنْتَشِرَةِ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ٱلْإِنْتِرْنِتِ دونَ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ٱلتَّحَقُّقِ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صِحَّتِها إِلى تَهْديدِ حَياةِ ٱلْأَطْفالِ،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وَلَنا في قِصَّةِ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ٱلطِّفْلَةِ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سارَةَ خَيْرُ مِثالٍ عَلى ذلِكَ؛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إِذِ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ٱسْتَعْمَلَتْ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آخِرِ لَحْظَةٍ.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3EED77-9AAC-A05F-9B3A-C8AD0032C20C}"/>
              </a:ext>
            </a:extLst>
          </p:cNvPr>
          <p:cNvSpPr txBox="1"/>
          <p:nvPr/>
        </p:nvSpPr>
        <p:spPr>
          <a:xfrm>
            <a:off x="3385225" y="1545270"/>
            <a:ext cx="2373549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واقِعِيَّةٌ</a:t>
            </a:r>
          </a:p>
        </p:txBody>
      </p:sp>
    </p:spTree>
    <p:extLst>
      <p:ext uri="{BB962C8B-B14F-4D97-AF65-F5344CB8AC3E}">
        <p14:creationId xmlns:p14="http://schemas.microsoft.com/office/powerpoint/2010/main" val="171210381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AB512-A30D-7664-A888-32DEC70B1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0F227-837E-0572-6304-DDF1E0BC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يقدم حججا على شكل معلومة مقتبسة أو مثال للدفاع عن الرأي التالي: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الاستعانة بقصة درستموها  من قبل أو بحكمة أو قول مشهور.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2B7048-44FE-6039-3305-17C0F2474D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590E66-882F-7C06-8710-3D999EA8D8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763C18B-5987-D324-89E0-03A1982424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0F5CA3-FA62-9285-2B47-A1C78D4B11E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14E4CE-FDE3-FC06-13A1-F41214B7F7E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7215FF-C3D5-19D9-901A-B4C383C6A8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F7792ED-9B2A-FF0F-3C1C-52FE52206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71090F-59B4-39F9-0EE4-423CDA83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94FB2E-A395-03C8-69B0-A936D9E343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D0BC27-B6C1-5334-830C-084A5F2C0E52}"/>
              </a:ext>
            </a:extLst>
          </p:cNvPr>
          <p:cNvSpPr txBox="1"/>
          <p:nvPr/>
        </p:nvSpPr>
        <p:spPr>
          <a:xfrm>
            <a:off x="1035996" y="2319864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اَلْمُثابَرَةُ مِفْتاحُ </a:t>
            </a:r>
            <a:r>
              <a:rPr lang="ar-MA" sz="6600" dirty="0" err="1">
                <a:solidFill>
                  <a:srgbClr val="424D7B"/>
                </a:solidFill>
              </a:rPr>
              <a:t>ٱلنَّجاحِ</a:t>
            </a:r>
            <a:r>
              <a:rPr lang="ar-MA" sz="6600" dirty="0">
                <a:solidFill>
                  <a:srgbClr val="424D7B"/>
                </a:solidFill>
              </a:rPr>
              <a:t>.</a:t>
            </a:r>
            <a:endParaRPr lang="fr-FR" sz="6600" dirty="0">
              <a:solidFill>
                <a:srgbClr val="424D7B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0ED39B-CE22-C871-2658-804020EB0BB3}"/>
              </a:ext>
            </a:extLst>
          </p:cNvPr>
          <p:cNvSpPr/>
          <p:nvPr/>
        </p:nvSpPr>
        <p:spPr>
          <a:xfrm>
            <a:off x="639790" y="4754259"/>
            <a:ext cx="3725618" cy="10289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9AAA3F-CA91-8651-C720-407CFA33FE7C}"/>
              </a:ext>
            </a:extLst>
          </p:cNvPr>
          <p:cNvSpPr/>
          <p:nvPr/>
        </p:nvSpPr>
        <p:spPr>
          <a:xfrm>
            <a:off x="5457588" y="4791146"/>
            <a:ext cx="3054039" cy="102898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مَعْلومَةٌ مُقْتَبَسَةٌ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044938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8E738-D7D6-8612-5D3A-5C1C74844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AC68A-4C06-92D1-546A-69332B32B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رأيا حول موضوع من اختياره  معززا بحجة على شكل معلومة مقتبسة أو مثال.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CA824A-7CE7-F83B-936D-2E2D7C75B4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557AF6-553B-2AA9-56A1-553A089225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79F63F-3FED-B96D-4FCA-5D8E9F026A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BFA4A-0A08-5196-F7D0-5143F5C84C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6D8FCB-8842-215D-B4D7-ED55D4CD95F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3B099B-69A6-76D0-5961-2DE0A1D9BD0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8CD3FCA-7176-EC1A-2336-B2D0FEB48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21E831-B4AB-71A6-4FCF-B7A7195D7D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144B6-F2C0-DB75-0B60-6743D5C379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5DB404-9B05-80CD-F827-91C4127FF7AD}"/>
              </a:ext>
            </a:extLst>
          </p:cNvPr>
          <p:cNvSpPr txBox="1"/>
          <p:nvPr/>
        </p:nvSpPr>
        <p:spPr>
          <a:xfrm>
            <a:off x="1035996" y="2319864"/>
            <a:ext cx="7072008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أُقَدِّمُ رَأْياً مُعَزَّزاً بِحُجَّةٍ.</a:t>
            </a:r>
            <a:endParaRPr lang="fr-FR" sz="6600" dirty="0">
              <a:solidFill>
                <a:srgbClr val="424D7B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6F50E1F-7706-2342-9C1A-18E6E166F214}"/>
              </a:ext>
            </a:extLst>
          </p:cNvPr>
          <p:cNvSpPr/>
          <p:nvPr/>
        </p:nvSpPr>
        <p:spPr>
          <a:xfrm>
            <a:off x="632373" y="4791145"/>
            <a:ext cx="3725618" cy="10289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7DB7A0-4D77-1058-C636-10E96FA86822}"/>
              </a:ext>
            </a:extLst>
          </p:cNvPr>
          <p:cNvSpPr/>
          <p:nvPr/>
        </p:nvSpPr>
        <p:spPr>
          <a:xfrm>
            <a:off x="5457588" y="4791146"/>
            <a:ext cx="3054039" cy="102898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مَعْلومَةٌ مُقْتَبَسَةٌ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92254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53F7-9158-F2D9-6389-F5DDCEF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6D5DA-7916-6EA6-800D-7B27A09A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"140". ستنجزون نشاط " أتدرب مع زملائي". من يقرأ التعليمة؟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تصحيح عنوان الوثيقة" أساليب بدل معجم"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1BFD73-B2F1-4EB7-CFCA-8412A50E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FCB44-3442-1BA9-857F-4E7178442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0C063-10E5-B180-E4FC-47D908B093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F7815-91A7-5826-1A42-6241D3C55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6C4A5-9034-25CA-ECA2-2FAA430EFE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2440C6-D546-92BA-381A-1B23C5738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8FDF19-24B9-9C02-B2BC-EF3A26A3E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898C2C-3ADF-9A41-354D-44D4AC8F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7ED84-D728-132B-7217-7195D15D1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77E464-24EF-642C-2295-49B951E4C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5964" y="1584000"/>
            <a:ext cx="3212071" cy="49275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5DA437E-0024-B2AB-622C-5AD2781C8FF9}"/>
              </a:ext>
            </a:extLst>
          </p:cNvPr>
          <p:cNvSpPr/>
          <p:nvPr/>
        </p:nvSpPr>
        <p:spPr>
          <a:xfrm flipV="1">
            <a:off x="2965964" y="3760506"/>
            <a:ext cx="3212071" cy="19009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0CF1C8-0A5D-32EC-64D0-35961DA1454F}"/>
              </a:ext>
            </a:extLst>
          </p:cNvPr>
          <p:cNvCxnSpPr/>
          <p:nvPr/>
        </p:nvCxnSpPr>
        <p:spPr>
          <a:xfrm flipH="1">
            <a:off x="4338536" y="1760706"/>
            <a:ext cx="233464" cy="18482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F408E81-36C2-EACA-D06D-9D0A5ACD80E1}"/>
              </a:ext>
            </a:extLst>
          </p:cNvPr>
          <p:cNvCxnSpPr>
            <a:cxnSpLocks/>
          </p:cNvCxnSpPr>
          <p:nvPr/>
        </p:nvCxnSpPr>
        <p:spPr>
          <a:xfrm>
            <a:off x="4338536" y="1731523"/>
            <a:ext cx="233464" cy="25292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7C5450FF-5747-A079-F669-EEFF5DE17D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4" y="1368000"/>
            <a:ext cx="994350" cy="114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7346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B8A99-C4FC-AF44-7CBE-D6D5FFA08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A836C-DAB6-6648-D4F9-B7FA0FCB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9ACB6-31FC-86A8-F292-F2260B39B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C0745-CD9A-ABCB-A24D-6277B9F1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78EFFB-354A-DE54-6FB7-2349A6A5FE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7B8CF5-760B-1214-F781-AFF6B785F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C6198-5E9F-811C-8A3E-592A04B20E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8EC3C-245A-1114-7243-8D34F8E2B4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487A1B-A10F-53BC-37F9-6A2A8DCC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E6C3B-6044-9857-0E0C-FC05453CD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6D0E66-C20A-BFC1-6676-DE1C37BEF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41C5D0-F0A7-682C-FEBF-04A88F580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856" y="2096689"/>
            <a:ext cx="7208744" cy="3827456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90231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7912E-3DDD-9178-27DB-56050218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778BD-C2B0-FDEA-DAEC-53A682A2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الربط بين الفكرة والحجة المناسبة لها باستعمال أسلوب مناسب ( تقديم نمذجة).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35D83D-5E80-E0F3-FEFC-043E02C68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EFBFC1-F3DB-3C7A-C65B-B407AB3AD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3C92867-50BB-9B9C-79F4-46848BC688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3A423A-A998-3D5F-EDE2-A98C9FA26A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3C5B68-ED71-9D80-6108-4F0C65368A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029D23-E4FE-D9D1-E5C8-27AB236C20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D210293-79B3-4B50-E358-A55AA786F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A6A97-CBC3-2FC1-FB61-495D078F19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9DC9FB-4D6A-676F-3A16-987D33AECF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E05F4C-9E64-E5AF-6527-91EEB3E0E8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856" y="2096689"/>
            <a:ext cx="7208744" cy="3827456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3D2CAC2-142C-A8B6-14B0-2A67B889C342}"/>
              </a:ext>
            </a:extLst>
          </p:cNvPr>
          <p:cNvCxnSpPr/>
          <p:nvPr/>
        </p:nvCxnSpPr>
        <p:spPr>
          <a:xfrm flipH="1">
            <a:off x="5583677" y="2821021"/>
            <a:ext cx="389106" cy="83657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D886437-3880-6DE1-5E19-7F8CC7E9C4CA}"/>
              </a:ext>
            </a:extLst>
          </p:cNvPr>
          <p:cNvCxnSpPr>
            <a:cxnSpLocks/>
          </p:cNvCxnSpPr>
          <p:nvPr/>
        </p:nvCxnSpPr>
        <p:spPr>
          <a:xfrm flipH="1">
            <a:off x="5583677" y="3582400"/>
            <a:ext cx="389106" cy="92150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D309EEB-207E-D2BC-ADF8-D7A999489ADE}"/>
              </a:ext>
            </a:extLst>
          </p:cNvPr>
          <p:cNvCxnSpPr>
            <a:cxnSpLocks/>
          </p:cNvCxnSpPr>
          <p:nvPr/>
        </p:nvCxnSpPr>
        <p:spPr>
          <a:xfrm flipH="1">
            <a:off x="5583677" y="4497937"/>
            <a:ext cx="389106" cy="9884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5278E3C-277C-408F-1D0B-5088B5FBA0F5}"/>
              </a:ext>
            </a:extLst>
          </p:cNvPr>
          <p:cNvCxnSpPr>
            <a:cxnSpLocks/>
          </p:cNvCxnSpPr>
          <p:nvPr/>
        </p:nvCxnSpPr>
        <p:spPr>
          <a:xfrm flipH="1" flipV="1">
            <a:off x="5583677" y="2821021"/>
            <a:ext cx="389106" cy="259131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33654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4D09-5D75-15EF-D619-E02CE79B4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61894-35C2-346F-D278-60B6FB1F1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94" y="756000"/>
            <a:ext cx="7141779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نشاط " أنجز بمفردي ". من يقرأ التعليمة؟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آرائكم حول الأفكار التي اخترتموها مستشهدين بمعلومة مقتبسة أو بمثال على الأقل.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BF4293E-5734-8D9D-C41F-B1AEFA4F0E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2E9F3-0D28-839E-3389-93129CE4E1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75BD23-9E13-E3C8-BAB0-5AA43DCF51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37731-0AAC-B441-A613-C2A537CBF3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919558-3A01-6219-89A7-F96F5D3CF48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522B5DA-6F6C-F535-24E5-EE0BDF55A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5EC6CF-319E-AB87-BB24-ACF4C1DBDE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4889BF-0A5B-FE9E-5C58-28E611B3A9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4E1EA6-FA97-54C4-5C6D-D6960D601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D00F5A-E05A-ECCE-135B-C3946FF75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4" y="1368000"/>
            <a:ext cx="994350" cy="11443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1BAD2-080F-B3B3-1E25-CB213D860C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964" y="1584000"/>
            <a:ext cx="3212071" cy="49275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F12ACAC-610D-3B8A-A457-111CDBC2544A}"/>
              </a:ext>
            </a:extLst>
          </p:cNvPr>
          <p:cNvSpPr/>
          <p:nvPr/>
        </p:nvSpPr>
        <p:spPr>
          <a:xfrm flipV="1">
            <a:off x="2965964" y="5642043"/>
            <a:ext cx="3212071" cy="7101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E65E3C-DF9D-44E8-2088-2C44FE643645}"/>
              </a:ext>
            </a:extLst>
          </p:cNvPr>
          <p:cNvCxnSpPr/>
          <p:nvPr/>
        </p:nvCxnSpPr>
        <p:spPr>
          <a:xfrm flipH="1">
            <a:off x="4338536" y="1760706"/>
            <a:ext cx="233464" cy="18482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C9E9D9F-719E-EA4B-D3F3-E552ABE1122B}"/>
              </a:ext>
            </a:extLst>
          </p:cNvPr>
          <p:cNvCxnSpPr>
            <a:cxnSpLocks/>
          </p:cNvCxnSpPr>
          <p:nvPr/>
        </p:nvCxnSpPr>
        <p:spPr>
          <a:xfrm>
            <a:off x="4338536" y="1731523"/>
            <a:ext cx="233464" cy="25292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675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60453-ECA4-6886-F582-8AE9308A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677032-5020-4F95-1349-6EC4ACD4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الحجة المقترحة 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E56EB0-F66D-595D-AC69-E08E42DFE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2ACF1A-780A-3EA8-BEF9-E9A4E63271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D40FB-3C95-3B46-D7CB-7FAFEA47AD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A80050-596D-7492-826C-8F26B58130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C4D4D3-EF96-309F-8CA9-2AC158A68C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9CD654-FE5F-7AA5-69D8-32890B6610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3D6AA4-04C8-E1EC-229D-23A609B09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B0DDB4-AD67-447C-75DF-A75C46B2AF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15F3CB-4432-8099-B63D-43C6C1F442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B236DA-140C-CAF7-4B89-3DE9F726E5C1}"/>
              </a:ext>
            </a:extLst>
          </p:cNvPr>
          <p:cNvSpPr txBox="1"/>
          <p:nvPr/>
        </p:nvSpPr>
        <p:spPr>
          <a:xfrm>
            <a:off x="2159246" y="3205081"/>
            <a:ext cx="4134256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أَقْرَأُ إِنْتاجي.</a:t>
            </a:r>
            <a:endParaRPr lang="fr-FR" sz="6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78609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405178" y="2619000"/>
            <a:ext cx="5871065" cy="136830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تذكير؛ 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المشاركة في مناظرة حول الموارد الطبيعية.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EB0DFC-9E1B-05EC-D378-0EE9375C15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53598" y="1966748"/>
            <a:ext cx="572538" cy="7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مناقشة نص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«الطبيعة أمانة الأجيال 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296DE-3E51-CCCE-B219-D1E857910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1D9E3BB-F123-C6FB-E8CA-F30178B378D2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 اَلطَّبيعَةُ أَمانَةُ ٱلْأَجْيالِ 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905C-B577-1BCE-82CA-8FFB78EE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D823-BC3C-8236-11C9-E4217A35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نتذكر، في البداية، معاني المفردات التالية. من يختار مفردة ويقدم معناها؟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63DB4-9042-9A48-405B-ABC4BDF64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30E4C8-F165-752D-94BA-5ACFE281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5D208-638A-FB13-38A7-A0291A385D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F2BB7-0674-7C0A-FC4E-A72B0B4CED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12B4-BF14-A144-C4B3-47095A03B4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73987-7EE1-C3DE-A4EB-FD126FD6CB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E3A5F1-0FC9-1D50-E749-894E4586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4F786A-046F-A678-37AA-DC067771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70EE0-0A98-E3CE-7B72-C500D3829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32CBC0E-8AB8-10D6-661D-9681795CCB43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اِسْتَنْزَفَ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41D7B1D-D514-60D6-4563-9B1E9ADDDD29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اَلْمَوارِدُ ٱلطَّبيعِيَّةُ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10101C9C-8EB2-89FA-541C-895BCA124D8A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اَلْبيئَةُ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D86E09D-D9BB-C3B7-B15C-36D0AB2B9B15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جَرْداءُ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16617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377C-7C94-0CB6-FA08-23F5DACF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23446-AD52-FA3C-6612-4D91D97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A3BF-AA9D-0916-0AD1-EB66C3DED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B3B7E27-6DD0-1413-350E-25EB0444711A}"/>
              </a:ext>
            </a:extLst>
          </p:cNvPr>
          <p:cNvSpPr txBox="1"/>
          <p:nvPr/>
        </p:nvSpPr>
        <p:spPr>
          <a:xfrm>
            <a:off x="486222" y="1891905"/>
            <a:ext cx="4927252" cy="7150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600" dirty="0">
                <a:sym typeface="Sakkal Majalla"/>
              </a:rPr>
              <a:t>كُلُّ ما نَجِدُهُ في ٱلطَّبيعَةِ مِنْ مَوارِدَ.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1AD64E1-38FC-9DC6-8295-C5CF8E91E9D5}"/>
              </a:ext>
            </a:extLst>
          </p:cNvPr>
          <p:cNvSpPr txBox="1"/>
          <p:nvPr/>
        </p:nvSpPr>
        <p:spPr>
          <a:xfrm>
            <a:off x="508058" y="4331871"/>
            <a:ext cx="4880304" cy="1191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200" dirty="0">
                <a:sym typeface="Sakkal Majalla"/>
              </a:rPr>
              <a:t>اِسْتَهْلَكَ أَوْ </a:t>
            </a:r>
            <a:r>
              <a:rPr lang="ar-MA" sz="3200" dirty="0" err="1">
                <a:sym typeface="Sakkal Majalla"/>
              </a:rPr>
              <a:t>ٱسْتَعْمَلَ</a:t>
            </a:r>
            <a:r>
              <a:rPr lang="ar-MA" sz="3200" dirty="0">
                <a:sym typeface="Sakkal Majalla"/>
              </a:rPr>
              <a:t> شَيْئاً حَتّى نَفِدَ أَوْ قَلَّ بِشَكْلٍ كَبيرٍ.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D850387C-D593-1CD5-CAF3-38FBC6287EEE}"/>
              </a:ext>
            </a:extLst>
          </p:cNvPr>
          <p:cNvSpPr txBox="1"/>
          <p:nvPr/>
        </p:nvSpPr>
        <p:spPr>
          <a:xfrm>
            <a:off x="494625" y="5813285"/>
            <a:ext cx="4880304" cy="6469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tabLst>
                <a:tab pos="87313" algn="l"/>
              </a:tabLst>
            </a:pPr>
            <a:r>
              <a:rPr lang="ar-MA" sz="3200" dirty="0">
                <a:sym typeface="Sakkal Majalla"/>
              </a:rPr>
              <a:t>خالِيَةٌ وَقاحِلَةٌ، لا توجَدُ فيها أَشْجارٌ وَلا نَباتٌ.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5458216-BF83-2904-BC7B-D26FB4C1FE8A}"/>
              </a:ext>
            </a:extLst>
          </p:cNvPr>
          <p:cNvSpPr txBox="1"/>
          <p:nvPr/>
        </p:nvSpPr>
        <p:spPr>
          <a:xfrm>
            <a:off x="478445" y="2977135"/>
            <a:ext cx="4891060" cy="1191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200" dirty="0">
                <a:sym typeface="Sakkal Majalla"/>
              </a:rPr>
              <a:t>كُلُّ ما حَوْلَنا مِنْ هَواءٍ وَماءِ وَأَرْضٍ وَنَباتاتٍ وَحَيَواناتٍ.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8F4FBB3-DCAC-C147-C2BB-D329A0D2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58D75C-7156-4770-41DE-7922CD824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C9D473-B543-7896-F261-3ED61C9B65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953C84-8FF6-1AFE-616E-3AE64C82D3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2DE03-E82A-7AC4-1DEA-0AB60430C3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0528EC-C23A-3AE6-1B2E-07D2D5E5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448949-9CD5-4CF9-303A-DAC6F0018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AF3EF28-935D-12BF-AF88-EE7680DB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8071F55-C5D7-E154-E6A8-D77C4FAE598F}"/>
              </a:ext>
            </a:extLst>
          </p:cNvPr>
          <p:cNvSpPr txBox="1"/>
          <p:nvPr/>
        </p:nvSpPr>
        <p:spPr>
          <a:xfrm>
            <a:off x="6240586" y="3233454"/>
            <a:ext cx="2424970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اَلْبيئَةُ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CB005E6-8E6B-1AA2-7C85-618FF251D299}"/>
              </a:ext>
            </a:extLst>
          </p:cNvPr>
          <p:cNvSpPr txBox="1"/>
          <p:nvPr/>
        </p:nvSpPr>
        <p:spPr>
          <a:xfrm>
            <a:off x="6227151" y="1937727"/>
            <a:ext cx="240879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اَلْمَوارِدُ ٱلطَّبيعِيَّةُ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D18C861-5650-5CB4-89ED-207582207D6F}"/>
              </a:ext>
            </a:extLst>
          </p:cNvPr>
          <p:cNvSpPr txBox="1"/>
          <p:nvPr/>
        </p:nvSpPr>
        <p:spPr>
          <a:xfrm>
            <a:off x="6252328" y="5642322"/>
            <a:ext cx="2397047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جَرْداءُ</a:t>
            </a:r>
            <a:endParaRPr sz="4400"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903B56C-24C8-B29A-03F8-FF807B719D45}"/>
              </a:ext>
            </a:extLst>
          </p:cNvPr>
          <p:cNvSpPr txBox="1"/>
          <p:nvPr/>
        </p:nvSpPr>
        <p:spPr>
          <a:xfrm>
            <a:off x="6227151" y="4488174"/>
            <a:ext cx="2438405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اِسْتَنْزَفَ </a:t>
            </a: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4018DAF-A684-7945-7341-A39CC59CDFF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78390" y="1904250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EC3B7DE-E9C8-93DD-0BA3-979264A26B7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26412" y="3201357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B0CAC3-D1E8-4F2F-6587-535D4BC9DE2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26412" y="5741990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95592A-DFA0-A6B4-E7B7-AD47B0489D2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01235" y="4517440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957173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F0E6-2650-609A-3F6F-C457DB9E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A5E2-3E73-578F-E6C8-DBA0EA2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النص كي تسترجعوا أفكاره.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E48526-9DFE-EE1E-DCAF-20223E46FD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941B2-AEFB-46CE-6A7E-69C7DC60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2398E-5ED3-60F1-E3FA-72DD30F08B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957CA-1BB7-893E-8E4F-B25314D0DD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34B3E-6760-E05A-1476-9567008651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5E23-F748-E052-A07F-C26DA9A7D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A53520-A716-C5FC-A2EA-DA6EEAC6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DA8618-DF34-5891-8B0D-49FEE9A0F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F402C-BE0E-86FA-4FAC-A8BB879225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EF8E28-905B-757B-BD52-27D411DCE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  <p:pic>
        <p:nvPicPr>
          <p:cNvPr id="6" name="FINALE - الطبيعة أمانة الأجيال DONE -260305">
            <a:hlinkClick r:id="" action="ppaction://media"/>
            <a:extLst>
              <a:ext uri="{FF2B5EF4-FFF2-40B4-BE49-F238E27FC236}">
                <a16:creationId xmlns:a16="http://schemas.microsoft.com/office/drawing/2014/main" id="{3F286C4E-5EB4-2C2D-C6EA-676829A49F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8561" y="1395931"/>
            <a:ext cx="832687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64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33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2A39-ADB2-3D62-E565-D820D18C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90F44-3E43-71E5-CDF6-34EB951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الأفكار التي علقت في أذهانكم حول موضوع النص؟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267899-492C-88E5-11AF-EDA27A299EE3}"/>
              </a:ext>
            </a:extLst>
          </p:cNvPr>
          <p:cNvSpPr txBox="1"/>
          <p:nvPr/>
        </p:nvSpPr>
        <p:spPr>
          <a:xfrm>
            <a:off x="1620226" y="2867144"/>
            <a:ext cx="5490364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أَتَذَكَّرُ أَفْكارَ ٱلنَّصِّ.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684C09-C09D-57AF-5D7D-41BC0A00C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975FA-9A5F-5883-1D42-7DB729703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98FFD4-FE0F-3821-3289-EB8B8EBAC3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91900-3B1A-ADA1-1171-96708740C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7A861-D523-CF52-1F3E-97E91A1E37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90240-225C-0D60-6607-630AEF9B68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3BAEE4-392E-719A-330D-BB0F7C3A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4FDF07-0BE2-9352-4C22-29E4AC6F2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69AD5-851E-52E4-38E0-25D380CE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96013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139-6B22-0E8A-891B-4C6077B1C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B3B72-9A2E-C555-0B7B-FF6FEC36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8C9A3-C1BF-3409-0FB7-9A563593C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D928AD-E87D-F866-3F43-8670B0FCB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5B2C6A-5A77-6420-AC7F-616BD0740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35BA5-59AB-4AA6-6BAE-725D5DD8455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164AAE-035E-E0A0-5A1B-B17C00062C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90D87-A3A3-3055-4744-BC03DFE070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42DA3F6-27BD-8F59-388F-79558F639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0BDBFC-1719-5B1D-144E-9B2DCAF78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62DA8F-2B92-465B-8703-88B7E0E392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AFD3D-BFC4-DCE2-1C52-0A04EC46A4AE}"/>
              </a:ext>
            </a:extLst>
          </p:cNvPr>
          <p:cNvSpPr txBox="1"/>
          <p:nvPr/>
        </p:nvSpPr>
        <p:spPr>
          <a:xfrm>
            <a:off x="746503" y="318285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ٱلْمَوْضوعُ ٱلَّذي ناقَشَهُ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وَحَفيدُهُ؟</a:t>
            </a:r>
          </a:p>
        </p:txBody>
      </p:sp>
    </p:spTree>
    <p:extLst>
      <p:ext uri="{BB962C8B-B14F-4D97-AF65-F5344CB8AC3E}">
        <p14:creationId xmlns:p14="http://schemas.microsoft.com/office/powerpoint/2010/main" val="275899461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3BD7-0C89-6993-1FE2-22FCC65B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6DDE3-F8C3-D6CB-11E0-D7F37343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D47A7-1E78-2319-7AB7-4E814528C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DAF09-19C5-1046-A9FD-A55CF4BB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118CD0-74D0-5C0F-4980-D9D5BD3481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051B3-A645-110A-63DE-8A58CE61DA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F9996-F8EF-4ABE-17E3-EA43417721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02635-BB43-5580-84FD-9392A602E0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8E1DEE-085A-1D2A-BAE0-9175181E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918D3A-F944-48C7-50B8-35CBCCA7D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0AC31C-D495-5665-CD14-5C67AA01B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17D14D-4580-5450-372F-2A53711A50CA}"/>
              </a:ext>
            </a:extLst>
          </p:cNvPr>
          <p:cNvSpPr txBox="1"/>
          <p:nvPr/>
        </p:nvSpPr>
        <p:spPr>
          <a:xfrm>
            <a:off x="1126697" y="2903720"/>
            <a:ext cx="6743486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رَأْيُ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ٱلْحَفيدِ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ٱسْتِغْلالِ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ٱلطَّبيعِيَّةِ؟</a:t>
            </a:r>
          </a:p>
        </p:txBody>
      </p:sp>
    </p:spTree>
    <p:extLst>
      <p:ext uri="{BB962C8B-B14F-4D97-AF65-F5344CB8AC3E}">
        <p14:creationId xmlns:p14="http://schemas.microsoft.com/office/powerpoint/2010/main" val="21510524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6281-356D-6C3F-FCA2-19163E1D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B204C-5345-314D-E582-B2506391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96ED0-B63E-A5A5-7914-1F723CA0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261D9-89B6-41A1-3D45-4BC76008A1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BECC5-B6E2-5855-5B09-CEEB3E8E09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50629F-8887-3A88-0499-E6B6199F6F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3408F-2997-517A-82DF-3FBBF0453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8E3EA6-3E36-01F4-098A-15F094AF3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E1FD85-35C4-6FFE-431F-2C1A3D455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C9CEF-E0A6-4531-BD2B-821ED231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7259D2-B34A-0EE8-0197-2B717F419657}"/>
              </a:ext>
            </a:extLst>
          </p:cNvPr>
          <p:cNvSpPr txBox="1"/>
          <p:nvPr/>
        </p:nvSpPr>
        <p:spPr>
          <a:xfrm>
            <a:off x="1418628" y="2803838"/>
            <a:ext cx="6171629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ٱلْجَدِّ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ٱسْتِغْلالِ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ٱلطَّبيعِيَّةِ؟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43897-A4A9-9031-B048-0CDC6BF024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611629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92110-E7E2-F86C-E39B-D7106532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75557-0874-B6C1-4644-E46C8A6F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70" y="752627"/>
            <a:ext cx="7389988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141، أنجزوا نشاط" أستعد  لأتحدث".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B20661-3370-2D2C-AEC2-F45A22BEB6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1FAF25-7856-9F1D-2F6C-8B95B7B50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81909-72D3-48C0-0C0D-40F73E55A9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5C843-0A4A-C947-13E8-945E42CD94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2F859-D232-5154-B066-C530FAE594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B2DA077-8E71-B1A2-1681-2514047E4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3CCFD8E-D46F-4565-C325-591269D5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8366E5-5BBB-987C-DE65-141AAED299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08607-7B66-316C-79E6-B218654ECC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52E299-4431-11AB-542E-4DA8CA13DC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7015" y="1661100"/>
            <a:ext cx="3376785" cy="4804608"/>
          </a:xfrm>
          <a:prstGeom prst="rect">
            <a:avLst/>
          </a:prstGeom>
          <a:ln>
            <a:solidFill>
              <a:srgbClr val="48B2DC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85BDE0-8DEA-8133-BE68-5680812CC1B0}"/>
              </a:ext>
            </a:extLst>
          </p:cNvPr>
          <p:cNvSpPr/>
          <p:nvPr/>
        </p:nvSpPr>
        <p:spPr>
          <a:xfrm flipV="1">
            <a:off x="2677015" y="2675106"/>
            <a:ext cx="3376785" cy="17801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54594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DDCAF-744C-8115-A04C-D817EF092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EF00A-2F80-AA66-702F-F2B82BC35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على كراساتكم الرأيين والحجج المقدمة.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B277519-4E46-D4B2-AEE2-E45A9E5B2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BA4677-6DCF-D296-9E7C-6BFF8EFDDE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1F088C-B987-C53D-52C4-971D997D45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6B1680-0E24-EE6A-01DE-86DF044E17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CEEFA1-9349-C6B0-BE9A-3DBBD01B1B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EEDBB93-18C8-BDCC-BFC1-F1D1FDACC5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6E8858-FD4A-DA78-41CF-16A1228E6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263C3DE-23C5-FAFB-0E48-0FFC8E65BF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EBAB8E-28C2-08CC-53C1-0EB988CB2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BD79C9-E841-80FB-1ACF-C0D446377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23767"/>
              </p:ext>
            </p:extLst>
          </p:nvPr>
        </p:nvGraphicFramePr>
        <p:xfrm>
          <a:off x="397928" y="1697481"/>
          <a:ext cx="7753851" cy="490153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76764">
                  <a:extLst>
                    <a:ext uri="{9D8B030D-6E8A-4147-A177-3AD203B41FA5}">
                      <a16:colId xmlns:a16="http://schemas.microsoft.com/office/drawing/2014/main" val="1446363796"/>
                    </a:ext>
                  </a:extLst>
                </a:gridCol>
                <a:gridCol w="3146206">
                  <a:extLst>
                    <a:ext uri="{9D8B030D-6E8A-4147-A177-3AD203B41FA5}">
                      <a16:colId xmlns:a16="http://schemas.microsoft.com/office/drawing/2014/main" val="2663581304"/>
                    </a:ext>
                  </a:extLst>
                </a:gridCol>
                <a:gridCol w="3930881">
                  <a:extLst>
                    <a:ext uri="{9D8B030D-6E8A-4147-A177-3AD203B41FA5}">
                      <a16:colId xmlns:a16="http://schemas.microsoft.com/office/drawing/2014/main" val="969867775"/>
                    </a:ext>
                  </a:extLst>
                </a:gridCol>
              </a:tblGrid>
              <a:tr h="54962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اَلشَّخْصُ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اَلْجَدُّ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اَلْحَفيدُ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extLst>
                  <a:ext uri="{0D108BD9-81ED-4DB2-BD59-A6C34878D82A}">
                    <a16:rowId xmlns:a16="http://schemas.microsoft.com/office/drawing/2014/main" val="700853144"/>
                  </a:ext>
                </a:extLst>
              </a:tr>
              <a:tr h="545346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اَلرَّأْيُ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يَجِبُ </a:t>
                      </a:r>
                      <a:r>
                        <a:rPr lang="ar-MA" sz="3200" b="1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ٱلْحِفاظُ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3200" b="1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ٱلطَّبيعِيَّةِ وَعَدَمُ تَدْميرِها</a:t>
                      </a:r>
                      <a:endParaRPr lang="fr-FR" sz="3200" b="1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يَجِبُ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ٱلِاسْتِمْتاعُ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وَوَسائِلِ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ٱلرّاحَةِ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ٱلْحاضِرِ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extLst>
                  <a:ext uri="{0D108BD9-81ED-4DB2-BD59-A6C34878D82A}">
                    <a16:rowId xmlns:a16="http://schemas.microsoft.com/office/drawing/2014/main" val="1044811910"/>
                  </a:ext>
                </a:extLst>
              </a:tr>
              <a:tr h="2773215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اَلْحُجَجُ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اَلْأَجْيالُ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ٱلْقادِمَةُ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سَتَحْتاجُ إِلى هذِهِ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ٱلْغاباتُ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وَٱلْمِياهُ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لا يُمْكِنُ تَعْويضُها بِسُهولَةٍ.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ٱلْحِفاظُ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ٱلْأَشْجارِ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يُنَقّي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ٱلْهَواءَ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وَيَحْمي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ٱلتُّرْبَةَ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tc>
                  <a:txBody>
                    <a:bodyPr/>
                    <a:lstStyle/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اَلتِّكْنُولوجيا قَدْ تُوَفِّرُ بَدائِلَ في ٱلْمُسْتَقْبَلِ. </a:t>
                      </a:r>
                    </a:p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اِسْتِغْلالُ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يُساعِدُ عَلى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ٱلنُّموِّ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ٱلِاقْتِصادِيِّ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</a:p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حَقِّ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أَنْ يَعيشَ مُرْتاحاً وَيَسْتَمْتِعَ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ٱلطَّبيعِيَّةِ. 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extLst>
                  <a:ext uri="{0D108BD9-81ED-4DB2-BD59-A6C34878D82A}">
                    <a16:rowId xmlns:a16="http://schemas.microsoft.com/office/drawing/2014/main" val="3144221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9753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D8DC9-DEE3-F81E-5C68-5F319A5FB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4ADC2-944A-DCA3-9813-C9D961E7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الرأي الذي يراه مناسبا مستعملا أساليب مناسبة لعرض الحجج الخاصة به؟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72127ED-8095-14E0-61A5-1CF48676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D4F4B4-09F8-3518-2653-81A0EC24FC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C7ABCC-FF74-772E-DB3E-DAEDDBFBDE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6D32EB-8A2E-3DC5-6AAF-28567A2FBC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243E0E-DF21-7159-D847-F37345BB790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91ADEA1-9E81-AC89-6DEE-1FE547AE24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3D518CD-AC6D-F012-AF56-C013B4DB1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626A456-2C76-1EFC-687D-CEC46584B5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5C7243-EB5F-EE33-BBFC-08DD098B1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4BD8B4-E180-AEC3-D364-8C045686127A}"/>
              </a:ext>
            </a:extLst>
          </p:cNvPr>
          <p:cNvGraphicFramePr>
            <a:graphicFrameLocks noGrp="1"/>
          </p:cNvGraphicFramePr>
          <p:nvPr/>
        </p:nvGraphicFramePr>
        <p:xfrm>
          <a:off x="397928" y="1697481"/>
          <a:ext cx="7753851" cy="490153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76764">
                  <a:extLst>
                    <a:ext uri="{9D8B030D-6E8A-4147-A177-3AD203B41FA5}">
                      <a16:colId xmlns:a16="http://schemas.microsoft.com/office/drawing/2014/main" val="1446363796"/>
                    </a:ext>
                  </a:extLst>
                </a:gridCol>
                <a:gridCol w="3146206">
                  <a:extLst>
                    <a:ext uri="{9D8B030D-6E8A-4147-A177-3AD203B41FA5}">
                      <a16:colId xmlns:a16="http://schemas.microsoft.com/office/drawing/2014/main" val="2663581304"/>
                    </a:ext>
                  </a:extLst>
                </a:gridCol>
                <a:gridCol w="3930881">
                  <a:extLst>
                    <a:ext uri="{9D8B030D-6E8A-4147-A177-3AD203B41FA5}">
                      <a16:colId xmlns:a16="http://schemas.microsoft.com/office/drawing/2014/main" val="969867775"/>
                    </a:ext>
                  </a:extLst>
                </a:gridCol>
              </a:tblGrid>
              <a:tr h="54962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اَلشَّخْصُ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اَلْجَدُّ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اَلْحَفيدُ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extLst>
                  <a:ext uri="{0D108BD9-81ED-4DB2-BD59-A6C34878D82A}">
                    <a16:rowId xmlns:a16="http://schemas.microsoft.com/office/drawing/2014/main" val="700853144"/>
                  </a:ext>
                </a:extLst>
              </a:tr>
              <a:tr h="545346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اَلرَّأْيُ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يَجِبُ </a:t>
                      </a:r>
                      <a:r>
                        <a:rPr lang="ar-MA" sz="3200" b="1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ٱلْحِفاظُ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3200" b="1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ٱلطَّبيعِيَّةِ وَعَدَمُ تَدْميرِها</a:t>
                      </a:r>
                      <a:endParaRPr lang="fr-FR" sz="3200" b="1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يَجِبُ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ٱلِاسْتِمْتاعُ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وَوَسائِلِ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ٱلرّاحَةِ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ٱلْحاضِرِ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extLst>
                  <a:ext uri="{0D108BD9-81ED-4DB2-BD59-A6C34878D82A}">
                    <a16:rowId xmlns:a16="http://schemas.microsoft.com/office/drawing/2014/main" val="1044811910"/>
                  </a:ext>
                </a:extLst>
              </a:tr>
              <a:tr h="2773215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اَلْحُجَجُ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53941" marR="53941" marT="0" marB="0" anchor="ctr"/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اَلْأَجْيالُ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ٱلْقادِمَةُ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سَتَحْتاجُ إِلَى هذِهِ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ٱلْغاباتُ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وَٱلْمِياهُ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لا يُمْكِنُ تَعْويضُها بِسُهُولَةٍ.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ٱلْحِفاظُ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ٱلْأَشْجارِ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يُنَقّي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ٱلْهَواءَ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وَيَحْمي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ٱلتُّرْبَةَ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tc>
                  <a:txBody>
                    <a:bodyPr/>
                    <a:lstStyle/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اَلتِّكْنُولوجيا قَدْ تُوَفِّرُ بَدائِلَ في ٱلْمُسْتَقْبَلِ. </a:t>
                      </a:r>
                    </a:p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اِسْتِغْلالُ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يُساعِدُ عَلى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ٱلنُّموِّ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ٱلِاقْتِصادِيِّ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</a:t>
                      </a:r>
                    </a:p>
                    <a:p>
                      <a:pPr marL="360363" lvl="1" indent="-2730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حَقِّ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أَنْ يَعيشَ مُرْتاحاً وَيَسْتَمْتِعَ </a:t>
                      </a:r>
                      <a:r>
                        <a:rPr lang="ar-M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بٱلْمَوارِدِ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ٱلطَّبيعِيَّةِ. 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941" marR="53941" marT="0" marB="0"/>
                </a:tc>
                <a:extLst>
                  <a:ext uri="{0D108BD9-81ED-4DB2-BD59-A6C34878D82A}">
                    <a16:rowId xmlns:a16="http://schemas.microsoft.com/office/drawing/2014/main" val="31442217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99E981F3-4F1A-275B-1CBC-BA87243FE3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28" y="1281145"/>
            <a:ext cx="625098" cy="71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611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1181-FFEA-5CEE-FF0B-7F61F24A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9C307-2C79-BE90-88F9-3A82E13A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الثاني" أتحدث باسترسال" من يقرأ التعليمة؟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50C3A-6FC8-8293-3D53-2EA48EC63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796814-C399-48A0-EDF7-F07A7C3D8B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5F1773-5C1C-7EE9-F288-6AA996024A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4784-1679-5698-53BB-D40D2EA2F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B2C80-3887-29D2-4A74-71CE168585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934131-B1E0-9987-75B8-3C6F5DB779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03B68C4-4072-2F3C-E0E6-54B8B7CAD2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60A884-16A5-A1E8-C4FE-B766FEECB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E00F0-2131-887B-E6FD-1AF53EEF7A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CF8A89-4CB2-B7BE-6D94-C397EF426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369" y="2000606"/>
            <a:ext cx="7126848" cy="4101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82665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39593-FC20-2293-74DF-71C5FA45E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A66BC-4CB3-8EB1-0EF4-C944359F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انتظموا على شكل مجموعات  مكونة من فريقين يضم كل منهما 3 أفراد لمناقشة الموضوع. استعدوا للمناظرة أمام السبورة.  ( يوضح الأستاذ معنى المناظرة مع التنبيه  إلى مشاركة جميع أعضاء الفريق.)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E52D71-8CEB-B350-0F29-CE02F26689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72C344-7798-4F14-4497-6B4B31D475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004387C-0765-5237-5037-6B6175B98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6738AE-CA15-B237-2A48-A8604068BF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050B53-AEF1-28DF-44E0-1B4ECAEB12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BA6CB8-C5D1-5143-11FD-B5FD827315D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F5B139A-60B0-34A2-0C15-386BF0323C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CBAC9D-C2CF-1A63-2786-065B800F7A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67E45A-D31D-A7BA-695A-1FED5EB38B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A146E960-FF01-385B-09FB-ECB574CE1851}"/>
              </a:ext>
            </a:extLst>
          </p:cNvPr>
          <p:cNvSpPr/>
          <p:nvPr/>
        </p:nvSpPr>
        <p:spPr>
          <a:xfrm>
            <a:off x="2833301" y="1476000"/>
            <a:ext cx="3064213" cy="1135876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اَلْمَجْموعَةُ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ABFB4A0-9ED9-B2F5-7EA9-866059D80539}"/>
              </a:ext>
            </a:extLst>
          </p:cNvPr>
          <p:cNvSpPr/>
          <p:nvPr/>
        </p:nvSpPr>
        <p:spPr>
          <a:xfrm>
            <a:off x="1104518" y="3354214"/>
            <a:ext cx="2463895" cy="836579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اَلْفَريقُ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E0A992F-E30D-6C43-07A1-9977747CDEB6}"/>
              </a:ext>
            </a:extLst>
          </p:cNvPr>
          <p:cNvSpPr/>
          <p:nvPr/>
        </p:nvSpPr>
        <p:spPr>
          <a:xfrm>
            <a:off x="5897514" y="3354214"/>
            <a:ext cx="2361839" cy="836579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اَلْفَريقُ ٱلْأَوَّلُ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9CC2C3-94CC-0D49-F7D9-038BF557A9D2}"/>
              </a:ext>
            </a:extLst>
          </p:cNvPr>
          <p:cNvSpPr/>
          <p:nvPr/>
        </p:nvSpPr>
        <p:spPr>
          <a:xfrm>
            <a:off x="1047859" y="4569092"/>
            <a:ext cx="2531989" cy="1974715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رَأْيُ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ٱلْجَدِّ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(يُمْكِنُ تَقْديمُ حُجَجٍ أُخْرى)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0ED0B78-1A14-D489-A900-B435757B2A71}"/>
              </a:ext>
            </a:extLst>
          </p:cNvPr>
          <p:cNvSpPr/>
          <p:nvPr/>
        </p:nvSpPr>
        <p:spPr>
          <a:xfrm>
            <a:off x="5930533" y="4598090"/>
            <a:ext cx="2421467" cy="1974715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رَأْيُ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ٱلْحَفيدِ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(يُمْكِنُ تَقْديمُ حُجَجٍ أُخْرى)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D357134-9821-F233-B17B-2A96C9EB88EC}"/>
              </a:ext>
            </a:extLst>
          </p:cNvPr>
          <p:cNvCxnSpPr>
            <a:stCxn id="3" idx="4"/>
            <a:endCxn id="7" idx="0"/>
          </p:cNvCxnSpPr>
          <p:nvPr/>
        </p:nvCxnSpPr>
        <p:spPr>
          <a:xfrm>
            <a:off x="4365408" y="2611876"/>
            <a:ext cx="2713026" cy="742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86E1740-A896-93BD-2345-2B1FF2EA65AD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336466" y="2611876"/>
            <a:ext cx="2028941" cy="742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08C2C1A-EB72-BD59-34D5-CE6445E80AC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965188" y="4172004"/>
            <a:ext cx="488394" cy="525976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120319-23D5-4977-E1D6-B8462AC1D2D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1998615" y="4109540"/>
            <a:ext cx="488394" cy="525976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18772596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DEE97-C941-742B-EC2B-339F85D8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D15C1-6F29-87B2-0ED5-1BFB409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سأنادي على فريقي المجموعة الأولى. سأنظم الحوار بين الفريقين.</a:t>
            </a:r>
            <a:b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يستمر النشاط إلى نهاية الحصة مع  إعطاء فرصة لأكبر عدد من المجموعات. 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9FE6FF-F871-67B9-BE69-6724A77803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0D29F4-9E8C-7178-131D-0F3D2976ED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92A22-418A-87F4-DB10-48E6A98252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132C8-0FE6-8275-C12E-B99FA333A0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A48D9-98AF-8CFC-6900-22071F3322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5D501E-F251-B222-C0DA-AFC878043E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C2669E-7AA4-CC47-3191-562B157B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454D50-C47F-3F13-2BD3-A7C540CD9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F28459-91F0-2851-EAA9-1D906D9A11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2E49BE-9B92-C60C-6AC2-4FB6C31DF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8278" y="2054553"/>
            <a:ext cx="4374259" cy="3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818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64A58B-3081-F13C-E162-95546B71E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CD9D8456-8B02-228C-D01B-86B3F614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بالاستشهاد؟ و ما أنواعه؟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97BC5D-C1C7-06E4-98C3-BF5857B5377E}"/>
              </a:ext>
            </a:extLst>
          </p:cNvPr>
          <p:cNvSpPr txBox="1"/>
          <p:nvPr/>
        </p:nvSpPr>
        <p:spPr>
          <a:xfrm>
            <a:off x="972192" y="3429000"/>
            <a:ext cx="7199616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بِٱلِاسْتِشْهادِ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 أَنْواعُهُ؟</a:t>
            </a:r>
          </a:p>
        </p:txBody>
      </p:sp>
    </p:spTree>
    <p:extLst>
      <p:ext uri="{BB962C8B-B14F-4D97-AF65-F5344CB8AC3E}">
        <p14:creationId xmlns:p14="http://schemas.microsoft.com/office/powerpoint/2010/main" val="113492888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B8618-CC5B-0BA4-E0BF-899B7F222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D9759D-179B-E48F-8D81-F1259AA18F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ADA1E0B-242D-026B-A287-AC4852E29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F3A342-1FB3-CAE4-2A54-19E2371570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DADBF5-2E1D-C657-BF97-D9139A5807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523BC5-F8CA-FC1D-FD00-B9827FD341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0D28FB-9EBE-3D4A-8CE6-A23320F6FF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F66F5EC-ACC0-0532-3FA2-8AF2156201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0EC67B8-1ABB-539D-8542-98D19F89DB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F1BB4FA-A14D-A4E7-7BF8-9AE258D74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261D8ECF-543A-B792-879C-9EB49F76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بالمناظرة وما آدابها؟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6ABE1C-4B70-DED9-FF19-725A62EF9DAF}"/>
              </a:ext>
            </a:extLst>
          </p:cNvPr>
          <p:cNvSpPr txBox="1"/>
          <p:nvPr/>
        </p:nvSpPr>
        <p:spPr>
          <a:xfrm>
            <a:off x="1507787" y="3241672"/>
            <a:ext cx="5964586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بِٱلْمُناظَرَةِ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 آدابُها؟</a:t>
            </a:r>
          </a:p>
        </p:txBody>
      </p:sp>
    </p:spTree>
    <p:extLst>
      <p:ext uri="{BB962C8B-B14F-4D97-AF65-F5344CB8AC3E}">
        <p14:creationId xmlns:p14="http://schemas.microsoft.com/office/powerpoint/2010/main" val="89726380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A0434C8-2170-6832-EE53-279CA538D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767811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35E55-B7D9-E2BB-FC1E-E9537E048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1C6B8-F593-9AD0-4CF6-1C2E024441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15AF8-8A8B-063E-CA7A-C96F888F60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7DD8B-51D4-95F5-75BF-56B5AF6FA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41AB2-242E-0BD7-512C-0672FCA17A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36AAF-1C90-4CFC-B822-F650823C8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7DAA4A-C43A-7F2C-64CF-A3F83664AE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0C509-DDE6-C2DE-E7D9-08179C802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D214-F1F9-72F5-52C0-68CDA25C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69BB2F-9F82-95A5-92E3-FC13816A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B532B4-8962-F7B6-2446-6963CF69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56A475F4-F61B-2DAA-9ED6-59F2C93F6E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6165-A650-BA08-EF40-068D2CBF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05EC69-C774-1A23-A9CC-61C9D1BE7E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A4B0F-8E76-43D4-6390-E92A18B262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C217-18A4-F049-769E-37A9DFB5FD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8B7501-F26D-B167-1E3D-0213B028C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CBDFA0-05CC-AFE2-18B2-4FA6404F38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DF23BB-2675-B0D1-9739-06F08AC6CD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3222CA-F905-744A-1F55-6F4D5D2F1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5BCD2AA-78F5-2D42-5510-E32E7B01E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35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19034</TotalTime>
  <Words>2033</Words>
  <Application>Microsoft Office PowerPoint</Application>
  <PresentationFormat>Affichage à l'écran (4:3)</PresentationFormat>
  <Paragraphs>385</Paragraphs>
  <Slides>54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54</vt:i4>
      </vt:variant>
    </vt:vector>
  </HeadingPairs>
  <TitlesOfParts>
    <vt:vector size="86" baseType="lpstr">
      <vt:lpstr>Dosis Medium</vt:lpstr>
      <vt:lpstr>Arial</vt:lpstr>
      <vt:lpstr>Dosis ExtraBold</vt:lpstr>
      <vt:lpstr>Aptos Display</vt:lpstr>
      <vt:lpstr>Wingdings</vt:lpstr>
      <vt:lpstr>Calibri</vt:lpstr>
      <vt:lpstr>Dosis</vt:lpstr>
      <vt:lpstr>Modern Love</vt:lpstr>
      <vt:lpstr>Microsoft Uighur</vt:lpstr>
      <vt:lpstr>Sakkal Majalla</vt:lpstr>
      <vt:lpstr>Aptos</vt:lpstr>
      <vt:lpstr>00_Env-Enseignant</vt:lpstr>
      <vt:lpstr>Conception personnalisée</vt:lpstr>
      <vt:lpstr>1_قراءة الحصة 1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بها.</vt:lpstr>
      <vt:lpstr>توجيه</vt:lpstr>
      <vt:lpstr>من يقرأ دون أخطاء. (قراءتان فقط) </vt:lpstr>
      <vt:lpstr>اقرؤوا النص قراءة صامتة ثم أجيبوا عن الأسئلة المسجلة على السبورة.</vt:lpstr>
      <vt:lpstr>يتم تسجيل الأسئلة على السبورة أثناء القراءة الجهرية للنص. </vt:lpstr>
      <vt:lpstr>نصحح جماعة. </vt:lpstr>
      <vt:lpstr>من يقرأ الأجوبة. </vt:lpstr>
      <vt:lpstr>Présentation PowerPoint</vt:lpstr>
      <vt:lpstr>في هذه الحصة ستتعلمون إنتاج نوع من الحجج للدفاع عن آرائكم.</vt:lpstr>
      <vt:lpstr>في البداية، من يذكرنا بتعريف الحجة؟</vt:lpstr>
      <vt:lpstr>من يقرأ التعريف التالي؟</vt:lpstr>
      <vt:lpstr>هناك عدة أنواع من الحجج،  سنركز في حصتنا على نوع يسمى الاستشهاد. من يقرأ معنى الاستشهاد؟ </vt:lpstr>
      <vt:lpstr>الاستشهاد نوعان: معلومة مقتبسة أي مأخوذة من كتاب ( القرآن الكريم- موسوعة...) أو حديث الرسول أو قول عالم...  والنوع الثاني مثال في صيغة قصة أو حدث واقعي.</vt:lpstr>
      <vt:lpstr>انتبهوا سأقدم مثالا  لكل نوع. سأبدأ بالمعلومة المقتبسة.</vt:lpstr>
      <vt:lpstr>مثال  للاستشهاد بآية قرآنية. من يقرأ؟</vt:lpstr>
      <vt:lpstr>مثال للاستشهاد بشهادة أطباء متخصصين؟</vt:lpstr>
      <vt:lpstr>الآن، سأقدم لكم رأيا معززا بحجة المثال.</vt:lpstr>
      <vt:lpstr>مثال  للاستشهاد بمثال؟</vt:lpstr>
      <vt:lpstr>دوركم. من يقدم حججا على شكل معلومة مقتبسة أو مثال للدفاع عن الرأي التالي: يمكنكم الاستعانة بقصة درستموها  من قبل أو بحكمة أو قول مشهور.</vt:lpstr>
      <vt:lpstr>من يقدم رأيا حول موضوع من اختياره  معززا بحجة على شكل معلومة مقتبسة أو مثال.</vt:lpstr>
      <vt:lpstr> خذوا كراساتكم الصفحة "140". ستنجزون نشاط " أتدرب مع زملائي". من يقرأ التعليمة؟ توجيه التلاميذ إلى تصحيح عنوان الوثيقة" أساليب بدل معجم"</vt:lpstr>
      <vt:lpstr>نصحح جماعة. </vt:lpstr>
      <vt:lpstr>صححوا على كراساتكم. من يحاول الربط بين الفكرة والحجة المناسبة لها باستعمال أسلوب مناسب ( تقديم نمذجة).</vt:lpstr>
      <vt:lpstr> ننتقل إلى نشاط " أنجز بمفردي ". من يقرأ التعليمة؟  خذوا دفاتر البحث واكتبوا آرائكم حول الأفكار التي اخترتموها مستشهدين بمعلومة مقتبسة أو بمثال على الأقل.</vt:lpstr>
      <vt:lpstr>من يقرأ إنتاجه؟ سنناقشه من حيث الحجة المقترحة .</vt:lpstr>
      <vt:lpstr>Présentation PowerPoint</vt:lpstr>
      <vt:lpstr>ستواصلون مناقشة نص «الطبيعة أمانة الأجيال ». </vt:lpstr>
      <vt:lpstr>نتذكر، في البداية، معاني المفردات التالية. من يختار مفردة ويقدم معناها؟</vt:lpstr>
      <vt:lpstr>نصحح جماعة. من يقرأ ؟</vt:lpstr>
      <vt:lpstr>استمعوا إلى النص كي تسترجعوا أفكاره. </vt:lpstr>
      <vt:lpstr>ما الأفكار التي علقت في أذهانكم حول موضوع النص؟ </vt:lpstr>
      <vt:lpstr>من يجيب عن السؤال التالي؟ </vt:lpstr>
      <vt:lpstr>مناقشة الجواب.</vt:lpstr>
      <vt:lpstr>مناقشة الجواب.</vt:lpstr>
      <vt:lpstr>خذوا كراساتكم، الصفحة 141، أنجزوا نشاط" أستعد  لأتحدث".</vt:lpstr>
      <vt:lpstr> صححوا على كراساتكم الرأيين والحجج المقدمة.</vt:lpstr>
      <vt:lpstr>من يعيد تقديم الرأي الذي يراه مناسبا مستعملا أساليب مناسبة لعرض الحجج الخاصة به؟ </vt:lpstr>
      <vt:lpstr>ننتقل إلى النشاط الثاني" أتحدث باسترسال" من يقرأ التعليمة؟ </vt:lpstr>
      <vt:lpstr>انتظموا على شكل مجموعات  مكونة من فريقين يضم كل منهما 3 أفراد لمناقشة الموضوع. استعدوا للمناظرة أمام السبورة.  ( يوضح الأستاذ معنى المناظرة مع التنبيه  إلى مشاركة جميع أعضاء الفريق.)</vt:lpstr>
      <vt:lpstr>سأنادي على فريقي المجموعة الأولى. سأنظم الحوار بين الفريقين. يستمر النشاط إلى نهاية الحصة مع  إعطاء فرصة لأكبر عدد من المجموعات.  </vt:lpstr>
      <vt:lpstr>اختتام الحصة</vt:lpstr>
      <vt:lpstr>ما المقصود بالاستشهاد؟ و ما أنواعه؟ </vt:lpstr>
      <vt:lpstr>ما المقصود بالمناظرة وما آدابها؟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259</cp:revision>
  <dcterms:created xsi:type="dcterms:W3CDTF">2023-09-20T21:35:22Z</dcterms:created>
  <dcterms:modified xsi:type="dcterms:W3CDTF">2026-05-17T16:05:02Z</dcterms:modified>
</cp:coreProperties>
</file>