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74"/>
  </p:notesMasterIdLst>
  <p:handoutMasterIdLst>
    <p:handoutMasterId r:id="rId75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5" r:id="rId31"/>
    <p:sldId id="2147482856" r:id="rId32"/>
    <p:sldId id="2147482756" r:id="rId33"/>
    <p:sldId id="2147482779" r:id="rId34"/>
    <p:sldId id="2147482780" r:id="rId35"/>
    <p:sldId id="2147482775" r:id="rId36"/>
    <p:sldId id="2147482857" r:id="rId37"/>
    <p:sldId id="2147482712" r:id="rId38"/>
    <p:sldId id="2147482848" r:id="rId39"/>
    <p:sldId id="2147482782" r:id="rId40"/>
    <p:sldId id="2147482783" r:id="rId41"/>
    <p:sldId id="2147482858" r:id="rId42"/>
    <p:sldId id="2147482859" r:id="rId43"/>
    <p:sldId id="2147482862" r:id="rId44"/>
    <p:sldId id="2147482861" r:id="rId45"/>
    <p:sldId id="2147482860" r:id="rId46"/>
    <p:sldId id="2147482863" r:id="rId47"/>
    <p:sldId id="2147482864" r:id="rId48"/>
    <p:sldId id="2147482865" r:id="rId49"/>
    <p:sldId id="2147482711" r:id="rId50"/>
    <p:sldId id="2147482866" r:id="rId51"/>
    <p:sldId id="2147482869" r:id="rId52"/>
    <p:sldId id="2147482870" r:id="rId53"/>
    <p:sldId id="2147482871" r:id="rId54"/>
    <p:sldId id="2147482872" r:id="rId55"/>
    <p:sldId id="2147482873" r:id="rId56"/>
    <p:sldId id="2147482874" r:id="rId57"/>
    <p:sldId id="2147482868" r:id="rId58"/>
    <p:sldId id="2147482877" r:id="rId59"/>
    <p:sldId id="2147482875" r:id="rId60"/>
    <p:sldId id="2147482876" r:id="rId61"/>
    <p:sldId id="2147482878" r:id="rId62"/>
    <p:sldId id="2147482880" r:id="rId63"/>
    <p:sldId id="2147482881" r:id="rId64"/>
    <p:sldId id="2147482882" r:id="rId65"/>
    <p:sldId id="2147482729" r:id="rId66"/>
    <p:sldId id="2147482884" r:id="rId67"/>
    <p:sldId id="2147482885" r:id="rId68"/>
    <p:sldId id="2147482883" r:id="rId69"/>
    <p:sldId id="2147482740" r:id="rId70"/>
    <p:sldId id="2147482742" r:id="rId71"/>
    <p:sldId id="2147482744" r:id="rId72"/>
    <p:sldId id="2147482745" r:id="rId73"/>
  </p:sldIdLst>
  <p:sldSz cx="9144000" cy="6858000" type="screen4x3"/>
  <p:notesSz cx="6858000" cy="9144000"/>
  <p:embeddedFontLst>
    <p:embeddedFont>
      <p:font typeface="Dosis Extra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39" autoAdjust="0"/>
    <p:restoredTop sz="94610"/>
  </p:normalViewPr>
  <p:slideViewPr>
    <p:cSldViewPr snapToGrid="0">
      <p:cViewPr varScale="1">
        <p:scale>
          <a:sx n="70" d="100"/>
          <a:sy n="70" d="100"/>
        </p:scale>
        <p:origin x="94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tableStyles" Target="tableStyles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font" Target="fonts/font3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26B24F-AAC2-758A-6EA2-A06E68124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BE9E1F-040C-96C8-1ADA-2CC4A0FFF17C}"/>
              </a:ext>
            </a:extLst>
          </p:cNvPr>
          <p:cNvSpPr txBox="1"/>
          <p:nvPr/>
        </p:nvSpPr>
        <p:spPr>
          <a:xfrm rot="20954829">
            <a:off x="3393633" y="334200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>
                <a:solidFill>
                  <a:srgbClr val="424D7B"/>
                </a:solidFill>
              </a:rPr>
              <a:t>مراجعة وتوليف </a:t>
            </a:r>
            <a:r>
              <a:rPr lang="ar-MA" dirty="0">
                <a:solidFill>
                  <a:srgbClr val="424D7B"/>
                </a:solidFill>
              </a:rPr>
              <a:t>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دعم (40)د.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73017" y="25250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رئة العالم في خطر.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52" y="387522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81525" y="42948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تثبيت </a:t>
            </a:r>
            <a:r>
              <a:rPr lang="ar-MA" sz="1600" b="1" dirty="0" err="1">
                <a:cs typeface="Microsoft Uighur" panose="02000000000000000000" pitchFamily="2" charset="-78"/>
              </a:rPr>
              <a:t>التعلمات</a:t>
            </a:r>
            <a:r>
              <a:rPr lang="ar-MA" sz="1600" b="1" dirty="0">
                <a:cs typeface="Microsoft Uighur" panose="02000000000000000000" pitchFamily="2" charset="-78"/>
              </a:rPr>
              <a:t> ومعالجة التعثرات.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968857" y="3956313"/>
            <a:ext cx="612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دعم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9B2EBA-BBFC-0989-4ABF-70C61B44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36" y="2042507"/>
            <a:ext cx="558298" cy="6427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685942-E845-ED72-9DFC-E724CFE7D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48" y="3769018"/>
            <a:ext cx="598938" cy="68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983609"/>
            <a:ext cx="8069051" cy="890781"/>
            <a:chOff x="879567" y="1995266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995266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2300748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رئة العالم في خطر"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85513" y="4612919"/>
            <a:ext cx="7375439" cy="890781"/>
            <a:chOff x="1320353" y="273379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0353" y="273379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22859" y="30169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رئة العالم في خطر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138.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299700-7235-DD3F-433F-D0B6400B8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0601" y="1584000"/>
            <a:ext cx="3572711" cy="497354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B7A793-CB30-E28B-3921-EC812654B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345" y="1451920"/>
            <a:ext cx="3572711" cy="497354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8345" y="5573679"/>
            <a:ext cx="3572710" cy="5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80EE86-92AD-8716-EA26-FA9F3C021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10" y="3041765"/>
            <a:ext cx="7948349" cy="153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481547" y="2445734"/>
            <a:ext cx="8180905" cy="3046988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وَدَّ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ٱلْجَميعُ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لَوِ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ٱتَّفَقَ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ٱلطَّرَفانِ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حَلٍّ يَضْمَنُ تَحْقيقَ تَوازُنٍ في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ٱسْتِغْلالِ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شَأْنِهِ أَنْ يَضْمَنَ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ٱسْتِمْرارِيَّةَ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هَذِهِ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ٱلثَّرْوَةِ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ٱلنَّفيسَةِ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لِلْأَجْيالِ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ٱلْحالِيَّةِ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وَٱلْمُقْبِلَةِ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67039D-765D-EFB1-029A-630646166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0601" y="1502720"/>
            <a:ext cx="3572711" cy="497354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238739-1EB4-C2D5-4804-9AF6775BB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545" y="1485659"/>
            <a:ext cx="3648909" cy="508305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32893C9-3DA2-8A57-877B-6A4E09379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545" y="2280919"/>
            <a:ext cx="3648909" cy="30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8C246-329B-5461-4F5E-F7C7CB8AD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545" y="1485660"/>
            <a:ext cx="3648909" cy="508305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07F12-B01B-30E6-3292-C034EF4FD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545" y="2280919"/>
            <a:ext cx="3648909" cy="30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كراساتكم(تتمة التصحيح على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FCB93B-45B4-D766-7F19-2195C6639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60" y="1767229"/>
            <a:ext cx="7202889" cy="193101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B64BA50-66FE-429D-2AA0-0776BD500563}"/>
              </a:ext>
            </a:extLst>
          </p:cNvPr>
          <p:cNvSpPr txBox="1"/>
          <p:nvPr/>
        </p:nvSpPr>
        <p:spPr>
          <a:xfrm>
            <a:off x="4572000" y="2092960"/>
            <a:ext cx="3017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كُلُّ ما نَجِدُهُ في ٱلطَّبيعَةِ مِنْ مَوارِدَ.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B884E7-C445-E83F-DCB5-B2A5F626DBD8}"/>
              </a:ext>
            </a:extLst>
          </p:cNvPr>
          <p:cNvSpPr txBox="1"/>
          <p:nvPr/>
        </p:nvSpPr>
        <p:spPr>
          <a:xfrm>
            <a:off x="380430" y="1892310"/>
            <a:ext cx="3688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2000" b="1" dirty="0">
                <a:solidFill>
                  <a:srgbClr val="C00000"/>
                </a:solidFill>
              </a:rPr>
              <a:t>مُتَنَوِّعَةٌ؛         - مُتَوَفِّرَةٌ في ٱلطَّبيعَةِ؛</a:t>
            </a:r>
          </a:p>
          <a:p>
            <a:pPr marL="342900" indent="-342900" algn="r" rtl="1">
              <a:buFontTx/>
              <a:buChar char="-"/>
            </a:pPr>
            <a:r>
              <a:rPr lang="ar-MA" sz="2000" b="1" dirty="0">
                <a:solidFill>
                  <a:srgbClr val="C00000"/>
                </a:solidFill>
              </a:rPr>
              <a:t>تُحافِظُ عَلى </a:t>
            </a:r>
            <a:r>
              <a:rPr lang="ar-MA" sz="2000" b="1" dirty="0" err="1">
                <a:solidFill>
                  <a:srgbClr val="C00000"/>
                </a:solidFill>
              </a:rPr>
              <a:t>ٱلتَّوازُنِ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ٱلْبيئِيِّ</a:t>
            </a:r>
            <a:r>
              <a:rPr lang="ar-MA" sz="2000" b="1" dirty="0">
                <a:solidFill>
                  <a:srgbClr val="C00000"/>
                </a:solidFill>
              </a:rPr>
              <a:t>؛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-   مَصْدَرُ حاجاتِ </a:t>
            </a:r>
            <a:r>
              <a:rPr lang="ar-MA" sz="2000" b="1" dirty="0" err="1">
                <a:solidFill>
                  <a:srgbClr val="C00000"/>
                </a:solidFill>
              </a:rPr>
              <a:t>ٱلْإِنْسانِ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DB6A3E-C998-0711-8F60-8BCD98F5941D}"/>
              </a:ext>
            </a:extLst>
          </p:cNvPr>
          <p:cNvSpPr txBox="1"/>
          <p:nvPr/>
        </p:nvSpPr>
        <p:spPr>
          <a:xfrm>
            <a:off x="6502400" y="309106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اَلْغابَةُ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B6C8C0-3713-A74B-C7F7-EC3D721FE9E9}"/>
              </a:ext>
            </a:extLst>
          </p:cNvPr>
          <p:cNvSpPr txBox="1"/>
          <p:nvPr/>
        </p:nvSpPr>
        <p:spPr>
          <a:xfrm>
            <a:off x="4444701" y="3110170"/>
            <a:ext cx="1422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  اَلْهَواءُ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CAC1EF-5E00-5773-BA3A-5673EDAF9F5F}"/>
              </a:ext>
            </a:extLst>
          </p:cNvPr>
          <p:cNvSpPr txBox="1"/>
          <p:nvPr/>
        </p:nvSpPr>
        <p:spPr>
          <a:xfrm>
            <a:off x="6536927" y="336030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اَلْماءُ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0D3A68-EBE9-21FB-AAC7-87610C0989E3}"/>
              </a:ext>
            </a:extLst>
          </p:cNvPr>
          <p:cNvSpPr txBox="1"/>
          <p:nvPr/>
        </p:nvSpPr>
        <p:spPr>
          <a:xfrm>
            <a:off x="4648063" y="336030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اَلتُّرْبَةُ...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7F1DE4C-CF4C-DEEE-0CD6-87D462C00AFE}"/>
              </a:ext>
            </a:extLst>
          </p:cNvPr>
          <p:cNvSpPr txBox="1"/>
          <p:nvPr/>
        </p:nvSpPr>
        <p:spPr>
          <a:xfrm>
            <a:off x="2740741" y="311017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اَلْبَلاسْتيكُ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107E3D-C8D6-F71A-8513-A9DBAF168707}"/>
              </a:ext>
            </a:extLst>
          </p:cNvPr>
          <p:cNvSpPr txBox="1"/>
          <p:nvPr/>
        </p:nvSpPr>
        <p:spPr>
          <a:xfrm>
            <a:off x="683042" y="3129280"/>
            <a:ext cx="1422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  اَلْمُبيداتُ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A7FDCBE-0410-26CF-0C5C-6054E5DF9B79}"/>
              </a:ext>
            </a:extLst>
          </p:cNvPr>
          <p:cNvSpPr txBox="1"/>
          <p:nvPr/>
        </p:nvSpPr>
        <p:spPr>
          <a:xfrm>
            <a:off x="2775268" y="337941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اَلْأَسْمِدَةُ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FEF5E13-F641-F8F8-9F02-735274A2DCBA}"/>
              </a:ext>
            </a:extLst>
          </p:cNvPr>
          <p:cNvSpPr txBox="1"/>
          <p:nvPr/>
        </p:nvSpPr>
        <p:spPr>
          <a:xfrm>
            <a:off x="886404" y="337941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اَلْأَدْوِيَةُ...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6B9D4B4-C1BC-43CD-0289-D3606475537F}"/>
              </a:ext>
            </a:extLst>
          </p:cNvPr>
          <p:cNvSpPr txBox="1"/>
          <p:nvPr/>
        </p:nvSpPr>
        <p:spPr>
          <a:xfrm>
            <a:off x="380430" y="3836011"/>
            <a:ext cx="7905511" cy="294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200000"/>
              </a:lnSpc>
              <a:buAutoNum type="arabicPeriod"/>
            </a:pPr>
            <a:r>
              <a:rPr lang="ar-MA" sz="2400" b="1" dirty="0">
                <a:solidFill>
                  <a:srgbClr val="C00000"/>
                </a:solidFill>
              </a:rPr>
              <a:t>سُمِّيَتِ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ٱلْغابَةُ</a:t>
            </a:r>
            <a:r>
              <a:rPr lang="ar-MA" sz="2400" b="1" dirty="0">
                <a:solidFill>
                  <a:srgbClr val="C00000"/>
                </a:solidFill>
              </a:rPr>
              <a:t> بِرِئَةِ ٱلْعالَمِ لِأَنَّها تُزُوِّدُ كَوْكَبَنا </a:t>
            </a:r>
            <a:r>
              <a:rPr lang="ar-MA" sz="2400" b="1" dirty="0" err="1">
                <a:solidFill>
                  <a:srgbClr val="C00000"/>
                </a:solidFill>
              </a:rPr>
              <a:t>بِٱلْأُكْسِجينِ</a:t>
            </a:r>
            <a:r>
              <a:rPr lang="ar-MA" sz="2400" b="1" dirty="0">
                <a:solidFill>
                  <a:srgbClr val="C00000"/>
                </a:solidFill>
              </a:rPr>
              <a:t>.</a:t>
            </a:r>
          </a:p>
          <a:p>
            <a:pPr marL="457200" indent="-457200" algn="r" rtl="1">
              <a:lnSpc>
                <a:spcPct val="200000"/>
              </a:lnSpc>
              <a:buAutoNum type="arabicPeriod"/>
            </a:pPr>
            <a:r>
              <a:rPr lang="ar-MA" sz="2400" b="1" dirty="0">
                <a:solidFill>
                  <a:srgbClr val="C00000"/>
                </a:solidFill>
              </a:rPr>
              <a:t>يُؤَدّي </a:t>
            </a:r>
            <a:r>
              <a:rPr lang="ar-MA" sz="2400" b="1" dirty="0" err="1">
                <a:solidFill>
                  <a:srgbClr val="C00000"/>
                </a:solidFill>
              </a:rPr>
              <a:t>ٱسْتِنْزافُ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ٱلْغابَةِ</a:t>
            </a:r>
            <a:r>
              <a:rPr lang="ar-MA" sz="2400" b="1" dirty="0">
                <a:solidFill>
                  <a:srgbClr val="C00000"/>
                </a:solidFill>
              </a:rPr>
              <a:t> إِلى فَقْدانِ </a:t>
            </a:r>
            <a:r>
              <a:rPr lang="ar-MA" sz="2400" b="1" dirty="0" err="1">
                <a:solidFill>
                  <a:srgbClr val="C00000"/>
                </a:solidFill>
              </a:rPr>
              <a:t>ٱلتَّنَوُّعِ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ٱلْبيولوجِيِّ</a:t>
            </a:r>
            <a:r>
              <a:rPr lang="ar-MA" sz="2400" b="1" dirty="0">
                <a:solidFill>
                  <a:srgbClr val="C00000"/>
                </a:solidFill>
              </a:rPr>
              <a:t> وَتَدَهْوُرِ جَوْدَةِ </a:t>
            </a:r>
            <a:r>
              <a:rPr lang="ar-MA" sz="2400" b="1" dirty="0" err="1">
                <a:solidFill>
                  <a:srgbClr val="C00000"/>
                </a:solidFill>
              </a:rPr>
              <a:t>ٱلْهَواءِ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وَٱلْمِياهِ</a:t>
            </a:r>
            <a:r>
              <a:rPr lang="ar-MA" sz="2400" b="1" dirty="0">
                <a:solidFill>
                  <a:srgbClr val="C00000"/>
                </a:solidFill>
              </a:rPr>
              <a:t>، مِمّا يَنْعَكِسُ سَلْباً عَلى صِحَّةِ </a:t>
            </a:r>
            <a:r>
              <a:rPr lang="ar-MA" sz="2400" b="1" dirty="0" err="1">
                <a:solidFill>
                  <a:srgbClr val="C00000"/>
                </a:solidFill>
              </a:rPr>
              <a:t>ٱلْإِنْسانِ</a:t>
            </a:r>
            <a:r>
              <a:rPr lang="ar-MA" sz="2400" b="1" dirty="0">
                <a:solidFill>
                  <a:srgbClr val="C00000"/>
                </a:solidFill>
              </a:rPr>
              <a:t> وَحَياتِهِ.</a:t>
            </a:r>
          </a:p>
          <a:p>
            <a:pPr marL="457200" indent="-457200" algn="r" rtl="1">
              <a:lnSpc>
                <a:spcPct val="200000"/>
              </a:lnSpc>
              <a:buAutoNum type="arabicPeriod"/>
            </a:pP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399E8-643E-8637-85BA-553E12209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2D4EB-9375-DFA0-FB8E-79311DE3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كراساتكم(تتمة التصحيح على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393329-AF06-43A2-86EA-C689528326F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96B8E3-0E9D-E349-24BE-54DB5BEBD00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162DE-E6A2-AADB-F099-0EC4F99D3E5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C20BB2-F860-92F6-FFC6-2A42882167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4108F-2183-CC05-720C-6233618022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55BA74-B546-A21A-67CE-72C1C875B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744A5B-D211-46A4-700E-4597A14EC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1112F3-30B8-7939-2EE6-DB36E83F4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15" y="2122828"/>
            <a:ext cx="8068770" cy="37496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2B2C784-056B-F15A-9357-816DB9CE4317}"/>
              </a:ext>
            </a:extLst>
          </p:cNvPr>
          <p:cNvSpPr txBox="1"/>
          <p:nvPr/>
        </p:nvSpPr>
        <p:spPr>
          <a:xfrm>
            <a:off x="5074701" y="3429000"/>
            <a:ext cx="3579395" cy="1843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159500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وَفِّرُ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أً لِلْحَيَواناتِ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159500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وَفِّرُ </a:t>
            </a:r>
            <a:r>
              <a:rPr lang="ar-S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ٱلْخَشَب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لِلتَّدْفِئَةِ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تُوَفِّرُ مَوادَّ أَوَّلِيَّة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لِلصِّناعَةِ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30D6D09-C104-CFA1-526C-B5BFD9901F1E}"/>
              </a:ext>
            </a:extLst>
          </p:cNvPr>
          <p:cNvSpPr txBox="1"/>
          <p:nvPr/>
        </p:nvSpPr>
        <p:spPr>
          <a:xfrm>
            <a:off x="454577" y="3269844"/>
            <a:ext cx="4574025" cy="260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159500" algn="l"/>
              </a:tabLst>
            </a:pP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حِمايَة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ٱلْغاباتِ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ضَرورَةٌ لِضَمانِ بَقاءِ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ٱلنُّظُمِ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ٱلْبيئِيَّةِ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سَليمَةً.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159500" algn="l"/>
              </a:tabLst>
            </a:pP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اِسْتِنْزافُ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يُؤَدّي إِلى ف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قْدانِ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ٱلتَّنَوُّعِ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ٱلْبيولوجِيِّ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وَتَدَهْوُرِ جَوْدَةِ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159500" algn="l"/>
              </a:tabLst>
            </a:pP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قَطْعُ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يَنْعَكِسُ سَلْباً عَلى صِحَّةِ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223346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استثمار الظواهر اللغوية. أجيبوا عن السؤال رقم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657ED3-F419-70DC-EC03-158CD1199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545" y="1485660"/>
            <a:ext cx="3648909" cy="508305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9634DC-0F93-2C04-A7B3-815B349249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6273" y="5293360"/>
            <a:ext cx="3680181" cy="99568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C1319C-3DD3-AB59-EC36-275D0DEC63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42" y="1368000"/>
            <a:ext cx="664049" cy="76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3A452E-055B-2CB2-5EAB-08A9B0DFF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69" y="2550692"/>
            <a:ext cx="8107680" cy="29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3B0944-BCD1-C92F-2DA5-47816CF98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480" y="2422811"/>
            <a:ext cx="8285769" cy="293570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2EBE45D-C8E9-0276-3469-91DFD32619B9}"/>
              </a:ext>
            </a:extLst>
          </p:cNvPr>
          <p:cNvSpPr txBox="1"/>
          <p:nvPr/>
        </p:nvSpPr>
        <p:spPr>
          <a:xfrm>
            <a:off x="1046481" y="3296920"/>
            <a:ext cx="360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00B050"/>
                </a:solidFill>
              </a:rPr>
              <a:t>غَرْسُ</a:t>
            </a:r>
            <a:r>
              <a:rPr lang="ar-MA" sz="2800" b="1" dirty="0">
                <a:solidFill>
                  <a:srgbClr val="C00000"/>
                </a:solidFill>
              </a:rPr>
              <a:t> شَجَرَةٍ خَيْرٌ مِنْ قَطْعِها.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6F57AD-0115-B387-6F59-D1FAB02B721E}"/>
              </a:ext>
            </a:extLst>
          </p:cNvPr>
          <p:cNvSpPr txBox="1"/>
          <p:nvPr/>
        </p:nvSpPr>
        <p:spPr>
          <a:xfrm>
            <a:off x="265031" y="4026362"/>
            <a:ext cx="4754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حَضَرَ ٱلْمُديرُ </a:t>
            </a:r>
            <a:r>
              <a:rPr lang="ar-MA" sz="2400" b="1" dirty="0" err="1">
                <a:solidFill>
                  <a:srgbClr val="00B050"/>
                </a:solidFill>
              </a:rPr>
              <a:t>لِٱفْتِتاحِ</a:t>
            </a:r>
            <a:r>
              <a:rPr lang="ar-MA" sz="2400" b="1" dirty="0">
                <a:solidFill>
                  <a:srgbClr val="C00000"/>
                </a:solidFill>
              </a:rPr>
              <a:t> حَمْلَةِ "شَجَرَةٌ لِكُلِّ تِلْميذٍ".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6F2663-0D07-1477-698B-4558E0D95D1C}"/>
              </a:ext>
            </a:extLst>
          </p:cNvPr>
          <p:cNvSpPr txBox="1"/>
          <p:nvPr/>
        </p:nvSpPr>
        <p:spPr>
          <a:xfrm>
            <a:off x="279110" y="4694249"/>
            <a:ext cx="477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وَدَّتِ </a:t>
            </a:r>
            <a:r>
              <a:rPr lang="ar-MA" sz="2400" b="1" dirty="0" err="1">
                <a:solidFill>
                  <a:srgbClr val="C00000"/>
                </a:solidFill>
              </a:rPr>
              <a:t>ٱلْحَيَواناتُ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00B050"/>
                </a:solidFill>
              </a:rPr>
              <a:t>ٱحْتِرامَ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ٱلْإِنْسانِ</a:t>
            </a:r>
            <a:r>
              <a:rPr lang="ar-MA" sz="2400" b="1" dirty="0">
                <a:solidFill>
                  <a:srgbClr val="C00000"/>
                </a:solidFill>
              </a:rPr>
              <a:t> حَقَّها في </a:t>
            </a:r>
            <a:r>
              <a:rPr lang="ar-MA" sz="2400" b="1" dirty="0" err="1">
                <a:solidFill>
                  <a:srgbClr val="C00000"/>
                </a:solidFill>
              </a:rPr>
              <a:t>ٱلْغابَةِ</a:t>
            </a:r>
            <a:r>
              <a:rPr lang="ar-MA" sz="2400" b="1" dirty="0">
                <a:solidFill>
                  <a:srgbClr val="C00000"/>
                </a:solidFill>
              </a:rPr>
              <a:t>.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حصة الدعم لتثبيت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المدرسة خلال المراحل السابقة ومعالجة التعثرات المرتبطة بها؛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تخصيص دفتر للدعم تنجز فيه الأنشطة المقترحة؛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في نهاية كل حصة إلى استثمار أنشطة مفكرتي لمراجعة قواعد الظواهر اللغوية والتدرب على توظيفها من خلال الأنشطة المدرجة فيها.</a:t>
            </a: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FF63-9AA5-7BAC-73E8-23846D925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E02F4C2-60B8-F442-8390-2297900C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دعم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7B9208B-2FE0-8202-8372-70EE129C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D4AA451-A73A-17B0-47A7-78CC89B2D7D6}"/>
              </a:ext>
            </a:extLst>
          </p:cNvPr>
          <p:cNvSpPr txBox="1">
            <a:spLocks/>
          </p:cNvSpPr>
          <p:nvPr/>
        </p:nvSpPr>
        <p:spPr>
          <a:xfrm>
            <a:off x="2447260" y="2607549"/>
            <a:ext cx="4500000" cy="174721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الميزان الصرفي؛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اسم التفضيل؛</a:t>
            </a:r>
            <a:endParaRPr lang="fr-FR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المصدر.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CA2ECF7-F4ED-8602-EBFB-4475FAA5E6AD}"/>
              </a:ext>
            </a:extLst>
          </p:cNvPr>
          <p:cNvSpPr txBox="1"/>
          <p:nvPr/>
        </p:nvSpPr>
        <p:spPr>
          <a:xfrm>
            <a:off x="3759706" y="1777877"/>
            <a:ext cx="3411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دروس الصرف والتحويل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E3FD43-69E6-9B03-7E84-71D3B67DA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49591771-59FD-B541-E054-8027D03CB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7D5F9-1AB4-86E3-5B0C-D52B6430B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6" y="1594536"/>
            <a:ext cx="814257" cy="93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3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بطريقة صياغة الوزن الصرفي لكلمة ما؟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D8D2C9-BD41-54C7-4BDC-1B56647F72F4}"/>
              </a:ext>
            </a:extLst>
          </p:cNvPr>
          <p:cNvSpPr txBox="1"/>
          <p:nvPr/>
        </p:nvSpPr>
        <p:spPr>
          <a:xfrm>
            <a:off x="1351280" y="2407444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كَيفَ نُحَدِّدُ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ٱلْوَزْنَ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ٱلصَّرْفِيَّ لِكَلِمَةٍ؟ </a:t>
            </a:r>
          </a:p>
        </p:txBody>
      </p:sp>
      <p:pic>
        <p:nvPicPr>
          <p:cNvPr id="8" name="MIZAN">
            <a:hlinkClick r:id="" action="ppaction://media"/>
            <a:extLst>
              <a:ext uri="{FF2B5EF4-FFF2-40B4-BE49-F238E27FC236}">
                <a16:creationId xmlns:a16="http://schemas.microsoft.com/office/drawing/2014/main" id="{DAED5399-B44E-8084-002B-E9B55F65E1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72410" y="4468444"/>
            <a:ext cx="4731820" cy="176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4951-8348-399B-CF79-9DE8F746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568A6-BFBE-E947-BE4A-7AA87F3B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0E3B39-9472-FA54-B21C-E067AFCBDA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E7B43-DDC8-521E-D8DC-45CC83EE446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61B2D-0B9C-983B-8D1C-6F76422E362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82D10E-73AD-C69E-B020-D3553AEAB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85C3B3-C520-F62E-F2DA-F96046A1D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C61FF1-EA74-FF97-9540-C1650344A7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1E315F-8711-CA3E-3908-A922D98A99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E3D7339-8EE4-F467-CBB4-24DF98CBBF68}"/>
              </a:ext>
            </a:extLst>
          </p:cNvPr>
          <p:cNvGrpSpPr/>
          <p:nvPr/>
        </p:nvGrpSpPr>
        <p:grpSpPr>
          <a:xfrm>
            <a:off x="948755" y="1436934"/>
            <a:ext cx="6610648" cy="5042737"/>
            <a:chOff x="960476" y="1437056"/>
            <a:chExt cx="6610648" cy="504273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5DDC0C-E69F-A6E1-F4D9-0AD934104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0476" y="1437056"/>
              <a:ext cx="6610648" cy="5042737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C68658F-846D-CC4C-167B-8300BBAD1AE9}"/>
                </a:ext>
              </a:extLst>
            </p:cNvPr>
            <p:cNvSpPr/>
            <p:nvPr/>
          </p:nvSpPr>
          <p:spPr>
            <a:xfrm>
              <a:off x="1471733" y="3775925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أُحَدِّدُ ٱلْحُروفَ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ٱلْأَصْلِيَّةَ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في ٱلْكَلِمَةِ.</a:t>
              </a:r>
            </a:p>
          </p:txBody>
        </p:sp>
        <p:pic>
          <p:nvPicPr>
            <p:cNvPr id="13" name="Google Shape;1854;p63">
              <a:extLst>
                <a:ext uri="{FF2B5EF4-FFF2-40B4-BE49-F238E27FC236}">
                  <a16:creationId xmlns:a16="http://schemas.microsoft.com/office/drawing/2014/main" id="{DD3BA072-BD36-3AE4-39DF-BAEF0C70A21E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864741" y="3847288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855;p63">
              <a:extLst>
                <a:ext uri="{FF2B5EF4-FFF2-40B4-BE49-F238E27FC236}">
                  <a16:creationId xmlns:a16="http://schemas.microsoft.com/office/drawing/2014/main" id="{0884D155-8520-A3A1-F881-B050E6F44E3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864741" y="4664285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9E60D8B-3917-AA06-3337-DCEB8ACEE038}"/>
                </a:ext>
              </a:extLst>
            </p:cNvPr>
            <p:cNvSpPr/>
            <p:nvPr/>
          </p:nvSpPr>
          <p:spPr>
            <a:xfrm>
              <a:off x="1471733" y="4587885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أُعَوِّضُ ٱلْحُروفَ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ٱلْأَصْلِيَّةَ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في ٱلْكَلِمَةِ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بِٱلْفاءِ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وَٱلْعَيْنِ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وَٱللاَّمِ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17" name="Google Shape;1856;p63">
              <a:extLst>
                <a:ext uri="{FF2B5EF4-FFF2-40B4-BE49-F238E27FC236}">
                  <a16:creationId xmlns:a16="http://schemas.microsoft.com/office/drawing/2014/main" id="{2C352433-9B0B-E13E-1352-55DF29DAEFCB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864741" y="5440192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4CF44DD-42EF-9BF7-1BBF-48AFD264BB17}"/>
                </a:ext>
              </a:extLst>
            </p:cNvPr>
            <p:cNvSpPr/>
            <p:nvPr/>
          </p:nvSpPr>
          <p:spPr>
            <a:xfrm>
              <a:off x="1471733" y="5365575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أَصوغُ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ٱلْوَزْنَ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مُحْتَفِظاً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بِٱلْحُروفِ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ٱلزّائِدَةِ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وَٱلْحَرَكاتِ</a:t>
              </a:r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 كَما هِيَ.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10436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ستتدربون على صياغة الوزن الصرفي لبعض الكلمات.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95738E-2A9E-0C04-A960-244DBABBC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70" y="1947469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وزني الكلمتين التاليتين: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اِحْتِرامٌ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0EBBF35-899C-4A98-15C4-1774F5E1F12D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تَعاوَنَ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2D093-C02B-2D69-5BAB-8A2151799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C19A66-794E-F707-54E6-29DC9929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سنناقش الأجوبة. من يوضح الخطوات التي سلكها لتحديد الوزن الصرفي؟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3EC71A-333A-A9B4-28E9-E44F36ECF06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479305-D20A-E93B-D0A4-708D1197E8C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17FD1-D286-75CA-F5A9-8D1212CC9C8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3BBF1E-DEBA-F01B-C2A5-939F214A1D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D2170E-AF4D-4B8B-BB2C-390F0F702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0E6D-021A-E272-26D5-2A43A9EE9F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602DA3-92FC-89E1-99A6-80CC64D8D7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DA6C1A-782B-1E6A-B945-3A6B140446EB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اِحْتِرامٌ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BDD0A3F-62E8-CDAC-0C07-4A7A0430E972}"/>
              </a:ext>
            </a:extLst>
          </p:cNvPr>
          <p:cNvSpPr/>
          <p:nvPr/>
        </p:nvSpPr>
        <p:spPr>
          <a:xfrm>
            <a:off x="1304351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تَعاوَنَ</a:t>
            </a:r>
          </a:p>
        </p:txBody>
      </p:sp>
    </p:spTree>
    <p:extLst>
      <p:ext uri="{BB962C8B-B14F-4D97-AF65-F5344CB8AC3E}">
        <p14:creationId xmlns:p14="http://schemas.microsoft.com/office/powerpoint/2010/main" val="40360573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BFC4-E5DA-5BFD-4554-60662C242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99516-9E74-5290-CD90-937136F3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65532B-1CF2-E390-FCA7-F8E4288A9BD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3AF1F-8157-BD63-C565-B04FA3EF448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11727-A363-909B-F6E1-770E1D71E7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A537CB-228E-AEAC-42B5-8D25D33848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F1B8B6-8258-CFD7-3B56-034E5795F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F4DC32-24DB-9BBB-BB7B-4C886A26D8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D9AF83-9004-AF97-EA0C-421479572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C148EE-B95F-F2AE-E572-1F5F5A364A9D}"/>
              </a:ext>
            </a:extLst>
          </p:cNvPr>
          <p:cNvSpPr/>
          <p:nvPr/>
        </p:nvSpPr>
        <p:spPr>
          <a:xfrm>
            <a:off x="5600783" y="251904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اِحْتِرامٌ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803011F-133E-8BF3-4805-6A629DE0F7CE}"/>
              </a:ext>
            </a:extLst>
          </p:cNvPr>
          <p:cNvSpPr/>
          <p:nvPr/>
        </p:nvSpPr>
        <p:spPr>
          <a:xfrm>
            <a:off x="1304351" y="251904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تَعاوَنَ</a:t>
            </a: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74F4413-FA5E-0C72-B993-CA23CCD079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86162" y="376169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827C0CF-8C2F-48DD-BED4-C413A8661F9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97042" y="376169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F5AB8A4-D457-BF72-FF4A-BBFC76AD6C3D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اِفْتِعالٌ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034A1C-3B1D-C90F-1F69-0135DEFAF71D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تَفاعَلَ</a:t>
            </a:r>
          </a:p>
        </p:txBody>
      </p:sp>
    </p:spTree>
    <p:extLst>
      <p:ext uri="{BB962C8B-B14F-4D97-AF65-F5344CB8AC3E}">
        <p14:creationId xmlns:p14="http://schemas.microsoft.com/office/powerpoint/2010/main" val="4735375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5DD2-CCBA-A95D-CC63-EF924745F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F26D8-5C80-D2E9-6279-7B88685D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وزني الكلمتين التاليتين: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772D01-7AFC-F157-E5D2-22CE76F9397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2E3B7-19AC-37ED-06DE-8EF4F15DECF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927AD6-7E43-D749-1095-398A8CF79B2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297C7A-E646-D161-BE4F-CA7DB3E1FA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94A5A3-1A56-2307-369F-5ABDB0FCD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B05EE7-E2A7-C4FB-180F-923BD7795C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B77923-D9D6-0ACC-0B3F-688C3DC2B8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C2D04C-E3A9-1230-028C-532AF8F0F8A4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اِسْتَعْمَلَ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9E36C49-226B-F4C3-C42B-1DD843E2CF60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مَدْخولٌ</a:t>
            </a:r>
          </a:p>
        </p:txBody>
      </p:sp>
    </p:spTree>
    <p:extLst>
      <p:ext uri="{BB962C8B-B14F-4D97-AF65-F5344CB8AC3E}">
        <p14:creationId xmlns:p14="http://schemas.microsoft.com/office/powerpoint/2010/main" val="24883155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01F5-AFA8-E0D4-53AF-DF200738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5A98B9-5C8F-3527-2D7B-32825922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سنناقش الأجوبة. من يوضح الخطوات التي سلكها لتحديد الوزن الصرفي؟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E7EEC-A5DB-F05E-5572-52D52DE9549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141A7-B33E-C8C7-887F-CC065B5130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6E3D79-4976-6A0A-70A7-9431BA312DD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32AEF6-DBD3-4155-E2CB-1323673FA1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0F6C48-ED7C-937A-AEFC-AA3D5D1C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798A93-3625-2325-2172-ACA31917D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0E6A66-7EB8-B221-4169-79BB5763AE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C7FA011-6949-F9C5-8E0B-30D8754575FF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اِسْتَعْمَلَ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6D5788-0656-1708-289D-3B85DB3B3BF6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مَدْخولٌ</a:t>
            </a:r>
          </a:p>
        </p:txBody>
      </p:sp>
    </p:spTree>
    <p:extLst>
      <p:ext uri="{BB962C8B-B14F-4D97-AF65-F5344CB8AC3E}">
        <p14:creationId xmlns:p14="http://schemas.microsoft.com/office/powerpoint/2010/main" val="9862311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7AC2B-0198-E3D3-6898-F247DDD86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7466F-8202-E857-53CD-E2E02FBC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70563C-AD87-2732-B4A1-C41B63633DA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D0C1E7-66C8-5D1E-DF6F-589D09BB772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CEDF50-3E15-D093-81F4-425A7BAF217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D3C7A7-AB55-82D1-6EF6-22EFF3E2A9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47D37C-6D7E-2F99-1F95-E83211442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A0ED0B-B536-9B6E-3955-CF9755531D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9C9078-1553-B4D1-6088-AD1FAF123E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157869-2A12-89BC-079B-A162BFF077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86162" y="376169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63EAD9-CFF7-A727-D4C4-0D53288B581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97042" y="376169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ED9F141-85DB-51AE-0E9B-A2EFD080FA30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اِسْتَفْعَلَ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B63B4F-8F9D-ABD0-14C0-B0CED15D4013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مَفْعولٌ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4E2F9E3-02D2-2393-13EC-02B6E8D05E21}"/>
              </a:ext>
            </a:extLst>
          </p:cNvPr>
          <p:cNvSpPr/>
          <p:nvPr/>
        </p:nvSpPr>
        <p:spPr>
          <a:xfrm>
            <a:off x="5636945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اِسْتَعْمَلَ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8427A4D-523B-2487-B821-8A3A90993F01}"/>
              </a:ext>
            </a:extLst>
          </p:cNvPr>
          <p:cNvSpPr/>
          <p:nvPr/>
        </p:nvSpPr>
        <p:spPr>
          <a:xfrm>
            <a:off x="1179606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مَدْخولٌ</a:t>
            </a:r>
          </a:p>
        </p:txBody>
      </p:sp>
    </p:spTree>
    <p:extLst>
      <p:ext uri="{BB962C8B-B14F-4D97-AF65-F5344CB8AC3E}">
        <p14:creationId xmlns:p14="http://schemas.microsoft.com/office/powerpoint/2010/main" val="49614667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409AF-4F09-64DB-3724-F83736865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3F2E5-7073-9ABB-EF5A-CF14E76F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وزني الكلمتين التاليتين: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7B3E05-F195-D7B7-1DEA-349FCF926C6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FD5DCF-688A-48CF-08DD-51299D1152B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9271BC-92FA-BBCB-32CF-46AB99B70D5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49D7BE-F042-8758-019D-76EA2E902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81184C-AD3A-DF8B-D7BF-9B1DAE009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7750A9-A5BF-6CBB-C6B5-A07B092F7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92C6D2E-31CE-FA60-25F3-9C34124F5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26331B-835B-31BB-43D8-8B6518496DAB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تَقَدُّمٌ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0ADC22-88A5-BCE0-2B20-94CC0929CAAB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مُسافِرٌ</a:t>
            </a:r>
          </a:p>
        </p:txBody>
      </p:sp>
    </p:spTree>
    <p:extLst>
      <p:ext uri="{BB962C8B-B14F-4D97-AF65-F5344CB8AC3E}">
        <p14:creationId xmlns:p14="http://schemas.microsoft.com/office/powerpoint/2010/main" val="314850082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7798B-D3F8-0453-73B5-FBBA6B9C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63F73-C577-D652-8695-A7224904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سنناقش الأجوبة. من يوضح الخطوات التي سلكها لتحديد الوزن الصرفي؟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72FE93-D2DB-6C62-0122-F9CC15F8B3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E413FC-2C75-8965-9C54-E4C1B0DC71D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21987-D502-BCBB-B79C-DCFEB6E6CF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8631B7-E399-A725-6D97-3F3476C9B8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FA0879-F785-F553-0A2B-F4D4E8968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7AB4DD-343E-3493-2D1D-B1E0D02CEA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15481C-22CD-60BE-6184-E8AB55C42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668D35-D7F5-0759-BF11-917C89F08385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تَقَدُّمٌ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CB19DD-85D4-DC82-4E48-051F0890BAB9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مُسافِرٌ</a:t>
            </a:r>
          </a:p>
        </p:txBody>
      </p:sp>
    </p:spTree>
    <p:extLst>
      <p:ext uri="{BB962C8B-B14F-4D97-AF65-F5344CB8AC3E}">
        <p14:creationId xmlns:p14="http://schemas.microsoft.com/office/powerpoint/2010/main" val="4218590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1ECF8-E61C-998F-8044-7A84D62C1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4AE6C-164F-74C3-D88F-FD7D5D20E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63F94-DADC-F606-ADD0-6B5CE56EC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A127F1-F429-7926-30E7-00321A8D744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2F90D9-1EC0-CF2D-8693-4CD84C00DA4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369291-66A2-8B8E-5340-ED3F31EE4A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C7D140-45FD-F4CB-5BDD-0B082CD88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42E1A4-664E-C794-EEEA-C4D01163F7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CB1712-E507-C1C0-129E-E06FFD5095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0083631-EB05-7B7D-55A8-FC706FD54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86162" y="376169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20A3947-9A24-CDF7-0441-1E84E39FA7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97042" y="376169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9411FC-F184-E229-5510-669A98E065D8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تَفَعُّلٌ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C009783-43CB-A7DA-007E-4F45D36B9C03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مُفاعِلٌ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5A15EBE-861A-5CF4-277A-D2FBCAB32B53}"/>
              </a:ext>
            </a:extLst>
          </p:cNvPr>
          <p:cNvSpPr/>
          <p:nvPr/>
        </p:nvSpPr>
        <p:spPr>
          <a:xfrm>
            <a:off x="5601944" y="222141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تَقَدُّمٌ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E745199-5C06-03EB-895D-3B5F1E5447E8}"/>
              </a:ext>
            </a:extLst>
          </p:cNvPr>
          <p:cNvSpPr/>
          <p:nvPr/>
        </p:nvSpPr>
        <p:spPr>
          <a:xfrm>
            <a:off x="1144605" y="222141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مُسافِرٌ</a:t>
            </a:r>
          </a:p>
        </p:txBody>
      </p:sp>
    </p:spTree>
    <p:extLst>
      <p:ext uri="{BB962C8B-B14F-4D97-AF65-F5344CB8AC3E}">
        <p14:creationId xmlns:p14="http://schemas.microsoft.com/office/powerpoint/2010/main" val="1056916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اسم التفضيل. من يذكرنا بوزني صياغته من الفعل؟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A15210-8DC5-02D5-36BD-48067102FF15}"/>
              </a:ext>
            </a:extLst>
          </p:cNvPr>
          <p:cNvSpPr txBox="1"/>
          <p:nvPr/>
        </p:nvSpPr>
        <p:spPr>
          <a:xfrm>
            <a:off x="961002" y="274320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ٱلْوَزْنُ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ٱلصَّرْفِيُّ ٱلَّذي يُصاغُ عَلَيْهِ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ٱلتَّفْضيلِ؟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C2C9D-286F-DF85-E990-749C050CB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969FCB-9BEB-D8CC-6983-AFDD53E1C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0" y="74136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B9C8D-2A42-B4D9-D853-7325EAF226D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AF8E1-CD34-ED3C-3211-41454EB839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C09E2C-969D-6A7D-39F4-B7162BF4158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728C84-D33D-4A24-491D-24F5CC8D97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7BD868-AE6C-5001-E361-7BFF1439C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1481A7-C916-36AF-8B1D-7C02FD7696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EF83B1-9080-379C-4021-0DBFDC38C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1237584-57A8-C4DB-1D61-5345AC84CA9E}"/>
              </a:ext>
            </a:extLst>
          </p:cNvPr>
          <p:cNvSpPr txBox="1"/>
          <p:nvPr/>
        </p:nvSpPr>
        <p:spPr>
          <a:xfrm>
            <a:off x="4652419" y="1784971"/>
            <a:ext cx="2118795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èche : courbe vers la droite 14">
            <a:extLst>
              <a:ext uri="{FF2B5EF4-FFF2-40B4-BE49-F238E27FC236}">
                <a16:creationId xmlns:a16="http://schemas.microsoft.com/office/drawing/2014/main" id="{6A60C8AC-A4B3-B51A-2453-92C06A4958F3}"/>
              </a:ext>
            </a:extLst>
          </p:cNvPr>
          <p:cNvSpPr/>
          <p:nvPr/>
        </p:nvSpPr>
        <p:spPr>
          <a:xfrm rot="3243366">
            <a:off x="2389254" y="3714523"/>
            <a:ext cx="573448" cy="1688151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courbe vers la gauche 15">
            <a:extLst>
              <a:ext uri="{FF2B5EF4-FFF2-40B4-BE49-F238E27FC236}">
                <a16:creationId xmlns:a16="http://schemas.microsoft.com/office/drawing/2014/main" id="{0C2CC082-FBD3-98DB-1523-D261942D5730}"/>
              </a:ext>
            </a:extLst>
          </p:cNvPr>
          <p:cNvSpPr/>
          <p:nvPr/>
        </p:nvSpPr>
        <p:spPr>
          <a:xfrm rot="19597996">
            <a:off x="5927608" y="3910076"/>
            <a:ext cx="607010" cy="153193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6149C1A-754E-FF4F-3DA7-88925827D9C7}"/>
              </a:ext>
            </a:extLst>
          </p:cNvPr>
          <p:cNvSpPr txBox="1"/>
          <p:nvPr/>
        </p:nvSpPr>
        <p:spPr>
          <a:xfrm>
            <a:off x="452716" y="1671526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ٱلْمُؤَنَّثِ</a:t>
            </a:r>
            <a:endParaRPr lang="fr-FR" sz="40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1EEDC6-9608-EE89-9CDB-B81A2F6DA1A7}"/>
              </a:ext>
            </a:extLst>
          </p:cNvPr>
          <p:cNvSpPr txBox="1"/>
          <p:nvPr/>
        </p:nvSpPr>
        <p:spPr>
          <a:xfrm>
            <a:off x="6606255" y="1687400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ٱلْمُذَكَّرِ</a:t>
            </a:r>
            <a:endParaRPr lang="fr-FR" sz="40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F597FBC-B9CF-7AFF-04F7-369E733C4CDD}"/>
              </a:ext>
            </a:extLst>
          </p:cNvPr>
          <p:cNvSpPr txBox="1"/>
          <p:nvPr/>
        </p:nvSpPr>
        <p:spPr>
          <a:xfrm>
            <a:off x="3510573" y="3450178"/>
            <a:ext cx="2049363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872EE5-9990-9E63-64A2-A1C87EC45EBD}"/>
              </a:ext>
            </a:extLst>
          </p:cNvPr>
          <p:cNvSpPr txBox="1"/>
          <p:nvPr/>
        </p:nvSpPr>
        <p:spPr>
          <a:xfrm>
            <a:off x="1488650" y="5412326"/>
            <a:ext cx="2258754" cy="12258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كُبْرى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4E0F09-8428-32B3-0760-5725D95BD5A4}"/>
              </a:ext>
            </a:extLst>
          </p:cNvPr>
          <p:cNvSpPr txBox="1"/>
          <p:nvPr/>
        </p:nvSpPr>
        <p:spPr>
          <a:xfrm>
            <a:off x="1665245" y="1751728"/>
            <a:ext cx="2258754" cy="12258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فُعْلى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E3ED4C2-811F-8ED9-5704-FEA55BD4A684}"/>
              </a:ext>
            </a:extLst>
          </p:cNvPr>
          <p:cNvSpPr txBox="1"/>
          <p:nvPr/>
        </p:nvSpPr>
        <p:spPr>
          <a:xfrm>
            <a:off x="4945819" y="5503706"/>
            <a:ext cx="2049363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أَكْبَرُ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hylactère : pensées 22">
            <a:extLst>
              <a:ext uri="{FF2B5EF4-FFF2-40B4-BE49-F238E27FC236}">
                <a16:creationId xmlns:a16="http://schemas.microsoft.com/office/drawing/2014/main" id="{8FA3BB6B-6EB0-8DE5-D0C3-AE4DEE09245D}"/>
              </a:ext>
            </a:extLst>
          </p:cNvPr>
          <p:cNvSpPr/>
          <p:nvPr/>
        </p:nvSpPr>
        <p:spPr>
          <a:xfrm>
            <a:off x="5590623" y="3176868"/>
            <a:ext cx="2496737" cy="900000"/>
          </a:xfrm>
          <a:prstGeom prst="cloudCallout">
            <a:avLst>
              <a:gd name="adj1" fmla="val -55015"/>
              <a:gd name="adj2" fmla="val 7184"/>
            </a:avLst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77610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128DE-D9CE-404A-C685-D40364328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1C0FD-7C82-1AB0-C4B6-346F7164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صيغتي اسم التفضيل من الفعل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24B022-F29F-00C3-D9A5-CD5B4D7F67A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0A79E0-7CC5-2645-6E31-94D446741FB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8DF91-266E-793C-56ED-39DF163107B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111B71-A37A-8231-61AC-ADBD416C51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E9331C-B547-A6F6-8B8C-DE27661A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2D0AF0-AE3D-565F-3CC9-71F77CDB1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4F527D-EAE7-C914-F8DC-FD2A51DD75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4B11E3-5810-59A5-0218-5C6093D382CD}"/>
              </a:ext>
            </a:extLst>
          </p:cNvPr>
          <p:cNvSpPr/>
          <p:nvPr/>
        </p:nvSpPr>
        <p:spPr>
          <a:xfrm>
            <a:off x="3382190" y="331660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صَغُرَ</a:t>
            </a:r>
          </a:p>
        </p:txBody>
      </p:sp>
    </p:spTree>
    <p:extLst>
      <p:ext uri="{BB962C8B-B14F-4D97-AF65-F5344CB8AC3E}">
        <p14:creationId xmlns:p14="http://schemas.microsoft.com/office/powerpoint/2010/main" val="87854605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7FEE-97E7-E96C-FA4F-290712E3C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D3717F-4CAF-950B-7358-5BA977BC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A2F9E-B157-1A85-4E00-CB9E5D40D8C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F2B40-2FE7-D1CE-1D82-211319EAAC2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86B293-768A-87F1-776B-ACD6FE25115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05B364-1719-1584-BAC6-D3C4E87C95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0E0B0-00C5-C215-4080-B24281CE9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C07FFF-31D0-34C4-8435-696B3A56C9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3133B-85AD-6EBB-CBA6-403668FF75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6EB3C7-15C8-B453-3E9F-AA29CD4EF7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22324" y="358897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6D5C6D7-3D39-EAD9-EA1E-5EB721B242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4985" y="358897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C1F68B-4146-818D-90E0-B8A7E7F6969A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4FABB1B-A2FF-421E-E009-D5EE6A873CA1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فُعْلى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E84C5EA-25B1-86EB-5623-3D2265E06824}"/>
              </a:ext>
            </a:extLst>
          </p:cNvPr>
          <p:cNvSpPr/>
          <p:nvPr/>
        </p:nvSpPr>
        <p:spPr>
          <a:xfrm>
            <a:off x="5636945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أَصْغَرُ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EBEFC6C-EC40-35A0-5428-85F5A32962BD}"/>
              </a:ext>
            </a:extLst>
          </p:cNvPr>
          <p:cNvSpPr/>
          <p:nvPr/>
        </p:nvSpPr>
        <p:spPr>
          <a:xfrm>
            <a:off x="1179606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صُغْرى</a:t>
            </a:r>
          </a:p>
        </p:txBody>
      </p:sp>
    </p:spTree>
    <p:extLst>
      <p:ext uri="{BB962C8B-B14F-4D97-AF65-F5344CB8AC3E}">
        <p14:creationId xmlns:p14="http://schemas.microsoft.com/office/powerpoint/2010/main" val="247310612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C9A9C-5417-65FB-8F9C-AB49B5E0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5E67F-5E6C-6211-9CC1-697C9A15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صيغتي اسم التفضيل من الفعل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ED6B31-0D44-A73A-044A-FA87D4E8A46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4DBFC7-F7B2-AC19-3409-B9CC2012DD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F037A-A2E5-02D8-D84E-391B203B626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BF56B9-311D-4E63-3BD1-4AF8E35E2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03208-8913-37E0-6E3E-7D5DC47DA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A07999-ADDE-ABD8-331E-DB31781749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56A76E-8EDA-A003-A65E-244C9E516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F3A5015-EE16-5A3F-1A53-1C4C5595E7F3}"/>
              </a:ext>
            </a:extLst>
          </p:cNvPr>
          <p:cNvSpPr/>
          <p:nvPr/>
        </p:nvSpPr>
        <p:spPr>
          <a:xfrm>
            <a:off x="3382190" y="331660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حَسُنَ</a:t>
            </a:r>
          </a:p>
        </p:txBody>
      </p:sp>
    </p:spTree>
    <p:extLst>
      <p:ext uri="{BB962C8B-B14F-4D97-AF65-F5344CB8AC3E}">
        <p14:creationId xmlns:p14="http://schemas.microsoft.com/office/powerpoint/2010/main" val="397684336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99760-ACF7-34A5-5768-4EC2F847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ED4AD-2EE3-6D9F-9134-DF11DAB18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FAA14D-6FD2-C2CB-F422-DB51B6361F4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210747-4614-621E-13A1-642A2FA4674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65366C-3C10-5D33-D816-53E0C81556D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1A5C17-626E-0801-496E-527C2CFB32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33924F-2456-FA83-69EC-0935D986D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853038-C9B6-7016-5215-BFBED6DB4A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5256BE-C381-68C6-7FA4-103B106E6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52CE529-CD6E-4073-B926-83ABC84AA8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22324" y="358897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777C8C2-1AB0-C86F-06C2-E73263EE496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4985" y="358897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6705CF-C6E7-C895-124F-BC898FCF6648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DD082-8BDB-A093-9BDA-631200A39297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فُعْلى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E4A3527-9D48-627D-6FCC-CE831FC4083D}"/>
              </a:ext>
            </a:extLst>
          </p:cNvPr>
          <p:cNvSpPr/>
          <p:nvPr/>
        </p:nvSpPr>
        <p:spPr>
          <a:xfrm>
            <a:off x="5636945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أَحْسَنُ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754AC70-0624-C3F5-96FC-361BBAFDED95}"/>
              </a:ext>
            </a:extLst>
          </p:cNvPr>
          <p:cNvSpPr/>
          <p:nvPr/>
        </p:nvSpPr>
        <p:spPr>
          <a:xfrm>
            <a:off x="1179606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حُسْنى</a:t>
            </a:r>
          </a:p>
        </p:txBody>
      </p:sp>
    </p:spTree>
    <p:extLst>
      <p:ext uri="{BB962C8B-B14F-4D97-AF65-F5344CB8AC3E}">
        <p14:creationId xmlns:p14="http://schemas.microsoft.com/office/powerpoint/2010/main" val="193366762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21555-34AB-6018-3CF5-5D3E11CF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6E839A-D86B-D318-EC98-110CAB6E7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صيغتي اسم التفضيل من الفعل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40AF71-03E6-18E3-1B12-3FA8AFA126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9D2E5-E3C2-547D-0C7D-0E1BFACE4D9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9D033F-F428-95B2-E314-0DF8623134C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95A3FB-F472-C4C0-ED81-DE59F09876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E5F9B1-D3AD-6E9E-06B5-DBA4558DA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4ABCD1-5552-0118-4116-8F4BF65472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72422F-4DA6-94C1-1228-7B85BF66F6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95E8B6C-69D0-61A4-0CE5-B200B37723DF}"/>
              </a:ext>
            </a:extLst>
          </p:cNvPr>
          <p:cNvSpPr/>
          <p:nvPr/>
        </p:nvSpPr>
        <p:spPr>
          <a:xfrm>
            <a:off x="3382190" y="331660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عَظُمَ</a:t>
            </a:r>
          </a:p>
        </p:txBody>
      </p:sp>
    </p:spTree>
    <p:extLst>
      <p:ext uri="{BB962C8B-B14F-4D97-AF65-F5344CB8AC3E}">
        <p14:creationId xmlns:p14="http://schemas.microsoft.com/office/powerpoint/2010/main" val="200708230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06C63-F292-26D7-AC8F-E27975EE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2ABBB-CE3C-7D83-C0E9-23732486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6C0A50-8B60-DBEE-0221-6E6374D1C86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1A779-28E5-146F-F079-EC2775111EB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79069E-D730-86C3-105F-4CF9035AD92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E328E4-9FEE-9B64-6D1D-29560E0457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0439F2-1C2C-81F1-6FF4-9D9D5335E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C9A788-845A-98A9-C1A3-AF374969DE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FC8BA8-698D-6180-4BFF-E88D002738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2F12E8-D7D1-B589-5EAC-C4C262FC79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22324" y="358897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7008233-88B6-CA43-5F52-3E11A150A1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4985" y="358897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08602B-CCA0-3313-09CF-CBABA7746445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5DF00CF-171C-B108-F9FF-25EA6DFED5AD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فُعْلى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8583E9-27B6-5340-7AA7-0850000061D5}"/>
              </a:ext>
            </a:extLst>
          </p:cNvPr>
          <p:cNvSpPr/>
          <p:nvPr/>
        </p:nvSpPr>
        <p:spPr>
          <a:xfrm>
            <a:off x="5636945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أَعْظَمُ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C27DC3D-8684-CCBE-2888-9B3761820CD1}"/>
              </a:ext>
            </a:extLst>
          </p:cNvPr>
          <p:cNvSpPr/>
          <p:nvPr/>
        </p:nvSpPr>
        <p:spPr>
          <a:xfrm>
            <a:off x="1179606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عُظْمى</a:t>
            </a:r>
          </a:p>
        </p:txBody>
      </p:sp>
    </p:spTree>
    <p:extLst>
      <p:ext uri="{BB962C8B-B14F-4D97-AF65-F5344CB8AC3E}">
        <p14:creationId xmlns:p14="http://schemas.microsoft.com/office/powerpoint/2010/main" val="245317402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D89C6-697F-FBB8-ADD5-5732B2AA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0AC61-D897-07F9-374E-4CBB90B8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المصدر الصريح. من يذكرنا بطريقة صياغة المصدر من الفعل غير الثلاثي؟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27841C-5E4D-ED9D-1038-863FA9D638D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D1A807-9281-B093-8AE9-54DD9C05E39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F7903-00F5-9A13-CD3F-813C770D136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1BE1EA-DEA4-815F-21A8-8EC4D0C15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A2269D-7558-62F6-B72C-11BEC82B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495866-DE36-66A3-514A-FB020E5E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5F0376-D850-CDF1-8FF7-80A50D64D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03D0B-0BEB-2AB9-EB5A-3387993D68FC}"/>
              </a:ext>
            </a:extLst>
          </p:cNvPr>
          <p:cNvSpPr txBox="1"/>
          <p:nvPr/>
        </p:nvSpPr>
        <p:spPr>
          <a:xfrm>
            <a:off x="865376" y="268967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9034605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1AF77-9A69-BDC9-5D10-03343ED6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43A9B-A631-4B25-16AF-AEAC0F7D0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27D2B4-139E-E8E4-C5A7-A0A4634778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D3F76-0F0B-E630-AD4C-C17763D21FB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A9289-AA85-09E7-9FC8-6A6055BBDED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763D08-8944-0149-CB44-E748627EB9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F71825-368D-B37F-4C18-F79C18E8A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F6C93A-A8CE-B944-6EDF-791FFD7AC3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D3E715-B3B3-BBE8-B90C-7CF35DC10B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E1DFF758-6516-3481-AF26-6C1BB752A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842" y="1584000"/>
            <a:ext cx="6078622" cy="4660265"/>
          </a:xfrm>
          <a:prstGeom prst="roundRect">
            <a:avLst>
              <a:gd name="adj" fmla="val 16667"/>
            </a:avLst>
          </a:prstGeom>
          <a:ln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322496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5F51C-8A6F-7A57-6F5B-09DDFDAE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E6FB1-107E-1730-A7D8-9E8141B5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بطريقة صياغة المصدر من الفعل الثلاثي؟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74A9E6-105B-8400-AF84-C913770D0AF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9F0E0-74F0-ADFB-699A-2409D047AAC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3FB88E-1D81-4CFD-BECF-84DF4CCF93F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1537DC-7E81-F78A-E6DD-51E7611200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5C92C7-B1D0-DD09-7351-0A6C8944A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6540DB-8F11-3C7E-C567-37ADF42836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85C6B0-7FA0-479F-4B43-B90C1E72B7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83246C-D04B-26FC-6A0D-B97E393B5427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04859848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54C66-AA91-5474-6C89-E42C8A975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6754E2-043C-A2A7-BF69-F64112BD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93F82A-95F4-AFEA-0D3E-2DE8B8013E3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8936B2-178D-67D0-356E-43E7228F5F6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E7462E-1555-E1CC-CE84-70F2EDFAC9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24DCC8-B7CD-BD68-13C8-2BA1088EBA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8FED71-4E80-234C-7E8F-1ABD8ACBDF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C3A15C-E279-7D2B-EAE9-0280CE11F5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59680D-EE12-E5D9-D410-ABB5253CC9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9271EF-542F-9671-2CAF-D3B070C205FB}"/>
              </a:ext>
            </a:extLst>
          </p:cNvPr>
          <p:cNvSpPr/>
          <p:nvPr/>
        </p:nvSpPr>
        <p:spPr>
          <a:xfrm>
            <a:off x="483128" y="2797623"/>
            <a:ext cx="8044050" cy="330437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ٱلثُّلاثِيِّ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سَماعِيٌّ، لَيْسَتْ لَهُ قاعِدَةٌ. وَلِتَحْديدِهِ، يُمْكِنُ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ٱلاسْتِعانَةُ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بِٱلطَّريقَةِ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</a:t>
            </a:r>
          </a:p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أَذْكُرُ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أَقولُ: مَمْنُوعٌ...</a:t>
            </a:r>
          </a:p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مِثالٌ: </a:t>
            </a:r>
            <a:r>
              <a:rPr lang="ar-MA" sz="48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مَمْنوعٌ      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لْوُقوفُ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E344AEF-3085-219E-B086-4C05D746F493}"/>
              </a:ext>
            </a:extLst>
          </p:cNvPr>
          <p:cNvSpPr/>
          <p:nvPr/>
        </p:nvSpPr>
        <p:spPr>
          <a:xfrm>
            <a:off x="4068510" y="5436474"/>
            <a:ext cx="497840" cy="345440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03415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6A4F2-E6E4-A3AC-A53D-248118091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C6E876-7E47-6B2F-D323-8B9EBDF9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مصدري الفعلين التاليين.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9E56F-6E26-AD97-AFDA-0D40F55FEB0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FA5DD-678A-8C88-B69E-B36F179CEE4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327F1-7DCC-E033-D0F9-46D1F1CB61C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4C0159-768B-48D2-57C8-9524D916E8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422224-0EC9-783D-111A-B46E6D1F5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5DEA72-BD07-C962-7350-B2C2EE4343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54FC76-BE64-36D6-DA0B-E145C92848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48097C-913C-D77B-0992-D58BD8EC1DA0}"/>
              </a:ext>
            </a:extLst>
          </p:cNvPr>
          <p:cNvSpPr/>
          <p:nvPr/>
        </p:nvSpPr>
        <p:spPr>
          <a:xfrm>
            <a:off x="5874237" y="2017652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قَدَّمَ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01311E-DD44-B486-E274-EF0C4B183E5F}"/>
              </a:ext>
            </a:extLst>
          </p:cNvPr>
          <p:cNvSpPr/>
          <p:nvPr/>
        </p:nvSpPr>
        <p:spPr>
          <a:xfrm>
            <a:off x="6013271" y="450352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تَقاسَمَ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87D607C-D370-1984-2A70-77B9A3192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973484"/>
              </p:ext>
            </p:extLst>
          </p:nvPr>
        </p:nvGraphicFramePr>
        <p:xfrm>
          <a:off x="831484" y="1750660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</a:t>
                      </a:r>
                      <a:r>
                        <a:rPr lang="ar-SA" sz="18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ٱلْفِعْلِ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4905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05683-FDAC-9172-A2DE-DE75FE7B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4168C-33E9-42FB-5BF5-7E1FCB926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D68070-EDAD-32AA-D5A9-1DF23F488A1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CCE745-89EF-4E62-2AC3-3D6887F041F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9B24E7-6547-302E-B029-92324C6BA82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95E84A-81A7-ABC3-9B7A-D8F6849299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AE38AE-91FA-5561-4CC3-DB63DC5A5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D16F42-09BF-A263-2700-3CF7E7B62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47C643-7E4C-6F0B-A467-8AC408BEA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75F676A-6CF9-D218-C760-298228C445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7165" y="2087618"/>
            <a:ext cx="841742" cy="84174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48D2C8-6D7B-4B56-B5CA-F2ACCF8D4E1B}"/>
              </a:ext>
            </a:extLst>
          </p:cNvPr>
          <p:cNvSpPr/>
          <p:nvPr/>
        </p:nvSpPr>
        <p:spPr>
          <a:xfrm>
            <a:off x="6654799" y="2005414"/>
            <a:ext cx="1631937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قَدَّمَ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906BF2-D455-DD04-2F40-5959D2884FA2}"/>
              </a:ext>
            </a:extLst>
          </p:cNvPr>
          <p:cNvSpPr/>
          <p:nvPr/>
        </p:nvSpPr>
        <p:spPr>
          <a:xfrm>
            <a:off x="4096808" y="1959610"/>
            <a:ext cx="1484465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تَقْديمٌ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4B5E2DE-68D2-02ED-0735-965DB32F66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733566" y="3971909"/>
            <a:ext cx="841742" cy="841742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B793B1-C267-6664-EA81-7C9135F782B3}"/>
              </a:ext>
            </a:extLst>
          </p:cNvPr>
          <p:cNvSpPr/>
          <p:nvPr/>
        </p:nvSpPr>
        <p:spPr>
          <a:xfrm>
            <a:off x="6691200" y="3889705"/>
            <a:ext cx="1631937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تَقاسَمَ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9EE639-DDA3-FFC4-7CC1-501360F3C642}"/>
              </a:ext>
            </a:extLst>
          </p:cNvPr>
          <p:cNvSpPr/>
          <p:nvPr/>
        </p:nvSpPr>
        <p:spPr>
          <a:xfrm>
            <a:off x="4133209" y="3843901"/>
            <a:ext cx="1484465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تَقاسُمٌ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800B625A-B514-E695-4B0E-3742A6B71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84155"/>
              </p:ext>
            </p:extLst>
          </p:nvPr>
        </p:nvGraphicFramePr>
        <p:xfrm>
          <a:off x="648510" y="1750660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</a:t>
                      </a:r>
                      <a:r>
                        <a:rPr lang="ar-SA" sz="18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ٱلْفِعْلِ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508E9B4F-B183-1FD3-68D2-2D564B7CB2C9}"/>
              </a:ext>
            </a:extLst>
          </p:cNvPr>
          <p:cNvCxnSpPr>
            <a:cxnSpLocks/>
            <a:stCxn id="8" idx="1"/>
          </p:cNvCxnSpPr>
          <p:nvPr/>
        </p:nvCxnSpPr>
        <p:spPr>
          <a:xfrm rot="10800000" flipV="1">
            <a:off x="3637280" y="2519044"/>
            <a:ext cx="459528" cy="163195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4FC0D23E-97D5-6ED7-1CB5-4BE49EEF69B4}"/>
              </a:ext>
            </a:extLst>
          </p:cNvPr>
          <p:cNvCxnSpPr>
            <a:cxnSpLocks/>
          </p:cNvCxnSpPr>
          <p:nvPr/>
        </p:nvCxnSpPr>
        <p:spPr>
          <a:xfrm rot="5400000">
            <a:off x="3517379" y="4613186"/>
            <a:ext cx="818905" cy="399203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00658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9057-A8E3-55C6-5F48-281880683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FB18F2-D747-4C99-696F-DCAA340F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مصدري الفعلين التاليين.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500364-D2AE-E828-A628-5C1334F61C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512178-2641-D40B-6284-A115B3D843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B0486-950A-8D52-AA58-14B9148D52A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E68EBA-05F7-6416-7625-2F8D013676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56F38E-5495-2D62-C622-F0383B34F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74789A-F263-9011-9E1D-855AD12379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22C72F-CDE1-79E2-F021-F663561D0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E2145E-FA72-07C9-FDA3-0F3B0EA1ACD9}"/>
              </a:ext>
            </a:extLst>
          </p:cNvPr>
          <p:cNvSpPr/>
          <p:nvPr/>
        </p:nvSpPr>
        <p:spPr>
          <a:xfrm>
            <a:off x="5874237" y="2017652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اِجْتَهَدَ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685F74-BD70-6F11-21E7-973F86BE839C}"/>
              </a:ext>
            </a:extLst>
          </p:cNvPr>
          <p:cNvSpPr/>
          <p:nvPr/>
        </p:nvSpPr>
        <p:spPr>
          <a:xfrm>
            <a:off x="6013271" y="450352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97FC54F-F763-56CD-2079-2AAE96540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65544"/>
              </p:ext>
            </p:extLst>
          </p:nvPr>
        </p:nvGraphicFramePr>
        <p:xfrm>
          <a:off x="831484" y="1750660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</a:t>
                      </a:r>
                      <a:r>
                        <a:rPr lang="ar-SA" sz="18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ٱلْفِعْلِ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11870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581DA-C495-81A5-E634-F092F849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E5974-BA62-3E08-A838-E5D8A6236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B15DB7-44AF-A792-F37B-538DD37A9F5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C91B87-9A64-E374-7579-EFE44DA497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751F11-6551-5DFB-DB82-BCEFF442C67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5AE32A-361F-588A-E26B-1C005C2ACB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2650E5-0E85-3801-B652-89554039A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3AC538-B324-9217-5715-593AD180F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2B3FE5-7D5D-35AA-C390-CE98D9696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1BB9A17-50FF-210F-56D0-446D414B11E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7165" y="2087618"/>
            <a:ext cx="841742" cy="84174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10682D-C1A1-F728-D292-E58C82B2878F}"/>
              </a:ext>
            </a:extLst>
          </p:cNvPr>
          <p:cNvSpPr/>
          <p:nvPr/>
        </p:nvSpPr>
        <p:spPr>
          <a:xfrm>
            <a:off x="6654799" y="2005414"/>
            <a:ext cx="1631937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اِجْتَهَدَ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2783EC-BC76-7EF1-4217-495240AB4F61}"/>
              </a:ext>
            </a:extLst>
          </p:cNvPr>
          <p:cNvSpPr/>
          <p:nvPr/>
        </p:nvSpPr>
        <p:spPr>
          <a:xfrm>
            <a:off x="4096808" y="1959610"/>
            <a:ext cx="1484465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اِجْتِهادٌ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34CB30B-8A87-0D3F-3C3B-9A4AB4A8A9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733566" y="3971909"/>
            <a:ext cx="841742" cy="841742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C9E65C2-0638-910C-E6F8-5E6B3F3AF162}"/>
              </a:ext>
            </a:extLst>
          </p:cNvPr>
          <p:cNvSpPr/>
          <p:nvPr/>
        </p:nvSpPr>
        <p:spPr>
          <a:xfrm>
            <a:off x="6691200" y="3889705"/>
            <a:ext cx="1631937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كَتَبَ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5A3FBD-A89E-D883-87E7-717B2EF69905}"/>
              </a:ext>
            </a:extLst>
          </p:cNvPr>
          <p:cNvSpPr/>
          <p:nvPr/>
        </p:nvSpPr>
        <p:spPr>
          <a:xfrm>
            <a:off x="4133209" y="3843901"/>
            <a:ext cx="1484465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كِتابَةٌ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852F862-7158-F889-7884-06F8B92F8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489116"/>
              </p:ext>
            </p:extLst>
          </p:nvPr>
        </p:nvGraphicFramePr>
        <p:xfrm>
          <a:off x="648510" y="1750660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</a:t>
                      </a:r>
                      <a:r>
                        <a:rPr lang="ar-SA" sz="18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ٱلْفِعْلِ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EC18C20A-842E-0BCA-8681-C3E2B4E680AF}"/>
              </a:ext>
            </a:extLst>
          </p:cNvPr>
          <p:cNvSpPr/>
          <p:nvPr/>
        </p:nvSpPr>
        <p:spPr>
          <a:xfrm>
            <a:off x="5322714" y="5384185"/>
            <a:ext cx="2439526" cy="1023495"/>
          </a:xfrm>
          <a:prstGeom prst="cloudCallout">
            <a:avLst>
              <a:gd name="adj1" fmla="val 34728"/>
              <a:gd name="adj2" fmla="val -9624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ثُلاثِيٌّ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6A9706E7-F217-A07B-E1CD-8F9ECB0B86E0}"/>
              </a:ext>
            </a:extLst>
          </p:cNvPr>
          <p:cNvCxnSpPr>
            <a:stCxn id="8" idx="2"/>
            <a:endCxn id="19" idx="3"/>
          </p:cNvCxnSpPr>
          <p:nvPr/>
        </p:nvCxnSpPr>
        <p:spPr>
          <a:xfrm rot="5400000">
            <a:off x="3885984" y="2973273"/>
            <a:ext cx="847850" cy="1058264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02064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نص " رئة العالم في خطر" ودفاتر الدعم.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685625" y="2743200"/>
            <a:ext cx="3084771" cy="2271668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C4F36E-85A4-80D3-FD69-8DA6AFF3C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612" y="1472240"/>
            <a:ext cx="3572711" cy="497354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942AF-8E20-89C1-E755-2CDE114F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0A282E-FA82-3585-551F-26275FCD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تاريخ اليوم ثم أنجزوا الأنشطة التالية: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5B8984-E390-3451-34C2-C9CBF84D7D4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976155-4EB9-EFBB-F3CD-228C5208FE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80317-BE6F-51C3-37D8-2574BBE943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1A73DC-13DE-142E-E571-1644812807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EB6C6B-6D2D-004A-A045-83B7DFD7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73AF9D-2ED8-C2E3-A69C-6A3D5F05F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4505BF-DC6C-C5D0-96F6-49DF45196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FF749E-994D-A0AD-1993-C8E4D73FD75E}"/>
              </a:ext>
            </a:extLst>
          </p:cNvPr>
          <p:cNvSpPr txBox="1"/>
          <p:nvPr/>
        </p:nvSpPr>
        <p:spPr>
          <a:xfrm>
            <a:off x="237293" y="1764276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اِسْتَخْرِج(ي) مِنَ ٱلنَّصِّ مَصادِرَ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3277C63-AC73-31D7-36AF-ADF7C0E722D5}"/>
              </a:ext>
            </a:extLst>
          </p:cNvPr>
          <p:cNvGraphicFramePr>
            <a:graphicFrameLocks noGrp="1"/>
          </p:cNvGraphicFramePr>
          <p:nvPr/>
        </p:nvGraphicFramePr>
        <p:xfrm>
          <a:off x="751889" y="2326158"/>
          <a:ext cx="7385624" cy="8534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73130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92045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236643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فَعْلٌ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تَفَعُّلٌ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4D1CA73-D609-1481-5D64-5F1CA0441EC0}"/>
              </a:ext>
            </a:extLst>
          </p:cNvPr>
          <p:cNvSpPr txBox="1"/>
          <p:nvPr/>
        </p:nvSpPr>
        <p:spPr>
          <a:xfrm>
            <a:off x="409433" y="3147329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ٱلنَّصِّ أَسْماءً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E8FDB46-5521-85F7-7995-0A69A324E940}"/>
              </a:ext>
            </a:extLst>
          </p:cNvPr>
          <p:cNvGraphicFramePr>
            <a:graphicFrameLocks noGrp="1"/>
          </p:cNvGraphicFramePr>
          <p:nvPr/>
        </p:nvGraphicFramePr>
        <p:xfrm>
          <a:off x="751889" y="3670549"/>
          <a:ext cx="7385624" cy="72379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15134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</a:t>
                      </a: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ٱلْمُؤَنَّثِ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اَلْمُثَنّى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814459C-D605-795B-72F5-130C9269E6BD}"/>
              </a:ext>
            </a:extLst>
          </p:cNvPr>
          <p:cNvSpPr txBox="1"/>
          <p:nvPr/>
        </p:nvSpPr>
        <p:spPr>
          <a:xfrm>
            <a:off x="0" y="4468700"/>
            <a:ext cx="841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أَعْرِب(ي) ٱلْكَلِماتِ ٱلتّالِيَةَ حَسَبَ سِياقِ وُرودِها في ٱلنَّصِّ: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اَلْمُؤَيِّدونَ: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يَعْتَقِدونَ: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اَلطَّرَفانِ: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اَلْحالِيَّةِ:   </a:t>
            </a:r>
          </a:p>
        </p:txBody>
      </p:sp>
    </p:spTree>
    <p:extLst>
      <p:ext uri="{BB962C8B-B14F-4D97-AF65-F5344CB8AC3E}">
        <p14:creationId xmlns:p14="http://schemas.microsoft.com/office/powerpoint/2010/main" val="31518363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6C013-A814-0F45-86D9-23BEB7BE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0384E-E6FF-5ED8-7436-FA9EDBB9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مناقشة  الأجوبة مع التذكير بقواعد كل ظاهرة.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8754F-76CE-41F0-B67D-0F8DA0224EF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D692BC-7B33-51FF-7BB7-70DD5A028AA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75F7C4-0F8C-B46F-8916-DF9134E796A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DCE80B-791C-7C74-496F-195999EE17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08C394-3D89-3FF0-B248-8EDB36F35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A3D2B7-810E-7D9E-ED2D-4A21484421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D83C02-F12B-3282-5B3E-8F7EDB2CE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1ADB13-6DD1-6BC2-C8C9-13C2356F86E2}"/>
              </a:ext>
            </a:extLst>
          </p:cNvPr>
          <p:cNvSpPr txBox="1"/>
          <p:nvPr/>
        </p:nvSpPr>
        <p:spPr>
          <a:xfrm>
            <a:off x="237293" y="1764276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اِسْتَخْرِج(ي) مِنَ ٱلنَّصِّ مَصادِرَ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EF9B2B0-D4A5-0B4E-728B-3BCCD682C615}"/>
              </a:ext>
            </a:extLst>
          </p:cNvPr>
          <p:cNvGraphicFramePr>
            <a:graphicFrameLocks noGrp="1"/>
          </p:cNvGraphicFramePr>
          <p:nvPr/>
        </p:nvGraphicFramePr>
        <p:xfrm>
          <a:off x="751889" y="2326158"/>
          <a:ext cx="7385624" cy="8534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73130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92045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236643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فَعْلٌ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تَفَعُّلٌ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9DCED616-2878-31B6-708F-76FFBD6E33BA}"/>
              </a:ext>
            </a:extLst>
          </p:cNvPr>
          <p:cNvSpPr txBox="1"/>
          <p:nvPr/>
        </p:nvSpPr>
        <p:spPr>
          <a:xfrm>
            <a:off x="409433" y="3147329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ٱلنَّصِّ أَسْماءً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E3C6F6B-5768-852E-9031-DC482AC14B36}"/>
              </a:ext>
            </a:extLst>
          </p:cNvPr>
          <p:cNvGraphicFramePr>
            <a:graphicFrameLocks noGrp="1"/>
          </p:cNvGraphicFramePr>
          <p:nvPr/>
        </p:nvGraphicFramePr>
        <p:xfrm>
          <a:off x="751889" y="3670549"/>
          <a:ext cx="7385624" cy="72379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15134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</a:t>
                      </a: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ٱلْمُؤَنَّثِ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اَلْمُثَنّى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E030B42-64D2-9C8A-1BAA-9948578E77C8}"/>
              </a:ext>
            </a:extLst>
          </p:cNvPr>
          <p:cNvSpPr txBox="1"/>
          <p:nvPr/>
        </p:nvSpPr>
        <p:spPr>
          <a:xfrm>
            <a:off x="0" y="4468700"/>
            <a:ext cx="841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أَعْرِب(ي) ٱلْكَلِماتِ ٱلتّالِيَةَ حَسَبَ سِياقِ وُرودِها في ٱلنَّصِّ: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اَلْمُؤَيِّدونَ: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يَعْتَقِدونَ: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اَلطَّرَفانِ: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اَلْحالِيَّةِ:   </a:t>
            </a:r>
          </a:p>
        </p:txBody>
      </p:sp>
    </p:spTree>
    <p:extLst>
      <p:ext uri="{BB962C8B-B14F-4D97-AF65-F5344CB8AC3E}">
        <p14:creationId xmlns:p14="http://schemas.microsoft.com/office/powerpoint/2010/main" val="16432566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7BC0-3285-3C88-D67D-2C4EF6C1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796B1-B9D4-EFA3-68A4-57C7B7C3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الأمثلة الأخرى الواردة في النص غير المدرجة في الجدولين.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41C2F-B204-3D17-11E8-8005E719670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EE599F-D1F9-DE8F-5E84-FE4843B0F24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410CD-CE7B-AE3E-2B05-375EEA26DB7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73DE74-C978-66E2-5061-EADA9E361F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5FFFFD-66D6-D42F-696E-2285DD775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1D3236-424E-CC60-A1D7-EB4C743C46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B209C6-9311-99DD-0B21-FDE90D37C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ED30894-E8A5-8DB0-0717-2A61C9DEB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916244"/>
              </p:ext>
            </p:extLst>
          </p:nvPr>
        </p:nvGraphicFramePr>
        <p:xfrm>
          <a:off x="751889" y="1865700"/>
          <a:ext cx="7354881" cy="8534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6693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73130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92045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236643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فَعْلٌ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تَفَعُّلٌ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اسِْتِغْلال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قَطْعٌ- رَعْيٌ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تَنَوُّعٌ- تَوَسُّعٌ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تَحْسينٌ-تَحْقيقٌ.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EAF9DD6-7345-0255-7080-FA9B96142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67316"/>
              </p:ext>
            </p:extLst>
          </p:nvPr>
        </p:nvGraphicFramePr>
        <p:xfrm>
          <a:off x="751889" y="3087430"/>
          <a:ext cx="7385624" cy="93364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50692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ٱلْمُؤَنَّثِ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اَلْمُثَنّى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52911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أَعْظَمُ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اَلْمُؤَيِّدونَ....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لْكائ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نات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اَلطَّرَفان...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D7DEBABD-17CF-83BD-EF87-7F58D8731C64}"/>
              </a:ext>
            </a:extLst>
          </p:cNvPr>
          <p:cNvSpPr txBox="1"/>
          <p:nvPr/>
        </p:nvSpPr>
        <p:spPr>
          <a:xfrm>
            <a:off x="364592" y="4037813"/>
            <a:ext cx="841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اَلْمُؤَيِّدونَ : فاعِلٌ مَرْفوعٌ وَعَلامَةُ رَفْعِهِ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جَمْعُ مُذَكَّرٍ سالِمٌ.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يَعْتَقِدونَ: فِعْلٌ مُضارِعٌ مَرْفوعٌ وَعَلامَةُ رَفْعِهِ ثُبوتُ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ٱلنّونِ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وَ"واوُ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ضَميرٌ مُتَّصِلٌ في مَحَلِّ رَفْعِ فاعِلٍ.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اَلطَّرَفانِ: فاعِلٌ مَرْفوعٌ وَعَلامَةُ رَفْعِهِ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مُثَنًّى.</a:t>
            </a:r>
          </a:p>
          <a:p>
            <a:pPr marL="457200" indent="-457200" algn="just" rtl="1">
              <a:buFontTx/>
              <a:buChar char="-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اَلْحالِيَّةِ:  نَعْتٌ مَجْرورٌ وَعَلامَةُ جَرِّهِ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ٱلظَّاهِرَةُ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</p:txBody>
      </p:sp>
    </p:spTree>
    <p:extLst>
      <p:ext uri="{BB962C8B-B14F-4D97-AF65-F5344CB8AC3E}">
        <p14:creationId xmlns:p14="http://schemas.microsoft.com/office/powerpoint/2010/main" val="5804672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08769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19544</TotalTime>
  <Words>1950</Words>
  <Application>Microsoft Office PowerPoint</Application>
  <PresentationFormat>Affichage à l'écran (4:3)</PresentationFormat>
  <Paragraphs>514</Paragraphs>
  <Slides>59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59</vt:i4>
      </vt:variant>
    </vt:vector>
  </HeadingPairs>
  <TitlesOfParts>
    <vt:vector size="80" baseType="lpstr">
      <vt:lpstr>Wingdings</vt:lpstr>
      <vt:lpstr>Calibri</vt:lpstr>
      <vt:lpstr>Aptos Display</vt:lpstr>
      <vt:lpstr>Microsoft Uighur</vt:lpstr>
      <vt:lpstr>Arial</vt:lpstr>
      <vt:lpstr>Aptos</vt:lpstr>
      <vt:lpstr>Dosis ExtraBold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138.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</vt:lpstr>
      <vt:lpstr>نصحح جماعة.</vt:lpstr>
      <vt:lpstr>صححوا على كراساتكم(تتمة التصحيح على الشريحة الموالية)</vt:lpstr>
      <vt:lpstr>صححوا على كراساتكم(تتمة التصحيح على الشريحة الموالية)</vt:lpstr>
      <vt:lpstr>ننتقل إلى استثمار الظواهر اللغوية. أجيبوا عن السؤال رقم 4</vt:lpstr>
      <vt:lpstr>نصحح جماعة. </vt:lpstr>
      <vt:lpstr>صححوا على كراساتكم.</vt:lpstr>
      <vt:lpstr>توجيه</vt:lpstr>
      <vt:lpstr>دعم</vt:lpstr>
      <vt:lpstr>من يذكرنا بطريقة صياغة الوزن الصرفي لكلمة ما؟ </vt:lpstr>
      <vt:lpstr>نتذكر جماعة. من يقرأ؟ </vt:lpstr>
      <vt:lpstr>خذوا ألواحكم. ستتدربون على صياغة الوزن الصرفي لبعض الكلمات.</vt:lpstr>
      <vt:lpstr>اكتبوا على ألواحكم وزني الكلمتين التاليتين:</vt:lpstr>
      <vt:lpstr>ارفعوا ألواحكم. سنناقش الأجوبة. من يوضح الخطوات التي سلكها لتحديد الوزن الصرفي؟ </vt:lpstr>
      <vt:lpstr>صححوا على ألواحكم.</vt:lpstr>
      <vt:lpstr>اكتبوا على ألواحكم وزني الكلمتين التاليتين:</vt:lpstr>
      <vt:lpstr>ارفعوا ألواحكم. سنناقش الأجوبة. من يوضح الخطوات التي سلكها لتحديد الوزن الصرفي؟ </vt:lpstr>
      <vt:lpstr>صححوا على ألواحكم.</vt:lpstr>
      <vt:lpstr>اكتبوا على ألواحكم وزني الكلمتين التاليتين:</vt:lpstr>
      <vt:lpstr>ارفعوا ألواحكم. سنناقش الأجوبة. من يوضح الخطوات التي سلكها لتحديد الوزن الصرفي؟ </vt:lpstr>
      <vt:lpstr>صححوا على ألواحكم.</vt:lpstr>
      <vt:lpstr>ننتقل إلى درس اسم التفضيل. من يذكرنا بوزني صياغته من الفعل؟ </vt:lpstr>
      <vt:lpstr>نتذكر جماعة. من يقرأ؟ </vt:lpstr>
      <vt:lpstr>اكتبوا على ألواحكم صيغتي اسم التفضيل من الفعل التالي:</vt:lpstr>
      <vt:lpstr>صححوا على ألواحكم.</vt:lpstr>
      <vt:lpstr>اكتبوا على ألواحكم صيغتي اسم التفضيل من الفعل التالي:</vt:lpstr>
      <vt:lpstr>صححوا على ألواحكم.</vt:lpstr>
      <vt:lpstr>اكتبوا على ألواحكم صيغتي اسم التفضيل من الفعل التالي:</vt:lpstr>
      <vt:lpstr>صححوا على ألواحكم.</vt:lpstr>
      <vt:lpstr>ننتقل إلى درس المصدر الصريح. من يذكرنا بطريقة صياغة المصدر من الفعل غير الثلاثي؟ </vt:lpstr>
      <vt:lpstr>نتذكر جماعة. من يقرأ؟</vt:lpstr>
      <vt:lpstr>من يذكرنا بطريقة صياغة المصدر من الفعل الثلاثي؟ </vt:lpstr>
      <vt:lpstr>نتذكر جماعة. من يقرأ؟</vt:lpstr>
      <vt:lpstr>اكتبوا على ألواحكم مصدري الفعلين التاليين.</vt:lpstr>
      <vt:lpstr>صححوا على ألواحكم.</vt:lpstr>
      <vt:lpstr>اكتبوا على ألواحكم مصدري الفعلين التاليين.</vt:lpstr>
      <vt:lpstr>صححوا على ألواحكم.</vt:lpstr>
      <vt:lpstr>خذوا نص " رئة العالم في خطر" ودفاتر الدعم.</vt:lpstr>
      <vt:lpstr>سجلوا تاريخ اليوم ثم أنجزوا الأنشطة التالية:</vt:lpstr>
      <vt:lpstr>نصحح جماعة. مناقشة  الأجوبة مع التذكير بقواعد كل ظاهرة. </vt:lpstr>
      <vt:lpstr>صححوا على دفاتركم. مناقشة الأمثلة الأخرى الواردة في النص غير المدرجة في الجدولين. </vt:lpstr>
      <vt:lpstr>اختتام الحصة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256</cp:revision>
  <dcterms:created xsi:type="dcterms:W3CDTF">2023-09-20T21:35:22Z</dcterms:created>
  <dcterms:modified xsi:type="dcterms:W3CDTF">2026-05-10T07:13:29Z</dcterms:modified>
</cp:coreProperties>
</file>