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1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3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7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2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7" r:id="rId12"/>
    <p:sldMasterId id="2147483844" r:id="rId13"/>
    <p:sldMasterId id="2147483861" r:id="rId14"/>
    <p:sldMasterId id="2147483878" r:id="rId15"/>
    <p:sldMasterId id="2147483895" r:id="rId16"/>
    <p:sldMasterId id="2147483741" r:id="rId17"/>
    <p:sldMasterId id="2147483686" r:id="rId18"/>
  </p:sldMasterIdLst>
  <p:notesMasterIdLst>
    <p:notesMasterId r:id="rId67"/>
  </p:notesMasterIdLst>
  <p:handoutMasterIdLst>
    <p:handoutMasterId r:id="rId68"/>
  </p:handoutMasterIdLst>
  <p:sldIdLst>
    <p:sldId id="2147482682" r:id="rId19"/>
    <p:sldId id="2147482684" r:id="rId20"/>
    <p:sldId id="2147482471" r:id="rId21"/>
    <p:sldId id="2147482685" r:id="rId22"/>
    <p:sldId id="2147482616" r:id="rId23"/>
    <p:sldId id="2147482691" r:id="rId24"/>
    <p:sldId id="2147482445" r:id="rId25"/>
    <p:sldId id="2147482692" r:id="rId26"/>
    <p:sldId id="2147482453" r:id="rId27"/>
    <p:sldId id="2147482772" r:id="rId28"/>
    <p:sldId id="2147482775" r:id="rId29"/>
    <p:sldId id="2147482450" r:id="rId30"/>
    <p:sldId id="2147482459" r:id="rId31"/>
    <p:sldId id="2147482776" r:id="rId32"/>
    <p:sldId id="2147482707" r:id="rId33"/>
    <p:sldId id="2147482628" r:id="rId34"/>
    <p:sldId id="2147482629" r:id="rId35"/>
    <p:sldId id="2147482713" r:id="rId36"/>
    <p:sldId id="2147482725" r:id="rId37"/>
    <p:sldId id="2147482730" r:id="rId38"/>
    <p:sldId id="2147482777" r:id="rId39"/>
    <p:sldId id="2147482731" r:id="rId40"/>
    <p:sldId id="2147482752" r:id="rId41"/>
    <p:sldId id="2147482784" r:id="rId42"/>
    <p:sldId id="2147482785" r:id="rId43"/>
    <p:sldId id="2147482786" r:id="rId44"/>
    <p:sldId id="2147482787" r:id="rId45"/>
    <p:sldId id="2147482788" r:id="rId46"/>
    <p:sldId id="2147482665" r:id="rId47"/>
    <p:sldId id="2147482635" r:id="rId48"/>
    <p:sldId id="2147482753" r:id="rId49"/>
    <p:sldId id="2147482789" r:id="rId50"/>
    <p:sldId id="2147482708" r:id="rId51"/>
    <p:sldId id="2147482452" r:id="rId52"/>
    <p:sldId id="2147482711" r:id="rId53"/>
    <p:sldId id="2147482754" r:id="rId54"/>
    <p:sldId id="2147482736" r:id="rId55"/>
    <p:sldId id="2147482745" r:id="rId56"/>
    <p:sldId id="2147482790" r:id="rId57"/>
    <p:sldId id="2147482791" r:id="rId58"/>
    <p:sldId id="2147482792" r:id="rId59"/>
    <p:sldId id="2147482755" r:id="rId60"/>
    <p:sldId id="2147482793" r:id="rId61"/>
    <p:sldId id="2147482794" r:id="rId62"/>
    <p:sldId id="2147482704" r:id="rId63"/>
    <p:sldId id="2147482484" r:id="rId64"/>
    <p:sldId id="2147482769" r:id="rId65"/>
    <p:sldId id="2147482701" r:id="rId66"/>
  </p:sldIdLst>
  <p:sldSz cx="9144000" cy="6858000" type="screen4x3"/>
  <p:notesSz cx="6858000" cy="9144000"/>
  <p:embeddedFontLst>
    <p:embeddedFont>
      <p:font typeface="Dosis ExtraBold" pitchFamily="2" charset="0"/>
      <p:bold r:id="rId69"/>
    </p:embeddedFont>
    <p:embeddedFont>
      <p:font typeface="Microsoft Uighur" panose="02000000000000000000" pitchFamily="2" charset="-78"/>
      <p:regular r:id="rId70"/>
      <p:bold r:id="rId7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33" autoAdjust="0"/>
    <p:restoredTop sz="94694"/>
  </p:normalViewPr>
  <p:slideViewPr>
    <p:cSldViewPr snapToGrid="0">
      <p:cViewPr varScale="1">
        <p:scale>
          <a:sx n="70" d="100"/>
          <a:sy n="70" d="100"/>
        </p:scale>
        <p:origin x="100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6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font" Target="fonts/font2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1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C3BA3-E18D-46AD-346E-4DB42987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C82B6-F344-0E94-309F-FA49D33C2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96482C-54A6-8119-D2EC-131D78C4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7C1C46-58BC-964A-4D8C-E1E021F4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98279-C7E5-D0DE-C9CB-76299D61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69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13EA3-17C7-FD14-F5B5-B1630B23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067B6-6C48-C681-6F10-E120E3ED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07F22-A97A-2BA2-018D-B04B3493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64CB3-6690-E182-6590-8D89EA51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C2BF22-E601-4966-7E66-72556515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DB375-2670-669E-D84B-53C114A3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D1357-5BE3-51EF-763B-36D1AE04E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28606-956F-BAEF-46E2-FBFD289C1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1989F5-0EA3-296A-0913-DBF845C9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797DD2-A9A2-2F48-E100-F9B051F7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9DF5D6-B551-F60C-BB18-CD27570F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70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70517-C4DC-15AC-CCEF-8388F037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C4909B-A237-7A04-8879-4134A999E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BD143-4521-B903-FF7E-809DF51E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FD4AEA-FA55-DD76-EECD-2913584DA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CF778-CA5D-2A28-AE12-3F5C130C1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97FF03-5575-3961-0744-22C13345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DCCF52-7D10-D7A6-F4BF-B2854BA7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151488-B687-CEE2-414E-8B3F6C1E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7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A3238-2694-683C-88DB-EC32DA7A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F6A48D-5FCD-4B57-639A-74BCFF8E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9584A-DA76-903B-0EF3-6BBFD294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83726-0B16-DAC4-D909-C5C1AEB4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35A02C-0FE4-D31A-11DA-02FD6592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FF9-34FE-F61C-180D-3CCC05C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378FE6-FE61-CC47-0E39-5B72192E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596E4-9FBF-9274-FBD8-2095D90B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A456DA-96B4-9952-0536-EA715924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B4B25C-2352-05AD-C657-BD080F13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91711-01F2-9827-9274-515BA04D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EA7649-4D35-5D82-4294-91110497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F3E178-19D2-4466-A4E2-26A1F6AF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3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6FFC3-45F2-9875-3B35-7CC4D63E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0E846D-554D-7CFA-9B6D-3B722236D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633025-9640-5A3A-FB95-A5D951B29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D5B479-496A-4C87-87FF-66E295E2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8850C-00A1-67E5-53B4-FDD9823F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A90FCE-78C1-8402-F919-0388FCE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7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2EFEA-9350-5214-F111-F23ECA46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1AA329-4B45-5F97-1F13-4E9A36C7E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3D978B-B9E2-E8E2-48F2-1F5169C2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6FE140-8525-E215-2407-FAFC7603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CCD182-EA5D-0E0A-DC21-91018692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41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4EC7-6C23-8B32-2904-7A0424329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61EFE-EDAD-9284-0392-773BE8692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5A2C2-FB4B-33DE-0AC8-F1CC9C8C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BF964D-9D7B-DFEE-7254-157A3A01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1D1EDE-9733-630D-BDE0-5E05EA01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408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776720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758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3424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787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64996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7205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63045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65704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06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63286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1576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775707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5984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782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9970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00152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0800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7918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2176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86405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002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08513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83685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91386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40362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67630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45438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01207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83242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7341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118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8103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581868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14101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85272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72347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470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42759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72718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80195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10951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27440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6939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80055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35341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852376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5914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946887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7619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9524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37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07501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414032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82002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293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70427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631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030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28607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967610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51224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93443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78874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048555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828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77674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75175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3623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8927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9163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15521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2820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43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7052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7618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95417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83020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71043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56885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7802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57076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3445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87330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34855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5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1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4" r:id="rId26"/>
    <p:sldLayoutId id="2147483926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91529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6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96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213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590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92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284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1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10" Type="http://schemas.openxmlformats.org/officeDocument/2006/relationships/image" Target="../media/image43.png"/><Relationship Id="rId4" Type="http://schemas.openxmlformats.org/officeDocument/2006/relationships/image" Target="../media/image30.png"/><Relationship Id="rId9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129F516-A07C-1B17-4F64-52510F727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F953B3E-6DDA-D550-8137-2C8DC14C9E3C}"/>
              </a:ext>
            </a:extLst>
          </p:cNvPr>
          <p:cNvSpPr txBox="1"/>
          <p:nvPr/>
        </p:nvSpPr>
        <p:spPr>
          <a:xfrm rot="20954829">
            <a:off x="3431498" y="3376926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845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39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استماع.</a:t>
            </a:r>
            <a:r>
              <a:rPr lang="ar-MA" dirty="0"/>
              <a:t>والتحدث</a:t>
            </a:r>
            <a:r>
              <a:rPr lang="ar-SA" dirty="0"/>
              <a:t>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دعم (40)د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</a:t>
            </a:r>
            <a:r>
              <a:rPr lang="ar-SA" dirty="0"/>
              <a:t>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 -4-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الحصة 2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043005" y="3380220"/>
            <a:ext cx="15648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الكوارث الطبيعية (ح4).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رأي معزز بحجج حول موضوع ما.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(ح2)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نص قصير انطلاقا من أسئلة موجهة.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نص "الكوارث الطبيعية".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رأي معزز بحجج حول موضوع ما.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D09D1E-BAB1-7053-E918-C366FA79F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81C862-4459-1441-E73B-7922C5E38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DDC52-DF50-35CE-313B-CE4B912126F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AC476-51B5-5D04-1204-3561E512EDC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CBF4A-49E3-9DC5-0F9D-93E9B81D97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DA2EFF-08F2-E7AB-9E29-C23F1BE29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6F467D-E198-077F-CFA4-C3636D854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5DE06-A3FA-0B3C-0365-D7624BCD7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28592C-09FF-06FB-DAD6-CA9661AF68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B92C32FC-B18D-6DD5-F453-9CC6D650CF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B026-728F-564B-1342-091BF4373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CA9E038-FF63-B411-3645-097221DB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في نهاية الحصة الفائز بنجمة السلوك.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E4A0F-D0FF-DAE7-5043-EFA86F8B53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A4A5C9-B56B-EA55-F3A7-08467310B66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CF1F1-F0DA-C982-4CB5-80FAEB77E58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CB0397-0CF5-D7A1-B88A-89273511974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121910-8C15-A8BA-1932-472B42AD60F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9B1BB0-02C1-B865-9630-EC4A93D25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AD68B1-31C1-79C3-DD1F-7E09D18440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028D0B-8C6A-5A97-E316-00AF85EBC9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B27433-8A2C-648F-A49B-F1C212EAAC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8995C3-D882-572D-1560-9B61D860AFFC}"/>
              </a:ext>
            </a:extLst>
          </p:cNvPr>
          <p:cNvSpPr txBox="1">
            <a:spLocks/>
          </p:cNvSpPr>
          <p:nvPr/>
        </p:nvSpPr>
        <p:spPr>
          <a:xfrm>
            <a:off x="1764833" y="3463829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EE9F68C-24B4-1F1D-6FA9-FCC9259D4D0E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AEF691-5390-6895-00DD-7704D6B63B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130A76B-09BE-C738-FFD4-B5C8F158B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A14835-0109-3B6B-12A4-54348CA18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3AFC68-AC28-5A74-3077-927D824C07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E46A258A-F1F0-192D-F669-554BC123A2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6D292-077C-351F-7DF6-0F513FDE490B}"/>
              </a:ext>
            </a:extLst>
          </p:cNvPr>
          <p:cNvSpPr txBox="1">
            <a:spLocks/>
          </p:cNvSpPr>
          <p:nvPr/>
        </p:nvSpPr>
        <p:spPr>
          <a:xfrm>
            <a:off x="1764833" y="4445577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4143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4B5F4E-90C4-00A4-75AE-992CF585A1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D138E836-D9E2-B64A-F6B7-E27905FA731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7609" y="1884363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54D6A-7662-B5D8-6A18-8EF91D54E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F87D77-D1C3-5F7E-DDE8-08181AAA3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ستواصلون التدرب على كتابة نص قصير انطلاقا من أسئلة موجهة.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D97AE1-F2E8-84C1-316B-55A9B7C58B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25EC8B-9D82-640F-5553-853F067398D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FAFA71-B17B-EA64-2D0A-79073538798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77FC5E-FB38-B8B1-E035-E4F4C7C6B24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B8DD8F-77BC-0F16-3E68-E4DBB53C23A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793EB1-083E-65E3-4D1E-B18568AE2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627525-8974-9BEF-6F06-1EA3A89B7C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BCB89BD-6694-ECF8-F941-3616BF196E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D4A3ED-9AB4-1EA6-8837-E4106D909C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42C6FFF-BB8D-F263-E09D-F7111A86000D}"/>
              </a:ext>
            </a:extLst>
          </p:cNvPr>
          <p:cNvSpPr/>
          <p:nvPr/>
        </p:nvSpPr>
        <p:spPr>
          <a:xfrm>
            <a:off x="972015" y="2895600"/>
            <a:ext cx="7217001" cy="1859280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نَصّاً قَصيراً.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756262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15FBC-ADE0-835A-1490-D1EB4266D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B3C9AC-58BB-DEF5-7B4E-56E7A9DD9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 التالية؟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D8E15AB-E31B-9D68-BF3C-3F308E2592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03A9BD-010D-2BE8-AD09-04A93645B94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2E1D7D-C457-984D-226F-521918BB4F2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D55EA9-EC7F-6F90-6C41-54BDF62408A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532AB3-DBFD-4046-2AF5-F13E7EA98FD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058B04A-33FC-DECF-2973-2C1684A00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F1DBF6-3885-0E85-9BE1-07E27AFF16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4064B6-677E-1B7E-91AB-9D81C908E3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7DD84B-7725-A844-66CB-4C9CBADAA0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AED8144-36DE-FF3C-2FAA-DFF88C4F5A33}"/>
              </a:ext>
            </a:extLst>
          </p:cNvPr>
          <p:cNvSpPr txBox="1"/>
          <p:nvPr/>
        </p:nvSpPr>
        <p:spPr>
          <a:xfrm>
            <a:off x="492169" y="2019327"/>
            <a:ext cx="7995920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اُكْتُب(ي) نَصّاً لِلدِّفاعِ عَنِ ٱلْفِكْرَةِ ٱلتّالِيَةِ:</a:t>
            </a: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</a:t>
            </a:r>
            <a:r>
              <a:rPr lang="ar-MA" sz="4800" b="1" dirty="0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اَلرِّياضَةُ أَفْضَلُ مِنَ ٱلْأَلْعابِ </a:t>
            </a:r>
            <a:r>
              <a:rPr lang="ar-MA" sz="4800" b="1" dirty="0" err="1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ٱلْإِلِكْترونِيَّة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."</a:t>
            </a:r>
          </a:p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مُقَدِّماً حُجَجاً تُوَضِّحُ:</a:t>
            </a:r>
          </a:p>
          <a:p>
            <a:pPr marL="1076325" indent="-538163" algn="r" rtl="1">
              <a:buFont typeface="+mj-lt"/>
              <a:buAutoNum type="arabicPeriod"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أَخْطارَ ٱلْأَلْعابِ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ٱلْإِلِكْترونِيَّةِ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1076325" indent="-538163" algn="r" rtl="1">
              <a:buFont typeface="+mj-lt"/>
              <a:buAutoNum type="arabicPeriod"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فَوائِدَ مُمارَسَةِ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ٱلرِّياضَةِ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9518533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واكتبوا نصا منسجما يتضمن أجوبة عن التعليمات المطروحة.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يمكنكم الاستعانة بالأساليب المقترحة.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D2A31E-7CE4-7C42-6515-7F16A7145E1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D2DF4-69D0-6512-40CD-B5BEA16F3EC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223C22-0218-EC5A-7EF3-E4AE306D49F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EC09C0-3B63-AD94-FDE5-5BEC52DED59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4AC49B-BEAC-9A3F-D569-CF31B420A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66B690-83C4-C475-0F3A-67538C0752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7682CA-CD63-BD71-A751-E3A3B4BD71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2094C9-F820-968B-26E9-6096575D43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43A9DE-4810-EB86-BA05-6B1F4FA37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570C92-88A3-0215-F534-C4CF472FDB6A}"/>
              </a:ext>
            </a:extLst>
          </p:cNvPr>
          <p:cNvSpPr txBox="1"/>
          <p:nvPr/>
        </p:nvSpPr>
        <p:spPr>
          <a:xfrm>
            <a:off x="648510" y="4235008"/>
            <a:ext cx="7863839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تُعْتَبَرُ مُمارَسَةُ ........... أَفْضَلَ مِنَ.............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فَٱلرِّياضَةُ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...........كَما أَنَّها............ عِلاوَةً عَلى أَنَّها.............. في حينٍ يُؤَدّي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ٱلْإِفْراطُ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................... إِلى ................. وَ........... بِٱلْإِضافَةِ إِلى......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5571470-D46C-0390-25D0-680F5C31B7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67" y="1229328"/>
            <a:ext cx="610933" cy="70289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158A3AD-5060-6DDF-97E4-41C823F5D9E1}"/>
              </a:ext>
            </a:extLst>
          </p:cNvPr>
          <p:cNvSpPr txBox="1"/>
          <p:nvPr/>
        </p:nvSpPr>
        <p:spPr>
          <a:xfrm>
            <a:off x="1223919" y="1524231"/>
            <a:ext cx="6264591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اُكْتُب(ي) نَصّاً لِلدِّفاعِ عَنِ ٱلْفِكْرَةِ ٱلتّالِيَةِ:</a:t>
            </a:r>
          </a:p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</a:t>
            </a:r>
            <a:r>
              <a:rPr lang="ar-MA" sz="3200" b="1" dirty="0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اَلرِّياضَةُ أَفْضَلُ مِنَ ٱلْأَلْعابِ </a:t>
            </a:r>
            <a:r>
              <a:rPr lang="ar-MA" sz="3200" b="1" dirty="0" err="1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ٱلْإِلِكْترونِيَّة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."</a:t>
            </a:r>
          </a:p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مُقَدِّماً حُجَجاً تُوَضِّحُ:</a:t>
            </a:r>
          </a:p>
          <a:p>
            <a:pPr marL="1076325" indent="-538163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أَخْطارَ ٱلْأَلْعابِ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ٱلْإِلِكْترونِيَّةِ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1076325" indent="-538163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فَوائِدَ مُمارَسَةِ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ٱلرِّياضَةِ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إنتاجه؟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DBDD1C-0888-F708-7D3A-39DF83B46317}"/>
              </a:ext>
            </a:extLst>
          </p:cNvPr>
          <p:cNvSpPr txBox="1"/>
          <p:nvPr/>
        </p:nvSpPr>
        <p:spPr>
          <a:xfrm>
            <a:off x="1877041" y="2969299"/>
            <a:ext cx="5226175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1D2275-1D3B-9EC4-5C43-23ADE26631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7A9AD-B4B0-9D57-2C5F-DAFD4586F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22F775-68E4-2B30-A464-119A1AD42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68882A-45F3-3F04-A330-53523FA0DD9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702368-758D-0715-5394-198969CF129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3096C1-9E89-E769-2CB6-52927B80BDB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4FDE9E-AEE2-EAB2-6129-0C497A55451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A224B39-7D85-E1AD-B8F1-EA6505167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1CD80D-E39F-8903-6F14-1CE9C3F19F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AA1ED8-40A3-2A43-E844-4EFA60CFC5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DCAF7D-50D3-E676-C7E9-51DCD384C3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F0445-B892-6B06-BCB2-89E4822E17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Rectangle 4">
            <a:extLst>
              <a:ext uri="{FF2B5EF4-FFF2-40B4-BE49-F238E27FC236}">
                <a16:creationId xmlns:a16="http://schemas.microsoft.com/office/drawing/2014/main" id="{84781412-94D7-A32C-E06F-527467F5A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039" y="1895906"/>
            <a:ext cx="765221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تُعْتَبَرُ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مُمارَسَةُ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ٱلرِّياضَةِ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أَفْضَلَ مِنَ </a:t>
            </a:r>
            <a:r>
              <a:rPr lang="ar-S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ٱلْأَلْعابِ </a:t>
            </a:r>
            <a:r>
              <a:rPr lang="ar-SA" altLang="fr-FR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ٱلْإِلِكْترونِيَّةِ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altLang="fr-FR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فَٱلرِّياضَةُ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تُقَو</a:t>
            </a:r>
            <a:r>
              <a:rPr lang="ar-M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عَضَلاتِ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ٱلْجِسْمِ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وَتُنَشِّطُ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ٱلْقَلْبَ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وَٱلرِّئَتَيْنِ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أَنَّها 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تُساعِدُ عَلى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ٱلتَّخَلُّصِ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ٱلتَّوَتُّرِ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وَٱلْقَلَقِ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وَتَمْنَحُ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ٱلثِّقَةَ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بِٱلنَّفْسِ</a:t>
            </a:r>
            <a:r>
              <a:rPr lang="ar-S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ع</a:t>
            </a:r>
            <a:r>
              <a:rPr lang="ar-M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لاوَةً</a:t>
            </a:r>
            <a:r>
              <a:rPr lang="ar-S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أَنَّها 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تُنَظِّمُ ٱلنَّوْمَ وَتُحَسِّنُ ٱلتَّرْكيزَ في ٱلدِّراسَةِ</a:t>
            </a:r>
            <a:r>
              <a:rPr lang="ar-M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حين</a:t>
            </a:r>
            <a:r>
              <a:rPr lang="ar-M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ٍ،</a:t>
            </a:r>
            <a:r>
              <a:rPr lang="ar-S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يُؤَدّي </a:t>
            </a:r>
            <a:r>
              <a:rPr lang="ar-SA" altLang="fr-FR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ٱلْإِفْراطُ</a:t>
            </a:r>
            <a:r>
              <a:rPr lang="ar-S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ٱلْأَلْعابِ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ٱلْإِلِكْترونِيَّةِ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أَضْرارٍ جَسيمَةٍ، كَإِتْلافِ ٱلْبَصَرِ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وَٱضْطِرابِ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ٱلنَّوْمِ وَإِضْعافِ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ٱلْعَضَلاتِ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altLang="fr-FR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 إِلى 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تَراجُعِ ٱلتَّرْكيزِ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وَٱنْخِفاضِ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ٱلْمُسْتَوى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ٱلدِّراسِيِّ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لِذلِكَ، أَدْعو جَميعَ ٱلْأَطْفالِ إِلى إِيثارِ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ٱلنَّشاطِ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ٱلْبَدَنِيِّ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alt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ٱلشَّاشاتِ</a:t>
            </a:r>
            <a:r>
              <a:rPr lang="ar-SA" alt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لِلتَّمَتُّعِ بِصِحَّةٍ جَيِّدَةٍ وَحَياةٍ مُتَوازِنَةٍ.</a:t>
            </a:r>
            <a:endParaRPr lang="fr-FR" alt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94374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631919" y="1771950"/>
            <a:ext cx="546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الكوارث الطبيعية( ح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F4F4-3741-FBD2-CA43-913C659D7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08BD8-81DB-D117-9378-A907E05D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باستثمار نص" الكوارث الطبيعية". خذوا كراساتكم، الصفحة 128.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9DB2BF-232B-9D9D-E5CA-8B6F288A0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625BAE-4978-B055-BF3C-52B0D076180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3301F-53D0-F6F1-F978-FB01EC1D0C5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EDE6B-F3C7-5C2F-014E-DBDD5360FC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D9395D-F6C4-76BC-13B6-C8A112D0864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A9C961-5BA5-D8FB-2356-DAC0C2286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0277B-186D-6F96-5790-64F82968D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7FE0D3-679D-67C8-0FE0-9131BD2C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54632-0AD7-A4AD-F7E4-9BC7E030D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327A52-33BD-BB97-68A8-A78081C1540D}"/>
              </a:ext>
            </a:extLst>
          </p:cNvPr>
          <p:cNvSpPr txBox="1"/>
          <p:nvPr/>
        </p:nvSpPr>
        <p:spPr>
          <a:xfrm>
            <a:off x="1577649" y="2877859"/>
            <a:ext cx="5226175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أَسْتَثْمِرُ ٱلنَّصَّ.</a:t>
            </a:r>
          </a:p>
        </p:txBody>
      </p:sp>
    </p:spTree>
    <p:extLst>
      <p:ext uri="{BB962C8B-B14F-4D97-AF65-F5344CB8AC3E}">
        <p14:creationId xmlns:p14="http://schemas.microsoft.com/office/powerpoint/2010/main" val="198867923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41E2-E1C6-0A4F-A6A3-9662E4FB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892DA-CF4C-E467-F97D-A2C77614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مسابقة القراءة المعبرة. (كل متعلم يقرأ نصا)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BBE0C-B71D-D2C9-7A21-A8C75830D0C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CBB60-5CBF-44AD-AA38-78CEE2D9DF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4A10E-FA1C-50BD-B5B2-73BD97E3E90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E7ACEF-6CBA-E51F-FC83-CD44F1C3D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AE02B1-9073-1DA2-5799-4B8C4035C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5BF41-5A6B-EF9C-35E1-859485E9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5E87D1-3053-3D7F-C11F-A9C06C891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629F2B-55C8-AFFF-2F9F-3549EA1C78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3D114-8924-26AC-B49C-942B55A68F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A67D36-F802-F45C-71BF-5CB20209B8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116" y="1211483"/>
            <a:ext cx="795864" cy="9159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E9ED18-88E0-BC9D-FAD6-E5B14E7A51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0712" y="1963689"/>
            <a:ext cx="2538628" cy="382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86507A3-57F4-E583-0941-5CFE5C084C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7420" y="2127404"/>
            <a:ext cx="2663971" cy="382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6CE098-F128-67F5-6C2E-EB17582641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751" y="2251215"/>
            <a:ext cx="2842347" cy="4094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54489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6247-1E35-2AD4-035A-0B951033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26315-0C6D-7DF9-AE95-236C4651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استخرجوا من الصفحة الأولى 4 مفردات من شبكة كلمة " كارثة".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50A4F-2431-5F72-849F-62DA2B84299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2A6401-4157-DBB2-26A5-5AA6CA8EBFC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4F653A-3639-0165-84DE-0C838818F9D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BB40FE-7FCE-9B93-13C2-EA9A01CAF1A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43B1C6-5A42-0B0D-508B-84EEBC140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95CBD8-D58C-3068-30B5-B3BC7C3DD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9CBB7D-8A05-6A20-E51A-755F8E3A8B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818404-83B5-609F-FF9A-664931BB34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F37987-95AC-C457-17CA-3CBB169F1F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E2480070-2D42-13B3-54AD-356F3A2105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C805BBED-CE66-336A-8480-863A16C5E0DA}"/>
              </a:ext>
            </a:extLst>
          </p:cNvPr>
          <p:cNvSpPr txBox="1">
            <a:spLocks/>
          </p:cNvSpPr>
          <p:nvPr/>
        </p:nvSpPr>
        <p:spPr>
          <a:xfrm>
            <a:off x="2454230" y="3227294"/>
            <a:ext cx="3876303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كارِثَةٌ 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84599400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E286-DD30-2E42-CC2C-C16EE3836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F9FB13-2E69-8CC8-C7BB-41C5756A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4BD94-8AEB-7D26-6885-37CDC03B37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C140A-D0FE-A72F-DA4C-6311F1E1C2D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14F99-57F0-D6A4-E131-3105983B27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0FF633-A1EF-BECC-D80A-D87F8B9EA23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8882DE-F431-C449-C069-1825232C75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27CE78-AECA-1E55-47D8-8F31C5D63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9ED955-4437-1931-9355-B7C35FF9F0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70D3BC-9482-97FE-EE97-C184F67BA0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928910-8FDD-73E7-95D0-5F3958A9A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8E9937-9E01-EAFF-7299-4EB6AE0F12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810" y="2330822"/>
            <a:ext cx="3572435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7094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B3ECE-B5C5-4D1B-E07D-EE90C0E4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7012C9-7B55-60AB-3836-00D7333E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2264BB-6D11-E33D-F5FA-41A6AB64339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8794F-FB2B-68AE-AA2C-116A9CCC8BA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0521FF-BC5A-E76E-92E1-EF9B8E2E6A5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F85852-1E05-39E4-FB20-0BCE205C9D9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49E153-4903-9D41-8D17-B3DCA07F0C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2D8F57-ECED-295A-7DC8-3172E55CC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0BD843-FEB0-C559-A8AB-2017E379AC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2A9C7D-D7CF-F088-AED2-EB99DBEFB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492AD-9700-F733-6C7E-E5882CB2CA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542F729C-5508-1B87-4929-72035EEE66A7}"/>
              </a:ext>
            </a:extLst>
          </p:cNvPr>
          <p:cNvSpPr txBox="1">
            <a:spLocks/>
          </p:cNvSpPr>
          <p:nvPr/>
        </p:nvSpPr>
        <p:spPr>
          <a:xfrm>
            <a:off x="987929" y="2428240"/>
            <a:ext cx="7386320" cy="2621280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اَلزَّلازِلُ- اَلْبَراكينُ- اَلْفَيَضاناتُ -اَلْأَعاصيرُ- اَلْعَواصِفُ...</a:t>
            </a:r>
            <a:endParaRPr lang="fr-FR" sz="60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227464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D1B0F-7C65-CE3A-44E9-72656D5DF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F26329-2C5E-C401-473B-A5FD38540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استخرجوا من الفقرة الأولى على الصفحة الثانية مصادر توافق الأوزان التالية، وسجلوها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30F1D5-8E15-2268-8AC9-8F5CE8FD403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4517EA-4260-E5A4-1AD6-CDC79A079AF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9707D3-520F-464B-E1C7-D0D9A697CC3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C20C50-AD22-48AA-B54B-E5D1DEE2AE7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DD615E-3489-6694-3823-D75C2B30FE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8D6224-CCCC-E660-B613-99C65CEAC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3C89E3-19F2-A2FA-2451-35E3D732B4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FA60AA-26F6-CA20-0B13-19213BA8F7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9A351C-84A3-5D35-7673-835ECBAE12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76732E40-534A-1AE2-83EE-72B68A448A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556638B4-4348-3223-C00E-7F9680B0C890}"/>
              </a:ext>
            </a:extLst>
          </p:cNvPr>
          <p:cNvSpPr txBox="1">
            <a:spLocks/>
          </p:cNvSpPr>
          <p:nvPr/>
        </p:nvSpPr>
        <p:spPr>
          <a:xfrm>
            <a:off x="5595287" y="2109421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تَفاعُلٌ </a:t>
            </a:r>
            <a:endParaRPr lang="fr-FR" sz="7200" dirty="0"/>
          </a:p>
        </p:txBody>
      </p:sp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D48EF718-B7C4-4EF0-2C9E-993EB90E60AD}"/>
              </a:ext>
            </a:extLst>
          </p:cNvPr>
          <p:cNvSpPr txBox="1">
            <a:spLocks/>
          </p:cNvSpPr>
          <p:nvPr/>
        </p:nvSpPr>
        <p:spPr>
          <a:xfrm>
            <a:off x="1656278" y="2146914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تَفَعُّلٌ </a:t>
            </a:r>
            <a:endParaRPr lang="fr-FR" sz="7200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0E34EB3A-1C18-9050-2518-3C186AF04165}"/>
              </a:ext>
            </a:extLst>
          </p:cNvPr>
          <p:cNvSpPr txBox="1">
            <a:spLocks/>
          </p:cNvSpPr>
          <p:nvPr/>
        </p:nvSpPr>
        <p:spPr>
          <a:xfrm>
            <a:off x="1656278" y="4242963"/>
            <a:ext cx="2306122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اِسْتِفْعالٌ </a:t>
            </a:r>
            <a:endParaRPr lang="fr-FR" sz="72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D48732D-F11F-57BB-A521-9D08F21FA942}"/>
              </a:ext>
            </a:extLst>
          </p:cNvPr>
          <p:cNvSpPr txBox="1">
            <a:spLocks/>
          </p:cNvSpPr>
          <p:nvPr/>
        </p:nvSpPr>
        <p:spPr>
          <a:xfrm>
            <a:off x="5595286" y="4169199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اِفْتِعالٌ 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202631584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DBFFA-8FE6-1C89-99A4-92097089A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BFBEBB-755F-68F4-D0AC-76A5D54E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FB423F-7F8F-4BBA-F873-6134B8166AC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B39352-6A0E-C439-A165-A1E64389101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A89CC-EA52-C188-72FE-43E44A644E3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D615B4-7AB2-706D-31BE-E8CE472B368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0FDDE3-3E80-7AE5-F8BA-EC46A7CF0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8E2900-A19C-C404-5444-74D50A7E0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B4509E-E499-0542-EA82-B9F6B7BFB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804DCA-A79F-44C5-B6C8-A8DBE2DF1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F8EEC8-4F06-6819-E616-EC2075C79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70F9D0-7982-E705-581F-42868D530D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1029" y="2330253"/>
            <a:ext cx="3838199" cy="27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714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EABF1-8CBB-3713-F290-8A6A6714E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C84AF6-7419-A16C-C984-AC3E17FC1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4EB990-B059-2805-4DB1-9B4EF024D19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AA5EC9-8206-40E7-9D23-48DF3885837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019E7-7F22-D738-761C-EC5C6CCE28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662D78-54F3-5E65-4F72-A25CCEF4A76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0E5E946-1127-27DC-8C1A-0DC085A900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E92977-A7AC-712A-4E48-B53F2D0DA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0E55F42-9DF0-1042-A0AC-40D4A3953E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945CCC-095F-F51F-6A94-60F4DF1D09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9C74AB-3147-D1BA-0480-2C697AE54B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9F34B139-F08B-D65A-88F4-F4A292374F35}"/>
              </a:ext>
            </a:extLst>
          </p:cNvPr>
          <p:cNvSpPr txBox="1">
            <a:spLocks/>
          </p:cNvSpPr>
          <p:nvPr/>
        </p:nvSpPr>
        <p:spPr>
          <a:xfrm>
            <a:off x="5595287" y="2109421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تَفاقُمٌ </a:t>
            </a:r>
            <a:endParaRPr lang="fr-FR" sz="7200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B067C6BD-333D-C13B-D22A-9A00A072EC34}"/>
              </a:ext>
            </a:extLst>
          </p:cNvPr>
          <p:cNvSpPr txBox="1">
            <a:spLocks/>
          </p:cNvSpPr>
          <p:nvPr/>
        </p:nvSpPr>
        <p:spPr>
          <a:xfrm>
            <a:off x="1656278" y="2146914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تَغَيُّرٌ </a:t>
            </a:r>
            <a:endParaRPr lang="fr-FR" sz="72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7C5AAB65-72D8-CF80-9049-DA7465D97325}"/>
              </a:ext>
            </a:extLst>
          </p:cNvPr>
          <p:cNvSpPr txBox="1">
            <a:spLocks/>
          </p:cNvSpPr>
          <p:nvPr/>
        </p:nvSpPr>
        <p:spPr>
          <a:xfrm>
            <a:off x="1656278" y="4242963"/>
            <a:ext cx="2306122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اِسْتِهْلاكٌ </a:t>
            </a:r>
            <a:endParaRPr lang="fr-FR" sz="7200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E2756AE0-2010-0EF4-030D-4B0BEFBCD352}"/>
              </a:ext>
            </a:extLst>
          </p:cNvPr>
          <p:cNvSpPr txBox="1">
            <a:spLocks/>
          </p:cNvSpPr>
          <p:nvPr/>
        </p:nvSpPr>
        <p:spPr>
          <a:xfrm>
            <a:off x="5595286" y="4169199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اِحْتِرامٌ 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419232846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D4655-693C-A5D6-7ECB-CEE301676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85906-BDFD-6345-9929-B1C94C2E7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تذكر مضامين النص. من يجيب عن السؤال التالي؟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BA86D9-E5FB-D6A5-BB03-70A9A79B8EC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655637-E7E9-309E-4F37-E1FA0CD40D5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377444-EC62-3167-A3DF-B3C063F9BA3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599876-32DD-F54A-3C78-879C23EBF1E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CDC143-5B0C-6936-1399-DF6F6386E9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B15689D-C994-81B3-F9B9-0D55DE909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F97E41-580E-372A-50A1-2839656553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756E1A-1848-755D-7C6E-D7309928BC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7486B8-70BD-0981-E7F8-7235C9D3AF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3A44854-C523-7BC5-AEE7-D328E85CC60B}"/>
              </a:ext>
            </a:extLst>
          </p:cNvPr>
          <p:cNvSpPr/>
          <p:nvPr/>
        </p:nvSpPr>
        <p:spPr>
          <a:xfrm>
            <a:off x="766694" y="284534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ٱلْكَوارِثُ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ٱلطَّبيعِيَّةُ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 ٱلْأَوَّلِ؟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33353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43798-2464-15C0-9920-EF1C29B02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B11940-116B-A19A-AECC-B6FA41FC0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0E19DB-CDCB-D092-E042-F2D3EA29B47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E3CFCF-7E58-1669-F9C3-C79D9247EBA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1D51D2-E6CB-E6B3-CB0F-AC1AE37662E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8169A9-21BA-D7A6-B3C1-7CAE05DEBD3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655476B-C258-8B5F-6003-91A151EF9B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640BE91-6CB0-A9A3-2814-B40CADEB0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1CD519-2970-BA32-BDB5-5B18C006CA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760A72-0B7E-7C45-B273-B39A4A171B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EA46C6-CA4B-3D39-3CAB-B0300FC31B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0698439-04A2-04D5-AD38-297F783BE7B0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ٱلْكَوارِثُ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ٱلطَّبيعِيَّةُ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ٱلثّاني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6041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9996D-FC16-8EF6-E3E3-E4F3BCB83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665E72-26B8-AA83-E3F6-6AF59221B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EF55B6-8209-E309-1B62-E9B39696095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4D5EB0-8F21-558C-301B-523CDC53BAE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0361A2-6C42-C6F8-92BB-C74682BF33E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21BA2F-6DD1-A2E6-74BD-48AB4E4814C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F295F6D-95FA-27A9-A12C-067B6E8B31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6F1E2F-5DC0-B566-9484-DCA826CE7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1C09A7-780C-F1FA-2F72-2534F92017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ADEB24-B1D6-EC94-DFD8-829F0A7877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948C88-874D-79D0-8290-AA3E48CA0E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E3BB57F-52F4-F69F-1EFE-FE1B4A72DA2B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ٱلْفِكْرَةُ ٱلَّتي يُدافِعُ عَنْها ٱلنَّصُّ ٱلْأَوَّلُ؟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57691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6DF1F-74D7-5970-CA64-C07866B18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01128-EC67-CD58-4A15-3745241B9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17D825-6D61-AACA-3D6A-6D2B174F721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43A1AD-897B-4023-5917-EE8CD1B0E05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64081-0C8D-0980-2723-D548431A4E7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87C2F4-A06B-3E87-B3A9-4E1D7C00848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028432C-225E-34F2-8321-5E2DA3C7E4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C8C8A5-F39F-647C-A0DC-71604F7A3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A6E0A9-B402-5591-51FA-D3FAFDA676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437FA0-FAD8-290F-6B4E-149F0DF7FB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40C395-BA0B-E44F-F17D-6B0B1412FD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92CB392-69C3-18F7-C238-71E9712B0976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 ٱلْفِكْرَةُ ٱلَّتي يُدافِعُ عَنْها ٱلنَّصُّ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ٱلثّاني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73673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8BA52-9439-0748-EF7C-5C3E6A515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3AE027-0FBE-388A-7562-D8EF895B5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رقم133 ودفاتر القسم. أجيبوا عن الأسئلة المحددة على الشريحة.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AC9BF8-71B7-97D5-72AA-9C8F4D7940B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EC8D17-A5C6-2BAF-BFA3-4D8710A3C0C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AFEE0D-DC0E-14AF-1DCE-3CA1998A8D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DB84EE-1332-FF8A-336C-46FB16F2422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1F634AC-B0C8-5229-1F38-CFF66E3B1B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DCFFFC-0393-0E71-0C0A-A062C05AE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DA30DB-489B-D04A-21DA-5F770EC936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20B280-6E9C-E03E-0258-E5DA9B8D08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4A686D-7474-55D8-B62E-3299AE86F2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0CDDA5-D715-0EA4-C6BE-D8B859E41C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3348" y="1448603"/>
            <a:ext cx="3486344" cy="488800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CC2E61-F279-8C15-8E93-B4B3C6757A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3348" y="2027561"/>
            <a:ext cx="3536979" cy="12696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68DC9B0-F568-A292-A51C-BAB23CE69B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0377" y="4445641"/>
            <a:ext cx="3536979" cy="1269669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ED8E1D8-1090-F145-DD70-8AB765A826E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3253" y="1448603"/>
            <a:ext cx="899999" cy="8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18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AA20-E51C-2F75-F5A4-D90A1554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78CF0-67EE-F6F9-58EF-5071B1C1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F059EE-8DF6-AF3E-A8AF-BFEC0473C4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69D2DC-E1F0-031D-E35C-07F6F768AD2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AFCC65-96A0-05E9-6504-28BA3957E0D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E1DBF-2969-37EC-7209-40605039BF5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B6EB4D-3F14-186B-91AC-2257AA89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2F63A1-814C-1058-0B65-1FD8A9D0D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BF81D4-FC96-B384-9B72-F295308ADB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721E02-8C59-EAA3-476A-68D62E98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7C6485-B684-3820-2E64-7CF4138DE7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962AEF2-8DA8-603A-8DE3-8A754447EB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6319" y="1443213"/>
            <a:ext cx="3486344" cy="488800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19EAE7D-5ADD-9289-88EC-3E2B123547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6319" y="2022171"/>
            <a:ext cx="3536979" cy="12696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69DEC2-DF90-9542-0456-F8DAFE9B14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3348" y="4440251"/>
            <a:ext cx="3536979" cy="126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2329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77181-0A44-AE5A-3318-48A4E1A6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B43EF-9DFC-C2F8-6DC1-AC30A812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A5203-4F78-EFF8-9E24-1BC7822C31E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A55AB-24C4-B8A3-79A8-F68CC43D70F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6AEA55-CA6A-DC1A-D8EC-56876D839CB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BD0A47-65C0-6325-A9CE-FA492CE05C8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0AE40F-4A46-4312-004F-E09A6C940F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D013EA-F9F7-8E24-AE75-814899B7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F69221-FF70-0474-0DA9-EA33BCB637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4BDB8-F797-E970-2FB6-B2A813F4B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876FA74-C8E4-4ED5-D8C8-1F23F2C89551}"/>
              </a:ext>
            </a:extLst>
          </p:cNvPr>
          <p:cNvSpPr txBox="1"/>
          <p:nvPr/>
        </p:nvSpPr>
        <p:spPr>
          <a:xfrm>
            <a:off x="494523" y="1445912"/>
            <a:ext cx="77957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حَدَثَ تسونامي نَتيجَةَ زِلْزالٍ عَظيمٍ أَدَّى إِلى تَكَوُّنِ مَوْجَةٍ ضَخْمَةٍ بَلَغَ عُلُوُّها حَوالَي 30 مِتْراً.</a:t>
            </a:r>
          </a:p>
          <a:p>
            <a:pPr marL="457200" indent="-457200" algn="just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تَتَمَثَّلُ وَظيفَةُ طَبَقَةِ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ٱلْأوزونِ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حِمايَةِ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أَشِعَّةِ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ذاتِ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ٱلْأَضْرارِ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ٱلْجَسيمَةِ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صِحَّةِ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يُساهِمُ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تَفاقُمِ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ٱلْكَوارِثِ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خِلالِ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ٱسْتِهْلاكِ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ٱلْوَقودِ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ٱلْأُحْفورِيِّ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وَٱلتَّلَوُّثِ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ٱلصِّناعِيِّ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يُؤَدّي إِلى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ٱرْتِفاعِ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دَرَجاتِ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ٱلْحَرارَةِ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وَتَزايُدِ شِدَّةِ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ٱلْأَعاصيرِ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وَٱلْعَواصِفِ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44500" indent="-444500" algn="just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5.  يُمْكِنُ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ٱسْتِنْتاجُ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ٱلْكَوارِثَ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ٱلطَّبيعِيَّةَ ظَواهِرُ حَتْمِيَّةٌ، غَيْرَ أَنَّ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ٱلنَّشاطَ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ٱلْبَشَرِيَّ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غَيْرَ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يُفاقِمُ حِدَّتَها وَيَزيدُ مِنْ خَطَرِها.</a:t>
            </a:r>
          </a:p>
          <a:p>
            <a:pPr marL="363538" indent="-363538" algn="just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6.  في رَأْيي، تَتَقاسَمُ ٱلطَّبيعَةُ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وَٱلْإِنْسانُ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ٱلْمَسْؤولِيَّةَ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مَعاً؛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فَٱلطَّبيعَةُ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مَسْؤولَةٌ عَنْ حُدوثِ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ٱلظَّواهِرِ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ٱلْأَوَّلِيَّةِ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بَيْنَما يَتَحَمَّلُ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مَسْؤولِيَّةَ تَفاقُمِها بِسَبَبِ سُلوكِهِ غَيْرِ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363538" indent="-363538" algn="just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7.  يُمْكِنُ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ٱلتَّخْفيفُ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حِدَّةِ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ٱلْكَوارِثِ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بِٱلْحَدِّ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ٱلتَّلَوُّثِ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وَتَرْشيدِ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ٱسْتِهْلاكِ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وَٱلتَّوْعِيَةِ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وَٱعْتِمادِ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ٱلْمُتَجَدِّدَةِ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بَدَلاً مِنَ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ٱلْوَقودِ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ٱلْأُحْفورِيِّ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A05FF7-37DD-A792-ACFC-7C6A9DCC71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598852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65318-D657-BF42-8C91-AA7AA4742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C44542-4A1F-C9C5-8A1D-DE38701FB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لنناقش مضامين النص جماعة.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ماالكارثة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الطبيعية التي تعتقد أنها الأكثر خطورة؟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A420D8-CE84-706A-0AAC-FE6514BC78D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3CF649-B66F-A7EB-1F3C-2ACF9128A06C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87691D-6277-896B-2B07-962CA672D29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FFD776-BBDE-1860-3980-A504C450EA0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F952CA-F89C-D46B-426F-7B25E3FCA4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11A1ED-0F38-0A27-6980-B393A431F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9FAAAD-1D85-93CD-5F81-4316D4D594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59079C-295C-FF9F-92D6-5A11573648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5164A89-55F2-FA65-D99E-874466E4F51E}"/>
              </a:ext>
            </a:extLst>
          </p:cNvPr>
          <p:cNvSpPr txBox="1"/>
          <p:nvPr/>
        </p:nvSpPr>
        <p:spPr>
          <a:xfrm>
            <a:off x="790061" y="1902891"/>
            <a:ext cx="7584188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ٱلْكارِثَةُ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ٱلطَّبيعِيَّةُ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ٱلْأَكْثَرُ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خُطورَةً عَلى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ٱلْبَشَرِيَّةِ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7DF915-C0BF-8BF1-6B60-CA6B5B462D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4C0FDEE-9890-4F53-2F3F-F01DB78049A9}"/>
              </a:ext>
            </a:extLst>
          </p:cNvPr>
          <p:cNvSpPr txBox="1"/>
          <p:nvPr/>
        </p:nvSpPr>
        <p:spPr>
          <a:xfrm>
            <a:off x="6363990" y="3280198"/>
            <a:ext cx="2360937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اَلزِّلْزالُ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B65A418-3B49-0FDA-7AD0-355871CDEA06}"/>
              </a:ext>
            </a:extLst>
          </p:cNvPr>
          <p:cNvSpPr txBox="1"/>
          <p:nvPr/>
        </p:nvSpPr>
        <p:spPr>
          <a:xfrm>
            <a:off x="3403600" y="3316143"/>
            <a:ext cx="2591638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اَلْبُرْكانُ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9991B7D-8DD5-992F-CBB9-73A770F0EA06}"/>
              </a:ext>
            </a:extLst>
          </p:cNvPr>
          <p:cNvSpPr txBox="1"/>
          <p:nvPr/>
        </p:nvSpPr>
        <p:spPr>
          <a:xfrm>
            <a:off x="6363990" y="4479221"/>
            <a:ext cx="2360937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اَلْإِعْصارُ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4F08C68-BFCB-4DE0-3F1B-44E3FDA5229D}"/>
              </a:ext>
            </a:extLst>
          </p:cNvPr>
          <p:cNvSpPr txBox="1"/>
          <p:nvPr/>
        </p:nvSpPr>
        <p:spPr>
          <a:xfrm>
            <a:off x="453408" y="4518489"/>
            <a:ext cx="2448009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اَلْجَفافُ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2384B1B-0A47-E725-C295-E569A35F2502}"/>
              </a:ext>
            </a:extLst>
          </p:cNvPr>
          <p:cNvSpPr txBox="1"/>
          <p:nvPr/>
        </p:nvSpPr>
        <p:spPr>
          <a:xfrm>
            <a:off x="482728" y="3380557"/>
            <a:ext cx="2448009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اَلتَّصَحُّرُ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872A762-7E63-A324-7C0A-27F1C35A8742}"/>
              </a:ext>
            </a:extLst>
          </p:cNvPr>
          <p:cNvSpPr txBox="1"/>
          <p:nvPr/>
        </p:nvSpPr>
        <p:spPr>
          <a:xfrm>
            <a:off x="3011058" y="5642299"/>
            <a:ext cx="3529027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اَلِاحْتِباسُ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ٱلْحَرارِيُّ</a:t>
            </a:r>
            <a:endParaRPr lang="a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80B17D-0A72-7424-EC01-DDFA2BCDDF4F}"/>
              </a:ext>
            </a:extLst>
          </p:cNvPr>
          <p:cNvSpPr txBox="1"/>
          <p:nvPr/>
        </p:nvSpPr>
        <p:spPr>
          <a:xfrm>
            <a:off x="3479753" y="4485298"/>
            <a:ext cx="2591638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تسونامي</a:t>
            </a:r>
          </a:p>
        </p:txBody>
      </p:sp>
    </p:spTree>
    <p:extLst>
      <p:ext uri="{BB962C8B-B14F-4D97-AF65-F5344CB8AC3E}">
        <p14:creationId xmlns:p14="http://schemas.microsoft.com/office/powerpoint/2010/main" val="190848902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F431D-D717-9C07-A91B-AFCD7AD34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418124-4951-830B-CA90-3854CC753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رأيكم في الفكرة التالية؟ مع تقديم حجج مناسبة.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CA9A5C-BDD1-E3C1-B026-2D98F6B3479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F0B898-F2B1-E10B-A05A-200C75AD48F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6D87A6-6A10-A511-D029-8AAB8FAF5EF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B47982-D5E3-552F-F6B5-4C6F1D02C5E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9BE1B3-6E21-8891-06CD-98FE76F29B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17D069-20A2-E3BC-C52E-4EB5306E5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1BEE6D-80BE-8BB2-B25F-3EF1422DE3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C6546A-E22B-ED5B-BA43-0C97083957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61A7CEA-1216-811E-D07C-8B398D82A814}"/>
              </a:ext>
            </a:extLst>
          </p:cNvPr>
          <p:cNvSpPr txBox="1"/>
          <p:nvPr/>
        </p:nvSpPr>
        <p:spPr>
          <a:xfrm>
            <a:off x="698035" y="2341880"/>
            <a:ext cx="7584188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اَلْإِنْسانُ هُوَ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تَفاقُمِ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ٱلْكَوارِثِ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ٱلطَّبيعِيَّةِ.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72C011-581D-AAB3-F0FF-8E6E98500D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257B80D-DB00-348E-CAB6-374BD87C3615}"/>
              </a:ext>
            </a:extLst>
          </p:cNvPr>
          <p:cNvSpPr txBox="1"/>
          <p:nvPr/>
        </p:nvSpPr>
        <p:spPr>
          <a:xfrm>
            <a:off x="6038499" y="4756388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 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0A5E995-EE08-2375-48D9-30849CE22645}"/>
              </a:ext>
            </a:extLst>
          </p:cNvPr>
          <p:cNvSpPr txBox="1"/>
          <p:nvPr/>
        </p:nvSpPr>
        <p:spPr>
          <a:xfrm>
            <a:off x="811841" y="4722336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14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1D7CA6D8-B39D-69D9-710E-2931587929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888211" y="4598018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71143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</a:t>
            </a:r>
            <a:r>
              <a:rPr lang="ar-MA" dirty="0">
                <a:solidFill>
                  <a:srgbClr val="424D7B"/>
                </a:solidFill>
              </a:rPr>
              <a:t>إنتاج كتابي (ح2).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6" y="3133165"/>
            <a:ext cx="5764810" cy="5658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 كتابة رأي معزز بحجج حول موضوع ما.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ستواصلون التدرب على كتابة رأي معزز بحجج مقنعة حول موضوع ما.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AE35DD-623A-1316-475D-81E5FFA60B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F0E3D6-4D1F-24C3-E9A1-E94EF1498A0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9DC520-E449-0568-C375-71EC48FD8E7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D4CBFA-C351-80F2-31CE-B5B29451E8A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2A0904-8044-D749-0F3A-6AEF59A7F1C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ACED49-D03C-274A-B3B4-38AF53D0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17ED6-F947-E410-9C20-85A5B55B4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C3D1A2-FC30-59AB-7940-389848CCD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3667FD-1078-8ACE-5B29-93443ECE10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F9EB76A-A328-E384-CD9D-13B0783EDC0C}"/>
              </a:ext>
            </a:extLst>
          </p:cNvPr>
          <p:cNvSpPr txBox="1"/>
          <p:nvPr/>
        </p:nvSpPr>
        <p:spPr>
          <a:xfrm>
            <a:off x="784403" y="2743136"/>
            <a:ext cx="7411452" cy="234957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أَتَدَرَّبُ عَلى كِتابَةِ رَأْيي حَوْلَ مَوْضوعٍ ما.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D7633-462B-5684-DDCA-4E8DD283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2287-FD64-E6E1-15BF-0A3364D0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الرأي؟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54D9E2-3654-639A-0C49-2645993B6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E4D1EE-0F1E-6A72-61B7-D681D30081E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D3E86A-FC88-5229-EF30-12C8C15998C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503CAE-679E-D8A0-D690-B410A3895FC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513637-CB81-A722-5EEE-09C933C9496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B799763-5116-D24D-06FE-D5F62ADBC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05DCD6-558C-C8ED-9C9D-83B5F3EBF1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9DDBDF-8D7C-51A3-FBEF-337F6328A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672FF6-EE25-DBFA-5B8F-B5CE5A1374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450F9-E305-F0E6-48E5-BCFB230D60D9}"/>
              </a:ext>
            </a:extLst>
          </p:cNvPr>
          <p:cNvSpPr txBox="1"/>
          <p:nvPr/>
        </p:nvSpPr>
        <p:spPr>
          <a:xfrm>
            <a:off x="1282644" y="3124360"/>
            <a:ext cx="621947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ٱلرَّأْيِ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83225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2570A-F25F-2FD1-832D-CBC9A1D0D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19373-AFF2-F891-30F1-1417A6A1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96CC25-0810-CEA1-164E-8DC32DFFA2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F2F6FF-E006-39C6-D2D1-B48A1413655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263778-FF96-CC26-EB40-0A006C57734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BFB06A-B4A0-F315-0404-FB1C0E6CBDB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0687BA-6616-3EEF-E472-0984A307D66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AF3C811-22DD-62B9-D5F4-4D60C53D1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388A1F-D1A4-4128-6F56-466215FDAB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11D969-62EF-4B05-90DE-F2D98FF33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9065AE-C292-AE6E-4A0D-613CBAA2C4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9BDDD4-A38A-EBFA-A311-D90FCF86C4AB}"/>
              </a:ext>
            </a:extLst>
          </p:cNvPr>
          <p:cNvSpPr txBox="1"/>
          <p:nvPr/>
        </p:nvSpPr>
        <p:spPr>
          <a:xfrm>
            <a:off x="736773" y="219749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اَلرَّأْيُ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فِكْرَةٌ أَوْ وِجْهَةُ نَظَرٍ تُجاهَ مَوْضوعٍ مُعَيَّنٍ، يَحْتاجُ إِلى حُجَجٍ مُناسِبَةٍ لِدَعْمِها.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268834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BCD68-3F3B-CC11-1B46-B89E3208D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7D2D0-CB62-CB84-F3E4-F37F97DB3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الحجة؟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45E865-2BB5-B9C4-88F1-36E86A9B4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91ED76-9226-19C9-332B-69D7477B74B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B9602A-D4A7-2328-D606-87EA8D7B031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AF1CE9-BD12-B56C-BB8E-A2E66EDE306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082961-51F9-07A5-3048-40E10A890E4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2D5C2E-1104-3B1C-B8F4-A68BED327C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CE4403-DDE4-BDCB-D522-5E2A99720E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5B04AC-CC3E-6FE2-4D23-D7223FAEA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B73AF1-6D96-3F87-3FA8-7AF6F17D25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A20AFA-1803-7BE8-7747-5F7F46300F40}"/>
              </a:ext>
            </a:extLst>
          </p:cNvPr>
          <p:cNvSpPr txBox="1"/>
          <p:nvPr/>
        </p:nvSpPr>
        <p:spPr>
          <a:xfrm>
            <a:off x="1402107" y="3246120"/>
            <a:ext cx="6136658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ٱلْحُجَّةِ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638214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1429C-C852-D8D2-EE90-A3661F786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8F77D2-D4D6-5076-2F4E-14D0CE02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17326B-466D-97AE-0692-6B5DC1C9D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A84653-17AF-AF36-5F84-33DB6D3C3C9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76A1EB-69DE-BF9D-D0B5-A1DC67459A7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17E743-828B-7579-212D-738623AADC6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657581-304C-F9D2-F2CD-A61163F2E8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B8B9405-B168-780D-C345-8106949A4F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675BFC-7B99-01B7-AA31-A224FAC052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7B8CE6-37A8-6AAC-4C82-E438126AF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E41A8C-6808-420C-5174-C622446677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452EB4-2750-86AF-B327-E86347F9C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959" y="2958391"/>
            <a:ext cx="7994082" cy="1940957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54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اَلْحُجَّةُ </a:t>
            </a:r>
            <a:r>
              <a:rPr lang="ar-SA" alt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دَليلٌ أَوْ فِكْرَةٌ نَسْتَعْمِلُها لِإِقْناعِ ٱلْآخَرينَ بِصِحَّةِ رَأْيِنا.</a:t>
            </a:r>
            <a:endParaRPr lang="fr-FR" alt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951478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0C0B3-70C2-2AEA-A856-69E76CDCF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8FE97B-36C4-6366-84B6-4BF21CC39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بطريقة التعبير عن الرأي حول موضوع ما.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384DB9B-D080-C78E-20B9-EA41B8C6BC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93DBB7-2891-CC88-7DF4-FD0267BFDD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1FED02-58B5-5CE9-FEA4-EEAC19D5D9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0257FE-F731-230D-DF61-1E33705C3F0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798D26-1314-F5E7-8296-900D4CC6394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401FF40-9AD7-1556-95E3-C3AD15A969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7C91C9-1018-7A74-F352-A8CA86D45A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7C882A8-CF8C-B972-85B2-34844D83F3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DA5247-4E82-8765-97C4-399B23F85F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4FA9045-0218-D137-1DB8-DDB20090F37A}"/>
              </a:ext>
            </a:extLst>
          </p:cNvPr>
          <p:cNvSpPr txBox="1"/>
          <p:nvPr/>
        </p:nvSpPr>
        <p:spPr>
          <a:xfrm>
            <a:off x="1296305" y="2905761"/>
            <a:ext cx="6441440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نَسْلُكُها لِلتَّعْبيرِ عَنْ آرائِنا حَوْلَ مَوْضوعٍ ما؟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208616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990BD-FC88-6B66-EF43-227332F89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9AFD5E-1DCD-68FB-0785-79EEEA88B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0871B4-2DB7-BBB3-5C40-F4E90D5F15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F003B7-B430-03DB-2AD3-288484C0B7B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D660B2-4C99-14C6-E85C-9DAD04DBE4B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D5DDBE-A43C-912E-B76B-B74D9AE7184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65BE10-FD83-349E-993B-75D0D5D199A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59B1CE8-82F6-99DF-2378-61D250AFB1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0C083B8-E51D-72A7-563F-0A24E308E9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709F9E-13EC-8029-5BED-0520ACEAA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DE329B-4785-2E4F-A419-679F81F3CC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D6621D-A769-9839-F6FF-B173FFC0F862}"/>
              </a:ext>
            </a:extLst>
          </p:cNvPr>
          <p:cNvSpPr txBox="1"/>
          <p:nvPr/>
        </p:nvSpPr>
        <p:spPr>
          <a:xfrm>
            <a:off x="564430" y="2311699"/>
            <a:ext cx="7851397" cy="334843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 rtl="1">
              <a:lnSpc>
                <a:spcPct val="115000"/>
              </a:lnSpc>
              <a:buFont typeface="+mj-lt"/>
              <a:buAutoNum type="arabicPeriod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اَلرَّأْيَ وَأُعَبِّرُ عَنْه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واضِحٍ؛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just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أَبْحَثُ عَنْ حُجَجٍ داعِمَة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لَهُ؛</a:t>
            </a:r>
            <a:endParaRPr lang="ar-MA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just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نَصّاً مُنْسَجِماً يَتَضَمَّنُ اَلرَّأْيَ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وَٱلْحُجَجَ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أَدَواتِ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ٱلرَّبْطِ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153588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06C6A-90B7-0724-DB96-91BE1AAC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512FA2-986D-4493-25AD-F0EF0A9A8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النموذج الذي اشتغلنا عليه في الحصة السابقة؟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إلى الجملة المعبرة عن الرأي و الأساليب المستعملة.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5ED7D3F-4552-5F1A-91C0-0D9EA165C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36F08F8-355A-F440-E613-E47729C6C43C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14A4C1-18CE-0863-E86F-D6EF1498DF4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27C1A9-DC24-5FDD-8230-681306EC262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7D4286-BE35-87BA-75DE-9838D79CFF9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5520675-5E89-D6F4-9D03-F1F742FCB9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7C5F98-CD58-0D02-0A48-C5F3A6079F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CBE0DA-A5AF-6304-CA76-A38DE1B3E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8B2104-D4AB-B039-E840-B2D76B113D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5A61C2A-D4C8-AE48-817A-E9D8D5CD89E7}"/>
              </a:ext>
            </a:extLst>
          </p:cNvPr>
          <p:cNvSpPr txBox="1"/>
          <p:nvPr/>
        </p:nvSpPr>
        <p:spPr>
          <a:xfrm>
            <a:off x="771137" y="1900853"/>
            <a:ext cx="7895185" cy="42473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0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    يُشَكِّلُ </a:t>
            </a:r>
            <a:r>
              <a:rPr lang="ar-MA" sz="3000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ٱلِاسْتِعْمالُ</a:t>
            </a:r>
            <a:r>
              <a:rPr lang="ar-MA" sz="30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ٱلْمُفْرِطُ لِلْإِنْتِرْنِتِ خَطَراً كَبيراً عَلى مُسْتَخْدِميهِ</a:t>
            </a:r>
            <a:r>
              <a:rPr lang="ar-MA" sz="3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30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فَقَدْ </a:t>
            </a:r>
            <a:r>
              <a:rPr lang="ar-MA" sz="3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أَكَّدَ مُعْظَمُ أَطِبّاءِ ٱلْعُيونِ أَنَّ تَعَرُّضَ ٱلْعَيْنِ لِمُدَّةٍ طَويلَةٍ لِأَشِعَّةِ ٱلْأَجْهِزَةِ </a:t>
            </a:r>
            <a:r>
              <a:rPr lang="ar-MA" sz="30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ٱلْإِلِكْترونِيَّةِ</a:t>
            </a:r>
            <a:r>
              <a:rPr lang="ar-MA" sz="3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أَثْناءَ ٱسْتِعْمالِ ٱلْإِنْتِرْنِتِ يُؤَدّي إِلى إِتْلافِها وَإِضْعافِ ٱلْبَصَرِ بِشَكْلٍ كَبيرٍ، مِمّا يُؤَثِّرُ عَلى قُدْرَةِ ٱلْأَطْفالِ عَلى </a:t>
            </a:r>
            <a:r>
              <a:rPr lang="ar-MA" sz="30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ٱلْقِراءَةِ</a:t>
            </a:r>
            <a:r>
              <a:rPr lang="ar-MA" sz="3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وَٱلْكِتابَةِ</a:t>
            </a:r>
            <a:r>
              <a:rPr lang="ar-MA" sz="3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30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كَما </a:t>
            </a:r>
            <a:r>
              <a:rPr lang="ar-MA" sz="3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يُؤَدّي ٱسْتِعْمالُ </a:t>
            </a:r>
            <a:r>
              <a:rPr lang="ar-MA" sz="30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3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ٱلْمُنْتَشِرَةِ</a:t>
            </a:r>
            <a:r>
              <a:rPr lang="ar-MA" sz="3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عَلى ٱلْإِنْتِرْنِتِ دونَ </a:t>
            </a:r>
            <a:r>
              <a:rPr lang="ar-MA" sz="30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ٱلتَّحَقُّقِ</a:t>
            </a:r>
            <a:r>
              <a:rPr lang="ar-MA" sz="3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مِنْ صِحَّتِها إِلى تَهْديدِ حَياةِ ٱلْأَطْفالِ، وَلَنا في قِصَّةِ </a:t>
            </a:r>
            <a:r>
              <a:rPr lang="ar-MA" sz="30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ٱلطِّفْلَةِ</a:t>
            </a:r>
            <a:r>
              <a:rPr lang="ar-MA" sz="3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سارَةَ خَيْرُ مِثالٍ عَلى ذلِكَ؛ إِذِ </a:t>
            </a:r>
            <a:r>
              <a:rPr lang="ar-MA" sz="30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ٱسْتَعْمَلَتْ</a:t>
            </a:r>
            <a:r>
              <a:rPr lang="ar-MA" sz="3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وَصْفَةً تَقْليدِيَّةً وَجَدَتْها عَلى ٱلْإِنْتِرْنِتِ، فَكادَتْ تَفْقِدُ حَياتَها لَوْلا تَدَخُّلُ </a:t>
            </a:r>
            <a:r>
              <a:rPr lang="ar-MA" sz="30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ٱلطَّبيبِ</a:t>
            </a:r>
            <a:r>
              <a:rPr lang="ar-MA" sz="3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في آخِرِ لَحْظَةٍ.</a:t>
            </a:r>
            <a:endParaRPr lang="fr-FR" sz="3000" dirty="0"/>
          </a:p>
        </p:txBody>
      </p:sp>
    </p:spTree>
    <p:extLst>
      <p:ext uri="{BB962C8B-B14F-4D97-AF65-F5344CB8AC3E}">
        <p14:creationId xmlns:p14="http://schemas.microsoft.com/office/powerpoint/2010/main" val="362945328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4C70-FB94-BF89-F73E-351163C6D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AF368-1445-2496-5921-256D4BDD6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 كراساتكم الصفحة 137.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7BFDA8-705A-9E89-2C5B-9DF107F8DC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CB8A25-8F5F-9BC8-178C-3E14A27CDDD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85B2C8-7DFE-9270-E204-8F8A9FE38E4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2A21BD-0EC4-7BDC-47BD-437386A70A0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2803F9-6AC1-AC3B-8861-C19961AF4A0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878F2-292B-7544-9B35-07E366675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686EAB-50A6-8303-4FFA-2F501E59B1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C284F8-8C76-8719-FE09-F814C6FA8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9C1A6-514E-4D5D-777E-B99D50BD7F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7157F4-B120-E764-DEE0-F05B8BA76D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1886255"/>
            <a:ext cx="2852224" cy="40889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19E2A37-5F1A-3455-BB49-120302570CE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3976417" y="2472801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9330697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56DE8-77FF-E567-DFD4-127EE873B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1D815C-B2AE-D6F2-5D6B-EEE29AA9C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81" y="641859"/>
            <a:ext cx="7412307" cy="828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أنجزوا نشاط " أنجز بمفردي ". من يقرأ التعليمة الأولى؟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الرأي والحجج المقترحة على دفتر البحث ثم حرروا المسودة </a:t>
            </a:r>
            <a:r>
              <a:rPr lang="ar-MA" sz="22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وأعيدوا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قراءتها قبل نقلها على دفاتر القسم.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7857BB-F028-F6AC-BDF7-E8F0FC512D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E0BE4B-F19B-1091-9AAD-799D9345D37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95DD7-B058-823B-5434-C76B6532096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4AC187-F7C4-F1E7-7939-B0DCFDE0BC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CB7A38-C5AA-6402-2D9A-6B35361C2200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5F00D29-D320-9572-6D75-A24150382F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48F700-3D4F-D217-24B6-418038D12C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F9EEDA-274E-24DC-216B-91736065DE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2B2A7F-269C-C894-48FE-64D8B55DAA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B1B951-56B8-FCCC-BD22-52744E6C2E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68" y="1951942"/>
            <a:ext cx="7819464" cy="453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7232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C15E4-6706-5977-60A4-2B58EBBE3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32F25-0A2D-CC4F-2625-ECE33159E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81" y="641859"/>
            <a:ext cx="7412307" cy="828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سنناقشه من حيث الرأي المقترح والحجج المقدمة وانسجام النص.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6FB48-5EB9-23A2-2A5A-685E097E77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A7D718-8F16-1DE9-DF9A-F75897C897B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81F8BE-95B0-9D38-3B6E-1D3C0929FC2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1BCED1-331B-3B00-D24F-53EB2B8BA10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AD9D70-57BB-DBF8-1527-B886978CE35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22DDC7-6437-1A89-705E-7F7A00FB1C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19CC66-EB62-1458-3EDB-6F0C0ADE0A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8B8F83-1B30-CF79-5A65-D25B4A18D0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43B42E0-72A5-1F28-CC9B-592248B219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9565B1-F40F-BC2B-A4F1-362FF97F07D4}"/>
              </a:ext>
            </a:extLst>
          </p:cNvPr>
          <p:cNvSpPr txBox="1"/>
          <p:nvPr/>
        </p:nvSpPr>
        <p:spPr>
          <a:xfrm>
            <a:off x="2105216" y="2959139"/>
            <a:ext cx="5226175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</a:t>
            </a:r>
          </a:p>
        </p:txBody>
      </p:sp>
    </p:spTree>
    <p:extLst>
      <p:ext uri="{BB962C8B-B14F-4D97-AF65-F5344CB8AC3E}">
        <p14:creationId xmlns:p14="http://schemas.microsoft.com/office/powerpoint/2010/main" val="331599592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أفكار نص" الكوارث الطبيعية"؟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03A71-9115-6730-2D63-CD8B1E8CC8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F98FC3D-45AF-D164-1DAF-14F3F6578F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09CCA4-8CD3-C6EC-241C-D4E3B5C4D7C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0F60CE-581C-AD76-203A-ABCE1A557C2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0845F9-443B-3A1C-92A1-D2C2A23CFAA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B57907-49BD-56BC-8AC1-481BB9F896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1BB68B-D6DB-BCFA-32D0-412F90A85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DD3118-812D-E407-C98B-777193F9F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303565-A157-DF6E-80EF-B886AF140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3961DB-8954-8A9D-0268-CCAFCCC38543}"/>
              </a:ext>
            </a:extLst>
          </p:cNvPr>
          <p:cNvSpPr txBox="1"/>
          <p:nvPr/>
        </p:nvSpPr>
        <p:spPr>
          <a:xfrm>
            <a:off x="943674" y="2763242"/>
            <a:ext cx="7092910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أَهَمُّ أَفْكارِ نَصِّ "اَلْكوارِثُ ٱلطَّبيعِيَّةُ"؟</a:t>
            </a:r>
          </a:p>
        </p:txBody>
      </p:sp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00959-4DD6-6D7F-96EF-7F457649E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850A69F-2755-8F7A-A9AC-72B5F6C0D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بطريقة التعبير عن الرأي حول موضوع ما.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066CFC-23AA-1EF5-7E16-18E8C81386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AB0A444-C4E0-161E-EA3C-3AE047FA75F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C1B58C-0622-2222-921E-8C592C71882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FB1149-FD2D-C7A5-DEA3-4159C66BAF0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6382C8-FE05-50BC-7B32-FBB04F579C1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34C6F95-9E2D-C5F9-D38F-9AEEC94CA6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3D2ABF9-5E15-EA52-7768-ECE067F7D9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337D6EA-2826-F745-95B7-63E52E9C49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A29FCE-4ADD-AD01-C421-8A49EDB7DD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B66ADC-E8A5-BB3C-A1C9-E898B378F500}"/>
              </a:ext>
            </a:extLst>
          </p:cNvPr>
          <p:cNvSpPr txBox="1"/>
          <p:nvPr/>
        </p:nvSpPr>
        <p:spPr>
          <a:xfrm>
            <a:off x="1351280" y="3149601"/>
            <a:ext cx="6441440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نَسْلُكُها لِلتَّعْبيرِ عَنْ آرائِنا حَوْلَ مَوْضوعٍ ما؟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75507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ح4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19045</TotalTime>
  <Words>1567</Words>
  <Application>Microsoft Office PowerPoint</Application>
  <PresentationFormat>Affichage à l'écran (4:3)</PresentationFormat>
  <Paragraphs>313</Paragraphs>
  <Slides>48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48</vt:i4>
      </vt:variant>
    </vt:vector>
  </HeadingPairs>
  <TitlesOfParts>
    <vt:vector size="73" baseType="lpstr">
      <vt:lpstr>Wingdings</vt:lpstr>
      <vt:lpstr>Calibri</vt:lpstr>
      <vt:lpstr>Aptos Display</vt:lpstr>
      <vt:lpstr>Microsoft Uighur</vt:lpstr>
      <vt:lpstr>Arial</vt:lpstr>
      <vt:lpstr>Aptos</vt:lpstr>
      <vt:lpstr>Dosis ExtraBold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نشاط اعتيادي nv</vt:lpstr>
      <vt:lpstr>قراءة ح4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سنحدد في نهاية الحصة الفائز بنجمة السلوك. </vt:lpstr>
      <vt:lpstr>ضعوا الكراسة والدفتر واللوحة في القمطر.</vt:lpstr>
      <vt:lpstr>في هذه الحصة ستواصلون التدرب على كتابة نص قصير انطلاقا من أسئلة موجهة.</vt:lpstr>
      <vt:lpstr>من يقرأ التعليمة التالية؟</vt:lpstr>
      <vt:lpstr>خذوا دفاتر البحث واكتبوا نصا منسجما يتضمن أجوبة عن التعليمات المطروحة.  يمكنكم الاستعانة بالأساليب المقترحة.</vt:lpstr>
      <vt:lpstr> من يقرأ إنتاجه؟</vt:lpstr>
      <vt:lpstr>هذا مقترح آخر. من يقرأ؟ </vt:lpstr>
      <vt:lpstr>Présentation PowerPoint</vt:lpstr>
      <vt:lpstr>ستقومون باستثمار نص" الكوارث الطبيعية". خذوا كراساتكم، الصفحة 128.</vt:lpstr>
      <vt:lpstr>مسابقة القراءة المعبرة. (كل متعلم يقرأ نصا) </vt:lpstr>
      <vt:lpstr>استخرجوا من الصفحة الأولى 4 مفردات من شبكة كلمة " كارثة".</vt:lpstr>
      <vt:lpstr>ارفعوا ألواحكم. ( مناقشة الأجوبة المقترحة)</vt:lpstr>
      <vt:lpstr>هذه مقترحات أخرى. من يقرأ؟ </vt:lpstr>
      <vt:lpstr>استخرجوا من الفقرة الأولى على الصفحة الثانية مصادر توافق الأوزان التالية، وسجلوها على ألواحكم.</vt:lpstr>
      <vt:lpstr>ارفعوا ألواحكم. ( مناقشة الأجوبة المقترحة.)</vt:lpstr>
      <vt:lpstr>صححوا على ألواحكم. </vt:lpstr>
      <vt:lpstr>ننتقل إلى تذكر مضامين النص. من يجيب عن السؤال التالي؟</vt:lpstr>
      <vt:lpstr>Présentation PowerPoint</vt:lpstr>
      <vt:lpstr>Présentation PowerPoint</vt:lpstr>
      <vt:lpstr>Présentation PowerPoint</vt:lpstr>
      <vt:lpstr>خذوا الصفحة رقم133 ودفاتر القسم. أجيبوا عن الأسئلة المحددة على الشريحة.</vt:lpstr>
      <vt:lpstr>نصحح جماعة. </vt:lpstr>
      <vt:lpstr>صححوا على دفاتركم. </vt:lpstr>
      <vt:lpstr>لنناقش مضامين النص جماعة. ماالكارثة الطبيعية التي تعتقد أنها الأكثر خطورة؟</vt:lpstr>
      <vt:lpstr>ما رأيكم في الفكرة التالية؟ مع تقديم حجج مناسبة.</vt:lpstr>
      <vt:lpstr>Présentation PowerPoint</vt:lpstr>
      <vt:lpstr>في حصة الإنتاج الكتابي ستواصلون التدرب على كتابة رأي معزز بحجج مقنعة حول موضوع ما. </vt:lpstr>
      <vt:lpstr>من يذكرنا بتعريف الرأي؟ </vt:lpstr>
      <vt:lpstr>نتذكر جماعة. من يقرأ؟</vt:lpstr>
      <vt:lpstr>من يذكرنا بتعريف الحجة؟ </vt:lpstr>
      <vt:lpstr>نتذكر جماعة. من يقرأ؟ </vt:lpstr>
      <vt:lpstr>من يذكرنا بطريقة التعبير عن الرأي حول موضوع ما.</vt:lpstr>
      <vt:lpstr>نتذكر جماعة. من يقرأ؟ </vt:lpstr>
      <vt:lpstr>من يقرأ النموذج الذي اشتغلنا عليه في الحصة السابقة؟ تنبيه التلاميذ إلى الجملة المعبرة عن الرأي و الأساليب المستعملة.</vt:lpstr>
      <vt:lpstr>خذوا دفاتر القسم و كراساتكم الصفحة 137. </vt:lpstr>
      <vt:lpstr> أنجزوا نشاط " أنجز بمفردي ". من يقرأ التعليمة الأولى؟  اكتبوا الرأي والحجج المقترحة على دفتر البحث ثم حرروا المسودة وأعيدوا قراءتها قبل نقلها على دفاتر القسم. </vt:lpstr>
      <vt:lpstr>من يقرأ إنتاجه؟ سنناقشه من حيث الرأي المقترح والحجج المقدمة وانسجام النص.</vt:lpstr>
      <vt:lpstr>اختتام الحصة</vt:lpstr>
      <vt:lpstr>من يذكرنا بأهم أفكار نص" الكوارث الطبيعية"؟</vt:lpstr>
      <vt:lpstr>من يذكرنا بطريقة التعبير عن الرأي حول موضوع ما.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248</cp:revision>
  <dcterms:created xsi:type="dcterms:W3CDTF">2023-09-20T21:35:22Z</dcterms:created>
  <dcterms:modified xsi:type="dcterms:W3CDTF">2026-05-10T07:11:17Z</dcterms:modified>
</cp:coreProperties>
</file>