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3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79"/>
  </p:notesMasterIdLst>
  <p:handoutMasterIdLst>
    <p:handoutMasterId r:id="rId80"/>
  </p:handoutMasterIdLst>
  <p:sldIdLst>
    <p:sldId id="2147482669" r:id="rId19"/>
    <p:sldId id="2147482483" r:id="rId20"/>
    <p:sldId id="2147482470" r:id="rId21"/>
    <p:sldId id="2147482671" r:id="rId22"/>
    <p:sldId id="2147482616" r:id="rId23"/>
    <p:sldId id="2147482691" r:id="rId24"/>
    <p:sldId id="2147482445" r:id="rId25"/>
    <p:sldId id="2147482707" r:id="rId26"/>
    <p:sldId id="2147482453" r:id="rId27"/>
    <p:sldId id="2147482815" r:id="rId28"/>
    <p:sldId id="2147482450" r:id="rId29"/>
    <p:sldId id="2147482460" r:id="rId30"/>
    <p:sldId id="2147482692" r:id="rId31"/>
    <p:sldId id="2147482816" r:id="rId32"/>
    <p:sldId id="2147482817" r:id="rId33"/>
    <p:sldId id="2147482694" r:id="rId34"/>
    <p:sldId id="2147482466" r:id="rId35"/>
    <p:sldId id="2147482818" r:id="rId36"/>
    <p:sldId id="2147482819" r:id="rId37"/>
    <p:sldId id="2147482820" r:id="rId38"/>
    <p:sldId id="2147482695" r:id="rId39"/>
    <p:sldId id="2147482821" r:id="rId40"/>
    <p:sldId id="2147482826" r:id="rId41"/>
    <p:sldId id="2147482827" r:id="rId42"/>
    <p:sldId id="2147482822" r:id="rId43"/>
    <p:sldId id="2147482823" r:id="rId44"/>
    <p:sldId id="2147482697" r:id="rId45"/>
    <p:sldId id="2147482638" r:id="rId46"/>
    <p:sldId id="2147482790" r:id="rId47"/>
    <p:sldId id="2147482824" r:id="rId48"/>
    <p:sldId id="2147482825" r:id="rId49"/>
    <p:sldId id="2147482841" r:id="rId50"/>
    <p:sldId id="2147482842" r:id="rId51"/>
    <p:sldId id="2147482639" r:id="rId52"/>
    <p:sldId id="2147482735" r:id="rId53"/>
    <p:sldId id="2147482698" r:id="rId54"/>
    <p:sldId id="2147482452" r:id="rId55"/>
    <p:sldId id="2147482699" r:id="rId56"/>
    <p:sldId id="2147482580" r:id="rId57"/>
    <p:sldId id="2147482794" r:id="rId58"/>
    <p:sldId id="2147482828" r:id="rId59"/>
    <p:sldId id="2147482829" r:id="rId60"/>
    <p:sldId id="2147482830" r:id="rId61"/>
    <p:sldId id="2147482739" r:id="rId62"/>
    <p:sldId id="2147482831" r:id="rId63"/>
    <p:sldId id="2147482832" r:id="rId64"/>
    <p:sldId id="2147482833" r:id="rId65"/>
    <p:sldId id="2147482834" r:id="rId66"/>
    <p:sldId id="2147482644" r:id="rId67"/>
    <p:sldId id="2147482663" r:id="rId68"/>
    <p:sldId id="2147482836" r:id="rId69"/>
    <p:sldId id="2147482837" r:id="rId70"/>
    <p:sldId id="2147482838" r:id="rId71"/>
    <p:sldId id="2147482704" r:id="rId72"/>
    <p:sldId id="2147482654" r:id="rId73"/>
    <p:sldId id="2147482839" r:id="rId74"/>
    <p:sldId id="2147482773" r:id="rId75"/>
    <p:sldId id="2147482579" r:id="rId76"/>
    <p:sldId id="2147482706" r:id="rId77"/>
    <p:sldId id="2147482701" r:id="rId78"/>
  </p:sldIdLst>
  <p:sldSz cx="9144000" cy="6858000" type="screen4x3"/>
  <p:notesSz cx="6858000" cy="9144000"/>
  <p:embeddedFontLst>
    <p:embeddedFont>
      <p:font typeface="Dosis ExtraBold" pitchFamily="2" charset="0"/>
      <p:bold r:id="rId81"/>
    </p:embeddedFont>
    <p:embeddedFont>
      <p:font typeface="Microsoft Uighur" panose="02000000000000000000" pitchFamily="2" charset="-78"/>
      <p:regular r:id="rId82"/>
      <p:bold r:id="rId8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F87"/>
    <a:srgbClr val="48B2DC"/>
    <a:srgbClr val="FFFFFF"/>
    <a:srgbClr val="F2F2F2"/>
    <a:srgbClr val="56B64A"/>
    <a:srgbClr val="B1EDEA"/>
    <a:srgbClr val="565F88"/>
    <a:srgbClr val="CC0000"/>
    <a:srgbClr val="B5EEF2"/>
    <a:srgbClr val="9CA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75" autoAdjust="0"/>
    <p:restoredTop sz="94694"/>
  </p:normalViewPr>
  <p:slideViewPr>
    <p:cSldViewPr snapToGrid="0">
      <p:cViewPr varScale="1">
        <p:scale>
          <a:sx n="70" d="100"/>
          <a:sy n="70" d="100"/>
        </p:scale>
        <p:origin x="110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handoutMaster" Target="handoutMasters/handoutMaster1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font" Target="fonts/font1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tableStyles" Target="tableStyles.xml"/><Relationship Id="rId61" Type="http://schemas.openxmlformats.org/officeDocument/2006/relationships/slide" Target="slides/slide43.xml"/><Relationship Id="rId82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06896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879151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1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5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2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3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3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3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78.xml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48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595130E-BF61-D037-CE3F-6CCF320E2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EBEAA7-C482-462B-82E8-B9B563954ED1}"/>
              </a:ext>
            </a:extLst>
          </p:cNvPr>
          <p:cNvSpPr txBox="1"/>
          <p:nvPr/>
        </p:nvSpPr>
        <p:spPr>
          <a:xfrm rot="20954829">
            <a:off x="3431498" y="3376926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02021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وتحدث 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/>
              <a:t>دعم (40)د</a:t>
            </a:r>
            <a:endParaRPr lang="ar-SA" dirty="0"/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 </a:t>
            </a:r>
            <a:r>
              <a:rPr lang="ar-SA" dirty="0"/>
              <a:t>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إملاء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– الحصة1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تنوين الاسمين المنقوص والمقصور.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6024043" y="338022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إملاء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رأي معزز بحجج.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(ح1)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عن أسئلة حول نص قصير.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تنوين الاسمين المنقوص والمقصور بشكل صحيح.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رأي معزز بحجج مناسبة حول موضوع ما. 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862444-299F-6B06-93BE-7F88FAF656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480D6C-CA10-79AA-32B9-3A99A51433B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BA8ECF-3DE2-D0EA-CFCF-A505222BB1B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371B26-6ACA-06E1-D0EA-5D221BF18C3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FDCB04-F6E2-916C-3E45-B3E803653DC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F84B00-2876-5E29-3840-D6CFCF2FF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1EFD02-AAE1-8868-28B2-318772A2EE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C67446-1A46-2230-5F93-4CBB77F2CE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59CA35-B278-E409-4563-E2B5C478E2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19">
            <a:extLst>
              <a:ext uri="{FF2B5EF4-FFF2-40B4-BE49-F238E27FC236}">
                <a16:creationId xmlns:a16="http://schemas.microsoft.com/office/drawing/2014/main" id="{95F92DFE-0E75-A8CB-AC4F-29D0E06886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8A15-585F-1787-E023-45E482FA0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FB78D1C-F62E-28C7-100B-2804DF9D4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الفائز بنجمة السلوك في نهاية كل حصة.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D4C0BD-B081-89B7-7B90-7A3F9F227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A6C5E3-4852-1B78-2734-70D63A1B0D7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A7F069-792D-6435-7282-6248D30A033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A439CD-EBA3-ACAB-92D2-23AD5114F87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5AF51B-0CF0-0D89-8867-895FAD23FE6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01E512-0B90-E36B-2BA2-9CD0DC551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2B3FE0-A63C-E61E-E559-4908F8D2C1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E9CC3B-D906-6925-A584-4AC2425148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40AB4F-94D8-1157-AAC8-D334A4F9F9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26B477E-5434-52EC-E576-6229FD3E866D}"/>
              </a:ext>
            </a:extLst>
          </p:cNvPr>
          <p:cNvSpPr txBox="1">
            <a:spLocks/>
          </p:cNvSpPr>
          <p:nvPr/>
        </p:nvSpPr>
        <p:spPr>
          <a:xfrm>
            <a:off x="1633861" y="340807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47B0133-E802-D9E7-8096-640A06F37727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3" name="Image 12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1CC871-70F3-0606-70A2-4892837C43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25AEC56-2068-58D0-2DA3-E2B0931C3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03AE67-5BF3-74B5-E2E9-AF506EC05F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267D3F-0FF7-0DF5-38B5-A7208055E2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67A5DE1-95F6-1F48-E659-DC04FEA632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E9123C82-C909-F62A-2EFB-BB8E8E32C50B}"/>
              </a:ext>
            </a:extLst>
          </p:cNvPr>
          <p:cNvSpPr txBox="1">
            <a:spLocks/>
          </p:cNvSpPr>
          <p:nvPr/>
        </p:nvSpPr>
        <p:spPr>
          <a:xfrm>
            <a:off x="1630713" y="4377032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96878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12" y="770454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87EE80-B7E6-047A-B257-881AE9DE6BA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48DE8D-DE35-26F0-7787-7914C4177D8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91288D-74AA-0C0E-9966-ABC1FB8909E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574A09-B475-C639-5E60-09AE2519BDA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EC70AF-9DC8-5593-E627-EAECC251F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32840E-06BB-5D62-97ED-E84A4ED318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A98022-8BCE-3EA7-FD68-440A0ABACA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97AC9C-0869-9E71-4603-FB1976E585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8539FD-E8FF-4BDE-08FD-B590919A7E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885D6BE2-3F41-682A-D598-29A540717479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F375CD3-80A9-E533-389A-D0BC174A8DD8}"/>
              </a:ext>
            </a:extLst>
          </p:cNvPr>
          <p:cNvSpPr/>
          <p:nvPr/>
        </p:nvSpPr>
        <p:spPr>
          <a:xfrm>
            <a:off x="628650" y="1613991"/>
            <a:ext cx="7782128" cy="42420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التركيز خلال النشاط الاعتيادي على تدريب التلاميذ على مهارات الفهم والتحليل والتركيب من خلال أسئلة موجهة حول نصوص قصيرة. 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تسجل الأسئلة والتعليمات المقترحة على السبورة للإجابة عنها على دفاتر البحث بعد قراءة النص قراءة صامتة. </a:t>
            </a:r>
          </a:p>
        </p:txBody>
      </p:sp>
    </p:spTree>
    <p:extLst>
      <p:ext uri="{BB962C8B-B14F-4D97-AF65-F5344CB8AC3E}">
        <p14:creationId xmlns:p14="http://schemas.microsoft.com/office/powerpoint/2010/main" val="307522954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دون أخطاء. (قراءتان فقط) 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F67E57-5EC6-F162-2BC9-285ADC6469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5B6318F-B019-9C70-FD4A-C3C93016A7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C5E020-C725-4D1D-B03B-B856782DF0C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579DCE-1E84-3DA6-DED2-6E17CA63A4E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64375D-56C1-BD6E-FB73-D5A7E65A5C6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FC6A232-48E9-0DB8-31AE-86FF466C8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BFF77F-A922-6409-7184-F1AC324A0E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C1CBAD-CB41-81B4-5175-52A680366F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A74266-39A6-F9E0-0FFE-4CFD2F36FA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F240DF-4827-C69B-CF23-83A0C235A656}"/>
              </a:ext>
            </a:extLst>
          </p:cNvPr>
          <p:cNvSpPr txBox="1"/>
          <p:nvPr/>
        </p:nvSpPr>
        <p:spPr>
          <a:xfrm>
            <a:off x="411218" y="1811052"/>
            <a:ext cx="8321563" cy="483209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indent="182563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أَصْبَحَتِ ٱلْأَلْعابُ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جُزْءاً مِنْ حَياةِ ٱلْكَثيرِ مِنَ ٱلْأَطْفالِ، لكِنَّ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ٱللَّعِبَ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بِها لِساعاتٍ طَويلَةٍ، يَحْمِلُ مَخاطِرَ كَبيرَةً عَلى صِحَّةِ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وَٱلْعَقْلِ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فَٱلنَّظَرُ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ٱلْمُسْتَمِرُّ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شاشَةِ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ٱلْجَوّالِ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ٱللَّوْحاتِ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يُتْعِبُ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ٱلْعَيْنَيْنِ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وَيُؤَثِّرُ عَلى ٱلنَّوْمِ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ٱلطَّبيعِيِّ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يُسَبِّبُ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ٱلْإِرْهاقَ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وَٱلتَّعَبَ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ٱلتّالي. كَما أَنَّ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ٱلْجُلوسَ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ٱلطَّويلَ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دونَ حَرَكَةٍ يُضْعِفُ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ٱلْعَضَلاتِ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وَيَجْعَلُ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خامِلاً، وَيُقَلِّلُ مِنَ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ٱلنَّشاطِ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ٱلْبَدَنِيِّ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ٱلضَّرورِيِّ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لِنُمُوِّ ٱلطِّفْلِ بِشَكْلٍ سَليمٍ. إِضافَةً إِلى ذلِكَ، قَدْ تُؤَدّي هَذِهِ ٱلْأَلْعابُ إِلى ض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عْفِ ٱلتَّرْكيزِ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وَٱنْخِفاضِ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ٱلْأَداءِ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ٱلدِّراسِيِّ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بِسَبَبِ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ٱلِانْشِغالِ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ٱلزّائِدِ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بِها.</a:t>
            </a:r>
          </a:p>
          <a:p>
            <a:pPr indent="182563" algn="just" rtl="1"/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ٱلْمُقابِلِ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تُشَكِّلُ مُمارَسَةُ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مِفْتاحَ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ٱلصِّحَّةِ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وَٱلْحَيَوِيَّةِ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لا تُقَوّي عَضَلاتِ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فَحَسْبُ، بَلْ تُنَشِّطُ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وَٱلرِّئَتَيْنِ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وَتُساعِدُ عَلى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ٱلتَّخَلُّصِ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ٱلتَّوَتُّرِ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وَٱلْقَلَقِ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وَعِنْدَما يُواظِبُ ٱلطِّفْلُ عَلى ٱلْحَرَكَةِ وَٱللَّعِبِ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ٱلطَّلْقِ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في فِرَقٍ رِياضِيَّةٍ، فَإِنَّهُ يَشْعُرُ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بِٱلسَّعادَةِ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وَٱلثِّقَةِ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بِٱلنَّفْسِ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وَيُصْبِحُ أَكْثَرَ نَشاطاً وَحَيَوِيَّةً في يَوْمِهِ. كَما تُساهِمُ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تَنْظيمِ ٱلنَّوْمِ وَتَحْسينِ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ٱلْمِزاجِ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فَتَجْعَلُ ٱلطِّفْلَ أَكْثَرَ تَرْكيزاً في دِراسَتِهِ وَأَكْثَرَ تَوازُناً في حَياتِهِ.</a:t>
            </a: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3AE13-B482-1E28-717F-4EFDCDEB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3605FC-E9F0-8AD3-E601-E9F397DE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قراءة صامتة ثم أجيبوا عن الأسئلة المسجلة على السبورة.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1EA7C8-8AFE-03DE-F032-37CAC18A4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BA7DEC-1047-058F-214B-1C79721A8FF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488FA6-EA9D-5770-E1A9-E8B214D7AD4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F07F6B-349C-F410-B2AE-0074B69B3E2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A988B5-EE49-937C-A118-67CDB2FBCCC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020FC5-D5DE-82DC-A182-368C3E9D8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79C19A-1F5D-DE38-C1B1-AEF70B051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30333C-86F6-D3C5-F232-D833307790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7DE8A4-C221-5AFD-BDBD-4FCAC7806B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19EFA20-AC3C-9B49-9714-A7D4D8602E3C}"/>
              </a:ext>
            </a:extLst>
          </p:cNvPr>
          <p:cNvSpPr txBox="1"/>
          <p:nvPr/>
        </p:nvSpPr>
        <p:spPr>
          <a:xfrm>
            <a:off x="411218" y="1811052"/>
            <a:ext cx="8321563" cy="483209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indent="182563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أَصْبَحَتِ ٱلْأَلْعابُ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جُزْءاً مِنْ حَياةِ ٱلْكَثيرِ مِنَ ٱلْأَطْفالِ، لكِنَّ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ٱللَّعِبَ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بِها لِساعاتٍ طَويلَةٍ، يَحْمِلُ مَخاطِرَ كَبيرَةً عَلى صِحَّةِ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وَٱلْعَقْلِ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فَٱلنَّظَرُ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ٱلْمُسْتَمِرُّ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شاشَةِ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ٱلْجَوّالِ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ٱللَّوْحاتِ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يُتْعِبُ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ٱلْعَيْنَيْنِ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وَيُؤَثِّرُ عَلى ٱلنَّوْمِ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ٱلطَّبيعِيِّ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يُسَبِّبُ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ٱلْإِرْهاقَ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وَٱلتَّعَبَ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ٱلتّالي. كَما أَنَّ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ٱلْجُلوسَ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ٱلطَّويلَ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دونَ حَرَكَةٍ يُضْعِفُ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ٱلْعَضَلاتِ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وَيَجْعَلُ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خامِلاً، وَيُقَلِّلُ مِنَ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ٱلنَّشاطِ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ٱلْبَدَنِيِّ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ٱلضَّرورِيِّ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لِنُمُوِّ ٱلطِّفْلِ بِشَكْلٍ سَليمٍ. إِضافَةً إِلى ذلِكَ، قَدْ تُؤَدّي هَذِهِ ٱلْأَلْعابُ إِلى ض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عْفِ ٱلتَّرْكيزِ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وَٱنْخِفاضِ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ٱلْأَداءِ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ٱلدِّراسِيِّ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بِسَبَبِ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ٱلِانْشِغالِ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ٱلزّائِدِ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بِها.</a:t>
            </a:r>
          </a:p>
          <a:p>
            <a:pPr indent="182563" algn="just" rtl="1"/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ٱلْمُقابِلِ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تُشَكِّلُ مُمارَسَةُ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مِفْتاحَ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ٱلصِّحَّةِ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وَٱلْحَيَوِيَّةِ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لا تُقَوّي عَضَلاتِ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فَحَسْبُ، بَلْ تُنَشِّطُ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ٱلْقَلْبَ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وَٱلرِّئَتَيْنِ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وَتُساعِدُ عَلى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ٱلتَّخَلُّصِ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ٱلتَّوَتُّرِ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وَٱلْقَلَقِ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وَعِنْدَما يُواظِبُ ٱلطِّفْلُ عَلى ٱلْحَرَكَةِ وَٱللَّعِبِ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ٱلْهَواءِ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ٱلطَّلْقِ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أَوْ في فِرَقٍ رِياضِيَّةٍ، فَإِنَّهُ يَشْعُرُ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بِٱلسَّعادَةِ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وَٱلثِّقَةِ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بِٱلنَّفْسِ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وَيُصْبِحُ أَكْثَرَ نَشاطاً وَحَيَوِيَّةً في يَوْمِهِ. كَما تُساهِمُ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تَنْظيمِ ٱلنَّوْمِ وَتَحْسينِ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ٱلْمِزاجِ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فَتَجْعَلُ ٱلطِّفْلَ أَكْثَرَ تَرْكيزاً في دِراسَتِهِ وَأَكْثَرَ تَوازُناً في حَياتِهِ.</a:t>
            </a:r>
          </a:p>
        </p:txBody>
      </p:sp>
    </p:spTree>
    <p:extLst>
      <p:ext uri="{BB962C8B-B14F-4D97-AF65-F5344CB8AC3E}">
        <p14:creationId xmlns:p14="http://schemas.microsoft.com/office/powerpoint/2010/main" val="344529327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D9273-88F1-FE6C-882E-DDE71FCD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ED39-07FA-1C6C-664D-06C71978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تسجيل الأسئلة على السبورة أثناء القراءة الجهرية للنص.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3E92E8-6B6B-2D94-77DE-6A56E3C4DE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E47925-03C5-D665-FF5D-39E73B42D74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0872B9-95F4-0C8D-BD76-F1A62979938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9C1341-C3F2-0F6F-32E6-16245645CD4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C5AD1B-AD24-4506-CD0C-E3DCE38A39F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5B5B5D-1584-8AE0-1018-D0C8779BC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571D3D-3B79-91F6-3566-2E9C5CCB01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91C29A-908A-6E0D-F8F4-41E991056D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9D52E3-D061-670D-AECA-D4BE79B894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C775FC3-578D-F0FB-E06A-6D44B966DA16}"/>
              </a:ext>
            </a:extLst>
          </p:cNvPr>
          <p:cNvSpPr txBox="1"/>
          <p:nvPr/>
        </p:nvSpPr>
        <p:spPr>
          <a:xfrm>
            <a:off x="805571" y="2184387"/>
            <a:ext cx="7198395" cy="377975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42950" indent="-742950" algn="just" rtl="1"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اِسْتَخْرِج(ي) مِنَ ٱلنَّصِّ ثَلاثَةَ أَخْطارٍ لِلْإِفْراطِ في ٱلْأَلْعابِ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صِحَّةِ ٱلْأَطْفالِ.</a:t>
            </a:r>
          </a:p>
          <a:p>
            <a:pPr marL="742950" indent="-742950" algn="just" rtl="1"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اِسْتَخْرِج(ي) مِنَ ٱلنَّصِّ ثَلاثَ مَزايا لِمُمارَسَةِ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صِحَّةِ ٱلطِّفْلِ.</a:t>
            </a:r>
          </a:p>
          <a:p>
            <a:pPr marL="742950" indent="-742950" algn="just" rtl="1"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يُمْكِنُ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ٱلِاسْتِفادَةُ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وَٱلْأَلْعابِ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مَعاً؟</a:t>
            </a:r>
          </a:p>
        </p:txBody>
      </p:sp>
    </p:spTree>
    <p:extLst>
      <p:ext uri="{BB962C8B-B14F-4D97-AF65-F5344CB8AC3E}">
        <p14:creationId xmlns:p14="http://schemas.microsoft.com/office/powerpoint/2010/main" val="138729565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C76B2-A671-8D43-3BBC-E14DE3222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5A9BFE-F26E-1E2A-4CB6-69629C39C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19B590-B51C-1AF7-B9F1-68B77C861F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8F72BF-B570-822C-4A72-72408B5BA6D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DC081B-6B4D-0481-2AB0-4B21A49FB8C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BF24C4-5FF5-1985-AD74-A5B37943989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DD1FAE-C7E4-C506-FBEF-1FA7F39B675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49AD8E-A350-086C-16F2-08C98D956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CCAC33-3680-3D72-2493-80F42CC641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B4671B-145B-A7C8-C713-B7FBF4CCD8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9AE5F0-BB20-22F8-2DA9-C3822F9022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979F9D-7B32-7BD6-6E60-E1249F700D73}"/>
              </a:ext>
            </a:extLst>
          </p:cNvPr>
          <p:cNvSpPr txBox="1"/>
          <p:nvPr/>
        </p:nvSpPr>
        <p:spPr>
          <a:xfrm>
            <a:off x="805571" y="2184387"/>
            <a:ext cx="7198395" cy="377975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42950" indent="-742950" algn="just" rtl="1"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اِسْتَخْرِج(ي) مِنَ ٱلنَّصِّ ثَلاثَةَ أَخْطارٍ لِلْإِفْراطِ في ٱلْأَلْعابِ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صِحَّةِ ٱلْأَطْفالِ.</a:t>
            </a:r>
          </a:p>
          <a:p>
            <a:pPr marL="742950" indent="-742950" algn="just" rtl="1"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اِسْتَخْرِج(ي) مِنَ ٱلنَّصِّ ثَلاثَ مَزايا لِمُمارَسَةِ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صِحَّةِ ٱلطِّفْلِ.</a:t>
            </a:r>
          </a:p>
          <a:p>
            <a:pPr marL="742950" indent="-742950" algn="just" rtl="1">
              <a:buFont typeface="+mj-lt"/>
              <a:buAutoNum type="arabicPeriod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يُمْكِنُ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ٱلِاسْتِفادَةُ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وَٱلْأَلْعابِ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مَعاً؟</a:t>
            </a:r>
          </a:p>
        </p:txBody>
      </p:sp>
    </p:spTree>
    <p:extLst>
      <p:ext uri="{BB962C8B-B14F-4D97-AF65-F5344CB8AC3E}">
        <p14:creationId xmlns:p14="http://schemas.microsoft.com/office/powerpoint/2010/main" val="193986127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1B171-FA42-8325-697E-A445218F8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5ADC4A-C255-9112-AA42-E3EE04FFD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الأجوبة.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35139F-D6AD-0D6F-FD09-60E952E376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3BD4AE-2761-725F-4EC1-5881C11690D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78216A-5538-3618-D086-459E6FAFFCB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7B6E87-308D-2B56-7A6B-ADC2E48B3AC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88B1B-AC90-8666-1632-893C67C9C57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23D943-F717-AD22-55D7-60FB33A41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AEA786-C656-7AD7-CBD4-37F61A6134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CBC0FD-7813-89B2-CE6C-909DBC0D3E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EB6E31-3603-EF7E-BFBB-87E9405593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075F0A-399F-13C7-E7A9-0208B09AA733}"/>
              </a:ext>
            </a:extLst>
          </p:cNvPr>
          <p:cNvSpPr txBox="1"/>
          <p:nvPr/>
        </p:nvSpPr>
        <p:spPr>
          <a:xfrm>
            <a:off x="522512" y="1704227"/>
            <a:ext cx="826851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 rtl="1">
              <a:buAutoNum type="arabicPeriod"/>
            </a:pPr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أَخْطارُ </a:t>
            </a:r>
            <a:r>
              <a:rPr lang="ar-MA" sz="3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ٱلْإِفْراطِ</a:t>
            </a:r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ٱلْأَلْعابِ </a:t>
            </a:r>
            <a:r>
              <a:rPr lang="ar-MA" sz="3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ٱلْإِلِكْترونِيَّةِ</a:t>
            </a:r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تُتْعِبُ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ٱلْعَيْنَيْنِ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وَتُؤَثِّرُ عَلى ٱلنَّوْمِ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ٱلطَّبيعِيِّ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.- تُضْعِفُ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ٱلْعَضَلاتِ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وَتَجْعَلُ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ٱلْجِسْمَ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خامِلاً- تُؤَدّي إِلى ضَعْفِ ٱلتَّرْكيزِ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وَٱنْخِفاضِ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ٱلْأَداءِ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ٱلدِّراسِيِّ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60363" indent="-360363" algn="just" rtl="1">
              <a:buAutoNum type="arabicPeriod"/>
            </a:pPr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مَزايا مُمارَسَةِ </a:t>
            </a:r>
            <a:r>
              <a:rPr lang="ar-MA" sz="36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ٱلرِّياضَةِ</a:t>
            </a:r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:-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تُقَوّي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ٱلْعَضَلاتِ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وَتُنَشِّطُ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ٱلْقَلْبَ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وَٱلرِّئَتَيْنِ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627063" indent="-182563"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تُساعِدُ عَلى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ٱلتَّخَلُّصِ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ٱلتَّوَتُّرِ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وَتَمْنَحُ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ٱلثِّقَةَ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بِٱلنَّفْسِ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تُنَظِّمُ ٱلنَّوْمَ وَتُحَسِّنُ ٱلتَّرْكيزَ في ٱلدِّراسَةِ</a:t>
            </a:r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627063" indent="-534988" algn="just" rtl="1"/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يُمْكِنُ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ٱلِاسْتِفادَةُ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ٱلرِّياضَةِ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وَٱلْأَلْعابِ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ٱلْإِلِكْترونِيَّةِ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مَعاً بِتَخْصيصِ وَقْتٍ مُحَدَّدٍ لِكُلٍّ مِنْهُما،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وَٱلْمُوازَنَةِ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ٱلنَّشاطِ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ٱلْبَدَنِيِّ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وَٱللَّعِبِ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ٱلْإِلِكْترونِيِّ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إِفْراطٍ</a:t>
            </a:r>
            <a:r>
              <a:rPr lang="ar-MA" sz="3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701728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</a:t>
            </a:r>
            <a:r>
              <a:rPr lang="ar-MA" dirty="0">
                <a:solidFill>
                  <a:srgbClr val="424D7B"/>
                </a:solidFill>
              </a:rPr>
              <a:t>إملاء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تنوين الاسمين المنقوص والمقصور.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95" y="828000"/>
            <a:ext cx="7302137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الاسم المنقوص؟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3102D7-2E56-FD35-C034-76ED94568D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FF45A0-DD45-0F9F-5975-A856EE5CBFD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05DA39-316A-CC4D-6C08-FD8B3E8AA7E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5873FB-B559-B1BF-695D-F11CD9EF8B2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93BD44-FA5C-0A79-414F-4DFD325B556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C3F55B3-C455-135B-E6F3-2E6BD2BA67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76CBAC-4B70-9434-7FEF-AE7A64CCA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5DAA974-0122-535B-145C-1C44B96CA0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438F06-72E8-DCB5-7CF5-0CF0937BFA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0CB1AB3-79CA-FCC9-5BD9-1BB7834C70E7}"/>
              </a:ext>
            </a:extLst>
          </p:cNvPr>
          <p:cNvSpPr/>
          <p:nvPr/>
        </p:nvSpPr>
        <p:spPr>
          <a:xfrm>
            <a:off x="1290951" y="3069651"/>
            <a:ext cx="7083298" cy="11538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تَعْريفُ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ٱلْمَنْقوصِ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9616B-572C-11BD-E827-361E8E36C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7138DE-6837-79C9-8E94-505A9056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40" y="756880"/>
            <a:ext cx="6993664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مطالبة التلاميذ بتقديم أمثلة أخرى.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B1C0BE-3858-F2F1-0D07-780BD5D13E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E6A331-6F9E-692C-7D87-44636F71236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82EDA8-B3A6-55AD-D465-8A14E6464A4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FC6D3-913E-DB6B-7036-3DECE812BA6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0752A7-CD56-2795-8BC8-BEFB9800DF5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5CA1238-CCFB-DD04-46C5-A7B42151AD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2F102F-6105-0B7D-209B-C0A0E23F9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4D33BF-579E-0F39-E0E0-1796FEF68B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061584-87D6-0D99-D433-32ADE5A7D2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7C131AE-06C9-5AB5-179A-932499AE73FF}"/>
              </a:ext>
            </a:extLst>
          </p:cNvPr>
          <p:cNvSpPr/>
          <p:nvPr/>
        </p:nvSpPr>
        <p:spPr>
          <a:xfrm>
            <a:off x="701040" y="2714051"/>
            <a:ext cx="8026400" cy="237610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اَلِاسْمُ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ٱلْمَنْقوصُ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ما كانَ آخِرُهُ ياءً لازِمَةً مَكْسوراً ما قَبْلَها.</a:t>
            </a:r>
          </a:p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مِثْلَ: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اَلْقاضـــ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ـي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اَلرّاعـــ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ــي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021371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D7466-9910-99E1-23A1-240C20592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B8F66B-9DDA-EF8A-5869-352F60BDF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95" y="828000"/>
            <a:ext cx="7302137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الاسم المقصور؟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436F9F-1492-9AE4-479B-DF1C74FD44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2A48D8-ED9F-5909-B16F-DBA357D824D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55AAB7-800C-0BF1-B45A-AF584D3D254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C7A6A-8FF8-36C6-5D9D-70AA2B3E9C7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E7553F-0A8A-E05C-38F9-9BCCDE95F97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928E47-E8D0-070F-6D2C-8A5C169C0A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96B9B5-8110-75AE-DCDA-677E0C74C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B1194F-30E6-768C-44AC-6F358FE112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3CB69C-1E9F-4CAE-93B3-869AA18E56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F9805DC-C63E-30DE-E629-A3FD6BB162C0}"/>
              </a:ext>
            </a:extLst>
          </p:cNvPr>
          <p:cNvSpPr/>
          <p:nvPr/>
        </p:nvSpPr>
        <p:spPr>
          <a:xfrm>
            <a:off x="1214482" y="3082714"/>
            <a:ext cx="6605085" cy="11538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تَعْريفُ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ٱلْمَقْصورِ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570789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086C4-EE17-67F2-5FA8-81CCDA8BA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85C9F-D82D-9241-D894-53D984DE8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40" y="756880"/>
            <a:ext cx="6993664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مطالبة التلاميذ بتقديم أمثلة أخرى.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E91096-EE10-422F-7F7A-93DB018C0D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AF42AE-2A3F-3327-2CDE-8DBD19C64AD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16D356-5D25-CAB6-1A77-0831797C773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6C08A0-A68D-4753-E38E-070C3AEADA8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0BBE38-4FD7-E6AB-CA3F-784EFD8883A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1E50746-F825-6F97-48CC-FFBE464161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2DB31D-CAC5-B4A1-3161-C1D495312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FE146F-1DA6-273E-D477-E9A31D757A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F4DD3AC-D394-A71C-BCCD-2C78CD1750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E4494AC-FEC7-C76F-926B-C2CEBDAD87CD}"/>
              </a:ext>
            </a:extLst>
          </p:cNvPr>
          <p:cNvSpPr/>
          <p:nvPr/>
        </p:nvSpPr>
        <p:spPr>
          <a:xfrm>
            <a:off x="669638" y="2724211"/>
            <a:ext cx="8026400" cy="237610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اَلِاسْمُ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ٱلْمَقْصورُ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ما كانَ آخِرُهُ أَلِفاً مَمْدودَةً، مِثْلَ: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عَصــ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ــا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أَوْ أَلِفاً مَقْصورَةً، مِثْلَ: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مَقْهــــ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ـى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585501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A22C7-D05A-34D4-B70D-078E59293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888053-1631-FDCE-2AB8-EDBDF95D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لتتعلموا طريقة تنوين الاسم المنقوص.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91A176-2963-2464-44EB-0635EAC80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1316C4-9F69-EB41-5945-9BEE5BBFD0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00526D-892C-63B2-F4A6-B252038ABC2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659B6C-3804-0A50-B51C-75E1F5E6CA1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8BD317-E1AC-8904-C600-ADB8A9AE80F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D5A523-22EC-7F16-8CA1-E2305226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F2C0F4-2E38-2DBA-59E4-502D54FF6A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A9BB91-FD0D-1363-7F9A-E6C9E7C703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4E0C1C-8810-E644-BB95-C5C24F49F7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B50BF5-EBA0-2094-11C8-09A8A07667A1}"/>
              </a:ext>
            </a:extLst>
          </p:cNvPr>
          <p:cNvSpPr/>
          <p:nvPr/>
        </p:nvSpPr>
        <p:spPr>
          <a:xfrm>
            <a:off x="1290951" y="3069651"/>
            <a:ext cx="7083298" cy="11538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أُنَوِّنُ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ٱلْمَنْقوصَ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94504050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2C494-C7B2-86E3-B0F7-F629CED00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E293AC-AB06-4518-7EE6-902C13957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معي اسم "القاضي" في الجملة التالية فهو اسم منقوص في آخره ياء لازمة.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B6884E-2977-E942-30F0-48185D378B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DE8C4A-0AF8-5964-B673-28251B81690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4B5BFE-2B48-5B70-C6B8-C44BF07202D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D38CC9-F9ED-3B40-EC75-1B50491762A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50CC9A-C524-705C-17D7-35E8F657A2C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54CAB1E-2486-3CC2-74C0-70E9D4F8E7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2541B2-B091-6828-8CE5-2DC1E5DE8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FEE23D-FE9D-FAFF-6451-2BC911047F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6AC7FF-5A6B-9994-36E8-E25F1A9E04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8B44E06-410A-CAF0-2EFF-B2023A686A7A}"/>
              </a:ext>
            </a:extLst>
          </p:cNvPr>
          <p:cNvSpPr txBox="1"/>
          <p:nvPr/>
        </p:nvSpPr>
        <p:spPr>
          <a:xfrm>
            <a:off x="1523690" y="3644537"/>
            <a:ext cx="5893491" cy="1328023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7200" dirty="0">
                <a:solidFill>
                  <a:srgbClr val="424D7B"/>
                </a:solidFill>
              </a:rPr>
              <a:t>جاءَ </a:t>
            </a:r>
            <a:r>
              <a:rPr lang="ar-MA" sz="7200" dirty="0" err="1">
                <a:solidFill>
                  <a:srgbClr val="C00000"/>
                </a:solidFill>
              </a:rPr>
              <a:t>ٱلْقاضي</a:t>
            </a:r>
            <a:r>
              <a:rPr lang="ar-MA" sz="7200" dirty="0">
                <a:solidFill>
                  <a:srgbClr val="424D7B"/>
                </a:solidFill>
              </a:rPr>
              <a:t>.</a:t>
            </a:r>
            <a:endParaRPr lang="fr-FR" sz="72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13953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88BAA-5F44-890D-5790-19275D734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2B260-AE3F-B1BA-8975-EC5055F8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 سأعيد كتابة الاسم المنقوص منونا، أي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سأحوله إلى نكرة بحذف التعريف.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1C92DB-3311-3F39-64A5-79A3087C2C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B90000-A8E8-3394-3454-E96E9F7AEC4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966E52-948A-0403-B049-15F3985E0BE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AED52E-238F-2EA6-B4EB-0D42B455EB1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A1B3C3-330D-1179-4814-CA5AA460298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CDD885F-8ECB-FFE7-0B95-7D5561D1F8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AFBA214-ADF4-48D0-CC2E-5A3E6D598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10EA44-4F07-3957-DEDB-A5B0AC04B0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41E0C38-564B-CAA3-07C1-9452E8D8F1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F9E1A29-4B6B-261B-4E46-9DFD98EC1F69}"/>
              </a:ext>
            </a:extLst>
          </p:cNvPr>
          <p:cNvSpPr txBox="1"/>
          <p:nvPr/>
        </p:nvSpPr>
        <p:spPr>
          <a:xfrm>
            <a:off x="1335118" y="4398742"/>
            <a:ext cx="6695439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000" dirty="0">
                <a:solidFill>
                  <a:srgbClr val="424D7B"/>
                </a:solidFill>
              </a:rPr>
              <a:t>جاءَ قاض.</a:t>
            </a:r>
            <a:endParaRPr lang="fr-FR" sz="8000" dirty="0">
              <a:solidFill>
                <a:srgbClr val="424D7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1E63C8A-5FFF-6BF2-747E-BA3C7C6C623D}"/>
              </a:ext>
            </a:extLst>
          </p:cNvPr>
          <p:cNvSpPr txBox="1"/>
          <p:nvPr/>
        </p:nvSpPr>
        <p:spPr>
          <a:xfrm>
            <a:off x="1523690" y="2739281"/>
            <a:ext cx="5893491" cy="1328023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7200" dirty="0">
                <a:solidFill>
                  <a:srgbClr val="424D7B"/>
                </a:solidFill>
              </a:rPr>
              <a:t>جاءَ </a:t>
            </a:r>
            <a:r>
              <a:rPr lang="ar-MA" sz="7200" dirty="0" err="1">
                <a:solidFill>
                  <a:srgbClr val="C00000"/>
                </a:solidFill>
              </a:rPr>
              <a:t>ٱلْقاضي</a:t>
            </a:r>
            <a:r>
              <a:rPr lang="ar-MA" sz="7200" dirty="0">
                <a:solidFill>
                  <a:srgbClr val="424D7B"/>
                </a:solidFill>
              </a:rPr>
              <a:t>.</a:t>
            </a:r>
            <a:endParaRPr lang="fr-FR" sz="7200" dirty="0">
              <a:solidFill>
                <a:srgbClr val="424D7B"/>
              </a:solidFill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E7772606-3694-28CB-1466-3C64250C98FB}"/>
              </a:ext>
            </a:extLst>
          </p:cNvPr>
          <p:cNvSpPr/>
          <p:nvPr/>
        </p:nvSpPr>
        <p:spPr>
          <a:xfrm>
            <a:off x="3840436" y="3986784"/>
            <a:ext cx="420668" cy="530352"/>
          </a:xfrm>
          <a:prstGeom prst="downArrow">
            <a:avLst/>
          </a:prstGeom>
          <a:solidFill>
            <a:srgbClr val="555F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37043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34686-FBEB-E5FD-58EE-7E9B3357E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051A6-8A2F-D26A-6E15-63F76405F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ألاحظ أن اسم "القاضي" جاء في الجملة فاعلا مرفوعا. إذن أكتب "قاض" بالكسرتين.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D29407-132C-E0F5-27FE-47471CB9F5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1D234D-1E82-5C59-A60C-A9F9030BA00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16C79E-5398-6DAA-AADB-F3185DFF337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4DA54E-43B3-1F15-FAAB-943C970F12A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0593E2-C584-3C3C-74EB-9C0A1EDA3A7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4C7A657-F2CE-64A4-1E8C-4DB9CC693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6A422C-03F9-7804-7F4A-2FC221423F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89B33C-2E8E-402C-6C5D-8DE69E0D3E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EB4254-62B9-18A3-8524-1176AD8A33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C47AD1-CDBB-E813-73EB-B8FAA1782504}"/>
              </a:ext>
            </a:extLst>
          </p:cNvPr>
          <p:cNvSpPr txBox="1"/>
          <p:nvPr/>
        </p:nvSpPr>
        <p:spPr>
          <a:xfrm>
            <a:off x="855405" y="4397369"/>
            <a:ext cx="6695439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000" dirty="0">
                <a:solidFill>
                  <a:srgbClr val="424D7B"/>
                </a:solidFill>
              </a:rPr>
              <a:t>جاءَ </a:t>
            </a:r>
            <a:r>
              <a:rPr lang="ar-MA" sz="8000" dirty="0">
                <a:solidFill>
                  <a:srgbClr val="C00000"/>
                </a:solidFill>
              </a:rPr>
              <a:t>قاضٍ</a:t>
            </a:r>
            <a:r>
              <a:rPr lang="ar-MA" sz="8000" dirty="0">
                <a:solidFill>
                  <a:srgbClr val="424D7B"/>
                </a:solidFill>
              </a:rPr>
              <a:t>.</a:t>
            </a:r>
            <a:endParaRPr lang="fr-FR" sz="8000" dirty="0">
              <a:solidFill>
                <a:srgbClr val="424D7B"/>
              </a:solidFill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5204F9B8-AD90-16BE-272D-35D2A1B19B16}"/>
              </a:ext>
            </a:extLst>
          </p:cNvPr>
          <p:cNvSpPr/>
          <p:nvPr/>
        </p:nvSpPr>
        <p:spPr>
          <a:xfrm>
            <a:off x="1094165" y="1925176"/>
            <a:ext cx="6752541" cy="2314060"/>
          </a:xfrm>
          <a:prstGeom prst="wedgeRoundRectCallout">
            <a:avLst>
              <a:gd name="adj1" fmla="val -10602"/>
              <a:gd name="adj2" fmla="val 74355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كان الاسم المنقوص مَجْروراً أَوْ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مَرْفوعاً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أَحْذِفُ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آخِرِهِ وَأَكْتُبُ تَنْوينَ الْكَسْرِ: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قاضٍ</a:t>
            </a:r>
          </a:p>
          <a:p>
            <a:pPr rt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372473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D7EB4-FDEA-2F65-9A83-5678AF5A1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10D0B2-F910-CB3B-245E-06950C53A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في الجملة التالية: اسم" القاضي" اسم مجرور. أطبق القاعدة: أكتب "قاض" بالكسرتين.</a:t>
            </a:r>
            <a:b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القاعدة؟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EE91F8-5446-9377-8A61-CA15B516E2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4815595-5B80-DBA4-4E92-5BA9B5B96E3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6C6A14-1D83-F830-55D7-3E865C45684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A20664-2FAB-87B9-71A7-04CF367DFAF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E56353-B68D-4900-B62B-3459F843F05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48B7CF7-0919-1B52-870A-7CB51B688D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2F2F770-E42A-FF16-8713-85393A7710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A506230-ED34-FD19-42B1-8C7D365F13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BA8818-41AE-D933-CEF9-2D6F9215F7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9F0FC-6186-59DD-D3CD-B3E126230D70}"/>
              </a:ext>
            </a:extLst>
          </p:cNvPr>
          <p:cNvSpPr txBox="1"/>
          <p:nvPr/>
        </p:nvSpPr>
        <p:spPr>
          <a:xfrm>
            <a:off x="896009" y="4555792"/>
            <a:ext cx="6695439" cy="146423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000" dirty="0">
                <a:solidFill>
                  <a:srgbClr val="424D7B"/>
                </a:solidFill>
              </a:rPr>
              <a:t>اِلْتَقَيْتُ بِــ</a:t>
            </a:r>
            <a:r>
              <a:rPr lang="ar-MA" sz="8000" dirty="0">
                <a:solidFill>
                  <a:srgbClr val="C00000"/>
                </a:solidFill>
              </a:rPr>
              <a:t>ـقاضٍ</a:t>
            </a:r>
            <a:r>
              <a:rPr lang="ar-MA" sz="8000" dirty="0">
                <a:solidFill>
                  <a:srgbClr val="424D7B"/>
                </a:solidFill>
              </a:rPr>
              <a:t>.</a:t>
            </a:r>
            <a:endParaRPr lang="fr-FR" sz="8000" dirty="0">
              <a:solidFill>
                <a:srgbClr val="424D7B"/>
              </a:solidFill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3E1B3EA7-1021-7AF5-3223-671122BADE57}"/>
              </a:ext>
            </a:extLst>
          </p:cNvPr>
          <p:cNvSpPr/>
          <p:nvPr/>
        </p:nvSpPr>
        <p:spPr>
          <a:xfrm>
            <a:off x="1195729" y="2048615"/>
            <a:ext cx="6752541" cy="2314060"/>
          </a:xfrm>
          <a:prstGeom prst="wedgeRoundRectCallout">
            <a:avLst>
              <a:gd name="adj1" fmla="val -10602"/>
              <a:gd name="adj2" fmla="val 74355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كان</a:t>
            </a: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الاسم المنقوص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مَجْروراً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مَرْفوعاً، أَحْذِفُ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ٱلْياءَ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آخِرِهِ وَأَضَعُ كَسْرَتَيْنِ تَحْتَ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ٱلْأَخيرِ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قاضٍ</a:t>
            </a:r>
          </a:p>
          <a:p>
            <a:pPr rt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297159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12614-2195-41B1-751F-E2A09858B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A7044F-00D8-FACF-F1F2-78595F25E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في الجملة التالية: اسم "القاضي" اسم منصوب. أطبق القاعدة وأكتبه بإضافة ألف وفتحتين إلى آخره.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القاعدة؟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1D701F-B4A0-0F04-ACA1-4A1EF8BE7E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349D42-18C2-2BE1-B491-0B0F576545A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D9FAA5-DB2B-723A-A709-1DF8B662E15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77B9CB-9AF4-BC41-8480-B707AEC78B7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97A4DB-27C8-2C2B-39A0-E0AF33EC1A6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57D63E7-6CB9-B2F3-6EC4-C353A9A3DC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0E1C71-D1BC-C6B5-7766-93E68D8435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D819F07-B590-E108-71D0-79AC6C1B36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97D599-53BD-54B8-1C8F-BF67F44652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BEED55C-8548-D478-DF6C-A4C4E7DA9FB0}"/>
              </a:ext>
            </a:extLst>
          </p:cNvPr>
          <p:cNvSpPr txBox="1"/>
          <p:nvPr/>
        </p:nvSpPr>
        <p:spPr>
          <a:xfrm>
            <a:off x="839206" y="4198668"/>
            <a:ext cx="6695439" cy="16004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800" dirty="0">
                <a:solidFill>
                  <a:srgbClr val="424D7B"/>
                </a:solidFill>
              </a:rPr>
              <a:t>صافَحَ </a:t>
            </a:r>
            <a:r>
              <a:rPr lang="ar-MA" sz="8800" dirty="0" err="1">
                <a:solidFill>
                  <a:srgbClr val="424D7B"/>
                </a:solidFill>
              </a:rPr>
              <a:t>ٱلْمَظْلومُ</a:t>
            </a:r>
            <a:r>
              <a:rPr lang="ar-MA" sz="8800" dirty="0">
                <a:solidFill>
                  <a:srgbClr val="424D7B"/>
                </a:solidFill>
              </a:rPr>
              <a:t> </a:t>
            </a:r>
            <a:r>
              <a:rPr lang="ar-MA" sz="8800" dirty="0">
                <a:solidFill>
                  <a:srgbClr val="C00000"/>
                </a:solidFill>
              </a:rPr>
              <a:t>قاضِياً</a:t>
            </a:r>
            <a:r>
              <a:rPr lang="ar-MA" sz="8800" dirty="0">
                <a:solidFill>
                  <a:srgbClr val="424D7B"/>
                </a:solidFill>
              </a:rPr>
              <a:t>.</a:t>
            </a:r>
            <a:endParaRPr lang="fr-FR" sz="8800" dirty="0">
              <a:solidFill>
                <a:srgbClr val="424D7B"/>
              </a:solidFill>
            </a:endParaRPr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A2E0FCF0-7767-7A98-A723-7C6BD51F108C}"/>
              </a:ext>
            </a:extLst>
          </p:cNvPr>
          <p:cNvSpPr/>
          <p:nvPr/>
        </p:nvSpPr>
        <p:spPr>
          <a:xfrm>
            <a:off x="1306567" y="2351077"/>
            <a:ext cx="6752541" cy="1600438"/>
          </a:xfrm>
          <a:prstGeom prst="wedgeRoundRectCallout">
            <a:avLst>
              <a:gd name="adj1" fmla="val -14364"/>
              <a:gd name="adj2" fmla="val 83877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كانَ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الاسم المنقوص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مَنْصوباً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أَحْتَفِظُ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بِٱلْياءِ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أُضيفُ إِلى آخِرِه أَلِفاً مَمْدودَةً فَوْقَها فَتْحَتَيْنِ: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قاضِياً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078533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1B936-6AA6-CA24-99AC-12FFFC7A1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80839-2DC5-E46D-E55B-9A831DCA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93039"/>
            <a:ext cx="7009037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دوركم الآن، خذوا كراساتكم الصفحة 135.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3ED310-0327-D33A-5BAA-2E43B654EB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2F6743-1445-4E14-985E-0F2FBCA5CF3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016ACC-014E-1026-A81E-3E75F838DD3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51180C-31B8-115C-B99F-C93B8B8DDAF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8BB486-C5D9-05DB-F777-8133479019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E40B13-45CC-BB2D-3B6C-2C8FF11D1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DCE5B9-E187-92A1-E391-D9F8E6F0D5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3952D0-FD2D-A6C0-6340-37645BF099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F1169DB-6AC8-EB86-CEA5-FB6B7719C3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47D4D6-99CA-45A2-9264-E912BC11C6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4121" y="1584000"/>
            <a:ext cx="3585807" cy="5073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C69E3E-D935-0224-93D4-E1C792FC1A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4121" y="4003485"/>
            <a:ext cx="3585807" cy="88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5261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7EA97-EECF-6E0C-ADCD-433D7B9E2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507B79-D931-D773-93DE-417273EFE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1" y="756000"/>
            <a:ext cx="7442712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على كراساتكم التمرين رقم 1 . من يقرأ التعليمة؟ أمامكم دقيقة واحدة. 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الأقلام. نصحح جماعة -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2CF06F-D156-F19C-B972-8A94BFA793D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81D386-A32D-4DDC-A923-B7669029C68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16AD45-CC2E-97E8-4502-16DF99684C9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DBB5DC-AE6B-B2C7-0CEB-429018BD592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88C6340-76FB-369D-8102-BA40C3D041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E72404-3041-FC56-8937-F66EBD1B8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B7F70D-EE28-4B1D-EE96-9542E3D036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58DFFE-95AD-09EA-9CA8-4FA2680894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4F545F5-25E3-E387-4192-C222F03062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443900-3D21-4690-6919-35EC953395F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36110"/>
          <a:stretch>
            <a:fillRect/>
          </a:stretch>
        </p:blipFill>
        <p:spPr>
          <a:xfrm>
            <a:off x="625745" y="2152576"/>
            <a:ext cx="7782560" cy="22274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604214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8399E-90AC-CD60-DA75-9A3A1D973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F2C83FD-F5DF-6CE8-8697-F6BDC1597F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110"/>
          <a:stretch>
            <a:fillRect/>
          </a:stretch>
        </p:blipFill>
        <p:spPr>
          <a:xfrm>
            <a:off x="625745" y="2152576"/>
            <a:ext cx="7782560" cy="22274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711A112-12E8-FE32-4EEF-4E24F4238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1" y="756000"/>
            <a:ext cx="7442712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F850EA-F800-1852-5C80-F2D5A91A852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3EA6A6-36BE-1D25-39CC-16C7860550B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44CAE5-7656-B826-DF57-26355B7848B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45CAA1-7651-A1C3-D904-F7E0700DF34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34E1038-91D5-6F9D-00C1-5FD0B6198D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812714-0979-D8A1-E737-82E1199786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C440F9-DDE7-BEAE-E62A-1E38DA71A0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1CC952-1632-715B-F081-128D5471C8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5D2480C-3F08-4F61-71EB-7349FF3516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5908BD13-2DB9-83F0-40CB-6AFF723C8B2B}"/>
              </a:ext>
            </a:extLst>
          </p:cNvPr>
          <p:cNvGrpSpPr/>
          <p:nvPr/>
        </p:nvGrpSpPr>
        <p:grpSpPr>
          <a:xfrm>
            <a:off x="965312" y="2962876"/>
            <a:ext cx="2590801" cy="1509390"/>
            <a:chOff x="1041511" y="3136612"/>
            <a:chExt cx="2590801" cy="1509390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6E4C751-BFCA-9A4D-A628-F41D9DDC7DD1}"/>
                </a:ext>
              </a:extLst>
            </p:cNvPr>
            <p:cNvSpPr txBox="1"/>
            <p:nvPr/>
          </p:nvSpPr>
          <p:spPr>
            <a:xfrm>
              <a:off x="1041511" y="3136612"/>
              <a:ext cx="24383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راعٍ</a:t>
              </a:r>
              <a:endPara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FE3DDA3-4C13-2845-408E-F7C1B8EEDD01}"/>
                </a:ext>
              </a:extLst>
            </p:cNvPr>
            <p:cNvSpPr txBox="1"/>
            <p:nvPr/>
          </p:nvSpPr>
          <p:spPr>
            <a:xfrm>
              <a:off x="1041512" y="3560293"/>
              <a:ext cx="24383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قاضٍ</a:t>
              </a:r>
              <a:endPara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22DDC448-014B-5180-FC65-015C4B610FAE}"/>
                </a:ext>
              </a:extLst>
            </p:cNvPr>
            <p:cNvSpPr txBox="1"/>
            <p:nvPr/>
          </p:nvSpPr>
          <p:spPr>
            <a:xfrm>
              <a:off x="1193913" y="4061227"/>
              <a:ext cx="24383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عالِياً</a:t>
              </a:r>
              <a:endPara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006463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7B03A-80BF-7D36-8811-220E638D8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682313-4FF1-2F4C-5663-C332AC77D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سأنون اسما مقصورا. انتبهوا لتتعلموا كيف تقومون بذلك.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5726D5-792B-F755-352B-8EA3584AFE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DFCE29-C034-945C-2231-E1E73D4A4A1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856A0-6254-3B1B-C648-1039DEA9D61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6A7AE7-4C4D-B085-BE50-8B92F78A004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50D7C2-43F6-C924-D598-40E90219936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E56EBA-D5C9-F8F8-B7E6-BF531920C3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CFBEFC-C934-5C05-BFC3-D609BC4678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C9D83A-F27E-2FD7-6454-B6032DE096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D42062-CAE8-686F-4F33-DDB42C3A93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CBF340D-C035-C07E-4915-9621BAB24AF0}"/>
              </a:ext>
            </a:extLst>
          </p:cNvPr>
          <p:cNvSpPr txBox="1"/>
          <p:nvPr/>
        </p:nvSpPr>
        <p:spPr>
          <a:xfrm>
            <a:off x="481414" y="3051198"/>
            <a:ext cx="7978044" cy="160043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8800" dirty="0">
                <a:solidFill>
                  <a:srgbClr val="424D7B"/>
                </a:solidFill>
              </a:rPr>
              <a:t>كَيْفَ أُنَوِّنُ </a:t>
            </a:r>
            <a:r>
              <a:rPr lang="ar-MA" sz="8800" dirty="0" err="1">
                <a:solidFill>
                  <a:srgbClr val="424D7B"/>
                </a:solidFill>
              </a:rPr>
              <a:t>ٱلِاسْمَ</a:t>
            </a:r>
            <a:r>
              <a:rPr lang="ar-MA" sz="8800" dirty="0">
                <a:solidFill>
                  <a:srgbClr val="424D7B"/>
                </a:solidFill>
              </a:rPr>
              <a:t> </a:t>
            </a:r>
            <a:r>
              <a:rPr lang="ar-MA" sz="8800" dirty="0" err="1">
                <a:solidFill>
                  <a:srgbClr val="424D7B"/>
                </a:solidFill>
              </a:rPr>
              <a:t>ٱلْمَقْصورَ</a:t>
            </a:r>
            <a:r>
              <a:rPr lang="ar-MA" sz="8800" dirty="0">
                <a:solidFill>
                  <a:srgbClr val="424D7B"/>
                </a:solidFill>
              </a:rPr>
              <a:t>؟</a:t>
            </a:r>
            <a:endParaRPr lang="fr-FR" sz="88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52773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F0C86-98A6-C251-3888-EF3ED4D0E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CFA16B-93BE-65D3-086C-CAD1061E3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للاسم المقصور لا يتغير رسمه عند تنوينه سواء أكان مرفوعا أو مجرورا أو منصوبا. أضيف فقط فتحتين على الحرف الذي جاء قبل الألف المقصورة أو على الألف الممدودة.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430CD8-AE92-622D-1CBF-0212FBEE5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3CE7719-95B5-F21A-3433-5A50228824F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DA457E-0525-0932-1676-5752A818B46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050C04-C283-EAB3-759B-2893AB47BCA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A4DDAE-A9E3-E33F-3F7B-ED3B8A22A1D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615206D-9F8D-3FF7-4E26-977E99D6A8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F94412D-2F47-0D8B-3C40-C88912A45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0C6BBC-69A8-CD07-B284-1697061C2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1A4DBD-088A-4C8A-A171-CD783AFEF0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C114C2-D047-7C9F-F5F2-9E8162ECFA86}"/>
              </a:ext>
            </a:extLst>
          </p:cNvPr>
          <p:cNvSpPr txBox="1"/>
          <p:nvPr/>
        </p:nvSpPr>
        <p:spPr>
          <a:xfrm>
            <a:off x="5342709" y="3562753"/>
            <a:ext cx="3313056" cy="2349579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marL="444500" indent="-444500" algn="r">
              <a:buFont typeface="Arial" panose="020B0604020202020204" pitchFamily="34" charset="0"/>
              <a:buChar char="•"/>
            </a:pPr>
            <a:r>
              <a:rPr lang="ar-MA" sz="4400" dirty="0">
                <a:solidFill>
                  <a:srgbClr val="424D7B"/>
                </a:solidFill>
              </a:rPr>
              <a:t>حَضَرَ فَــــ</a:t>
            </a:r>
            <a:r>
              <a:rPr lang="ar-MA" sz="4400" dirty="0">
                <a:solidFill>
                  <a:srgbClr val="C00000"/>
                </a:solidFill>
              </a:rPr>
              <a:t>تًـــ</a:t>
            </a:r>
            <a:r>
              <a:rPr lang="ar-MA" sz="4400" dirty="0">
                <a:solidFill>
                  <a:srgbClr val="424D7B"/>
                </a:solidFill>
              </a:rPr>
              <a:t>ـــى.</a:t>
            </a:r>
          </a:p>
          <a:p>
            <a:pPr marL="444500" indent="-444500" algn="r">
              <a:buFont typeface="Arial" panose="020B0604020202020204" pitchFamily="34" charset="0"/>
              <a:buChar char="•"/>
            </a:pPr>
            <a:r>
              <a:rPr lang="ar-MA" sz="4400" dirty="0">
                <a:solidFill>
                  <a:srgbClr val="424D7B"/>
                </a:solidFill>
              </a:rPr>
              <a:t>صافَحْتُ فَــــ</a:t>
            </a:r>
            <a:r>
              <a:rPr lang="ar-MA" sz="4400" dirty="0">
                <a:solidFill>
                  <a:srgbClr val="C00000"/>
                </a:solidFill>
              </a:rPr>
              <a:t>تًـــ</a:t>
            </a:r>
            <a:r>
              <a:rPr lang="ar-MA" sz="4400" dirty="0">
                <a:solidFill>
                  <a:srgbClr val="424D7B"/>
                </a:solidFill>
              </a:rPr>
              <a:t>ـــى.</a:t>
            </a:r>
          </a:p>
          <a:p>
            <a:pPr marL="444500" indent="-444500" algn="r">
              <a:buFont typeface="Arial" panose="020B0604020202020204" pitchFamily="34" charset="0"/>
              <a:buChar char="•"/>
            </a:pPr>
            <a:r>
              <a:rPr lang="ar-MA" sz="4400" dirty="0">
                <a:solidFill>
                  <a:srgbClr val="424D7B"/>
                </a:solidFill>
              </a:rPr>
              <a:t>اِلْتَقَيْتُ بِفَــــ</a:t>
            </a:r>
            <a:r>
              <a:rPr lang="ar-MA" sz="4400" dirty="0">
                <a:solidFill>
                  <a:srgbClr val="C00000"/>
                </a:solidFill>
              </a:rPr>
              <a:t>تًـــ</a:t>
            </a:r>
            <a:r>
              <a:rPr lang="ar-MA" sz="4400" dirty="0">
                <a:solidFill>
                  <a:srgbClr val="424D7B"/>
                </a:solidFill>
              </a:rPr>
              <a:t>ـــى.</a:t>
            </a:r>
            <a:endParaRPr lang="fr-FR" sz="4400" dirty="0">
              <a:solidFill>
                <a:srgbClr val="424D7B"/>
              </a:solidFill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575E9930-9EA5-EB23-BA53-30B8B653CA71}"/>
              </a:ext>
            </a:extLst>
          </p:cNvPr>
          <p:cNvSpPr/>
          <p:nvPr/>
        </p:nvSpPr>
        <p:spPr>
          <a:xfrm>
            <a:off x="676175" y="1920227"/>
            <a:ext cx="7791649" cy="1363051"/>
          </a:xfrm>
          <a:prstGeom prst="wedgeRoundRectCallout">
            <a:avLst>
              <a:gd name="adj1" fmla="val -13247"/>
              <a:gd name="adj2" fmla="val 42730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أَحْتَفِظُ بِرَسْمِ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ٱلاِسْمِ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كامِلاً وَأَضَعُ فَتْحَتَيْنِ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يوجَدُ قَبْلَ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ٱلْمَقْصورَةِ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ٱلْمَمْدودَةِ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064A30D-2A8C-51A9-6F73-3B5B57AB0B58}"/>
              </a:ext>
            </a:extLst>
          </p:cNvPr>
          <p:cNvSpPr txBox="1"/>
          <p:nvPr/>
        </p:nvSpPr>
        <p:spPr>
          <a:xfrm>
            <a:off x="488235" y="3562754"/>
            <a:ext cx="4194603" cy="2349579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marL="352425" indent="-352425" algn="r">
              <a:buFont typeface="Arial" panose="020B0604020202020204" pitchFamily="34" charset="0"/>
              <a:buChar char="•"/>
            </a:pPr>
            <a:r>
              <a:rPr lang="ar-MA" sz="4400" dirty="0">
                <a:solidFill>
                  <a:srgbClr val="424D7B"/>
                </a:solidFill>
              </a:rPr>
              <a:t>عَص</a:t>
            </a:r>
            <a:r>
              <a:rPr lang="ar-MA" sz="4400" dirty="0">
                <a:solidFill>
                  <a:srgbClr val="C00000"/>
                </a:solidFill>
              </a:rPr>
              <a:t>ــاً</a:t>
            </a:r>
            <a:r>
              <a:rPr lang="ar-MA" sz="4400" dirty="0">
                <a:solidFill>
                  <a:srgbClr val="424D7B"/>
                </a:solidFill>
              </a:rPr>
              <a:t> طَويلَةٌ .</a:t>
            </a:r>
          </a:p>
          <a:p>
            <a:pPr marL="352425" indent="-352425" algn="r">
              <a:buFont typeface="Arial" panose="020B0604020202020204" pitchFamily="34" charset="0"/>
              <a:buChar char="•"/>
            </a:pPr>
            <a:r>
              <a:rPr lang="ar-MA" sz="4400" dirty="0">
                <a:solidFill>
                  <a:srgbClr val="424D7B"/>
                </a:solidFill>
              </a:rPr>
              <a:t>يَحْمِلٌ جَدّي عَصـــ</a:t>
            </a:r>
            <a:r>
              <a:rPr lang="ar-MA" sz="4400" dirty="0">
                <a:solidFill>
                  <a:srgbClr val="C00000"/>
                </a:solidFill>
              </a:rPr>
              <a:t>ـا</a:t>
            </a:r>
            <a:r>
              <a:rPr lang="ar-MA" sz="4400" dirty="0">
                <a:solidFill>
                  <a:srgbClr val="424D7B"/>
                </a:solidFill>
              </a:rPr>
              <a:t>ً.</a:t>
            </a:r>
          </a:p>
          <a:p>
            <a:pPr marL="352425" indent="-352425" algn="r">
              <a:buFont typeface="Arial" panose="020B0604020202020204" pitchFamily="34" charset="0"/>
              <a:buChar char="•"/>
            </a:pPr>
            <a:r>
              <a:rPr lang="ar-MA" sz="4400" dirty="0">
                <a:solidFill>
                  <a:srgbClr val="424D7B"/>
                </a:solidFill>
              </a:rPr>
              <a:t>يُوَجِّهُ </a:t>
            </a:r>
            <a:r>
              <a:rPr lang="ar-MA" sz="4400" dirty="0" err="1">
                <a:solidFill>
                  <a:srgbClr val="424D7B"/>
                </a:solidFill>
              </a:rPr>
              <a:t>ٱلرّاعي</a:t>
            </a:r>
            <a:r>
              <a:rPr lang="ar-MA" sz="4400" dirty="0">
                <a:solidFill>
                  <a:srgbClr val="424D7B"/>
                </a:solidFill>
              </a:rPr>
              <a:t> غَنَمَهُ بِعَصـ</a:t>
            </a:r>
            <a:r>
              <a:rPr lang="ar-MA" sz="4400" dirty="0">
                <a:solidFill>
                  <a:srgbClr val="C00000"/>
                </a:solidFill>
              </a:rPr>
              <a:t>ـاً</a:t>
            </a:r>
            <a:r>
              <a:rPr lang="ar-MA" sz="4400" dirty="0">
                <a:solidFill>
                  <a:srgbClr val="424D7B"/>
                </a:solidFill>
              </a:rPr>
              <a:t>.</a:t>
            </a:r>
            <a:endParaRPr lang="fr-FR" sz="44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2082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C264C-4099-0ED7-CD7B-7DADBC711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AEE914-A842-8FEA-9F18-40381A125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1" y="756000"/>
            <a:ext cx="7442712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على كراساتكم التمرين رقم 2 . من يقرأ التعليمة؟ أمامكم دقيقة واحدة. 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الأقلام. نصحح جماعة -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92ED4E-F77A-687C-5202-C0FECB50396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2444A9-AF25-98B0-BDD3-D0AF770C634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F2FDD6-F448-1D6A-04C5-239F15CACD8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96E6AE-13A8-FC8C-072D-EB33F1DD178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3F67054-CD73-8F7A-47BA-5B0C0311C2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CF57BAF-BEF8-51A6-7F84-5E89050BB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1B4DEB-9BCC-5FE8-73CF-0C857651EC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193DD8C-233B-3C85-133F-816F4DD283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2AE2843-9F7E-F2AF-9B58-CF738FF1A7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E1EBBC-1DD1-F391-7FE1-2208768FB57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4152"/>
          <a:stretch>
            <a:fillRect/>
          </a:stretch>
        </p:blipFill>
        <p:spPr>
          <a:xfrm>
            <a:off x="452958" y="2596896"/>
            <a:ext cx="8238084" cy="132294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172418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76E86-C042-5908-4604-567AF8CBB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E8A84D1-08FC-85EC-9F0B-2FB5EF4D5C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152"/>
          <a:stretch>
            <a:fillRect/>
          </a:stretch>
        </p:blipFill>
        <p:spPr>
          <a:xfrm>
            <a:off x="452958" y="2596896"/>
            <a:ext cx="8238084" cy="132294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06D7DF1-53A5-63CE-B342-A4328611B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1" y="756000"/>
            <a:ext cx="7442712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D6CA9-42E3-1CE7-5BA6-48F99E61E5F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CDFCC3-0F48-D321-51F9-998347D13AA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3D11FD-F2CB-0E5A-7477-A54F06778CE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EE48B0-6845-090F-A2F3-5762F7C5333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DA56CFC-B60B-A302-0330-085FA24A1F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C226ACD-549D-8AD8-7F47-75460C8232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C7BB8CB-2E41-D3BD-CADE-AA7FCBEF72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E2D3B0-8420-5B66-5200-27AF487909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A30C437-E5DD-1421-839A-9822B79B83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58F48871-B6C5-4444-48BD-3CCBDB049DEA}"/>
              </a:ext>
            </a:extLst>
          </p:cNvPr>
          <p:cNvSpPr txBox="1"/>
          <p:nvPr/>
        </p:nvSpPr>
        <p:spPr>
          <a:xfrm>
            <a:off x="5177033" y="2917043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مُصَلًّى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E5EF881-0955-7057-D34C-666A384D0D8A}"/>
              </a:ext>
            </a:extLst>
          </p:cNvPr>
          <p:cNvSpPr txBox="1"/>
          <p:nvPr/>
        </p:nvSpPr>
        <p:spPr>
          <a:xfrm>
            <a:off x="5263662" y="3407551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فَتًى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0BAFA24-64B1-BE9D-B99E-1953AA382543}"/>
              </a:ext>
            </a:extLst>
          </p:cNvPr>
          <p:cNvSpPr txBox="1"/>
          <p:nvPr/>
        </p:nvSpPr>
        <p:spPr>
          <a:xfrm>
            <a:off x="1041513" y="2960348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عَصاً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2256C17-C3A4-B11B-347C-EA74B71821ED}"/>
              </a:ext>
            </a:extLst>
          </p:cNvPr>
          <p:cNvSpPr txBox="1"/>
          <p:nvPr/>
        </p:nvSpPr>
        <p:spPr>
          <a:xfrm>
            <a:off x="-34097" y="3407550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مَرْمًى</a:t>
            </a:r>
            <a:endParaRPr lang="fr-F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6751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AF5C6-AE5B-80D2-5A2C-32ECDAD93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E9E6D-FD09-C081-A8F0-9530E04BB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" أنجزوا بمفردي". من يقرأ التعليمة 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43A69-51FC-5CEF-920B-396EB4CB4F6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1EE2EF-DEDB-47CE-1D17-A1E65787B5C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3D6FA2-A945-521F-3419-6DC61C5A27F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94AB81-C5F8-E612-C968-94D81B939CB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7B80852-8A9B-83D5-F861-D08D7B6B09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DBEC8B-1C8A-852F-14E6-FA57848EF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5DC0BC-490C-5E9C-0D62-2A32297079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471362-1C9B-80FE-A226-A6A7C13FD6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F0AB13C-6918-FD8F-49A4-F2D8D38BB2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7CE094-C6F1-FB52-EC3D-39D2460A56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4121" y="1584000"/>
            <a:ext cx="3585807" cy="5073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A16FCD-9AAC-D812-5C2A-C8F978C193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4122" y="5496560"/>
            <a:ext cx="3640782" cy="863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2AD1A55-CECC-A34D-83B8-E2BB22678D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92" y="1472926"/>
            <a:ext cx="1017416" cy="1170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796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F7982-E55C-2014-D4DC-213D3EE3A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E15900-3387-487D-27F3-2A998FF3E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C21177-E984-E822-51A6-97CC348889E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13C499-BC65-4C89-6CA1-41E463150D1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2169CC-1C34-30BC-F6A7-925874BCD0E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7CFD87-B2E2-83BE-23ED-2A622DD77E3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A534E49-757A-F7BB-E2A0-774DE2E637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93B59B-FDF8-C0CE-9CF1-FBAAE735D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65D3B5-CFB0-AF5F-0970-77D2F00EC9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363A7C-66CF-4354-ADFA-4FD7ACBD82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2735421-5E96-685E-4395-75A75E776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1DFC879-8B4C-E749-DFD5-4668F1041C62}"/>
              </a:ext>
            </a:extLst>
          </p:cNvPr>
          <p:cNvSpPr txBox="1"/>
          <p:nvPr/>
        </p:nvSpPr>
        <p:spPr>
          <a:xfrm>
            <a:off x="648510" y="2090560"/>
            <a:ext cx="7941827" cy="3507343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قُرْبَ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مَجْرًى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مائِيٍّ،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اِعْتَدى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راعٍ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أَغْنامِ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راعٍ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آخَرَ، فَقَرَّرَ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ٱلثّاني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مُقاضاةَ ٱلْأَوَّلِ، وَكَّلَ لِذلِكَ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مُحامِياً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واعِياً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بِقَوانينِ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ٱلرَّعْيِ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قَدَّمَ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ٱلْمُحامي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مُرافَعَتَهُ أَمامَ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قاضٍ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دارٍ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بِأُصولِ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ٱلصُّلْحِ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فَطَلَبَ مِنْ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مُنادٍ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اِسْتِدْعاءَ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ٱلرّاعِيَيْنِ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وَحَثَّهُما عَلى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ٱلصُّلْحِ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تَفادِياً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لِلنِّزاعِ بَيْنَ أَهْلِ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092663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</a:t>
            </a:r>
            <a:r>
              <a:rPr lang="ar-MA" dirty="0">
                <a:solidFill>
                  <a:srgbClr val="424D7B"/>
                </a:solidFill>
              </a:rPr>
              <a:t>إنتاج كتابي (ح1).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52320" y="3159000"/>
            <a:ext cx="511203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رأي معزز بحجج حول موضوع ما.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كتابة رأي معزز بحجج مقنعة حول موضوع ما.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203038-D38A-935E-7A46-190965B1465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AD99DA-3AE7-B43C-E8AC-6123B7B4FF1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F1E38F-E668-A849-48BC-885D61BEA6D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5C8F53-4A2A-F37E-F790-334E1C493CC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173116-32B3-CB7A-1AAE-AEF2E3A7D4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EACF12-9E9F-C7FB-3943-58560E734E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BB446F-9C24-4C7C-DB8F-DF1F826EE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90B53B-8113-1CE2-7117-0C2FFBB5BA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A5642-6D86-4C28-ADF4-9B4D08ABE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8D56EDB-6075-8D7B-F43A-8DE24592320E}"/>
              </a:ext>
            </a:extLst>
          </p:cNvPr>
          <p:cNvSpPr txBox="1"/>
          <p:nvPr/>
        </p:nvSpPr>
        <p:spPr>
          <a:xfrm>
            <a:off x="764710" y="2519616"/>
            <a:ext cx="7411452" cy="234957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أَتَدَرَّبُ عَلى كِتابَةِ رَأْيي حَوْلَ مَوْضوعٍ ما.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E3E16-EEB9-B46A-1C95-B575EF713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BA8A0B-ECFA-1825-B258-F5FF02236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6000"/>
            <a:ext cx="703131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ماذا نقصد بالرأي؟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9BF5FD-6847-38CA-FC01-DF3D61DD9F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F4AFB5-6E50-FBA1-7A63-AF4393CB0ED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BBCF43-387C-5DE2-CB35-5269255F728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AC504F-EE2F-1944-3A42-78A12F7AAFE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B0F249F-E641-6841-89F9-00D4DAF07E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583F80-5535-5A02-0628-D8902D9D43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5B3E60-AC05-71B9-5B0F-052C308C4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2D74B5-346E-EE82-40D2-60875FBE06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D3A231-C848-0EE6-2C20-F9CE7E52D2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F8D654-F27B-3EB1-7754-4415D1395AF8}"/>
              </a:ext>
            </a:extLst>
          </p:cNvPr>
          <p:cNvSpPr txBox="1"/>
          <p:nvPr/>
        </p:nvSpPr>
        <p:spPr>
          <a:xfrm>
            <a:off x="1704773" y="2855418"/>
            <a:ext cx="621947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ٱلرَّأْيِ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402753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4343C9-9AF5-3033-AE3B-F20CBEAB55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55FF42-141D-58E8-3D46-44C57EEDD89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823B98-8067-BFA7-3ADC-5A8CBDF0FF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CE12EA-6D9F-2D50-96A7-72460086AA4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6BCA03-91F1-EC77-2485-B8CEA51FC2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A03258-204E-EA08-6A26-9D43087FA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68B14E-568A-3962-ECF9-E04426CF5A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0594FD-9C3D-712C-DDA6-215D89EF67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058097-9397-E1B3-7501-6D81A0FD9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5C40126-451D-BE3A-EA67-970901A3E7BA}"/>
              </a:ext>
            </a:extLst>
          </p:cNvPr>
          <p:cNvSpPr txBox="1"/>
          <p:nvPr/>
        </p:nvSpPr>
        <p:spPr>
          <a:xfrm>
            <a:off x="736773" y="219749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اَلرَّأْيُ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فِكْرَةٌ أَوْ وِجْهَةُ نَظَرٍ تُجاهَ مَوْضوعٍ مُعَيَّنٍ، يَحْتاجُ إِلى حُجَجٍ مُناسِبَةٍ لِدَعْمِها.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01813-183A-528A-D8D1-7DF810E3C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AEFC48C-DB81-E6C9-23D8-99AD63462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أمثلة لآراء مختلفة حول موضوع الألعاب الإليكترونية.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64C6C1-8863-779C-E599-E8BD3E27057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623426-4D2C-3927-2E4C-11F7353C8AA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308D43-D051-7B80-181E-BF2F63D465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212C46-5A76-27F5-7F5B-4509B5CDD78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DAA2E5F-443A-68F6-067A-2E0CD87AA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F4D6BB-6963-1F1A-C12C-B8377DCC9F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B411AA-C66D-0821-BE95-82449527E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3CF8D0-0DE0-2A5A-F082-255FE4D6F1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FE1BD6-D7BF-9B6C-5E25-BB0FC3C7A1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C03D73F-55F3-C141-7500-17DB9050E299}"/>
              </a:ext>
            </a:extLst>
          </p:cNvPr>
          <p:cNvSpPr txBox="1"/>
          <p:nvPr/>
        </p:nvSpPr>
        <p:spPr>
          <a:xfrm>
            <a:off x="2013526" y="1584000"/>
            <a:ext cx="3139564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اَلْأَلْعابُ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603E70F-CF67-F541-B9CB-F747AD308255}"/>
              </a:ext>
            </a:extLst>
          </p:cNvPr>
          <p:cNvSpPr txBox="1"/>
          <p:nvPr/>
        </p:nvSpPr>
        <p:spPr>
          <a:xfrm>
            <a:off x="7020560" y="2766831"/>
            <a:ext cx="1645690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اَلرَّأْيُ ٱلْأَوَّلُ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D87478F-23BE-859A-5F01-B49658F57E09}"/>
              </a:ext>
            </a:extLst>
          </p:cNvPr>
          <p:cNvSpPr txBox="1"/>
          <p:nvPr/>
        </p:nvSpPr>
        <p:spPr>
          <a:xfrm>
            <a:off x="7020560" y="3893441"/>
            <a:ext cx="1726533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اَلرَّأْيُ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ٱلثّاني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582EBF3-8B8B-C527-39D3-7066FFAA8F02}"/>
              </a:ext>
            </a:extLst>
          </p:cNvPr>
          <p:cNvSpPr txBox="1"/>
          <p:nvPr/>
        </p:nvSpPr>
        <p:spPr>
          <a:xfrm>
            <a:off x="7060980" y="5199560"/>
            <a:ext cx="1645691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اَلرَّأْيُ ٱلثّالِثُ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A84EFC4-42B3-48A9-7765-E8BF9F885AC7}"/>
              </a:ext>
            </a:extLst>
          </p:cNvPr>
          <p:cNvSpPr txBox="1"/>
          <p:nvPr/>
        </p:nvSpPr>
        <p:spPr>
          <a:xfrm>
            <a:off x="507064" y="2729612"/>
            <a:ext cx="5883576" cy="7150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اَلْأَلْعابُ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مُفيدَةٌ لِلْأَطْفالِ.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D8F92E1-3331-6C1B-12E1-667D3CD0B415}"/>
              </a:ext>
            </a:extLst>
          </p:cNvPr>
          <p:cNvSpPr txBox="1"/>
          <p:nvPr/>
        </p:nvSpPr>
        <p:spPr>
          <a:xfrm>
            <a:off x="507064" y="3893441"/>
            <a:ext cx="5883576" cy="7150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اَلْأَلْعابُ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مُضِرَّةٌ بِصِحَّةِ ٱلْأَطْفالِ.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E6A32E0-23A4-D132-25AA-DD949F3CCBE3}"/>
              </a:ext>
            </a:extLst>
          </p:cNvPr>
          <p:cNvSpPr txBox="1"/>
          <p:nvPr/>
        </p:nvSpPr>
        <p:spPr>
          <a:xfrm>
            <a:off x="507064" y="5274000"/>
            <a:ext cx="5953236" cy="7150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اَلْأَلْعابُ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مُفيدَةٌ وَ مُضِرَّةٌ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ٱلْوَقْتِ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نَفْسِهِ.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0" name="Image 2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F69086-BA33-6CF7-E454-74E5277FDE2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0640" y="2692390"/>
            <a:ext cx="539502" cy="789529"/>
          </a:xfrm>
          <a:prstGeom prst="roundRect">
            <a:avLst>
              <a:gd name="adj" fmla="val 650"/>
            </a:avLst>
          </a:prstGeom>
          <a:noFill/>
        </p:spPr>
      </p:pic>
      <p:pic>
        <p:nvPicPr>
          <p:cNvPr id="31" name="Image 3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5DDFC46-59C0-07CB-05C4-9F3FBC7489A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23791" y="3870901"/>
            <a:ext cx="539502" cy="789529"/>
          </a:xfrm>
          <a:prstGeom prst="roundRect">
            <a:avLst>
              <a:gd name="adj" fmla="val 650"/>
            </a:avLst>
          </a:prstGeom>
          <a:noFill/>
        </p:spPr>
      </p:pic>
      <p:pic>
        <p:nvPicPr>
          <p:cNvPr id="32" name="Image 3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76B1966-0486-307D-38F6-B931328260A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101" y="5199560"/>
            <a:ext cx="539502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168007208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2B9AC-1B92-70A7-5E7A-61FA1E34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E22A55-3B3C-7C2B-2659-1C86A2B4E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سنتعرف معنى الحجة. من يقرأ التعريف التالي؟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1B6130-7930-F2D3-1C3A-5499DAEC48C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F8C73F-8436-3864-9DEB-69AEA5627BD8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9FFDF-AF56-3C1C-A3FD-E27AD31F731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178ED3-91B0-0EC5-1B8F-4C27A05E2B0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070618-5D6D-27E5-0161-D508FA05A9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A6BF29-ABE4-5E27-C15B-0E0D3DB4CE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BBDE24-0270-B546-0283-CD902B5B1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67B7EF-4FEA-A422-BAC5-0752BAD505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66B296-9C4A-592D-FB14-A828CA7DAA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E4A8439E-949B-D83B-9C22-7A2762EEF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797" y="2850815"/>
            <a:ext cx="7994082" cy="1940957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54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اَلْحُجَّةُ </a:t>
            </a:r>
            <a:r>
              <a:rPr lang="ar-SA" alt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دَليلٌ أَوْ فِكْرَةٌ نَسْتَعْمِلُها لِإِقْناعِ ٱلْآخَرينَ بِصِحَّةِ رَأْيِنا.</a:t>
            </a:r>
            <a:endParaRPr lang="fr-FR" alt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636428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CE3C3-D1C4-393A-2E08-FEF507F8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C0527B-7F16-3736-A1AE-BE44517D3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الاختيار الذي يواقف رأيه من بين الآراء التالية ثم يقدم حجة مناسبة؟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99B5F2-7605-200E-7E72-6A9841BED08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C0CF1C-01FF-D52B-7FC9-2339E0BDAB4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C91B10-44B4-66D1-AF91-57EF48DBF44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F50FB8-6DE2-54C2-1256-CD4214C635C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CDB3AB-D855-2001-FA7E-8C443B1BB5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0313BCD-E838-7F06-CE93-9D8DC47F6B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43F2F4-721E-9CC4-E4C0-16BE845B32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5F14BC-16D7-0BB8-788D-205531AA59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B8365F-9B04-7D6E-1A83-902F8206E9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9CF4B00-7CB0-592A-639E-F1922C7A549F}"/>
              </a:ext>
            </a:extLst>
          </p:cNvPr>
          <p:cNvSpPr txBox="1"/>
          <p:nvPr/>
        </p:nvSpPr>
        <p:spPr>
          <a:xfrm>
            <a:off x="2013526" y="1584000"/>
            <a:ext cx="3139564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اَلْأَلْعابُ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endParaRPr lang="ar-MA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A96F6A-E8D7-0357-C839-C3292586824C}"/>
              </a:ext>
            </a:extLst>
          </p:cNvPr>
          <p:cNvSpPr txBox="1"/>
          <p:nvPr/>
        </p:nvSpPr>
        <p:spPr>
          <a:xfrm>
            <a:off x="7020560" y="2766831"/>
            <a:ext cx="1645690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اَلرَّأْيُ ٱلْأَوَّلُ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65C5B74-79D2-5433-2F41-8D139F4D7AB4}"/>
              </a:ext>
            </a:extLst>
          </p:cNvPr>
          <p:cNvSpPr txBox="1"/>
          <p:nvPr/>
        </p:nvSpPr>
        <p:spPr>
          <a:xfrm>
            <a:off x="7020560" y="3893441"/>
            <a:ext cx="1726533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اَلرَّأْيُ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ٱلثّاني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1406C9F-9C9B-6831-68ED-1966EB8514B0}"/>
              </a:ext>
            </a:extLst>
          </p:cNvPr>
          <p:cNvSpPr txBox="1"/>
          <p:nvPr/>
        </p:nvSpPr>
        <p:spPr>
          <a:xfrm>
            <a:off x="7060980" y="5199560"/>
            <a:ext cx="1645691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اَلرَّأْيُ ٱلثّالِثُ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1A06474-6C08-0B9C-5574-7175216F43B1}"/>
              </a:ext>
            </a:extLst>
          </p:cNvPr>
          <p:cNvSpPr txBox="1"/>
          <p:nvPr/>
        </p:nvSpPr>
        <p:spPr>
          <a:xfrm>
            <a:off x="507064" y="2729612"/>
            <a:ext cx="5883576" cy="7150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اَلْأَلْعابُ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مُفيدَةٌ لِلْأَطْفالِ.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4FB576E-8FA9-129F-B902-1FB2A3BF4A32}"/>
              </a:ext>
            </a:extLst>
          </p:cNvPr>
          <p:cNvSpPr txBox="1"/>
          <p:nvPr/>
        </p:nvSpPr>
        <p:spPr>
          <a:xfrm>
            <a:off x="507064" y="3893441"/>
            <a:ext cx="5883576" cy="7150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اَلْأَلْعابُ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مُضِرَّةٌ بِصِحَّةِ ٱلْأَطْفالِ.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BB72E9E-655A-DDFA-AC6D-7A182281C636}"/>
              </a:ext>
            </a:extLst>
          </p:cNvPr>
          <p:cNvSpPr txBox="1"/>
          <p:nvPr/>
        </p:nvSpPr>
        <p:spPr>
          <a:xfrm>
            <a:off x="507064" y="5274000"/>
            <a:ext cx="5953236" cy="7150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اَلْأَلْعابُ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مُفيدَةٌ وَ مُضِرَّةٌ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ٱلْوَقْتِ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نَفْسِهِ.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0228629-FF26-A09F-BCF3-73242008BA3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0640" y="2692390"/>
            <a:ext cx="539502" cy="789529"/>
          </a:xfrm>
          <a:prstGeom prst="roundRect">
            <a:avLst>
              <a:gd name="adj" fmla="val 650"/>
            </a:avLst>
          </a:prstGeom>
          <a:noFill/>
        </p:spPr>
      </p:pic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2B0A0DC-FD01-8847-88C9-16C3FAEEE4C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23791" y="3870901"/>
            <a:ext cx="539502" cy="789529"/>
          </a:xfrm>
          <a:prstGeom prst="roundRect">
            <a:avLst>
              <a:gd name="adj" fmla="val 650"/>
            </a:avLst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D82522-D0F8-5C60-E02A-AB571091509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101" y="5199560"/>
            <a:ext cx="539502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221464242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37EE9-F9D1-FF38-D442-35EAAD582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9F29A9A-1902-9764-7E98-C14E00B3E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114496-BAE3-A374-0EC7-B14587EAF56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F791B6-5033-2865-5FE2-B3A5BC5EDBC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C8F488-9E50-3985-E8CD-AFE47422A57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31F43D-69CF-8614-9A44-605CF09B945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3AE7C7B-75BE-7E47-E628-D1C3A5C3ED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B39320-6CFB-2382-13FA-257BB50CA6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FCFA06-4711-7381-A761-2AF1514FC5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843340-5627-F6EE-C037-B3B66C7C53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167AC48-85F6-6731-925D-AD751C126D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F1CCCD4-F3EC-DC8C-688A-3724177F4B91}"/>
              </a:ext>
            </a:extLst>
          </p:cNvPr>
          <p:cNvSpPr txBox="1"/>
          <p:nvPr/>
        </p:nvSpPr>
        <p:spPr>
          <a:xfrm>
            <a:off x="3581924" y="1380734"/>
            <a:ext cx="1645690" cy="64698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اَلرَّأْيُ ٱلْأَوَّلُ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DBA7597-C266-8F25-85CC-C4B2403DC03A}"/>
              </a:ext>
            </a:extLst>
          </p:cNvPr>
          <p:cNvSpPr txBox="1"/>
          <p:nvPr/>
        </p:nvSpPr>
        <p:spPr>
          <a:xfrm>
            <a:off x="3647589" y="3968677"/>
            <a:ext cx="1645691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اَلرَّأْيُ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5A07135-A20D-077A-8BB4-A1057EC9B9A8}"/>
              </a:ext>
            </a:extLst>
          </p:cNvPr>
          <p:cNvSpPr txBox="1"/>
          <p:nvPr/>
        </p:nvSpPr>
        <p:spPr>
          <a:xfrm>
            <a:off x="396943" y="2078798"/>
            <a:ext cx="8146985" cy="18388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اَلْأَلْعابُ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مُفيدَةٌ لِلْأَطْفالِ لِأَنَّها </a:t>
            </a:r>
            <a:r>
              <a:rPr lang="ar-MA" sz="3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تُنَمّي قُدْرَتَهُمْ عَلى </a:t>
            </a:r>
            <a:r>
              <a:rPr lang="ar-MA" sz="3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ٱلتَّفْكيرِ</a:t>
            </a:r>
            <a:r>
              <a:rPr lang="ar-MA" sz="3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وَحَلِّ </a:t>
            </a:r>
            <a:r>
              <a:rPr lang="ar-MA" sz="3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ٱلْمُشْكِلاتِ</a:t>
            </a:r>
            <a:r>
              <a:rPr lang="ar-MA" sz="3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كَما تُعَزِّزُ روحَ </a:t>
            </a:r>
            <a:r>
              <a:rPr lang="ar-MA" sz="3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3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وَٱلْعَمَلِ</a:t>
            </a:r>
            <a:r>
              <a:rPr lang="ar-MA" sz="3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ٱلْجَماعِيِّ</a:t>
            </a:r>
            <a:r>
              <a:rPr lang="ar-MA" sz="3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بَيْنَهُمْ، مِنْ خِلالِ ٱلْأَلْعابِ </a:t>
            </a:r>
            <a:r>
              <a:rPr lang="ar-MA" sz="3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ٱلْجَماعِيَّةِ</a:t>
            </a:r>
            <a:r>
              <a:rPr lang="ar-MA" sz="3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ٱلْمُشْتَرَكَةِ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400" b="1" dirty="0">
              <a:solidFill>
                <a:schemeClr val="accent6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DF90A4B-EEF6-B029-AB73-3F82EF19E50F}"/>
              </a:ext>
            </a:extLst>
          </p:cNvPr>
          <p:cNvSpPr txBox="1"/>
          <p:nvPr/>
        </p:nvSpPr>
        <p:spPr>
          <a:xfrm>
            <a:off x="510599" y="4760117"/>
            <a:ext cx="8066408" cy="18388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اَلْأَلْعابُ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مُضِرَّةٌ بِصِحَّةِ ٱلْأَطْفالِ لِأَنَّها </a:t>
            </a:r>
            <a:r>
              <a:rPr lang="ar-MA" sz="3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تُضْعِفُ ٱلْبَصَرَ وَتُسَبِّبُ </a:t>
            </a:r>
            <a:r>
              <a:rPr lang="ar-MA" sz="3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ٱلْإِرْهاقَ</a:t>
            </a:r>
            <a:r>
              <a:rPr lang="ar-MA" sz="3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وَٱضْطِرابَ</a:t>
            </a:r>
            <a:r>
              <a:rPr lang="ar-MA" sz="3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ٱلنَّوْمِ. كَما أَنَّها تُؤَدّي إِلى عُزْلَتِهِمْ عَنِ </a:t>
            </a:r>
            <a:r>
              <a:rPr lang="ar-MA" sz="3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3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وَإِهْمالِ دِراسَتِهِمْ.</a:t>
            </a:r>
            <a:endParaRPr lang="fr-FR" sz="3400" b="1" dirty="0">
              <a:solidFill>
                <a:srgbClr val="00B05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550366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82D2C-F2A3-6177-F7F9-A47005706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3F30E8-D4AF-57CB-0E61-81092E3DA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معي كيف أعبر عن رأيي حول موضوع " استعمال الإنترنت"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9AED04-94CC-16C5-DD55-583C3127C7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E5EC93-DB69-A46A-8CE7-FC2013AAD2D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AEFA2D-E9BC-7DF8-2BD9-8D853B80B79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C3BE0C-8BC6-EDF8-0FA4-9934558A98C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20E713-68CC-BCBB-E8B3-482B4FC57A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D1BBFD-8DFC-C75B-C744-23B454C9D7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B6B647-3C5D-468C-9C7F-3BE25D942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9BE8C0-1167-E962-77EC-789B27FC63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08A2B2-9CB8-AD35-9BC7-4C9C45B3D5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2D14E12-3E5F-1BF4-512F-2A448CD692F5}"/>
              </a:ext>
            </a:extLst>
          </p:cNvPr>
          <p:cNvSpPr txBox="1"/>
          <p:nvPr/>
        </p:nvSpPr>
        <p:spPr>
          <a:xfrm>
            <a:off x="2306271" y="3317240"/>
            <a:ext cx="4328329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اِسْتِعْمالُ ٱلْإِنْتِرْنِتِ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653480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B076D-DD1B-848A-1ECC-475DDA43F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39A45C-5FF2-11AD-09FC-447DAA84B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أحدد رأيي في جملة مناسبة.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10DDA6-9F06-1799-D636-69DDDA01D06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8A13A8-B090-C08C-94C8-0E59E13DE2D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D75D7F-FC2C-7678-A252-1BFB15E9D74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7131D-A72F-50C6-F4AF-EE3F19A7B0F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E7B3A4-7911-42E8-BBA7-9EE525EE34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F2095B-EA6B-4397-9992-54FB97A534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EC1EF8-0482-7F20-FB8F-90459FF9A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B8F5F9-5DDA-B2FE-E472-CD17F6DD0F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5E1D406-D6D2-533C-5254-CDBAAC4195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9579E07-A78B-7FC6-E660-4EFA6D5B72EB}"/>
              </a:ext>
            </a:extLst>
          </p:cNvPr>
          <p:cNvSpPr txBox="1"/>
          <p:nvPr/>
        </p:nvSpPr>
        <p:spPr>
          <a:xfrm>
            <a:off x="2356926" y="1862977"/>
            <a:ext cx="4328329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اِسْتِعْمالُ ٱلْإِنْتِرْنِتِ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36E271-8330-5BC0-4747-BCB8F5E8F5AE}"/>
              </a:ext>
            </a:extLst>
          </p:cNvPr>
          <p:cNvSpPr txBox="1"/>
          <p:nvPr/>
        </p:nvSpPr>
        <p:spPr>
          <a:xfrm>
            <a:off x="678965" y="3779520"/>
            <a:ext cx="7113615" cy="21452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يُشَكِّلُ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ٱلاِسْتِعْمالُ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ٱلْمُفْرِطُ لِلْإِنْتِرْنِتِ خَطَراً كَبيراً عَلى مُسْتَخْدِميها.</a:t>
            </a:r>
            <a:endParaRPr lang="fr-FR" sz="6000" b="1" dirty="0">
              <a:solidFill>
                <a:schemeClr val="accent6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3A59445-C4AF-CFC9-E13F-55AA0BCDCC9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247273" y="2960122"/>
            <a:ext cx="539502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291928057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FA348-3DE2-6968-839E-181CE6B65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8D14F-340F-BB65-4423-11C451B83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أبحث عن حجج لإقناع الآخرين برأيي.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E8BA92-0B5A-93A6-BADE-76C7FFE6B03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DB5A98-1D37-2EFA-4B60-0FF292E186C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22B3B1-E93D-F2A7-5BF9-395F4B76DBA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98D9EC-8B4C-2555-76A9-8E5E4DC51CD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F186E9-23F3-D790-EF3C-C9CE478199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9FCBD2D-76F5-907A-657B-B83EEF47D8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535CA4-A7C9-0AB9-CA82-CC7D37FB4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DA2F07-AF9B-6EB0-145D-25DFA34B35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37C722-9FCF-7D69-7ADE-41FC60EA5B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111AE57-9F2A-FD38-13E8-54A49E888BE6}"/>
              </a:ext>
            </a:extLst>
          </p:cNvPr>
          <p:cNvSpPr txBox="1"/>
          <p:nvPr/>
        </p:nvSpPr>
        <p:spPr>
          <a:xfrm>
            <a:off x="586216" y="1451409"/>
            <a:ext cx="7267922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يُشَكِّلُ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ٱلاِسْتِعْمالُ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ٱلْمُفْرِطُ لِلْإِنْتِرْنِتِ خَطَراً كَبيراً عَلى مُسْتَخْدِميها.</a:t>
            </a:r>
            <a:endParaRPr lang="fr-FR" sz="3600" b="1" dirty="0">
              <a:solidFill>
                <a:schemeClr val="accent6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 de texte 42">
            <a:extLst>
              <a:ext uri="{FF2B5EF4-FFF2-40B4-BE49-F238E27FC236}">
                <a16:creationId xmlns:a16="http://schemas.microsoft.com/office/drawing/2014/main" id="{A7B9AF3B-9901-2800-E19C-BF0FEED9668D}"/>
              </a:ext>
            </a:extLst>
          </p:cNvPr>
          <p:cNvSpPr txBox="1"/>
          <p:nvPr/>
        </p:nvSpPr>
        <p:spPr>
          <a:xfrm>
            <a:off x="648510" y="2338387"/>
            <a:ext cx="7220356" cy="1723866"/>
          </a:xfrm>
          <a:prstGeom prst="roundRect">
            <a:avLst/>
          </a:prstGeom>
          <a:solidFill>
            <a:schemeClr val="lt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يُؤَكِّدُ مُعْظَمُ أَطِبّاءِ ٱلْعُيونِ أَنَّ تَعَرُّضَ ٱلْعَيْنِ لِمُدَّةٍ طَويلَةٍ لِأَشِعَّةِ ٱلْأَجْهِزَةِ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أَثْناءَ ٱسْتِعْمالِ ٱلْإِنْتِرْنِتِ يُؤَدّي إِلى إِتْلافِها وَإِضْعافِ ٱلْبَصَرِ بِشَكْلٍ كَبيرٍ، مِمّا يُؤَثِّرُ عَلى قُدْرَةِ ٱلْأَطْفالِ عَلى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وَٱلْكِتابَةِ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 de texte 42">
            <a:extLst>
              <a:ext uri="{FF2B5EF4-FFF2-40B4-BE49-F238E27FC236}">
                <a16:creationId xmlns:a16="http://schemas.microsoft.com/office/drawing/2014/main" id="{18BFFEE1-AC63-864D-7DF9-2C120103F33B}"/>
              </a:ext>
            </a:extLst>
          </p:cNvPr>
          <p:cNvSpPr txBox="1"/>
          <p:nvPr/>
        </p:nvSpPr>
        <p:spPr>
          <a:xfrm>
            <a:off x="696075" y="4273230"/>
            <a:ext cx="7220356" cy="2242033"/>
          </a:xfrm>
          <a:prstGeom prst="roundRect">
            <a:avLst/>
          </a:prstGeom>
          <a:solidFill>
            <a:schemeClr val="lt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يُؤَدّي ٱسْتِعْمالُ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ٱلْمُنْتَشِرَةِ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ٱلْإِنْتِرْنِتِ دونَ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ٱلتَّحَقُّقِ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صِحَّتِها إِلى تَهْديدِ حَياةِ ٱلْأَطْفالِ، وَلَنا في قِصَّةِ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ٱلطِّفْلَةِ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سارَةَ خَيْرُ مِثالٍ عَلى ذلِكَ؛ إِذِ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ٱسْتَعْمَلَتْ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وَصْفَةً تَقْليدِيَّةً وَجَدَتْها عَلى ٱلْإِنْتِرْنِتِ، فَكادَتْ تَفْقِدُ حَياتَها لَوْلا تَدَخُّلُ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ٱلطَّبيبِ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آخِرِ لَحْظَةٍ.</a:t>
            </a:r>
            <a:endParaRPr lang="fr-FR" sz="3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903009E-9563-6226-82C5-0C7F8B98B72F}"/>
              </a:ext>
            </a:extLst>
          </p:cNvPr>
          <p:cNvSpPr/>
          <p:nvPr/>
        </p:nvSpPr>
        <p:spPr>
          <a:xfrm>
            <a:off x="7250809" y="2141558"/>
            <a:ext cx="1504950" cy="472440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  <a:tabLst>
                <a:tab pos="6159500" algn="l"/>
              </a:tabLst>
            </a:pPr>
            <a:r>
              <a:rPr lang="ar-SA" sz="16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اَلْحُجَّةُ رَقْمُ -1-</a:t>
            </a:r>
            <a:endParaRPr lang="fr-FR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1EA713-C836-A331-7FD1-6F537E842C0A}"/>
              </a:ext>
            </a:extLst>
          </p:cNvPr>
          <p:cNvSpPr/>
          <p:nvPr/>
        </p:nvSpPr>
        <p:spPr>
          <a:xfrm>
            <a:off x="7250809" y="4037011"/>
            <a:ext cx="1543050" cy="472440"/>
          </a:xfrm>
          <a:prstGeom prst="roundRect">
            <a:avLst/>
          </a:prstGeom>
          <a:solidFill>
            <a:schemeClr val="bg2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  <a:tabLst>
                <a:tab pos="6159500" algn="l"/>
              </a:tabLst>
            </a:pPr>
            <a:r>
              <a:rPr lang="ar-SA" sz="16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اَلْحُجَّةُ رَقْمُ </a:t>
            </a:r>
            <a:r>
              <a:rPr lang="ar-SA" sz="16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-2-</a:t>
            </a:r>
            <a:endParaRPr lang="fr-FR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80393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2990E-8C61-90C2-17B3-50E9858FA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5F505-A9D0-8703-BAD2-FCB6A5A6E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ثالثا، أكتب نصا منسجما يتضمن الرأي وحجج مناسبة مستعملا أدوات الربط المناسبة.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52375-ACB5-F8A8-DC9B-0B7F449228C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45B7B3-84E5-6E11-A6CE-F0B8EB5A9838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D664FA-30C4-83DD-2A82-865E802D824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F5A964-09D8-DC34-1D64-1F16DE10D13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511C10C-CA69-9F89-2F4B-D7E5EAB0A4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E85DE0E-E0D6-EFD2-C5A1-FEDB137BC3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5FAB97-49C3-3163-CC53-878248266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830249-B9A3-E703-166B-7C23C82E10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676B6BA-77C2-0EA3-8954-E95BA27490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67FEAEF-A4CE-3EC2-389A-2E8E8F7F50E5}"/>
              </a:ext>
            </a:extLst>
          </p:cNvPr>
          <p:cNvSpPr txBox="1"/>
          <p:nvPr/>
        </p:nvSpPr>
        <p:spPr>
          <a:xfrm>
            <a:off x="569432" y="1997803"/>
            <a:ext cx="7895185" cy="42473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0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يُشَكِّلُ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ٱلِاسْتِعْمالُ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ٱلْمُفْرِطُ لِلْإِنْتِرْنِتِ خَطَراً كَبيراً عَلى مُسْتَخْدِميهِ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30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فَقَدْ أَكَّدَ 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مُعْظَمُ أَطِبّاءِ ٱلْعُيونِ أَنَّ تَعَرُّضَ ٱلْعَيْنِ لِمُدَّةٍ طَويلَةٍ لِأَشِعَّةِ ٱلْأَجْهِزَةِ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ٱلْإِلِكْترونِيَّةِ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أَثْناءَ ٱسْتِعْمالِ ٱلْإِنْتِرْنِتِ يُؤَدّي إِلى إِتْلافِها وَإِضْعافِ ٱلْبَصَرِ بِشَكْلٍ كَبيرٍ، مِمّا يُؤَثِّرُ عَلى قُدْرَةِ ٱلْأَطْفالِ عَلى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ٱلْقِراءَةِ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وَٱلْكِتابَةِ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30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كَما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يُؤَدّي ٱسْتِعْمالُ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ٱلْمُنْتَشِرَةِ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عَلى ٱلْإِنْتِرْنِتِ دونَ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ٱلتَّحَقُّقِ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مِنْ صِحَّتِها إِلى تَهْديدِ حَياةِ ٱلْأَطْفالِ، وَلَنا في قِصَّةِ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ٱلطِّفْلَةِ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سارَةَ خَيْرُ مِثالٍ عَلى ذلِكَ؛ إِذِ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ٱسْتَعْمَلَتْ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وَصْفَةً تَقْليدِيَّةً وَجَدَتْها عَلى ٱلْإِنْتِرْنِتِ، فَكادَتْ تَفْقِدُ حَياتَها لَوْلا تَدَخُّلُ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ٱلطَّبيبِ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في آخِرِ لَحْظَةٍ.</a:t>
            </a:r>
            <a:endParaRPr lang="fr-FR" sz="3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4301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B133B-B88B-D459-E0E8-DFE8C5254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0F268-A5D7-89F9-C103-8EFDC30ED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النص؟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D7BCC4-17E7-4FCA-30E3-E1D5BD61B49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0B7FB7-90F5-8D62-FA7B-6E4D192477E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FCF182-422D-9145-929A-05FB9BD40C3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F2EB8F-442C-1EAE-B525-1BDF9D20BFB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987CE17-1602-6A48-68AA-E0589F58B2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88C848-2347-6E7C-36EF-97E3BAB742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651686E-5AE8-00D2-0E47-51771A876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A10EC6-84FC-25F5-000B-002F60E2A7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AFF824-B08E-5577-F222-12C93EC307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CE1D3DF-E8DB-B1B6-E87A-2D1F701C3066}"/>
              </a:ext>
            </a:extLst>
          </p:cNvPr>
          <p:cNvSpPr txBox="1"/>
          <p:nvPr/>
        </p:nvSpPr>
        <p:spPr>
          <a:xfrm>
            <a:off x="569432" y="1997803"/>
            <a:ext cx="7895185" cy="42473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0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يُشَكِّلُ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ٱلِاسْتِعْمالُ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ٱلْمُفْرِطُ لِلْإِنْتِرْنِتِ خَطَراً كَبيراً عَلى مُسْتَخْدِميهِ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30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فَقَدْ أَكَّدَ 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مُعْظَمُ أَطِبّاءِ ٱلْعُيونِ أَنَّ تَعَرُّضَ ٱلْعَيْنِ لِمُدَّةٍ طَويلَةٍ لِأَشِعَّةِ ٱلْأَجْهِزَةِ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ٱلْإِلِكْترونِيَّةِ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أَثْناءَ ٱسْتِعْمالِ ٱلْإِنْتِرْنِتِ يُؤَدّي إِلى إِتْلافِها وَإِضْعافِ ٱلْبَصَرِ بِشَكْلٍ كَبيرٍ، مِمّا يُؤَثِّرُ عَلى قُدْرَةِ ٱلْأَطْفالِ عَلى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ٱلْقِراءَةِ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وَٱلْكِتابَةِ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30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كَما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يُؤَدّي ٱسْتِعْمالُ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ٱلْمُنْتَشِرَةِ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عَلى ٱلْإِنْتِرْنِتِ دونَ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ٱلتَّحَقُّقِ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مِنْ صِحَّتِها إِلى تَهْديدِ حَياةِ ٱلْأَطْفالِ، وَلَنا في قِصَّةِ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ٱلطِّفْلَةِ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سارَةَ خَيْرُ مِثالٍ عَلى ذلِكَ؛ إِذِ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ٱسْتَعْمَلَتْ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وَصْفَةً تَقْليدِيَّةً وَجَدَتْها عَلى ٱلْإِنْتِرْنِتِ، فَكادَتْ تَفْقِدُ حَياتَها لَوْلا تَدَخُّلُ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ٱلطَّبيبِ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في آخِرِ لَحْظَةٍ.</a:t>
            </a:r>
            <a:endParaRPr lang="fr-FR" sz="3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45997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9E81B-7B84-BBF3-341E-DC0C6E0C2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2C2140-568C-A848-7C4C-71736CC06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رأيي حول موضوع ما. أتبع الخطوات التالية: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793F8-3D12-B6C0-A63B-F443DA4324F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B6941F-FC47-6070-4973-AC639FAE91A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936335-D08C-4485-4D5F-6E0814F80A0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AEC6F2-3D02-F7BA-BB14-1DEA3997F15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CE70F2B-126C-318F-08B2-79D467DF56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9B0EAD-A90E-9AA9-DC9C-7D2929AFB6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4E16F8-B63C-9A6B-1BF5-53197A98D4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2E48F4-E564-E04B-DC91-AA21BB6072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1CA541-F4B2-35A6-EB40-F7BB2E5269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717C5CA-A3AD-FEC5-009A-98F57C3E013D}"/>
              </a:ext>
            </a:extLst>
          </p:cNvPr>
          <p:cNvSpPr txBox="1"/>
          <p:nvPr/>
        </p:nvSpPr>
        <p:spPr>
          <a:xfrm>
            <a:off x="591326" y="2123440"/>
            <a:ext cx="7851397" cy="334843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 rtl="1">
              <a:lnSpc>
                <a:spcPct val="115000"/>
              </a:lnSpc>
              <a:buFont typeface="+mj-lt"/>
              <a:buAutoNum type="arabicPeriod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اَلرَّأْيَ وَأُعَبِّرُ عَنْه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واضِحٍ؛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just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أَبْحَثُ عَنْ حُجَجٍ داعِمَة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لَهُ؛</a:t>
            </a:r>
            <a:endParaRPr lang="ar-MA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just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نَصّاً مُنْسَجِماً يَتَضَمَّنُ اَلرَّأْيَ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وَٱلْحُجَجَ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أَدَواتِ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ٱلرَّبْطِ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822767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E351F-3A1C-4A3A-C863-878955040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F8267A2-D027-D4E7-7F96-60F51E61B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6000"/>
            <a:ext cx="703131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136. أنجزوا نشاط " أتدرب مع زملائي". من يقرأ التعليمة الأولى؟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F78C47-52C7-E8BB-1259-A986D2996DF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EA18EE-233E-655C-CE59-472CF68799B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F6C638-A1BE-7A9D-CAE5-3EEB154864C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7D5FEB-CB3D-FE3E-5B13-F6F2844D03E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F4F39F-0D2E-6AC5-4B51-5AA56B5A8E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0623BE-8589-B4E9-FEED-DB9CEE9636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5001783-9631-A284-B1F2-EC155CAFEF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837E9BD-615A-F4D5-C3BF-CD85F9D749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C835294B-6090-B5B8-A649-DA37A3CD2E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5BA59E4-534D-5DB3-4BB5-5CF007F70C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6709" y="1472240"/>
            <a:ext cx="3447453" cy="504567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C447D04-4B5F-0363-305B-E370AB7318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1042" y="4857931"/>
            <a:ext cx="3513120" cy="134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7568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B2104-A6CC-8632-1D8B-4D055D0C4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857702-FBD9-8E13-61E5-989B3430D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265" y="738174"/>
            <a:ext cx="7165509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من يقرأ الحجج التي سجلها على كراساته. سأسجل بعضها على السبورة.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3CB025-682F-54D2-7E38-0C16B4B5000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B10689-9D3B-EF23-6330-1B684AC7DAC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4FDB18-D4D6-AB4A-6040-AE6C834AA75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14A4D7-19D6-42E7-50FA-E63C5224C55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C5036B5-1DF1-4CD1-06C0-2E22DE37F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F50386-443E-AEC5-F76C-9D85D781E9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FF27F9-4B34-EA8F-6F03-2CF359D430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C6CDAA-6513-B3C0-3D6B-35B9291129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998D49D5-2922-4CF5-7B80-41B4F487E2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8F5B90-5F85-7FCF-2DC4-69B535FF4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075" y="2172324"/>
            <a:ext cx="7787850" cy="3947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942229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DDD9F-5BBB-D3A9-96E7-C30453DD3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E793B4F-0137-4E0F-3339-C923857D3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265" y="738174"/>
            <a:ext cx="7165509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انتقلوا إلى الصفحة الموالية. باستعمال الحجج التي سجلتموها على كراساتكم أو المسجلة على السبورة اكتبوا نصا لعرض آرائكم باستعمال الأساليب المقترحة.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07436E-895A-9BE7-393C-A4D13963402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E608C5-F3F8-68A4-B115-E4B44B4615D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4FD379-DA2A-8E92-17A1-7274C7CE1CF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3934D6-19F4-BF9B-13E4-10E6EF719DA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4552105-19A2-54D6-983E-3B9611BF78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E1E3ED7-E183-51AD-CE67-113109C82A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06A2C5-898E-D218-7DE8-0DA4D5428B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E1EB3F5-5EA4-7D68-55F3-B56217EC82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5256219-F668-AA4E-CE91-C9354458F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C171597-DFD8-D500-BF5F-034B53B498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3083" y="1558600"/>
            <a:ext cx="3472172" cy="49777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8DCDCF-3F21-EBE5-9CDA-049B0FA3A8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2135" y="2196011"/>
            <a:ext cx="3513120" cy="18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0463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1144B-EAD4-816A-E892-E5008143D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A11DB05-6CE4-D9C4-7345-C24A02E12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265" y="738174"/>
            <a:ext cx="7165509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إنتاجه. سنناقشه من حيث الحجج المقدمة وانسجام النص.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يستمر النشاط إلى نهاية الحصة مع إعطاء فرصة لأكبر عدد من التلاميذ.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CD7CED-EA42-A6B9-DA72-9690FCF1E4D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79FB63-51F8-1F11-C1B2-741D8DAD513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1CDE00-6694-0C1D-982F-F3B12A56DD8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3DFE90-BE5C-D618-E1A6-2CCBCFE0A54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736D8B4-8478-D7DB-5172-D0126DA032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A3637C2-9F8E-2985-5465-5A300FF5EE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76F53C2-6D83-08DB-5868-8A7C66C5C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06EA50-FD1C-8AD6-A21A-6A7BCFB26A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069F30D4-4D96-89BB-535F-61419F74A4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66EA5F-579E-5D1C-8D52-8D5CF18517A6}"/>
              </a:ext>
            </a:extLst>
          </p:cNvPr>
          <p:cNvSpPr txBox="1"/>
          <p:nvPr/>
        </p:nvSpPr>
        <p:spPr>
          <a:xfrm>
            <a:off x="832381" y="3292298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565516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E1DB3-07D1-86A7-0B61-4E63852E1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0D9F9A-B2FA-5635-5647-9A0201592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الاسم المنقوص وقاعدة تنوينه؟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C01B4F-E011-D534-24F8-80990A40345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FB44C-3710-3B71-87FC-86203D86132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9C0E02-71CE-8115-8143-6E5C370523F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6E1A66-C4CB-CDE2-CDB4-0A62DAB6ACE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EF836C-F2C8-8C61-5CA1-FD734E730B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BA42F1-01B5-00A4-62F5-192372E579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A4D273-2C25-1C71-118A-1D5C4C199B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4E989C-626E-8291-AA04-5E5D1C4D21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74E5CA-AAE2-B240-75AB-08C5E60187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FC0E423-3421-72BB-9F59-DC53C4B7FE57}"/>
              </a:ext>
            </a:extLst>
          </p:cNvPr>
          <p:cNvSpPr txBox="1"/>
          <p:nvPr/>
        </p:nvSpPr>
        <p:spPr>
          <a:xfrm>
            <a:off x="873575" y="3013411"/>
            <a:ext cx="7618525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يُذَكِّرُنا بِتَعْريفِ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ٱلْمَنْقوصِ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وَقاعِدَةِ تَنْوينِهِ؟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142832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0B3D4-3479-EDF7-9690-56825E4E5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04E626D-4B1D-5878-3137-6B747A9DA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الاسم المقصور وقاعدة تنوينه؟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67C702-9A37-ABF1-0E9D-A532F719047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95C4B5-D44A-748E-E0C0-1A55EE7B79D9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64F2BA-3B52-5B06-2D1E-8DA2E8A6299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7A1498-2353-62D3-C9A9-D63F869D389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AAF522-1637-9D4A-F4A6-567220916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4239FF-E47C-7FAB-B904-8245FFF6A4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07A564-CEED-5C0B-A8D3-BA9C9CEBB2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192312-097F-CF67-D3FE-5AF6F94DF2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166BFA-02D9-842F-7934-D67E17732B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EE1A44C-BEC2-A117-F17A-74ED5351BDFA}"/>
              </a:ext>
            </a:extLst>
          </p:cNvPr>
          <p:cNvSpPr txBox="1"/>
          <p:nvPr/>
        </p:nvSpPr>
        <p:spPr>
          <a:xfrm>
            <a:off x="873575" y="3013411"/>
            <a:ext cx="7618525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يُذَكِّرُنا بِتَعْريفِ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ٱلْمَقْصورِ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وَقاعِدَةِ تَنْوينِهِ؟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695049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C5AFC-9DFE-7352-3285-963D621B5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44BEA79-4466-CE9A-1BAF-39E11301F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بطريقة التعبير عن الرأي حول موضوع ما.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1B7AD0-3C7F-B792-87F6-DC54455AB2B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624682-DA03-5898-B9A5-42986441B84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AB04EF-01AB-26B9-3147-3A721923260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1DDBD-D1DF-CDB5-A5A3-E8D7A841D9A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197EC7-108A-8130-1E0E-9659BDFC33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3A9295-0513-2395-8FD7-6C9319CC16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99444F7-ED40-6D7B-D261-EA173FCC49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B74C4F-7F5B-3F38-7E6F-59E01B39B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A2DD56-E95D-BE86-62A3-A7F9559611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9976AC0-BFBA-1728-DF1E-0D37F5172F29}"/>
              </a:ext>
            </a:extLst>
          </p:cNvPr>
          <p:cNvSpPr txBox="1"/>
          <p:nvPr/>
        </p:nvSpPr>
        <p:spPr>
          <a:xfrm>
            <a:off x="1296305" y="2905761"/>
            <a:ext cx="6441440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نَسْلُكُها لِلتَّعْبيرِ عَنْ آرائِنا حَوْلَ مَوْضوعٍ ما؟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452412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9D01FD-FE9C-B907-543A-EDEBF50A7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5943E6-0781-10DD-784C-44089114167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B6A606-41EE-9BC2-8C24-38217F9D80F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CAAF06-A3E6-DDB8-6E29-4AF4F02E262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82CA8B-7872-621A-C1E1-7A690456950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1311E7-B57C-DD4F-5EA0-DF50E4FF22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13C7A1-AEED-67BE-DA75-DD1D0C302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E019BB-E34F-1C00-29A9-40FE3BFC15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148BCF-AF5F-057B-2A3A-4578EE1B04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1277A47-A1A9-F949-3FB3-8C8A2A1422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F8950-451A-C06B-DD42-EB09D9C22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D0D263F-2DE9-7E54-17A6-DDB1C8677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ED838B-AC59-17EA-8E74-E8102CC8A4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504112-0F93-E7F2-1466-627EAC96291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A2A20B-3C2A-F710-A422-193EE6BBABF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48F19A-2D18-304A-5CE9-751B0A2A283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BEF6B4-6E4C-7BC3-1C6F-5055BF27B16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C6383D-0D73-F0EC-365C-1B719C0953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A1896A-F7BE-E3EF-9979-4251231838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FBEA94-490E-5BD7-95EF-33E444A524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9785C0-12F6-BA6E-13BC-1C1887A988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0DE69D7E-4B5B-9EFA-FC18-D4AFFE723A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7537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77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21640</TotalTime>
  <Words>2471</Words>
  <Application>Microsoft Office PowerPoint</Application>
  <PresentationFormat>Affichage à l'écran (4:3)</PresentationFormat>
  <Paragraphs>398</Paragraphs>
  <Slides>60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60</vt:i4>
      </vt:variant>
    </vt:vector>
  </HeadingPairs>
  <TitlesOfParts>
    <vt:vector size="85" baseType="lpstr">
      <vt:lpstr>Wingdings</vt:lpstr>
      <vt:lpstr>Calibri</vt:lpstr>
      <vt:lpstr>Aptos Display</vt:lpstr>
      <vt:lpstr>Microsoft Uighur</vt:lpstr>
      <vt:lpstr>Arial</vt:lpstr>
      <vt:lpstr>Aptos</vt:lpstr>
      <vt:lpstr>Dosis ExtraBold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سنحدد الفائز بنجمة السلوك في نهاية كل حصة. </vt:lpstr>
      <vt:lpstr>ضعوا الكراسة والدفتر واللوحة في القمطر.</vt:lpstr>
      <vt:lpstr>توجيه</vt:lpstr>
      <vt:lpstr>من يقرأ دون أخطاء. (قراءتان فقط) </vt:lpstr>
      <vt:lpstr>اقرؤوا النص قراءة صامتة ثم أجيبوا عن الأسئلة المسجلة على السبورة.</vt:lpstr>
      <vt:lpstr>يتم تسجيل الأسئلة على السبورة أثناء القراءة الجهرية للنص. </vt:lpstr>
      <vt:lpstr>نصحح جماعة. </vt:lpstr>
      <vt:lpstr>من يقرأ الأجوبة. </vt:lpstr>
      <vt:lpstr>Présentation PowerPoint</vt:lpstr>
      <vt:lpstr>من يذكرنا بتعريف الاسم المنقوص؟ </vt:lpstr>
      <vt:lpstr>من يقرأ التعريف التالي؟  مطالبة التلاميذ بتقديم أمثلة أخرى.</vt:lpstr>
      <vt:lpstr>من يذكرنا بتعريف الاسم المقصور؟ </vt:lpstr>
      <vt:lpstr>من يقرأ التعريف التالي؟  مطالبة التلاميذ بتقديم أمثلة أخرى.</vt:lpstr>
      <vt:lpstr>انتبهوا معي لتتعلموا طريقة تنوين الاسم المنقوص.</vt:lpstr>
      <vt:lpstr>لاحظوا معي اسم "القاضي" في الجملة التالية فهو اسم منقوص في آخره ياء لازمة. </vt:lpstr>
      <vt:lpstr>الآن،  سأعيد كتابة الاسم المنقوص منونا، أي  سأحوله إلى نكرة بحذف التعريف.</vt:lpstr>
      <vt:lpstr>ألاحظ أن اسم "القاضي" جاء في الجملة فاعلا مرفوعا. إذن أكتب "قاض" بالكسرتين. </vt:lpstr>
      <vt:lpstr>لاحظوا في الجملة التالية: اسم" القاضي" اسم مجرور. أطبق القاعدة: أكتب "قاض" بالكسرتين. من يقرأ القاعدة؟</vt:lpstr>
      <vt:lpstr>لاحظوا في الجملة التالية: اسم "القاضي" اسم منصوب. أطبق القاعدة وأكتبه بإضافة ألف وفتحتين إلى آخره. من يقرأ القاعدة؟ </vt:lpstr>
      <vt:lpstr> دوركم الآن، خذوا كراساتكم الصفحة 135. </vt:lpstr>
      <vt:lpstr>أنجزوا على كراساتكم التمرين رقم 1 . من يقرأ التعليمة؟ أمامكم دقيقة واحدة.  ضعوا الأقلام. نصحح جماعة - </vt:lpstr>
      <vt:lpstr>صححوا على كراساتكم.</vt:lpstr>
      <vt:lpstr>الآن. سأنون اسما مقصورا. انتبهوا لتتعلموا كيف تقومون بذلك.</vt:lpstr>
      <vt:lpstr>بالنسبة للاسم المقصور لا يتغير رسمه عند تنوينه سواء أكان مرفوعا أو مجرورا أو منصوبا. أضيف فقط فتحتين على الحرف الذي جاء قبل الألف المقصورة أو على الألف الممدودة.</vt:lpstr>
      <vt:lpstr>أنجزوا على كراساتكم التمرين رقم 2 . من يقرأ التعليمة؟ أمامكم دقيقة واحدة.  ضعوا الأقلام. نصحح جماعة - </vt:lpstr>
      <vt:lpstr>صححوا على كراساتكم.</vt:lpstr>
      <vt:lpstr>أنجزوا نشاط " أنجزوا بمفردي". من يقرأ التعليمة ؟</vt:lpstr>
      <vt:lpstr>صححوا على كراساتكم. </vt:lpstr>
      <vt:lpstr>Présentation PowerPoint</vt:lpstr>
      <vt:lpstr>ستتعلمون كتابة رأي معزز بحجج مقنعة حول موضوع ما.</vt:lpstr>
      <vt:lpstr>في البداية، ماذا نقصد بالرأي؟ </vt:lpstr>
      <vt:lpstr>من يقرأ التعريف التالي؟ </vt:lpstr>
      <vt:lpstr>أمثلة لآراء مختلفة حول موضوع الألعاب الإليكترونية.</vt:lpstr>
      <vt:lpstr>الآن. سنتعرف معنى الحجة. من يقرأ التعريف التالي؟</vt:lpstr>
      <vt:lpstr>من يحدد الاختيار الذي يواقف رأيه من بين الآراء التالية ثم يقدم حجة مناسبة؟</vt:lpstr>
      <vt:lpstr>هذه مقترحات أخرى. من يقرأ؟</vt:lpstr>
      <vt:lpstr>لاحظوا معي كيف أعبر عن رأيي حول موضوع " استعمال الإنترنت" </vt:lpstr>
      <vt:lpstr>أولا، أحدد رأيي في جملة مناسبة.</vt:lpstr>
      <vt:lpstr>ثانيا، أبحث عن حجج لإقناع الآخرين برأيي.</vt:lpstr>
      <vt:lpstr>ثالثا، أكتب نصا منسجما يتضمن الرأي وحجج مناسبة مستعملا أدوات الربط المناسبة. </vt:lpstr>
      <vt:lpstr>من يعيد قراءة النص؟</vt:lpstr>
      <vt:lpstr>لكتابة رأيي حول موضوع ما. أتبع الخطوات التالية:</vt:lpstr>
      <vt:lpstr>خذوا كراساتكم الصفحة 136. أنجزوا نشاط " أتدرب مع زملائي". من يقرأ التعليمة الأولى؟</vt:lpstr>
      <vt:lpstr>نصحح من يقرأ الحجج التي سجلها على كراساته. سأسجل بعضها على السبورة.</vt:lpstr>
      <vt:lpstr>انتقلوا إلى الصفحة الموالية. باستعمال الحجج التي سجلتموها على كراساتكم أو المسجلة على السبورة اكتبوا نصا لعرض آرائكم باستعمال الأساليب المقترحة.</vt:lpstr>
      <vt:lpstr>من يقرأ إنتاجه. سنناقشه من حيث الحجج المقدمة وانسجام النص. يستمر النشاط إلى نهاية الحصة مع إعطاء فرصة لأكبر عدد من التلاميذ. </vt:lpstr>
      <vt:lpstr>اختتام الحصة</vt:lpstr>
      <vt:lpstr>من يذكرنا بتعريف الاسم المنقوص وقاعدة تنوينه؟ </vt:lpstr>
      <vt:lpstr>من يذكرنا بتعريف الاسم المقصور وقاعدة تنوينه؟ </vt:lpstr>
      <vt:lpstr>من يذكرنا بطريقة التعبير عن الرأي حول موضوع ما.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253</cp:revision>
  <dcterms:created xsi:type="dcterms:W3CDTF">2023-09-20T21:35:22Z</dcterms:created>
  <dcterms:modified xsi:type="dcterms:W3CDTF">2026-05-10T07:03:50Z</dcterms:modified>
</cp:coreProperties>
</file>