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92"/>
  </p:notesMasterIdLst>
  <p:handoutMasterIdLst>
    <p:handoutMasterId r:id="rId93"/>
  </p:handoutMasterIdLst>
  <p:sldIdLst>
    <p:sldId id="2147482627" r:id="rId20"/>
    <p:sldId id="2147482632" r:id="rId21"/>
    <p:sldId id="2147482469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79" r:id="rId30"/>
    <p:sldId id="2147482780" r:id="rId31"/>
    <p:sldId id="2147482781" r:id="rId32"/>
    <p:sldId id="2147482694" r:id="rId33"/>
    <p:sldId id="2147482551" r:id="rId34"/>
    <p:sldId id="2147482585" r:id="rId35"/>
    <p:sldId id="2147482586" r:id="rId36"/>
    <p:sldId id="2147482466" r:id="rId37"/>
    <p:sldId id="2147482553" r:id="rId38"/>
    <p:sldId id="2147482707" r:id="rId39"/>
    <p:sldId id="2147482748" r:id="rId40"/>
    <p:sldId id="2147482751" r:id="rId41"/>
    <p:sldId id="2147482782" r:id="rId42"/>
    <p:sldId id="2147482831" r:id="rId43"/>
    <p:sldId id="2147482832" r:id="rId44"/>
    <p:sldId id="2147482833" r:id="rId45"/>
    <p:sldId id="2147482787" r:id="rId46"/>
    <p:sldId id="2147482788" r:id="rId47"/>
    <p:sldId id="2147482784" r:id="rId48"/>
    <p:sldId id="2147482552" r:id="rId49"/>
    <p:sldId id="2147482589" r:id="rId50"/>
    <p:sldId id="2147482724" r:id="rId51"/>
    <p:sldId id="2147482834" r:id="rId52"/>
    <p:sldId id="2147482835" r:id="rId53"/>
    <p:sldId id="2147482789" r:id="rId54"/>
    <p:sldId id="2147482838" r:id="rId55"/>
    <p:sldId id="2147482837" r:id="rId56"/>
    <p:sldId id="2147482839" r:id="rId57"/>
    <p:sldId id="2147482840" r:id="rId58"/>
    <p:sldId id="2147482841" r:id="rId59"/>
    <p:sldId id="2147482695" r:id="rId60"/>
    <p:sldId id="2147482763" r:id="rId61"/>
    <p:sldId id="2147482764" r:id="rId62"/>
    <p:sldId id="2147482843" r:id="rId63"/>
    <p:sldId id="2147482842" r:id="rId64"/>
    <p:sldId id="2147482844" r:id="rId65"/>
    <p:sldId id="2147482845" r:id="rId66"/>
    <p:sldId id="2147482765" r:id="rId67"/>
    <p:sldId id="2147482766" r:id="rId68"/>
    <p:sldId id="2147482815" r:id="rId69"/>
    <p:sldId id="2147482846" r:id="rId70"/>
    <p:sldId id="2147482847" r:id="rId71"/>
    <p:sldId id="2147482848" r:id="rId72"/>
    <p:sldId id="2147482849" r:id="rId73"/>
    <p:sldId id="2147482853" r:id="rId74"/>
    <p:sldId id="2147482850" r:id="rId75"/>
    <p:sldId id="2147482851" r:id="rId76"/>
    <p:sldId id="2147482854" r:id="rId77"/>
    <p:sldId id="2147482855" r:id="rId78"/>
    <p:sldId id="2147482856" r:id="rId79"/>
    <p:sldId id="2147482857" r:id="rId80"/>
    <p:sldId id="2147482573" r:id="rId81"/>
    <p:sldId id="2147482739" r:id="rId82"/>
    <p:sldId id="2147482858" r:id="rId83"/>
    <p:sldId id="2147482825" r:id="rId84"/>
    <p:sldId id="2147482826" r:id="rId85"/>
    <p:sldId id="2147482704" r:id="rId86"/>
    <p:sldId id="2147482625" r:id="rId87"/>
    <p:sldId id="2147482580" r:id="rId88"/>
    <p:sldId id="2147482705" r:id="rId89"/>
    <p:sldId id="2147482646" r:id="rId90"/>
    <p:sldId id="2147482634" r:id="rId91"/>
  </p:sldIdLst>
  <p:sldSz cx="9144000" cy="6858000" type="screen4x3"/>
  <p:notesSz cx="6858000" cy="9144000"/>
  <p:embeddedFontLst>
    <p:embeddedFont>
      <p:font typeface="Dosis" pitchFamily="2" charset="0"/>
      <p:regular r:id="rId94"/>
      <p:bold r:id="rId95"/>
    </p:embeddedFont>
    <p:embeddedFont>
      <p:font typeface="Dosis ExtraBold" pitchFamily="2" charset="0"/>
      <p:bold r:id="rId96"/>
    </p:embeddedFont>
    <p:embeddedFont>
      <p:font typeface="Dosis Medium" pitchFamily="2" charset="0"/>
      <p:regular r:id="rId97"/>
    </p:embeddedFont>
    <p:embeddedFont>
      <p:font typeface="Microsoft Uighur" panose="02000000000000000000" pitchFamily="2" charset="-78"/>
      <p:regular r:id="rId98"/>
      <p:bold r:id="rId99"/>
    </p:embeddedFont>
    <p:embeddedFont>
      <p:font typeface="Modern Love" panose="04090805081005020601" pitchFamily="82" charset="0"/>
      <p:regular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56B64A"/>
    <a:srgbClr val="B1EDEA"/>
    <a:srgbClr val="565F88"/>
    <a:srgbClr val="CC0000"/>
    <a:srgbClr val="B5EEF2"/>
    <a:srgbClr val="9CA3C0"/>
    <a:srgbClr val="94E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4" autoAdjust="0"/>
    <p:restoredTop sz="94694"/>
  </p:normalViewPr>
  <p:slideViewPr>
    <p:cSldViewPr snapToGrid="0">
      <p:cViewPr varScale="1">
        <p:scale>
          <a:sx n="70" d="100"/>
          <a:sy n="70" d="100"/>
        </p:scale>
        <p:origin x="932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font" Target="fonts/font2.fntdata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103" Type="http://schemas.openxmlformats.org/officeDocument/2006/relationships/theme" Target="theme/theme1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91" Type="http://schemas.openxmlformats.org/officeDocument/2006/relationships/slide" Target="slides/slide72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font" Target="fonts/font4.fntdata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handoutMaster" Target="handoutMasters/handoutMaster1.xml"/><Relationship Id="rId98" Type="http://schemas.openxmlformats.org/officeDocument/2006/relationships/font" Target="fonts/font5.fntdata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44.png"/><Relationship Id="rId4" Type="http://schemas.openxmlformats.org/officeDocument/2006/relationships/image" Target="../media/image13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5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3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E230709-701F-CFA9-C864-E2CCC4FA6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3AF1856-603B-E7CA-DEBC-2508519DF888}"/>
              </a:ext>
            </a:extLst>
          </p:cNvPr>
          <p:cNvSpPr txBox="1"/>
          <p:nvPr/>
        </p:nvSpPr>
        <p:spPr>
          <a:xfrm rot="20954829">
            <a:off x="3406823" y="3410308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1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والتحدث</a:t>
            </a:r>
            <a:r>
              <a:rPr lang="ar-SA" dirty="0"/>
              <a:t> 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792000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/>
              <a:t>دعم (40)د</a:t>
            </a:r>
            <a:endParaRPr lang="ar-SA" dirty="0"/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الحصة-3-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صرف وتحويل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التعبير عن الرأي حول نص حجاجي.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773701" y="3380220"/>
            <a:ext cx="1834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الكوارث الطبيعية(ح3).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المصدر المؤول.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11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قصير.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إبداء الرأي حول نص " الكوارث الطبيعية."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صيغة المصدر المؤول وتحديده في جملة معطاة.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329721" y="3363917"/>
            <a:ext cx="5241728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329722" y="4226317"/>
            <a:ext cx="524172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كتابة نص قصير انطلاقا من أسئلة موجهة.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2B4E55E-F16E-CB5E-42AB-66125AC5D10D}"/>
              </a:ext>
            </a:extLst>
          </p:cNvPr>
          <p:cNvSpPr/>
          <p:nvPr/>
        </p:nvSpPr>
        <p:spPr>
          <a:xfrm>
            <a:off x="972015" y="2895600"/>
            <a:ext cx="7217001" cy="1859280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قَصيراً.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5799-8A44-E9E9-E475-6BC03D87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8183-78CB-60E1-4B70-62E01E06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منكم إعادة كتابة النص بعد تصحيحه.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B6194A-E13D-830D-D23D-C3818381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8FE87E-6875-FCD1-30DD-99F9D9E8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3C8710-E4D0-A1F2-73DE-DE89950C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DFB7-C7F6-B1D9-1B51-D3A8D899A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C206B-98B1-42AE-6E15-8A5B3BED38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1D585-FB3E-3B15-6152-636BBFCA51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701A6-E1DC-1947-F81C-E146AAAB770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E90A0-8008-914F-C49E-7D859B062D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C3E2A1-F454-460D-F0B4-96AB5E1E46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4A814B-D074-05C2-78B1-3F4F798DE47A}"/>
              </a:ext>
            </a:extLst>
          </p:cNvPr>
          <p:cNvSpPr txBox="1"/>
          <p:nvPr/>
        </p:nvSpPr>
        <p:spPr>
          <a:xfrm>
            <a:off x="640080" y="3783505"/>
            <a:ext cx="7863839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فَوائِدُ ٱلْإِنْتِرْنِتِ مُتَعَدِّدَةٌ وَمُتَنَوِّعَةٌ، فَهِيَ .............. وَ ................. عِلاوَةً عَلى أَنَّها ......... غَيْرَ أَنَّ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ٱلْإِفْراطَ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ٱسْتِعْمالِها لَهُ أَضْرارٌ، كَـــ ......... وَ ..... كَما أَنَّها .......... وَلِضَمانِ ٱسْتِعْمالِها بِشَكْلٍ آمِنٍ، يُمْكِنُ ....... وَ .... بِٱلْإِضافَةِ إِلى ........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ED088B3-D6DD-7775-940C-6CF1D89C9B2B}"/>
              </a:ext>
            </a:extLst>
          </p:cNvPr>
          <p:cNvSpPr txBox="1"/>
          <p:nvPr/>
        </p:nvSpPr>
        <p:spPr>
          <a:xfrm>
            <a:off x="1510882" y="1806367"/>
            <a:ext cx="6004635" cy="17312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38163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فَوائِدُ ٱلْإِنْتِرْنِتِ؟</a:t>
            </a:r>
          </a:p>
          <a:p>
            <a:pPr marL="538163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أَخْطارُ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ٱلْإِفْراطِ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ٱسْتِعْمالِ ٱلْإِنْتِرْنِتِ؟</a:t>
            </a:r>
          </a:p>
          <a:p>
            <a:pPr marL="538163" indent="-538163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يُمْكِنُ ٱسْتِعْمالُ ٱلْإِنْتِرْنِتِ بِشَكْلٍ آمِنٍ؟ </a:t>
            </a:r>
            <a:endParaRPr lang="fr-FR" sz="32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8555884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3977E-903D-D4EB-B575-8A237BA5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5C388-8A84-AD6E-4DBF-60042BF6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من حيث الإجابة عن الأسئلة المطروحة، ومن حيث انسجامه.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01B67-A1DB-58B0-381C-458E0C72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607DC9-E249-FB17-9476-F6DF7B5A01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8F2EDB-4FA6-7BD3-A5B6-4B5A38E5B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6E4E9F-C156-A507-D15E-E6ABD4C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DA6545-83EE-FFC4-C3E9-8299F12A34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A5303-C6AD-640D-9EAF-7868D5BED3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0DA52E-D847-2EF7-1EEB-74104379C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A6DCB-0876-B733-D8E0-76DFFA7643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F96B6-4E43-CC34-1AF1-51B96E7972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FDBEC8C-76EB-159A-B6DA-5D2BBF15B489}"/>
              </a:ext>
            </a:extLst>
          </p:cNvPr>
          <p:cNvSpPr txBox="1"/>
          <p:nvPr/>
        </p:nvSpPr>
        <p:spPr>
          <a:xfrm>
            <a:off x="2415230" y="2945549"/>
            <a:ext cx="3654843" cy="16004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</a:t>
            </a:r>
          </a:p>
        </p:txBody>
      </p:sp>
    </p:spTree>
    <p:extLst>
      <p:ext uri="{BB962C8B-B14F-4D97-AF65-F5344CB8AC3E}">
        <p14:creationId xmlns:p14="http://schemas.microsoft.com/office/powerpoint/2010/main" val="266846710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F2FB-AAAB-925A-3BF3-C13D52BB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A6CE-32B6-4BB8-98E8-4033F966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C04279-9F50-E06E-53E7-F449833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CAB7D4-F45C-DCFD-F20D-1490733FEE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CE829-8623-9DF6-D049-B5E609F3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5D715-58D5-B9A6-5057-A5469BFF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27FF6B-3727-4071-96C5-A1D7818D13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8F5D7-AC65-C03E-4DCC-FC9FA8688E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48DC6-4561-F7A9-8170-829928418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6577B-DF63-0C38-F927-487DE154FA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3A62C5-8841-D634-1D52-565F253896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BC72FB6-CADC-F537-AE7C-6A07B9564E28}"/>
              </a:ext>
            </a:extLst>
          </p:cNvPr>
          <p:cNvSpPr txBox="1"/>
          <p:nvPr/>
        </p:nvSpPr>
        <p:spPr>
          <a:xfrm>
            <a:off x="430993" y="1805364"/>
            <a:ext cx="81483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فَوائِدُ ٱلْإِنْتِرْنِتِ مُتَعَدِّدَةٌ وَمُتَنَوِّعَةٌ، فَهِيَ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تُتيحُ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ٱلْوُصولَ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بِسُرْعَةٍ فائِقَةٍ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َٱلتَّواصُلَ مَعَ ٱلْآخَرينَ في شَتّى أَنْحاءِ ٱلْعالَمِ،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أَنَّها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تُسْهِمُ في دَعْمِ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ٱلتَّعَلُّمِ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وَٱلْبَحْثِ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ٱلْعِلْمِيِّ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أَنَّ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ٱلْإِفْراطَ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ٱسْتِعْمالِها لَهُ أَضْرارٌ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ــــٱلْإِدْمانِ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ٱلْعُزْلَةِ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ٱلِاجْتِماعِيَّةِ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ٱلتَّأَثيرِ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ٱلسَّلْبِيِّ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أَنَّها قَدْ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تُعَرِّضُ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ٱلْمُسْتَخْدِمَ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لِـمَخاطِرِ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ٱنْتِهاكِ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ٱلْخُصوصِيَّةِ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وَسَرِقَةِ ٱلْبَياناتِ.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وَلِضَمانِ ٱسْتِعْمالِها بِشَكْلٍ آمِنٍ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يُمْكِنُ تَحْديدُ أَوْقاتٍ مُعَيَّنَةٍ لِاسْتِخْدامِها، وَتَجَنُّبُ مَواقِعِ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ٱلْمَحْتَوَياتِ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ٱلضّارَّةِ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بِٱلْإِضافَةِ إِلى تَوْعِيَةِ ٱلْأَطْفالِ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وَٱلنّاشِئَةِ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بِأَخْطارِ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ٱلرَّقْمِيِّ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/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98689506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إبداء الرأي حول فكرة النص وحججه.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الكوارث الطبيعية(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2232D2-F97A-2681-A6D0-C9F7340AF5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0185" y="1584000"/>
            <a:ext cx="3209304" cy="4642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463685-52F7-E4E6-A283-8AAC801ADB1B}"/>
              </a:ext>
            </a:extLst>
          </p:cNvPr>
          <p:cNvSpPr/>
          <p:nvPr/>
        </p:nvSpPr>
        <p:spPr>
          <a:xfrm>
            <a:off x="3075312" y="2111266"/>
            <a:ext cx="2550160" cy="83312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43" y="791393"/>
            <a:ext cx="731041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فيها عبارة " التنمية المستدامة"؟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1A895D-8319-C186-CF9A-921EB251B7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2553" y="1575854"/>
            <a:ext cx="3209304" cy="4642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CA8F284-D258-7ABF-D21E-B64F92BE4C22}"/>
              </a:ext>
            </a:extLst>
          </p:cNvPr>
          <p:cNvSpPr/>
          <p:nvPr/>
        </p:nvSpPr>
        <p:spPr>
          <a:xfrm>
            <a:off x="3027680" y="2103120"/>
            <a:ext cx="2550160" cy="83312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-128-. من يقرأ النص مستحضرا ضوابط الطلاقة؟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3EDCE5-A4DB-AAE9-D210-9B3411D1A6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166" y="1835915"/>
            <a:ext cx="2538628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4CF8B20-F2AE-8E75-F62E-5E843D638A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1874" y="1999630"/>
            <a:ext cx="2663971" cy="38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E0080D1-9AA3-2E8E-7F11-535F6E8B3E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205" y="2123441"/>
            <a:ext cx="2842347" cy="409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9EF6C2B-7582-8DC5-9793-DCBD257B4D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62" y="1402075"/>
            <a:ext cx="754159" cy="86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CFEC9D-E69C-1D6F-8BF7-18F721F6777A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عَمَّ يَتَحَدَّثُ ٱلنَّصُّ ٱلْأَوَّلُ؟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18A49B6-FEBB-2991-51B4-4D138A59C1F3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عَمَّ يَتَحَدَّثُ ٱلنَّصُّ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1F20-1205-D40C-6DCC-3C6517BB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F1DDF-381B-DFE9-FDCB-05BC15B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61392-B980-48CE-D14E-0F5B4A54DE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E2E98-CE62-11C6-9CD0-24A4B8EB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57668-21CB-8193-7D4D-207BE8C6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5EF69-C1AC-55D3-9595-B5162E9C2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9515-1B9D-E2B6-D81A-1736AC3B1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9BCA6-551D-F4F4-67A9-D090AC3A82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6E94F-F1E5-E723-1C82-62B0279E42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05EEC-2ED4-C040-3ADD-E6868FB3D9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59BCF-A035-FF75-3D1C-E7DFA540B4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0019529-8775-5922-3F10-3C9DBAAD3E0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ٱلْكَوارِثُ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ٱلطَّبيعِيَّةُ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 ٱلْأَوَّلِ؟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3004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67603-AD71-E548-7B37-96EE833A8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56A27-7800-A2F9-2DF3-4F187450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1155-5631-B09F-998C-20CBBFC23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21D4E-CD2E-D5E8-86B7-2ED4078CF2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C5B03-FBCF-37AF-22CF-708C4993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EA444-F555-B0F0-7B39-CEA0C5C1F9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E6DA01-6568-9173-25F4-5E9696A21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64BC87-5293-D41B-1820-97E79E9233B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4BF359-3414-7C8E-2794-31217EDE47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D4869-F8FE-237B-198A-103F8EF6FB7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BB10EC-80D7-8B28-FA5A-90EC726687E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E5F0B04-BF13-FDDB-B55E-41BC48B5EC96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ٱلْكَوارِثُ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ٱلطَّبيعِيَّةُ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853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0230F-302B-AB00-BE70-BE444B6D0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096ED3-FF48-2557-3C2D-2F9581B5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332256-7BDE-7DAD-2B60-429E432B6D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4FA9E8-031B-BE71-7C0C-3D5B5ED53D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46F2D3-0081-26ED-F550-68C9AF7CD0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5C2033-1577-B227-6916-46B2189F7E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ED93C5-188F-83D9-2A83-41ABD4669B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22134E-AFF5-FE86-050C-3525C525350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E4230E-F2CC-216A-3802-73A13BBEB89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FDB00F-642B-7814-0F84-F11A711644B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8F9E52-027C-F987-3C8C-A01AE12F1C8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6D00F6A-188F-A367-67CA-8D88426D9686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ٱلْفِكْرَةُ ٱلَّتي يُدافِعُ عَنْها ٱلنَّصُّ ٱلْأَوَّلُ؟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3241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6C661-170E-19DE-67FA-C496D876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0AB66D-20C5-DE5C-A424-98DB4F77F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84E4FA-9A70-EFF8-F694-D4EF0FD508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941303-E6ED-5C66-1631-DC8CB14EC8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89A9C9-7A07-7B5E-2F89-0233700BA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B95A1C-4236-DAAF-8F3B-191CB008D7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339389-1CA4-F6A9-D725-30732C332C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99D6C6B-A84D-349B-6C78-9FAF4287B33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5647AB-FCCD-E56B-F4B3-9BDBBCF8291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8C36DE-38AF-C1BC-5330-67B47FB8FBA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EFF94D-A882-2188-994B-E14675AE261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BC2C33-CC5D-995F-9BB3-9A154279A156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ٱلْحُجَجُ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ٱلَّتي قَدَّمَها ٱلْكاتِبُ في ٱلنَّصِّ ٱلْأَوَّلِ لِلدِّفاعِ عَنْ فِكْرَتِهِ؟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502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213CE-8C31-9588-4CB1-810C4A11A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422A09-0341-C6B6-93D1-D0FC5ADB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AF6EED-5051-1D61-FDFE-BA0F793642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8A5C7B-A378-8F33-9C81-4125E48686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AEA5E2-F577-FD88-7098-B38F9801A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3EAADE-6328-A220-5499-839A9F0FEC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93252B-1CE4-F57A-5DA9-6BEC835877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8E4D6F2-FF3B-86EF-620D-3D465E5D8A1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257FAB-6EA7-0AA6-CB5B-BE6BE68A8F3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7CFFCF-178D-D4EC-6607-C93EFEACE7F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B7DC2B-7A22-95C9-1BCF-BCE60D5EF22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2E8F92E-5037-DC5E-6742-126E58A7699E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ٱلْفِكْرَةُ ٱلَّتي يُدافِعُ عَنْها ٱلنَّصُّ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23207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012DD-F6B5-B5A0-5914-02BBC2566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C8E596-E992-3274-C2E5-244DE4F53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2770D5-3135-D50F-1A9B-67ED6FA52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944C16-9C3A-D6C3-4BAA-0274207539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3B5399-5892-F6A3-37B9-1114A542E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90217A-BE4A-437E-FE23-78E119F406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DAF1EF-7367-4194-79DF-30C78387C6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025882B-8010-496C-F507-85E2AAC06EE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4BCE5F-1567-1764-754A-74FF659B9E4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A46D72-91E6-0D8B-9140-18E0BFB098C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B3616D-823E-94AE-50E6-6786334E053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DFD519C-E4C1-3473-61B0-27F1F5294FD9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ٱلْحُجَجُ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ٱلَّتي قَدَّمَها ٱلْكاتِبُ في ٱلنَّصِّ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لِلدِّفاعِ عَنْ فِكْرَتِهِ؟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4313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744F-3070-5BC9-45A1-4B9FA630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46BAD-F5F9-EF22-B544-562C6CF3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AA94BE-4E6F-D496-FB98-9BC055B77A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0D161C-E56D-C056-0750-8DAAEEFFD4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F7EF8C-95DF-D1AB-9CB9-A54DE265D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79438-AD64-545B-2D94-7F9AB1FFD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079D65-873B-94E5-E4E6-0661D7D1AE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23E8FD-DB10-3C78-2039-19A9E541B4C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DBC0D9-422C-A24B-0D56-E124257024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CB2A62-50CD-85C0-AC1C-FF8B48D76B2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6AACF4-22C2-ED01-B657-E41F12B4E5F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F93659-2712-0484-A193-2EB700E5627D}"/>
              </a:ext>
            </a:extLst>
          </p:cNvPr>
          <p:cNvSpPr txBox="1"/>
          <p:nvPr/>
        </p:nvSpPr>
        <p:spPr>
          <a:xfrm>
            <a:off x="1799495" y="2023129"/>
            <a:ext cx="554501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طَبيعةُ ٱلنَّصِّ؟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861077-51C4-D976-DE09-D83D2DFB5F61}"/>
              </a:ext>
            </a:extLst>
          </p:cNvPr>
          <p:cNvSpPr/>
          <p:nvPr/>
        </p:nvSpPr>
        <p:spPr>
          <a:xfrm>
            <a:off x="3551803" y="3292223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8BD7714-9443-597C-EA76-3E3D20A460F3}"/>
              </a:ext>
            </a:extLst>
          </p:cNvPr>
          <p:cNvSpPr/>
          <p:nvPr/>
        </p:nvSpPr>
        <p:spPr>
          <a:xfrm>
            <a:off x="6111551" y="3374409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5BD775-B471-5268-2911-02979B655156}"/>
              </a:ext>
            </a:extLst>
          </p:cNvPr>
          <p:cNvSpPr/>
          <p:nvPr/>
        </p:nvSpPr>
        <p:spPr>
          <a:xfrm>
            <a:off x="3576251" y="4059442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774A3A6-4028-4380-E43F-FAF1BC4B4FCA}"/>
              </a:ext>
            </a:extLst>
          </p:cNvPr>
          <p:cNvSpPr/>
          <p:nvPr/>
        </p:nvSpPr>
        <p:spPr>
          <a:xfrm>
            <a:off x="6111551" y="4131558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873104B-4D07-529A-590F-D981D05D93B3}"/>
              </a:ext>
            </a:extLst>
          </p:cNvPr>
          <p:cNvSpPr/>
          <p:nvPr/>
        </p:nvSpPr>
        <p:spPr>
          <a:xfrm>
            <a:off x="6111551" y="5113624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4CCA4C-0D01-7C80-4C2E-39A81D8ED1E3}"/>
              </a:ext>
            </a:extLst>
          </p:cNvPr>
          <p:cNvSpPr/>
          <p:nvPr/>
        </p:nvSpPr>
        <p:spPr>
          <a:xfrm>
            <a:off x="3576250" y="4967536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حِجاجِيٌّ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082421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114D-01D1-3977-97B5-9C9F336B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03E9-028D-E900-B4D1-F40FA3AB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C19CB2-173C-9B52-5DB6-8D2D2242C7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0C39AB-DFB2-92A8-D3F1-48718441A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39B08B-FECA-36CA-45DA-205A83143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FA6962-630F-1B47-2190-BB81D07620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C58B8E-F3B0-F61C-7707-A12A1965D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CE3B78-6ACB-4CDF-E88F-D502B032F1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A1D51F-D856-DC3A-D7BA-31066ED95B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24738-4120-E664-E29D-6C4E7D9BE70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AD68C-300C-A573-9882-4EDA19EA46F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5828AA-5CB1-E348-9160-EFDE601C189C}"/>
              </a:ext>
            </a:extLst>
          </p:cNvPr>
          <p:cNvSpPr txBox="1"/>
          <p:nvPr/>
        </p:nvSpPr>
        <p:spPr>
          <a:xfrm>
            <a:off x="525615" y="3176192"/>
            <a:ext cx="809277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اَلنَّصُّ حِجاجِيٌّ، لِأَنَّ ٱلْكاتِبَ قَدَّمَ فِكْرَتَيْنِ مُخْتَلِفَتَيْنِ حَوْلَ أَسْبابِ وُقوعِ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ٱلْكَوارِثِ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ٱلطَّبيعِيَّةِ، وَقَدَّمَ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ٱلْحُجَجَ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ٱلْخاصَّةَ</a:t>
            </a:r>
            <a:r>
              <a:rPr lang="ar-MA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بِكُلِّ مِنْهُما.</a:t>
            </a:r>
            <a:endParaRPr lang="fr-FR" sz="5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5BACAA4-D771-639E-CD2B-35AEB7A5954A}"/>
              </a:ext>
            </a:extLst>
          </p:cNvPr>
          <p:cNvSpPr/>
          <p:nvPr/>
        </p:nvSpPr>
        <p:spPr>
          <a:xfrm>
            <a:off x="5458255" y="2039032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B7C71F-0CEC-8196-FA26-A5BA982EB1C7}"/>
              </a:ext>
            </a:extLst>
          </p:cNvPr>
          <p:cNvSpPr/>
          <p:nvPr/>
        </p:nvSpPr>
        <p:spPr>
          <a:xfrm>
            <a:off x="2949848" y="1970858"/>
            <a:ext cx="2367349" cy="5878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حِجاجِيٌّ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925054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9CEC-5A0A-87A3-8E99-7832AD80E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DE717-D0F1-ADB8-672F-37C907BB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الآن، سنتعلم كيف نبدي آراءنا حول نص حجاجي.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319817-5B9A-0374-4E09-D7B20185B4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72E436-F734-23DD-58B3-AFCF4D3360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E476F0-7548-A0A9-0F83-8B711F2DE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F1C48D-79E1-25BA-2076-9A61799A79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EFFF86-76A6-694C-E74B-F7ED0977D1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901EEF-7B0A-8B4F-AB0F-F1789F4801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CC7CCC-8008-8E9E-0E63-8D62FA212C5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E3D5E7-9ECD-195D-6348-40D3D1695CB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27CB3C-691A-D32A-57A2-74D401F5629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677F72-381C-1A3D-BFDA-5E8E72A4B20B}"/>
              </a:ext>
            </a:extLst>
          </p:cNvPr>
          <p:cNvSpPr txBox="1"/>
          <p:nvPr/>
        </p:nvSpPr>
        <p:spPr>
          <a:xfrm>
            <a:off x="827215" y="2979783"/>
            <a:ext cx="7363196" cy="1021556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أُبْدي رَأْيي حَوْلَ نَصٍّ حِجاجِيٍّ.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046522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سأعبر عن رأيي حول نص: "الطبيعة تثور ضد نفسها".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C48D-EF49-26CA-709D-0BC62735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87F26-738B-8A6D-D78C-39B4A524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376FE-A485-9523-31CA-5C0086BAB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405188-BC70-40DB-8441-62610AE53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9DCBD2-1E96-4DFC-66C4-0C43085D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A99F6-D54F-C366-B261-E6972568A5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6295A-6031-3189-3811-9F82220F9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E3902-6F53-915D-5391-AA2D221DF06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C8381-8F80-3C78-36EE-52C3D1932F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5A38EC-4EE3-325B-602C-6A072B12EE73}"/>
              </a:ext>
            </a:extLst>
          </p:cNvPr>
          <p:cNvSpPr txBox="1"/>
          <p:nvPr/>
        </p:nvSpPr>
        <p:spPr>
          <a:xfrm>
            <a:off x="1116793" y="2723135"/>
            <a:ext cx="6776720" cy="255389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rgbClr val="424D7B"/>
                </a:solidFill>
              </a:rPr>
              <a:t>أُعَبِّرُ عَنْ رَأْيي حَوْلَ نَصِّ: "اَلطَّبيعَةُ تَثورُ ضِدَّ نَفْسِها".</a:t>
            </a:r>
            <a:endParaRPr lang="fr-FR" sz="72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39A-EF49-CA71-460A-ACA2E1D9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BC2BB-8285-68F7-78EF-6B9E591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النص قراءة صامتة، ثم أحدد الفكرة التي يدافع عنها.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8EA0F4-78D4-2917-9A46-FF6D0D4036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42BBC0-67B4-730E-8455-D5A86341D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6E2770-09F0-06BE-B1FD-55DB5166E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20EC77-B2A1-F2C7-48C0-1834ECB46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DD8898-279D-83EA-6BF7-B689A9340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E64537-323E-5AEF-C17D-7108C8E6159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C98F5-F532-55F4-38E5-69DC17AA97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F8DD9-5FFD-1CE5-FB01-BC4DB34AB5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BD291-CEF5-A6F9-210F-B887461FDF7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FC54B9-A748-3127-111C-F381FD0455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5153" y="1896769"/>
            <a:ext cx="4077668" cy="43942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14BE46D-5794-7E00-1D3D-906269FBA581}"/>
              </a:ext>
            </a:extLst>
          </p:cNvPr>
          <p:cNvSpPr txBox="1"/>
          <p:nvPr/>
        </p:nvSpPr>
        <p:spPr>
          <a:xfrm>
            <a:off x="245670" y="3167901"/>
            <a:ext cx="4077668" cy="255389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تَحْدُثُ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ٱلطَّبيعِيَّةُ بِشَكْلٍ طَبيعِيٍّ نَتيجَةَ تَغَيُّراتٍ تَجْري في باطِنِ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حَوْلِها.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078657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EA8E-7E10-0AB1-434C-3CEBB4C7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CF0AE-A89A-5F4E-4E81-CD549071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الحجج التي قدمها النص للدفاع عن فكرته.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585A90-4840-A605-E1AC-949F90F67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6C63DE-B8CA-88FE-C901-12D0658625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B4C454-D6DA-8669-B7BA-A8A3FF5A8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46DE12-9A15-EBCB-1F2B-4D578B328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CD5F51-C215-F0D1-BBBC-771A48BA0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E69930-11F5-935E-A95F-2310FE3A52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ABCDC-AC56-40BA-F615-2770D784C37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801234-BBA8-658B-5A56-9B281EFB46E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2A75EF-2FA0-F9A9-98E4-9DAF994A786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87DDD7-6B8A-0DD0-FBFB-81F8E6F57858}"/>
              </a:ext>
            </a:extLst>
          </p:cNvPr>
          <p:cNvSpPr txBox="1"/>
          <p:nvPr/>
        </p:nvSpPr>
        <p:spPr>
          <a:xfrm>
            <a:off x="641446" y="1709660"/>
            <a:ext cx="5745724" cy="105560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تَحْدُثُ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ٱلطَّبيعِيَّةُ بِشَكْلٍ طَبيعِيٍّ نَتيجَةَ تَغَيُّراتٍ تَجْري في باطِنِ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ٱلْجَوِّ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حَوْلِها.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D69CA5-C338-1390-80BE-9D8CF17A5F8C}"/>
              </a:ext>
            </a:extLst>
          </p:cNvPr>
          <p:cNvSpPr txBox="1"/>
          <p:nvPr/>
        </p:nvSpPr>
        <p:spPr>
          <a:xfrm>
            <a:off x="6693034" y="1879920"/>
            <a:ext cx="1968674" cy="71508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2CCD88-EC9C-264B-A017-FC475E1B0143}"/>
              </a:ext>
            </a:extLst>
          </p:cNvPr>
          <p:cNvSpPr txBox="1"/>
          <p:nvPr/>
        </p:nvSpPr>
        <p:spPr>
          <a:xfrm>
            <a:off x="641445" y="3264403"/>
            <a:ext cx="5895834" cy="282630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تَحْدُثُ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ٱلزَّلازِلُ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تَحَرُّكاتِ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ٱلصُّخورِ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جَوْفِ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مُنْذُ مَلايينِ ٱلسِّنينَ.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تَثورُ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ٱلْبَراكينُ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جَرّاءَ تَراكُمِ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ٱلضَّغْطِ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قِشْرَةِ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تَنْشَأُ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ٱلْعَواصِفُ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وَٱلْأَعاصيرُ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نَتيجَةَ تَغَيُّراتِ دَرَجاتِ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ٱلْحَرارَةِ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سَطْحِ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وَٱلْجَوِّ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E3D4072-64A4-584D-84C2-FDA33EEFCB63}"/>
              </a:ext>
            </a:extLst>
          </p:cNvPr>
          <p:cNvSpPr txBox="1"/>
          <p:nvPr/>
        </p:nvSpPr>
        <p:spPr>
          <a:xfrm>
            <a:off x="6718971" y="3884999"/>
            <a:ext cx="1968674" cy="119181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اَلْحُجَجُ ٱلَّتي قَدَّمَها ٱلنَّصُّ.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232591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70CC0-786A-F7A1-9F5B-834B195E9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8CB0C6-1201-B0A9-8691-A7A8206E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رأيي حول فكرة النص وحججه.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3BD3EA-2AE4-3E99-7242-06C976793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326ED6-ED3B-7AEA-13BD-9C41F71E3C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173001-06AF-83A5-AB89-75A93C0A1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BE2B42-9FB9-3EAD-C894-23BD7E4897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063778F-4295-CC83-04A9-8283559435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304E42-911F-8E45-8A8A-7AFCB49DE1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826C75-FB08-E56D-DF46-66BF385A48E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196D79-0189-5201-461D-622A39EFC5A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61FB69-4989-DC3A-E453-91DC03120B6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785807-425E-A80E-324E-E074395E7D49}"/>
              </a:ext>
            </a:extLst>
          </p:cNvPr>
          <p:cNvSpPr txBox="1"/>
          <p:nvPr/>
        </p:nvSpPr>
        <p:spPr>
          <a:xfrm>
            <a:off x="399415" y="2873922"/>
            <a:ext cx="8213339" cy="282630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أَنَّ ٱلنَّصَّ صائِبٌ في فِكْرَتِهِ، حَيْثُ أَثْبَتَ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ٱلطَّبيعِيَّةَ تَحْدُثُ بِشَكْلٍ طَبيعِيٍّ نَتيجَةَ تَغَيُّراتٍ تَجْري في باطِنِ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حَوْلِها. كَما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ٱلْحُجَجَ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قَدَّمَها مُقْنِعَةٌ وَمَدْعومَةٌ بِأَدِلَّةٍ عِلْمِيَّةٍ، غَيْرَ أَنَّها غَيْرُ كافِيَةٍ؛ إِذْ أَغْفَلَ ٱلنَّصُّ دَوْرَ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تَفاقُمِ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فَقَطْعُ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وَتَلْويثُ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وَٱسْتِنْزافُ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ٱلثَّرَواتِ ٱلطَّبيعِيَّةِ كُلُّها عَوامِلُ تَزيدُ مِنْ حِدَّةِ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ٱلظَّواهِرِ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A8D4A6F-1948-113E-E99F-4B7D5A846609}"/>
              </a:ext>
            </a:extLst>
          </p:cNvPr>
          <p:cNvSpPr txBox="1"/>
          <p:nvPr/>
        </p:nvSpPr>
        <p:spPr>
          <a:xfrm>
            <a:off x="1555727" y="1917025"/>
            <a:ext cx="5903523" cy="71508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رَأْيي حَوْلَ فِكْرَةِ ٱلنَّصِّ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وَٱلْحُجَجِ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قَدَّمَها ٱلنَّصُّ.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328287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8E20-6D79-D1CE-02AC-899E552F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7A8959-DFDF-5DE1-58CF-E0FF149E8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أنني قدمت رأيي حول فكرة النص وحججه باستعمال الأساليب المكتوبة باللون الأحمر.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711974-08DA-97FC-1D50-E13EAB2E5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5690AC-A53E-621C-4566-498A8CA72F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6BD329-4152-9220-67D4-74E770F1A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D6AA29-554F-FB5F-73C5-4C11CD8953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D46EAA-3724-18D7-E948-6FB1E6A613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83C40B-22C2-20A7-4485-1140D7FBE77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941C20-8A61-D91B-B0E9-E0D6059BC26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DE4E19-4638-7089-2403-0B40C20BFC7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3234D5-95D3-12B3-AB2F-C1FB073C25A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732511E-310C-706C-945D-6C920B0B155E}"/>
              </a:ext>
            </a:extLst>
          </p:cNvPr>
          <p:cNvSpPr txBox="1"/>
          <p:nvPr/>
        </p:nvSpPr>
        <p:spPr>
          <a:xfrm>
            <a:off x="1555727" y="1917025"/>
            <a:ext cx="5903523" cy="71508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رَأْيي حَوْلَ فِكْرَةِ ٱلنَّصِّ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وَٱلْحُجَجِ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قَدَّمَها ٱلنَّصُّ.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C3C1E6-6792-D4A0-174F-0E223A8FC4FB}"/>
              </a:ext>
            </a:extLst>
          </p:cNvPr>
          <p:cNvSpPr txBox="1"/>
          <p:nvPr/>
        </p:nvSpPr>
        <p:spPr>
          <a:xfrm>
            <a:off x="399416" y="3107948"/>
            <a:ext cx="8150763" cy="282630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أَنَّ ٱلنَّصَّ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صائِبٌ في فِكْرَتِهِ،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حَيْثُ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أَثْبَتَ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ٱلطَّبيعِيَّةَ تَحْدُثُ بِشَكْلٍ طَبيعِيٍّ نَتيجَةَ تَغَيُّراتٍ تَجْري في باطِنِ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حَوْلِها.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ٱلْحُجَجَ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قَدَّمَها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مُقْنِعَةٌ وَمَدْعومَةٌ بِأَدِلَّةٍ عِلْمِيَّةٍ، غَيْرَ أَنَّها غَيْرُ كافِيَةٍ؛ إِذْ أَغْفَلَ ٱلنَّصُّ دَوْرَ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تَفاقُمِ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فَقَطْعُ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وَتَلْويثُ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وَٱسْتِنْزافُ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ٱلثَّرَواتِ ٱلطَّبيعِيَّةِ كُلُّها عَوامِلُ تَزيدُ مِنْ حِدَّةِ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ٱلظَّواهِرِ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533450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B0FCF-0819-52C7-6160-AD1948C89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065A4-CEF8-AB87-9314-DB7B07AC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أتذكر كيف أعبر عن رأيي حول فكرة نص حجاجي.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25BB6-F3DA-4092-428E-DC7166BE2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B388AF-F1C6-5FC7-BB96-3F1B0D9DB5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CB2E7D-7BC2-D7FB-6503-FB9B8FDFA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1E7DD3-08AA-E513-3EBF-A5371DF0EC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FC6C89-9864-6809-8330-891A12A0A7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8C03AE-B3FC-AFBA-E7C4-679BC8880B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8DA9A4-AEB7-3924-9AD0-DB13F301979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AC296-FC60-28F0-24F6-60B2645114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5AF439-02D8-68A5-5849-E17AB2E39A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Google Shape;2106;p52">
            <a:extLst>
              <a:ext uri="{FF2B5EF4-FFF2-40B4-BE49-F238E27FC236}">
                <a16:creationId xmlns:a16="http://schemas.microsoft.com/office/drawing/2014/main" id="{15E2EA46-4319-DD7F-8641-9FC8CC8D65E9}"/>
              </a:ext>
            </a:extLst>
          </p:cNvPr>
          <p:cNvSpPr txBox="1"/>
          <p:nvPr/>
        </p:nvSpPr>
        <p:spPr>
          <a:xfrm flipH="1">
            <a:off x="546849" y="2106083"/>
            <a:ext cx="7058247" cy="7781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ٱلنَّصَّ؛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AB850A4-937D-8E7E-F6CE-0D9C83E8DF1E}"/>
              </a:ext>
            </a:extLst>
          </p:cNvPr>
          <p:cNvSpPr txBox="1"/>
          <p:nvPr/>
        </p:nvSpPr>
        <p:spPr>
          <a:xfrm>
            <a:off x="546847" y="3409196"/>
            <a:ext cx="7058247" cy="778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أُحَدِّدُ فِكْرَةَ ٱلنَّصِّ </a:t>
            </a:r>
            <a:r>
              <a:rPr lang="ar-MA" sz="3600" dirty="0" err="1"/>
              <a:t>وَٱلْحُجَجَ</a:t>
            </a:r>
            <a:r>
              <a:rPr lang="ar-MA" sz="3600" dirty="0"/>
              <a:t> ٱلَّتي قَدَّمَها؛</a:t>
            </a:r>
            <a:endParaRPr lang="fr-FR" sz="3600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9E7C880-C9BC-425E-0B82-0CC0556C58BD}"/>
              </a:ext>
            </a:extLst>
          </p:cNvPr>
          <p:cNvSpPr/>
          <p:nvPr/>
        </p:nvSpPr>
        <p:spPr>
          <a:xfrm>
            <a:off x="7704315" y="2256046"/>
            <a:ext cx="409353" cy="47826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1337566-0A73-8110-81AE-30A3F723BA69}"/>
              </a:ext>
            </a:extLst>
          </p:cNvPr>
          <p:cNvSpPr/>
          <p:nvPr/>
        </p:nvSpPr>
        <p:spPr>
          <a:xfrm>
            <a:off x="7704314" y="3564066"/>
            <a:ext cx="409353" cy="5833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E2D1AD7-95B3-52C3-2A18-6D6A2899E1B8}"/>
              </a:ext>
            </a:extLst>
          </p:cNvPr>
          <p:cNvSpPr txBox="1"/>
          <p:nvPr/>
        </p:nvSpPr>
        <p:spPr>
          <a:xfrm>
            <a:off x="546847" y="4740064"/>
            <a:ext cx="7058247" cy="778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أُعَبِّرُ عَنْ رَأْيي حَوْلَ فِكْرَةِ ٱلنَّصِّ </a:t>
            </a:r>
            <a:r>
              <a:rPr lang="ar-MA" sz="3600" dirty="0" err="1"/>
              <a:t>وَٱلْحُجَجِ</a:t>
            </a:r>
            <a:r>
              <a:rPr lang="ar-MA" sz="3600" dirty="0"/>
              <a:t> ٱلَّتي قَدَّمَها.</a:t>
            </a:r>
            <a:endParaRPr lang="fr-FR" sz="3600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2A01CCF-E163-2BC2-7FC3-83F1F76A21AF}"/>
              </a:ext>
            </a:extLst>
          </p:cNvPr>
          <p:cNvSpPr/>
          <p:nvPr/>
        </p:nvSpPr>
        <p:spPr>
          <a:xfrm>
            <a:off x="7704313" y="4837466"/>
            <a:ext cx="409353" cy="5833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6012408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F099D-9996-1567-8036-82BB7C786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3BF3C9-9891-A32D-8CC1-AA7926926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9360"/>
            <a:ext cx="7175941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يعبر عن رأيه حول النص نفسه" الطبيعة تثور ضد نفسها"؟ يمكن استعمال أساليب أخرى.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1E3022-E800-A2DA-79D8-EE6F915716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9897B2-C96A-6895-F327-ECB8654A9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D26BF8-25CF-0CF9-D4A2-A59D2FA75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FC777E-FC83-B695-8520-44F3466B5C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02BE4A-A4AA-5316-203D-2148AF1CD2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A1268A1-3BF7-F403-09AD-A09885942E8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C7BA6A-B66C-548D-6CF7-2CAF8B61EC2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879490-426F-C30D-C707-EDDA13F11B6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A3283C-38E7-C0C3-AE45-E7A22100133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816AB7-5661-5285-D2D5-825E4A7DDFA5}"/>
              </a:ext>
            </a:extLst>
          </p:cNvPr>
          <p:cNvSpPr txBox="1"/>
          <p:nvPr/>
        </p:nvSpPr>
        <p:spPr>
          <a:xfrm>
            <a:off x="570166" y="2521094"/>
            <a:ext cx="8150763" cy="282630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أَنَّ ٱلنَّصَّ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صائِبٌ في فِكْرَتِهِ،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حَيْثُ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أَثْبَتَ أَنَّ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ٱلطَّبيعِيَّةَ تَحْدُثُ بِشَكْلٍ طَبيعِيٍّ نَتيجَةَ تَغَيُّراتٍ تَجْري في باطِنِ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ٱلْجَوِّ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حَوْلِها.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ٱلْحُجَجَ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قَدَّمَها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مُقْنِعَةٌ وَمَدْعومَةٌ بِأَدِلَّةٍ عِلْمِيَّةٍ، غَيْرَ أَنَّها غَيْرُ كافِيَةٍ؛ إِذْ أَغْفَلَ ٱلنَّصُّ دَوْرَ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تَفاقُمِ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ٱلْكَوارِثِ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فَقَطْعُ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وَتَلْويثُ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وَٱسْتِنْزافُ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ٱلثَّرَواتِ ٱلطَّبيعِيَّةِ كُلُّها عَوامِلُ تَزيدُ مِنْ حِدَّةِ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ٱلظَّواهِرِ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24647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D2C8C-D0E9-8231-609C-DD8F461C2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819D9A-E742-6CDE-5766-3C6DAED0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131. أعيدوا قراءة النص الثاني وحددوا فكرته والحجج التي قدمها للدفاع عنها.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0A4520-EB28-4B8F-0D21-7286487959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06E1DD-38CC-2462-3E24-1D5FBA666C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C92309-C0CE-17D3-8625-F9374A42F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5D6995-3958-396B-2071-2F154A730D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FC6A45-B9D8-C1EF-DF10-DF6FDC22AD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884060-3E65-5B73-C492-4C9C92EF0DD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BAB18-85EF-96BE-6BAD-DB6B50FAA7F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256AFB-83EC-63FA-5FB3-2FBAEC448EB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E4A034-21B1-3E83-FF39-1E734EFB321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80F44D2-E793-E820-5CC1-4AA8B27025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7712" y="1584000"/>
            <a:ext cx="3608575" cy="4815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C16C4C1-289C-A3D6-2D21-027983D87328}"/>
              </a:ext>
            </a:extLst>
          </p:cNvPr>
          <p:cNvSpPr/>
          <p:nvPr/>
        </p:nvSpPr>
        <p:spPr>
          <a:xfrm>
            <a:off x="2767711" y="4267612"/>
            <a:ext cx="3608575" cy="59099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729527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6C0D6-04DA-8071-B720-EBB69751F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5A97D4-C55E-C5E4-3C80-2D0CBA97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3FCE61-AEFD-00B9-4395-696F0F52B8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F3A1E7-965D-C06F-49BA-271A42758D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96CACE-80AA-8FBD-FDD7-C7FB9F6DD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3B5515-D721-99E6-04F9-E0B1E18544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A47E8B-718A-3056-B5D3-25401FA40A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FD68DF-A30B-09D1-985F-C429EB40851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2DA5E6-18B4-B846-C424-ADE9B01F4A9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842CAF-4936-D52F-B39D-851443630D8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378CB0-0CD8-D57B-B461-32960AECD7F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E250355-4A6E-8F69-4E55-A076518B5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921" y="1931540"/>
            <a:ext cx="7478066" cy="3849500"/>
          </a:xfrm>
          <a:prstGeom prst="rect">
            <a:avLst/>
          </a:prstGeom>
        </p:spPr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04F188B3-E4A6-36C7-C8C1-35B40EB49CDC}"/>
              </a:ext>
            </a:extLst>
          </p:cNvPr>
          <p:cNvSpPr/>
          <p:nvPr/>
        </p:nvSpPr>
        <p:spPr>
          <a:xfrm>
            <a:off x="8331200" y="4419600"/>
            <a:ext cx="386080" cy="365760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34178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5F08B-076C-6DC1-1D19-448197342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E74C-4061-DBA6-9C9F-6A56A0720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D1F584-B264-42E0-F8AB-CA09487830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D8C918-968A-7389-211B-69597E87EB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ADD296-D9FC-9E9F-6AF9-28B5BD13B5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3E45EE-968D-FFB1-4598-B62EA41CC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11B15A-15F7-1E79-74CB-E420798723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564B414-8E53-C985-C696-B82F4FDF3E6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C7DC54-974A-1A9E-2555-025726F2C34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E166E5-68AF-487C-7B35-69C9998B045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684C9E-56E3-7487-7B82-DFF4BBFDDF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FC5C1161-6033-2C3D-BD7F-34310DED7251}"/>
              </a:ext>
            </a:extLst>
          </p:cNvPr>
          <p:cNvSpPr/>
          <p:nvPr/>
        </p:nvSpPr>
        <p:spPr>
          <a:xfrm>
            <a:off x="8331200" y="4419600"/>
            <a:ext cx="386080" cy="365760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07B6BC8-8973-AC27-4C65-037635606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080123"/>
              </p:ext>
            </p:extLst>
          </p:nvPr>
        </p:nvGraphicFramePr>
        <p:xfrm>
          <a:off x="426720" y="1671804"/>
          <a:ext cx="7633471" cy="42717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96030">
                  <a:extLst>
                    <a:ext uri="{9D8B030D-6E8A-4147-A177-3AD203B41FA5}">
                      <a16:colId xmlns:a16="http://schemas.microsoft.com/office/drawing/2014/main" val="530424409"/>
                    </a:ext>
                  </a:extLst>
                </a:gridCol>
                <a:gridCol w="2568641">
                  <a:extLst>
                    <a:ext uri="{9D8B030D-6E8A-4147-A177-3AD203B41FA5}">
                      <a16:colId xmlns:a16="http://schemas.microsoft.com/office/drawing/2014/main" val="1525387342"/>
                    </a:ext>
                  </a:extLst>
                </a:gridCol>
                <a:gridCol w="4368800">
                  <a:extLst>
                    <a:ext uri="{9D8B030D-6E8A-4147-A177-3AD203B41FA5}">
                      <a16:colId xmlns:a16="http://schemas.microsoft.com/office/drawing/2014/main" val="185071961"/>
                    </a:ext>
                  </a:extLst>
                </a:gridCol>
              </a:tblGrid>
              <a:tr h="120239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اَلنَّصُّ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238" marR="6823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اَلرَّأْيُ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238" marR="6823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اَلْحُجَجُ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ٱلدّاعِمَةُ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238" marR="68238" marT="0" marB="0" anchor="ctr"/>
                </a:tc>
                <a:extLst>
                  <a:ext uri="{0D108BD9-81ED-4DB2-BD59-A6C34878D82A}">
                    <a16:rowId xmlns:a16="http://schemas.microsoft.com/office/drawing/2014/main" val="3082127849"/>
                  </a:ext>
                </a:extLst>
              </a:tr>
              <a:tr h="306939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اَلنَّصُّ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ٱلثّاني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238" marR="6823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238" marR="6823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238" marR="68238" marT="0" marB="0"/>
                </a:tc>
                <a:extLst>
                  <a:ext uri="{0D108BD9-81ED-4DB2-BD59-A6C34878D82A}">
                    <a16:rowId xmlns:a16="http://schemas.microsoft.com/office/drawing/2014/main" val="1220641983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912F9A0D-11B7-F280-AF08-4BA35D0C50F7}"/>
              </a:ext>
            </a:extLst>
          </p:cNvPr>
          <p:cNvSpPr txBox="1"/>
          <p:nvPr/>
        </p:nvSpPr>
        <p:spPr>
          <a:xfrm>
            <a:off x="4815840" y="3225094"/>
            <a:ext cx="25971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اَلنَّشاطُ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ٱلْبَشَرِيُّ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غَيْرُ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ٱلْمُنَظَّمِ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أَسْهَمَ في تَفاقُمِ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ٱلْكَوارِثِ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ٱلطَّبيعِيَّةِ وَزيادَةِ حِدَّتِها، كَما أَدّى إِلى ظُهورِ كَوارِثَ جَديدَةٍ.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D6DF9A9-9C31-EB30-01B9-D6FE84B782E0}"/>
              </a:ext>
            </a:extLst>
          </p:cNvPr>
          <p:cNvSpPr txBox="1"/>
          <p:nvPr/>
        </p:nvSpPr>
        <p:spPr>
          <a:xfrm>
            <a:off x="426720" y="3009650"/>
            <a:ext cx="42355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حَرْقُ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ٱلْوَقودِ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كَٱلنَّفْطِ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وَٱلْفَحْمِ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يُنْتِجُ غازاتٍ دَفيئَةً تَرْفَعُ حَرارَةَ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يَزيدُ مِنْ شِدَّةِ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ٱلْأَعاصيرِ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وَتَكْرارِها.</a:t>
            </a:r>
          </a:p>
          <a:p>
            <a:pPr marL="182563" indent="-182563" algn="just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اَلتَّلَوُّثُ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ٱلصِّناعِيُّ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أَضَرَّ بِطَبَقَةِ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ٱلْأُوزونِ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أَدّى إِلى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ٱرْتِفاعِ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دَرَجاتِ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وَذَوَبانِ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ٱلْجَلِيدِ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ٱلْقُطْبِيِّ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وَٱرْتِفاعِ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مَنْسوبِ مِياهِ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ٱلْبِحارِ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027397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718DE-8227-6167-CE1A-04F756327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732E77-76BC-42F8-4CFB-AADDAE8E7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التعبير عن رأيه حول فكرة النص الثاني وحججه باستعمال الأساليب التالية.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F53A4F-F2B8-7BD5-91A9-85EA38B0F3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F4551A-E974-5FD8-B268-FB990DB80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2C90F1-984E-24D7-0C17-D9A98FC26B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A6E989-07DE-F098-29F6-EF477C5423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2063CB-5B2A-3B03-7DD2-F164D45AB6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DB57DA-A2B1-E66C-F84C-F92F7BE785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1F05CA-DB49-0CEF-CB66-4FD24CBD365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DF35A6-7A45-09DF-B2C4-7A74EA678BF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CBFA89-5094-24D9-554D-29C888776EA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CD66662-256C-11D5-2446-4FF0B556FB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424919"/>
              </p:ext>
            </p:extLst>
          </p:nvPr>
        </p:nvGraphicFramePr>
        <p:xfrm>
          <a:off x="497763" y="1861331"/>
          <a:ext cx="8014779" cy="326188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034782">
                  <a:extLst>
                    <a:ext uri="{9D8B030D-6E8A-4147-A177-3AD203B41FA5}">
                      <a16:colId xmlns:a16="http://schemas.microsoft.com/office/drawing/2014/main" val="530424409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1525387342"/>
                    </a:ext>
                  </a:extLst>
                </a:gridCol>
                <a:gridCol w="4257117">
                  <a:extLst>
                    <a:ext uri="{9D8B030D-6E8A-4147-A177-3AD203B41FA5}">
                      <a16:colId xmlns:a16="http://schemas.microsoft.com/office/drawing/2014/main" val="185071961"/>
                    </a:ext>
                  </a:extLst>
                </a:gridCol>
              </a:tblGrid>
              <a:tr h="918134"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اَلنَّصُّ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238" marR="68238" marT="0" marB="0" anchor="ctr"/>
                </a:tc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اَلرَّأْيُ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238" marR="6823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اَلْحُجَجُ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ٱلدّاعِمَةُ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238" marR="68238" marT="0" marB="0" anchor="ctr"/>
                </a:tc>
                <a:extLst>
                  <a:ext uri="{0D108BD9-81ED-4DB2-BD59-A6C34878D82A}">
                    <a16:rowId xmlns:a16="http://schemas.microsoft.com/office/drawing/2014/main" val="3082127849"/>
                  </a:ext>
                </a:extLst>
              </a:tr>
              <a:tr h="2343750">
                <a:tc>
                  <a:txBody>
                    <a:bodyPr/>
                    <a:lstStyle/>
                    <a:p>
                      <a:pPr marL="0" algn="ct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اَلنَّصُّ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ٱلثّاني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238" marR="6823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238" marR="68238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238" marR="68238" marT="0" marB="0"/>
                </a:tc>
                <a:extLst>
                  <a:ext uri="{0D108BD9-81ED-4DB2-BD59-A6C34878D82A}">
                    <a16:rowId xmlns:a16="http://schemas.microsoft.com/office/drawing/2014/main" val="1220641983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C4832E3-B6C3-3E41-974E-9ECB923504E0}"/>
              </a:ext>
            </a:extLst>
          </p:cNvPr>
          <p:cNvSpPr txBox="1"/>
          <p:nvPr/>
        </p:nvSpPr>
        <p:spPr>
          <a:xfrm>
            <a:off x="4815840" y="2814891"/>
            <a:ext cx="25971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اَلنَّشاطُ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ٱلْبَشَرِيُّ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غَيْرُ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ٱلْمُنَظَّمِ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أَسْهَمَ في تَفاقُمِ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ٱلْكَوارِثِ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ٱلطَّبيعِيَّةِ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وَزيادَةِ حِدَّتِها، كَما أَدّى إِلى ظُهورِ كَوارِثَ جَديدَةٍ.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8C4AC41-EE13-85A8-E451-9B9707FBF102}"/>
              </a:ext>
            </a:extLst>
          </p:cNvPr>
          <p:cNvSpPr txBox="1"/>
          <p:nvPr/>
        </p:nvSpPr>
        <p:spPr>
          <a:xfrm>
            <a:off x="749253" y="2814891"/>
            <a:ext cx="39345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 algn="just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حَرْقُ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ٱلْوَقودِ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ٱلْأُحْفورِيِّ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كَٱلنَّفْطِ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وَٱلْفَحْمِ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يُنْتِجُ غازاتٍ دَفيئَةً تَرْفَعُ حَرارَةَ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يَزيدُ مِنْ شِدَّةِ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ٱلْأَعاصيرِ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وَتَكْرارِها.</a:t>
            </a:r>
          </a:p>
          <a:p>
            <a:pPr marL="182563" indent="-182563" algn="just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اَلتَّلَوُّثُ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ٱلصِّناعِيُّ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أَضَرَّ بِطَبَقَةِ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ٱلْأُوزونِ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أَدّى إِلى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ٱرْتِفاعِ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دَرَجاتِ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وَذَوَبانِ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ٱلْجَلِيدِ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ٱلْقُطْبِيِّ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وَٱرْتِفاعِ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مَنْسوبِ مِياهِ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ٱلْبِحارِ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661311-31BD-6A10-797C-DBB8B4B3B9DD}"/>
              </a:ext>
            </a:extLst>
          </p:cNvPr>
          <p:cNvSpPr txBox="1"/>
          <p:nvPr/>
        </p:nvSpPr>
        <p:spPr>
          <a:xfrm>
            <a:off x="546847" y="5341533"/>
            <a:ext cx="7894652" cy="64698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أَنَّ ٱلنَّصَّ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........،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حَيْثُ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أَنَّ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ٱلْحُجَجَ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قَدَّمَها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702004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13807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صرف وتحويل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المصدر المؤول.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ستتعرفون المصدر المؤول من خلال الإجابة عن السؤالين التاليين: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D041B6-38A2-E7C2-EF0A-14B7ADAFE254}"/>
              </a:ext>
            </a:extLst>
          </p:cNvPr>
          <p:cNvSpPr txBox="1"/>
          <p:nvPr/>
        </p:nvSpPr>
        <p:spPr>
          <a:xfrm>
            <a:off x="1024192" y="2449606"/>
            <a:ext cx="7246047" cy="21452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857250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ٱلْفَرْقُ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ٱلْمَصْدَرِ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وَٱلْمَصْدَرِ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ٱلْمُؤَوَّلِ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أُحَدِّدُ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ٱلْمَصْدَرَ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ٱلْمُؤَوَّلَ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جُمْلَةٍ؟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8D639-0A97-14D0-6887-816E075C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5AE6-52EB-6467-B210-B202EDD6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البداية. من يذكرنا بتعريف المصدر؟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DEF30-2CBE-853E-21B7-347062409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301DD-BB7B-CB18-01DA-691ED63B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301BC-D29C-182C-0867-18D1E75B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07D0E-2429-88C5-C3DE-FBCED3F6B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198B0-13EE-55A6-BBB0-9BA83F9E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2B50BB-934A-0384-2D89-B0AAFBC4D3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B72D5C-427A-9D48-D76F-0EE1F5175A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6055E-DE78-F9B4-77F4-5BC9C421E0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75E53-8CB7-8357-CE8B-D0FE9EDCBF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F32ACF-4FA7-E1D5-A0BB-203C6C39D1B0}"/>
              </a:ext>
            </a:extLst>
          </p:cNvPr>
          <p:cNvSpPr/>
          <p:nvPr/>
        </p:nvSpPr>
        <p:spPr>
          <a:xfrm>
            <a:off x="1784051" y="2967376"/>
            <a:ext cx="575994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تَعْريفُ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ٱلْمَصْدَرِ</a:t>
            </a:r>
            <a:endParaRPr lang="ar-MA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143961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463F-6AC2-6322-09BB-04B70F7CB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74C0CE-097A-3FAF-914F-31B7F1CF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مطالبة التلاميذ بتقديم أمثلة أخرى.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B54164-C96C-6342-6889-ADF83CFC8F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C2B04E-E15C-DC5E-8826-64DC1B9D22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196057-C240-CC23-C33C-538668B292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6AB088-BD88-E84F-91AC-57B320605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1B28AC-09B7-2A74-8F62-99FD40B02C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F64960-E785-EAF3-D4B3-2FABFAD7C15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A55C35-E284-A47D-ADBC-4A0181415C1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C11D53-CD0E-9226-4698-6E0BAD70F26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4A6CDF-9415-2435-B8AF-F6974ED0316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9055D51-56DA-4510-7F92-52815F405AEB}"/>
              </a:ext>
            </a:extLst>
          </p:cNvPr>
          <p:cNvSpPr txBox="1"/>
          <p:nvPr/>
        </p:nvSpPr>
        <p:spPr>
          <a:xfrm>
            <a:off x="632373" y="1689734"/>
            <a:ext cx="7505787" cy="4597003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 (اَلْمَصْدَرُ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ٱلصَّريحُ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يَدُلُّ عَلى حَدَثٍ غَيْرِ مُرْتَبِطٍ بِزَمَنٍ.</a:t>
            </a:r>
          </a:p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أَمْثِلَةٌ: </a:t>
            </a:r>
          </a:p>
          <a:p>
            <a:pPr marL="1581150" indent="-6858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                   وُقوفٌ</a:t>
            </a:r>
          </a:p>
          <a:p>
            <a:pPr marL="1581150" indent="-6858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كَتَبَ                     كِتابَةٌ</a:t>
            </a:r>
          </a:p>
          <a:p>
            <a:pPr marL="1581150" indent="-6858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اِسْتَغْفَرَ                  اِسْتِغْفارٌ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07460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A9027-1578-6609-F66D-005BB241D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84A90-7455-9EB1-B790-0DF948EBF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تعريف المصدر المؤول. من يقرأ؟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770EAD-7E46-3A59-E718-5B52405A65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CF3931-1FD9-32E8-EB3F-0ADE5A691A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1C4AF6-1ADF-F40D-2746-9E44C41986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7F7898-30D9-B520-DFA9-23B5F3EF2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CF7304-22BF-D07E-179F-98D7D8458D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02E70C6-803F-8DEC-A981-7A9693C1027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3AA4D8-9902-F600-0828-6BC2A0EC1B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4E2F62-1022-BDD3-76EF-AD4D73A692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54C91D-CC3A-C5CE-09C1-AC77D869FDF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98F9CE-EE6B-1B56-5345-04BC274F9FB1}"/>
              </a:ext>
            </a:extLst>
          </p:cNvPr>
          <p:cNvSpPr txBox="1"/>
          <p:nvPr/>
        </p:nvSpPr>
        <p:spPr>
          <a:xfrm>
            <a:off x="868462" y="2355136"/>
            <a:ext cx="7505787" cy="2553891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ٱلْمُؤَوَّلُ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عِبارَةٌ تَتَكَوَّنُ مِنْ جُزْأَيْنِ: حَرْفٌ مِنَ ٱلْحُروفِ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أَنْ، كَيْ، ما، لَوْ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يُمْكِنُ إِبْدالُها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بِمَصْدَرٍ صَريحٍ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لِلْفِعْلِ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يُؤَدّي مَعْناها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0426179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69CA3-221C-B392-7945-26BFB869A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FC6A9E-BA50-1DCB-84CE-8132D3B9D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20" y="75864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للتمييز بين المصدر والمصدر المؤول.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9B1D39-1529-0AF9-4C91-64E72E9FEA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30BE1E-5E2A-62AD-C170-92C37AD798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2304FD-B97C-8C86-F1D0-4DE75AF2BE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4AAB1D-15A0-CB03-A670-FF09C7A92C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E1EBF4E-ACE0-F72B-E72C-DD5B4C774A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AA09E51-834E-49E6-281B-59F13224552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4A001D-EC70-1466-A65F-6D28489E6C2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553354-12BE-334E-D7F5-2FE0B523E5D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9588B4-ED74-4A8F-A001-2D5532ACB3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5D3E499-994B-91DB-17F6-44ACB0865A00}"/>
              </a:ext>
            </a:extLst>
          </p:cNvPr>
          <p:cNvSpPr/>
          <p:nvPr/>
        </p:nvSpPr>
        <p:spPr>
          <a:xfrm>
            <a:off x="3270713" y="1902320"/>
            <a:ext cx="2468880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اِجْتَهَدَ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CD56D4-F694-5A81-CE5C-36AC9504A0E2}"/>
              </a:ext>
            </a:extLst>
          </p:cNvPr>
          <p:cNvSpPr/>
          <p:nvPr/>
        </p:nvSpPr>
        <p:spPr>
          <a:xfrm>
            <a:off x="817401" y="3771760"/>
            <a:ext cx="3425251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 تَجْتَهِدَ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081714B-57B6-7EA2-CBEF-3DF4CD4ADD6D}"/>
              </a:ext>
            </a:extLst>
          </p:cNvPr>
          <p:cNvSpPr/>
          <p:nvPr/>
        </p:nvSpPr>
        <p:spPr>
          <a:xfrm>
            <a:off x="6178563" y="3771760"/>
            <a:ext cx="2468880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اِجْتِهادٌ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81AE60A-4EEC-1618-C9B7-9E44221B8DD2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2530027" y="2776080"/>
            <a:ext cx="1975126" cy="995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7ADA0DF-D799-2030-DBA0-3D331CB8631B}"/>
              </a:ext>
            </a:extLst>
          </p:cNvPr>
          <p:cNvCxnSpPr>
            <a:stCxn id="4" idx="2"/>
            <a:endCxn id="7" idx="0"/>
          </p:cNvCxnSpPr>
          <p:nvPr/>
        </p:nvCxnSpPr>
        <p:spPr>
          <a:xfrm>
            <a:off x="4505153" y="2776080"/>
            <a:ext cx="2907850" cy="995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ulle narrative : rectangle à coins arrondis 21">
            <a:extLst>
              <a:ext uri="{FF2B5EF4-FFF2-40B4-BE49-F238E27FC236}">
                <a16:creationId xmlns:a16="http://schemas.microsoft.com/office/drawing/2014/main" id="{53A92F8D-5478-CA2B-1028-56C253257008}"/>
              </a:ext>
            </a:extLst>
          </p:cNvPr>
          <p:cNvSpPr/>
          <p:nvPr/>
        </p:nvSpPr>
        <p:spPr>
          <a:xfrm>
            <a:off x="995680" y="5201920"/>
            <a:ext cx="2773680" cy="782320"/>
          </a:xfrm>
          <a:prstGeom prst="wedgeRoundRectCallout">
            <a:avLst>
              <a:gd name="adj1" fmla="val 15065"/>
              <a:gd name="adj2" fmla="val -123214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مَصْدَرٌ مُؤَوَّلٌ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6478555E-FA5F-9040-A93A-FC0C7BE8467E}"/>
              </a:ext>
            </a:extLst>
          </p:cNvPr>
          <p:cNvSpPr/>
          <p:nvPr/>
        </p:nvSpPr>
        <p:spPr>
          <a:xfrm>
            <a:off x="5800353" y="5177200"/>
            <a:ext cx="2773680" cy="782320"/>
          </a:xfrm>
          <a:prstGeom prst="wedgeRoundRectCallout">
            <a:avLst>
              <a:gd name="adj1" fmla="val 15065"/>
              <a:gd name="adj2" fmla="val -12321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مَصْدَرٌ صَريحٌ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091567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22A5E-EA10-0B46-81FB-BBCB89E63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BB539E-BAAE-90FE-500D-83A7BE9BC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20" y="758640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مثال آخر؟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الأمثلة المقدمة مع مطالبة التلاميذ بتغيير الحرف بعد كل محاولة.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914AD7-9959-03EB-4363-D173799E0F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0F6787-74ED-DB6C-B0AE-6054882D8A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12F941-46A9-B261-1ABA-48A3543862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2EEF6F-D692-CD2A-9394-C873178B7E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2C889D-E6A9-FA07-F15B-A011D8488D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A892A8-63E2-C927-0CC9-14CCE7AD90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9A4EC-2324-6B64-5589-D1CE37A8583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A15713-67A6-7AA6-C38C-1D4D2D42BC9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F45518-311B-7F1A-9A99-CEABBAAD8C3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2D5EF0-2132-B86A-88BD-D1ECCC912E05}"/>
              </a:ext>
            </a:extLst>
          </p:cNvPr>
          <p:cNvSpPr/>
          <p:nvPr/>
        </p:nvSpPr>
        <p:spPr>
          <a:xfrm>
            <a:off x="3270713" y="1902320"/>
            <a:ext cx="2468880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6ED99E6-78E3-B55F-5BE8-7D010F974420}"/>
              </a:ext>
            </a:extLst>
          </p:cNvPr>
          <p:cNvSpPr/>
          <p:nvPr/>
        </p:nvSpPr>
        <p:spPr>
          <a:xfrm>
            <a:off x="817401" y="3771760"/>
            <a:ext cx="3425251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07859-4C63-2E79-22C4-3D2831632D07}"/>
              </a:ext>
            </a:extLst>
          </p:cNvPr>
          <p:cNvSpPr/>
          <p:nvPr/>
        </p:nvSpPr>
        <p:spPr>
          <a:xfrm>
            <a:off x="6178563" y="3771760"/>
            <a:ext cx="2468880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F1559638-C09F-1A80-5BD6-AD38B7D0DA1D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2530027" y="2776080"/>
            <a:ext cx="1975126" cy="995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318CEF3-59F4-1761-F315-527D6D7B02A4}"/>
              </a:ext>
            </a:extLst>
          </p:cNvPr>
          <p:cNvCxnSpPr>
            <a:stCxn id="4" idx="2"/>
            <a:endCxn id="7" idx="0"/>
          </p:cNvCxnSpPr>
          <p:nvPr/>
        </p:nvCxnSpPr>
        <p:spPr>
          <a:xfrm>
            <a:off x="4505153" y="2776080"/>
            <a:ext cx="2907850" cy="995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ulle narrative : rectangle à coins arrondis 21">
            <a:extLst>
              <a:ext uri="{FF2B5EF4-FFF2-40B4-BE49-F238E27FC236}">
                <a16:creationId xmlns:a16="http://schemas.microsoft.com/office/drawing/2014/main" id="{C87DDA20-0726-948A-92C1-B41EF0A56762}"/>
              </a:ext>
            </a:extLst>
          </p:cNvPr>
          <p:cNvSpPr/>
          <p:nvPr/>
        </p:nvSpPr>
        <p:spPr>
          <a:xfrm>
            <a:off x="995680" y="5201920"/>
            <a:ext cx="2773680" cy="782320"/>
          </a:xfrm>
          <a:prstGeom prst="wedgeRoundRectCallout">
            <a:avLst>
              <a:gd name="adj1" fmla="val 15065"/>
              <a:gd name="adj2" fmla="val -123214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مَصْدَرٌ مُؤَوَّلٌ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F982CA1E-C37B-87C7-2B39-80697699116F}"/>
              </a:ext>
            </a:extLst>
          </p:cNvPr>
          <p:cNvSpPr/>
          <p:nvPr/>
        </p:nvSpPr>
        <p:spPr>
          <a:xfrm>
            <a:off x="5800353" y="5177200"/>
            <a:ext cx="2773680" cy="782320"/>
          </a:xfrm>
          <a:prstGeom prst="wedgeRoundRectCallout">
            <a:avLst>
              <a:gd name="adj1" fmla="val 15065"/>
              <a:gd name="adj2" fmla="val -12321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مَصْدَرٌ صَريحٌ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0E8FFB-D2C5-25EA-D8E8-5EB10650744F}"/>
              </a:ext>
            </a:extLst>
          </p:cNvPr>
          <p:cNvSpPr txBox="1"/>
          <p:nvPr/>
        </p:nvSpPr>
        <p:spPr>
          <a:xfrm>
            <a:off x="774023" y="3059668"/>
            <a:ext cx="1799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أَنْ، كَيْ، ما، لَوْ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33857790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24B9-B98A-BB3A-DE81-AE1721451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B490F-1EC1-2404-CFCA-06E3F16B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تعرفتم صيغة المصدر المؤول، ستتعلمون كيف تحددونه في جملة.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F51552-8581-B6AF-DFB7-5CB4E9411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6F471A-9F19-0DCF-BC49-2CB58566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6C1B72-9116-4829-847A-E766DC93E0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EC22AF-07B1-241D-6C2E-07BBA220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68C381-541D-29E6-3274-F85853CE1A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7E17B6-B3BD-F284-7141-F5FCCAFEB5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42FE5A-E854-F6B3-4A06-CD70B4428F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C43D22-12DA-6336-6D79-0FD23863E6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67515-8A0B-67BD-EF51-FC93843B14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305CBD-88C3-A5ED-8250-7A7E43F49FEC}"/>
              </a:ext>
            </a:extLst>
          </p:cNvPr>
          <p:cNvSpPr txBox="1"/>
          <p:nvPr/>
        </p:nvSpPr>
        <p:spPr>
          <a:xfrm>
            <a:off x="1079748" y="3314184"/>
            <a:ext cx="7305040" cy="112371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أُحَدِّدُ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ٱلْمَصْدَرَ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ٱلْمُؤَوَّلَ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جُمْلَةٍ؟</a:t>
            </a:r>
          </a:p>
        </p:txBody>
      </p:sp>
    </p:spTree>
    <p:extLst>
      <p:ext uri="{BB962C8B-B14F-4D97-AF65-F5344CB8AC3E}">
        <p14:creationId xmlns:p14="http://schemas.microsoft.com/office/powerpoint/2010/main" val="359346145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3113B-412F-1144-BE13-62404002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9C4E5-1537-07B8-8890-CC49FE80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سأقوم بتحديد المصدر المؤول في الجملة التالية إن وجد فيها.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418DF1-3DFE-A7BC-FFAA-E693B8611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F150B4-E2BF-56CD-930C-AA292356BE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B4C124-8DD3-D3E4-C80C-0B30506BAD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B09A50-C59B-20FC-A333-2A3495BE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5A72F-4CBF-7761-BF63-A02BD28E5E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200EFA-413E-0040-9487-C7007C571C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4D6863-9BE7-60C5-3427-A7A397C19D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77E0-ACD9-F619-C1EA-B085DABB47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1235ED-0374-8BAD-7C67-DB9E4D7695F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192F7AB-6566-B8D5-3C50-A83E7AC54083}"/>
              </a:ext>
            </a:extLst>
          </p:cNvPr>
          <p:cNvSpPr txBox="1"/>
          <p:nvPr/>
        </p:nvSpPr>
        <p:spPr>
          <a:xfrm>
            <a:off x="734997" y="2998650"/>
            <a:ext cx="7933892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dirty="0">
                <a:solidFill>
                  <a:srgbClr val="424D7B"/>
                </a:solidFill>
              </a:rPr>
              <a:t>أَنْ تُوَفِّرَ </a:t>
            </a:r>
            <a:r>
              <a:rPr lang="ar-MA" sz="8000" dirty="0" err="1">
                <a:solidFill>
                  <a:srgbClr val="424D7B"/>
                </a:solidFill>
              </a:rPr>
              <a:t>ٱلنُّقودَ</a:t>
            </a:r>
            <a:r>
              <a:rPr lang="ar-MA" sz="8000" dirty="0">
                <a:solidFill>
                  <a:srgbClr val="424D7B"/>
                </a:solidFill>
              </a:rPr>
              <a:t> خَيْرٌ مِنْ تَبْذيرِها.</a:t>
            </a:r>
            <a:endParaRPr lang="fr-FR" sz="80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84996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B9A55-F99C-CC40-7C9F-1ECA0E79C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CB8F70-83AC-8B08-585B-21EDFFB12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207" y="772265"/>
            <a:ext cx="701383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الجملة وأفهم معناها، ثم أضع خطا تحت العبارة التي تضم أحد الحروف التالية: أن - كي - لو - ما والفعل.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E3B800-FB60-1633-0BDC-304B162577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6E07BC-A41B-DEEA-3B24-6B20DABD70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850ED5-FBD7-FB2C-E97A-FFEE6371B2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ED1FAE-53CF-505F-1242-378D62822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F1158C-2E8D-EF47-294C-D2068D1E4B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E94EF38-30D1-54A8-B7B9-89578E1E3A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3894AD-0D04-7EA4-5AED-8FB862AE35A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E91FAD-C345-DECB-0722-D4A539E246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B25F57-57DE-835F-EB77-3FD3EE07C57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4B2006-1776-EB5F-C1E5-DFD8AB6588DA}"/>
              </a:ext>
            </a:extLst>
          </p:cNvPr>
          <p:cNvSpPr txBox="1"/>
          <p:nvPr/>
        </p:nvSpPr>
        <p:spPr>
          <a:xfrm>
            <a:off x="538207" y="3429000"/>
            <a:ext cx="7933892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u="sng" dirty="0">
                <a:solidFill>
                  <a:srgbClr val="C00000"/>
                </a:solidFill>
              </a:rPr>
              <a:t>أَنْ تُوَفِّرَ </a:t>
            </a:r>
            <a:r>
              <a:rPr lang="ar-MA" sz="8000" dirty="0" err="1">
                <a:solidFill>
                  <a:srgbClr val="424D7B"/>
                </a:solidFill>
              </a:rPr>
              <a:t>ٱلنُّقودَ</a:t>
            </a:r>
            <a:r>
              <a:rPr lang="ar-MA" sz="8000" dirty="0">
                <a:solidFill>
                  <a:srgbClr val="424D7B"/>
                </a:solidFill>
              </a:rPr>
              <a:t> خَيْرٌ مِنْ تَبْذيرِها.</a:t>
            </a:r>
            <a:endParaRPr lang="fr-FR" sz="8000" dirty="0">
              <a:solidFill>
                <a:srgbClr val="424D7B"/>
              </a:solidFill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63C0CC11-E798-CEB9-6915-8260C88142A8}"/>
              </a:ext>
            </a:extLst>
          </p:cNvPr>
          <p:cNvSpPr/>
          <p:nvPr/>
        </p:nvSpPr>
        <p:spPr>
          <a:xfrm>
            <a:off x="5564310" y="2280257"/>
            <a:ext cx="1473199" cy="584775"/>
          </a:xfrm>
          <a:prstGeom prst="wedgeRoundRectCallout">
            <a:avLst>
              <a:gd name="adj1" fmla="val 55427"/>
              <a:gd name="adj2" fmla="val 21207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</a:t>
            </a:r>
            <a:endParaRPr lang="fr-FR" sz="8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E636D972-3AA5-FE90-1C4D-09AF03277B7F}"/>
              </a:ext>
            </a:extLst>
          </p:cNvPr>
          <p:cNvSpPr/>
          <p:nvPr/>
        </p:nvSpPr>
        <p:spPr>
          <a:xfrm>
            <a:off x="7156596" y="2244498"/>
            <a:ext cx="1217653" cy="620534"/>
          </a:xfrm>
          <a:prstGeom prst="wedgeRoundRectCallout">
            <a:avLst>
              <a:gd name="adj1" fmla="val 34015"/>
              <a:gd name="adj2" fmla="val 214166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حَرْفٌ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522635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EC7FE-D4D1-10ED-9C99-7E39623CA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0F5E7-265B-A24B-AE78-6756603AF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أعوض الحرف والفعل بمصدر صريح للفعل.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D5F1AF-E66F-B31E-C7E8-DB353C08B9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9F4997-5216-B877-E38A-C1C3EDBBBD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B0E25D4-98B1-C0DF-E879-78228C2D25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E55B51-8322-4D47-3F9D-358F3FB5B6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FD8E2EC-6C2E-1A89-C7B1-6787205AA8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B17CB6C-29B1-1570-4281-EB790FDA7D6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0B6067-FA90-FD64-FC26-60DE17BEB80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496D07-8343-E448-B5AC-FAA8E705FE3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03EBF4-CDED-CC21-4968-0226EC6622B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803C44-3381-3DF5-E7DF-789AF65BA704}"/>
              </a:ext>
            </a:extLst>
          </p:cNvPr>
          <p:cNvSpPr txBox="1"/>
          <p:nvPr/>
        </p:nvSpPr>
        <p:spPr>
          <a:xfrm>
            <a:off x="538207" y="2207536"/>
            <a:ext cx="7933892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u="sng" dirty="0">
                <a:solidFill>
                  <a:srgbClr val="C00000"/>
                </a:solidFill>
              </a:rPr>
              <a:t>أَنْ تُوَفِّرَ </a:t>
            </a:r>
            <a:r>
              <a:rPr lang="ar-MA" sz="8000" dirty="0" err="1">
                <a:solidFill>
                  <a:srgbClr val="424D7B"/>
                </a:solidFill>
              </a:rPr>
              <a:t>ٱلنُّقودَ</a:t>
            </a:r>
            <a:r>
              <a:rPr lang="ar-MA" sz="8000" dirty="0">
                <a:solidFill>
                  <a:srgbClr val="424D7B"/>
                </a:solidFill>
              </a:rPr>
              <a:t> خَيْرٌ مِنْ تَبْذيرِها.</a:t>
            </a:r>
            <a:endParaRPr lang="fr-FR" sz="8000" dirty="0">
              <a:solidFill>
                <a:srgbClr val="424D7B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5E9436-C35E-13AF-3418-A07DF269786C}"/>
              </a:ext>
            </a:extLst>
          </p:cNvPr>
          <p:cNvSpPr txBox="1"/>
          <p:nvPr/>
        </p:nvSpPr>
        <p:spPr>
          <a:xfrm>
            <a:off x="538207" y="4080462"/>
            <a:ext cx="7933892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dirty="0">
                <a:solidFill>
                  <a:srgbClr val="C00000"/>
                </a:solidFill>
              </a:rPr>
              <a:t>تَوْفيرُ </a:t>
            </a:r>
            <a:r>
              <a:rPr lang="ar-MA" sz="8000" dirty="0" err="1"/>
              <a:t>ٱلنُّقودِ</a:t>
            </a:r>
            <a:r>
              <a:rPr lang="ar-MA" sz="8000" dirty="0"/>
              <a:t> خَيْرٌ مِنْ تَبْذيرِها.</a:t>
            </a:r>
            <a:endParaRPr lang="fr-FR" sz="8000" dirty="0"/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ACE8530F-6C47-0D09-528C-7C523DC7A3C4}"/>
              </a:ext>
            </a:extLst>
          </p:cNvPr>
          <p:cNvSpPr/>
          <p:nvPr/>
        </p:nvSpPr>
        <p:spPr>
          <a:xfrm>
            <a:off x="4856694" y="5334000"/>
            <a:ext cx="2330499" cy="1289948"/>
          </a:xfrm>
          <a:prstGeom prst="cloudCallout">
            <a:avLst>
              <a:gd name="adj1" fmla="val 55058"/>
              <a:gd name="adj2" fmla="val -5541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تَوْفيرٌ: مَصْدَرُ فِعْلِ وَفَّرَ.</a:t>
            </a:r>
            <a:endParaRPr lang="fr-FR" sz="32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Flèche : courbe vers la gauche 6">
            <a:extLst>
              <a:ext uri="{FF2B5EF4-FFF2-40B4-BE49-F238E27FC236}">
                <a16:creationId xmlns:a16="http://schemas.microsoft.com/office/drawing/2014/main" id="{79301BF0-20DC-9816-019A-4C698B3E3192}"/>
              </a:ext>
            </a:extLst>
          </p:cNvPr>
          <p:cNvSpPr/>
          <p:nvPr/>
        </p:nvSpPr>
        <p:spPr>
          <a:xfrm>
            <a:off x="8182335" y="3201238"/>
            <a:ext cx="352150" cy="127914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20223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5A79F-FAF7-E5B3-A59D-541B65448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629A62-B663-E3E2-D70B-58E32E04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 قراءة الجملة وأتأكد أن المعنى لم يتغير.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0C9BF8-AFD0-73DA-BCEE-DDA0CD00E0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D270C9-749D-C7FE-B4C3-9B40F3064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C6D8E8-17CC-9856-378F-F324FE9DB4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A85F08-C53C-5D1B-B9A9-C6446E40CA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481E55-EF02-1E73-8A3D-B52DCEB8C5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9F45D3-B218-2207-8178-BC2EA5C842A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36B970-9AB0-8974-62F5-8A1F596DEB7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6BF05D-D465-0750-B0FD-80137533A7F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7E1700-E4AE-2475-2CF5-0F9C926DC2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6D221A-0B1B-9312-262D-95091CD25330}"/>
              </a:ext>
            </a:extLst>
          </p:cNvPr>
          <p:cNvSpPr txBox="1"/>
          <p:nvPr/>
        </p:nvSpPr>
        <p:spPr>
          <a:xfrm>
            <a:off x="538207" y="3950380"/>
            <a:ext cx="7933892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dirty="0">
                <a:solidFill>
                  <a:srgbClr val="C00000"/>
                </a:solidFill>
              </a:rPr>
              <a:t>تَوْفيرُ </a:t>
            </a:r>
            <a:r>
              <a:rPr lang="ar-MA" sz="8000" dirty="0" err="1"/>
              <a:t>ٱلنُّقودِ</a:t>
            </a:r>
            <a:r>
              <a:rPr lang="ar-MA" sz="8000" dirty="0"/>
              <a:t> خَيْرٌ مِنْ تَبْذيرِها.</a:t>
            </a:r>
            <a:endParaRPr lang="fr-FR" sz="8000" dirty="0"/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5A5BDD7D-2BF8-E008-4AA5-6D68EA68E663}"/>
              </a:ext>
            </a:extLst>
          </p:cNvPr>
          <p:cNvSpPr/>
          <p:nvPr/>
        </p:nvSpPr>
        <p:spPr>
          <a:xfrm>
            <a:off x="3646098" y="5414611"/>
            <a:ext cx="3112820" cy="870832"/>
          </a:xfrm>
          <a:prstGeom prst="wedgeEllipseCallout">
            <a:avLst>
              <a:gd name="adj1" fmla="val 24289"/>
              <a:gd name="adj2" fmla="val -7800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لَمْ يَتَغَيَّرِ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ٱلْمَعْنَى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24BD50-029C-018D-C326-52A6261B0EFE}"/>
              </a:ext>
            </a:extLst>
          </p:cNvPr>
          <p:cNvSpPr txBox="1"/>
          <p:nvPr/>
        </p:nvSpPr>
        <p:spPr>
          <a:xfrm>
            <a:off x="538207" y="2128542"/>
            <a:ext cx="7933892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u="sng" dirty="0">
                <a:solidFill>
                  <a:srgbClr val="C00000"/>
                </a:solidFill>
              </a:rPr>
              <a:t>أَنْ تُوَفِّرَ </a:t>
            </a:r>
            <a:r>
              <a:rPr lang="ar-MA" sz="8000" dirty="0" err="1">
                <a:solidFill>
                  <a:srgbClr val="424D7B"/>
                </a:solidFill>
              </a:rPr>
              <a:t>ٱلنُّقودَ</a:t>
            </a:r>
            <a:r>
              <a:rPr lang="ar-MA" sz="8000" dirty="0">
                <a:solidFill>
                  <a:srgbClr val="424D7B"/>
                </a:solidFill>
              </a:rPr>
              <a:t> خَيْرٌ مِنْ تَبْذيرِها.</a:t>
            </a:r>
            <a:endParaRPr lang="fr-FR" sz="80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96211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A0E27-ADDE-C4B8-70C1-18A58114E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A68987-5326-C0E2-9241-A53B931AE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لم يتغير المعنى، أقول إن العبارة المكونة من الحرف والفعل هي مصدر مؤول.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5BBD72-4096-26B7-1588-4B593E744D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194D70F-5ECF-88C1-8D6B-CC08F3DAC1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E748F6E-B50A-8416-0314-4CE7FB4D5D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DC35B5-B477-AEFC-ED0C-67AC555CFC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BDCE07-240C-7918-0D1E-B56CAC15D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2043ED-8D71-3CF1-8BAD-F5A167968C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3AF5E2-4695-92B0-241D-7A061AE72C8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A57B93-E1B4-928C-F4EE-D472E7079B1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B91F10-4DF0-420C-AD70-6B9287DD734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EFFF62E-DD16-CAF6-9375-EE2A1D2ED12B}"/>
              </a:ext>
            </a:extLst>
          </p:cNvPr>
          <p:cNvSpPr txBox="1"/>
          <p:nvPr/>
        </p:nvSpPr>
        <p:spPr>
          <a:xfrm>
            <a:off x="387891" y="3530902"/>
            <a:ext cx="7933892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u="sng" dirty="0">
                <a:solidFill>
                  <a:srgbClr val="C00000"/>
                </a:solidFill>
              </a:rPr>
              <a:t>أَنْ تُوَفِّرَ </a:t>
            </a:r>
            <a:r>
              <a:rPr lang="ar-MA" sz="8000" dirty="0" err="1">
                <a:solidFill>
                  <a:srgbClr val="424D7B"/>
                </a:solidFill>
              </a:rPr>
              <a:t>ٱلنُّقودَ</a:t>
            </a:r>
            <a:r>
              <a:rPr lang="ar-MA" sz="8000" dirty="0">
                <a:solidFill>
                  <a:srgbClr val="424D7B"/>
                </a:solidFill>
              </a:rPr>
              <a:t> خَيْرٌ مِنْ تَبْذيرِها.</a:t>
            </a:r>
            <a:endParaRPr lang="fr-FR" sz="8000" dirty="0">
              <a:solidFill>
                <a:srgbClr val="424D7B"/>
              </a:solidFill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484706B4-EDAF-B18F-FA6A-668E82F17E45}"/>
              </a:ext>
            </a:extLst>
          </p:cNvPr>
          <p:cNvSpPr/>
          <p:nvPr/>
        </p:nvSpPr>
        <p:spPr>
          <a:xfrm>
            <a:off x="6324121" y="2126462"/>
            <a:ext cx="2366191" cy="873015"/>
          </a:xfrm>
          <a:prstGeom prst="wedgeRoundRectCallout">
            <a:avLst>
              <a:gd name="adj1" fmla="val -19092"/>
              <a:gd name="adj2" fmla="val 177326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مَصْدَرٌ مُؤَوَّلٌ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185806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BCA3B-B695-CEC7-8C3F-A17C759D5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637877-7393-14BD-793A-EA6B9AEE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98" y="756000"/>
            <a:ext cx="705924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معي في الجملة التالية بعد تعويض الحرف والفعل بمصدره الصريح، تغير المعنى، إذ أن الجملة الثانية تفيد عكس معنى الجملة الأولى.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FD6CB6-200E-82DE-B36B-AF984F744A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596AB3D-82EB-83C2-9092-13A8512389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808790-9782-8D38-CE77-2774825715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C28B2B-5E62-4DA1-C988-DBFEE3CFC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CDC381-5494-48DD-9531-D78C05CA26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D12D102-C328-8BFC-26E7-13BB2543313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B1EFDC-0C39-029A-4783-1D218C12D8D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AE79B7-90B5-C184-04C0-F7291C69ECF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A28854-CC87-C1D1-93B8-ED9C0ED6194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DB37CB-1C4E-2D81-F292-572CE5D08E12}"/>
              </a:ext>
            </a:extLst>
          </p:cNvPr>
          <p:cNvSpPr txBox="1"/>
          <p:nvPr/>
        </p:nvSpPr>
        <p:spPr>
          <a:xfrm>
            <a:off x="492798" y="2067906"/>
            <a:ext cx="8158403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dirty="0">
                <a:solidFill>
                  <a:srgbClr val="C00000"/>
                </a:solidFill>
              </a:rPr>
              <a:t>ما ضاعَ </a:t>
            </a:r>
            <a:r>
              <a:rPr lang="ar-MA" sz="8000" dirty="0"/>
              <a:t>مالٌ أُنْفِقَ في سَبيل اللهِ.</a:t>
            </a:r>
            <a:endParaRPr lang="fr-FR" sz="8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C5BD04-1711-183B-09B0-E61677A43BD6}"/>
              </a:ext>
            </a:extLst>
          </p:cNvPr>
          <p:cNvSpPr txBox="1"/>
          <p:nvPr/>
        </p:nvSpPr>
        <p:spPr>
          <a:xfrm>
            <a:off x="517066" y="3733756"/>
            <a:ext cx="8158403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dirty="0">
                <a:solidFill>
                  <a:srgbClr val="C00000"/>
                </a:solidFill>
              </a:rPr>
              <a:t>ضَياعُ </a:t>
            </a:r>
            <a:r>
              <a:rPr lang="ar-MA" sz="8000" dirty="0"/>
              <a:t>مالٍ أُنْفِقَ في سَبيلِ اللهِ .</a:t>
            </a:r>
            <a:endParaRPr lang="fr-FR" sz="8000" dirty="0"/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C1CD8892-A6F1-4DB0-59FD-0BAB7C178F3D}"/>
              </a:ext>
            </a:extLst>
          </p:cNvPr>
          <p:cNvSpPr/>
          <p:nvPr/>
        </p:nvSpPr>
        <p:spPr>
          <a:xfrm>
            <a:off x="6430689" y="5197987"/>
            <a:ext cx="2453464" cy="1361094"/>
          </a:xfrm>
          <a:prstGeom prst="cloudCallout">
            <a:avLst>
              <a:gd name="adj1" fmla="val -65"/>
              <a:gd name="adj2" fmla="val -7622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ضَياعٌ: مَصْدَرُ فِعْلِ ضاعَ.</a:t>
            </a:r>
            <a:endParaRPr lang="fr-FR" sz="32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AFDB4D5D-F9FA-7BD2-03BD-7C2F229BBB7E}"/>
              </a:ext>
            </a:extLst>
          </p:cNvPr>
          <p:cNvSpPr/>
          <p:nvPr/>
        </p:nvSpPr>
        <p:spPr>
          <a:xfrm>
            <a:off x="3369535" y="5231168"/>
            <a:ext cx="2453464" cy="870832"/>
          </a:xfrm>
          <a:prstGeom prst="wedgeEllipseCallout">
            <a:avLst>
              <a:gd name="adj1" fmla="val 46651"/>
              <a:gd name="adj2" fmla="val -100174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تَ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غَيَّر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ٱلْمَعْنى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75697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FCE4B-F4D4-FC02-BDF3-1F30D25EE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DF3F65-71D8-83AF-E7B5-31463CE8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 أن المعنى تغير، فالعبارة "ما ضاع" ليست مصدرا مؤولا.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5D0923-FC8A-153F-6EB7-872614FC4A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D06E057-8588-061D-2FCF-89DE1D7D9F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B90C59-818A-B1CE-8DD8-6696DFD553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DDB627-5084-3EBF-6D10-E35E8FC0F6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5D4C80-6988-8BCA-5999-FA86030459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109ECBF-CABE-37E4-9918-F4C646C2A3D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40C7DC-7EE0-62F4-9BED-7674E4F2AE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BA6E81-8DDC-563B-4053-4E87CE44034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862188-F035-8EE5-B406-CCE6CB719DF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DBD2791-9A04-3DC5-330D-57A0830A23BF}"/>
              </a:ext>
            </a:extLst>
          </p:cNvPr>
          <p:cNvSpPr txBox="1"/>
          <p:nvPr/>
        </p:nvSpPr>
        <p:spPr>
          <a:xfrm>
            <a:off x="425951" y="3452689"/>
            <a:ext cx="8158403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dirty="0">
                <a:solidFill>
                  <a:srgbClr val="C00000"/>
                </a:solidFill>
              </a:rPr>
              <a:t>ما ضاعَ </a:t>
            </a:r>
            <a:r>
              <a:rPr lang="ar-MA" sz="8000" dirty="0"/>
              <a:t>مالٌ أُنْفِقَ في سَبيل اللهِ.</a:t>
            </a:r>
            <a:endParaRPr lang="fr-FR" sz="8000" dirty="0"/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2720A8B7-C94D-0B20-9EC7-FEC981FC4810}"/>
              </a:ext>
            </a:extLst>
          </p:cNvPr>
          <p:cNvSpPr/>
          <p:nvPr/>
        </p:nvSpPr>
        <p:spPr>
          <a:xfrm>
            <a:off x="5703344" y="1867539"/>
            <a:ext cx="2453464" cy="870832"/>
          </a:xfrm>
          <a:prstGeom prst="wedgeEllipseCallout">
            <a:avLst>
              <a:gd name="adj1" fmla="val 17249"/>
              <a:gd name="adj2" fmla="val 153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4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لَيْسَ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مَصْدَراً مُؤَوَّلاً.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0307903-6AD4-70B6-BE51-DD80D10A13C1}"/>
              </a:ext>
            </a:extLst>
          </p:cNvPr>
          <p:cNvCxnSpPr/>
          <p:nvPr/>
        </p:nvCxnSpPr>
        <p:spPr>
          <a:xfrm flipH="1">
            <a:off x="7762240" y="3139440"/>
            <a:ext cx="914400" cy="62992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B6E7528-6E3A-5FB6-6DAA-47CB884AB999}"/>
              </a:ext>
            </a:extLst>
          </p:cNvPr>
          <p:cNvCxnSpPr/>
          <p:nvPr/>
        </p:nvCxnSpPr>
        <p:spPr>
          <a:xfrm>
            <a:off x="7843520" y="3119120"/>
            <a:ext cx="740834" cy="62992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03216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FCB3C-8BA4-AE94-21E3-26CEBF952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836DEC-5CB9-BF4A-11CB-28D50D86A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أتذكر طريقة تحديد المصدر المؤول في جملة.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E214AA-6ECB-6E5D-97B5-D3B1D74A5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76305C-532A-0700-8EE7-66DBDAB429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F77EC3-DFF2-3E2D-0842-B0BF7BC076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998545-E5A0-5D0B-8525-083132169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BB5225-DF7A-9E1E-D70C-F4C5A71088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072EF9-B9A1-6B5E-94B3-51D66AC8C87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72329C-3702-DAEA-025D-911D7C7BB6D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54B97C-CAC8-822D-14BB-C4F380D9743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76916B-E345-B191-BDB0-0941E8AB6D5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Google Shape;2106;p52">
            <a:extLst>
              <a:ext uri="{FF2B5EF4-FFF2-40B4-BE49-F238E27FC236}">
                <a16:creationId xmlns:a16="http://schemas.microsoft.com/office/drawing/2014/main" id="{4C8381A3-4E71-8BD7-9980-91EA023A302D}"/>
              </a:ext>
            </a:extLst>
          </p:cNvPr>
          <p:cNvSpPr txBox="1"/>
          <p:nvPr/>
        </p:nvSpPr>
        <p:spPr>
          <a:xfrm flipH="1">
            <a:off x="632373" y="2111343"/>
            <a:ext cx="7295891" cy="13176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ٱلْجُمْلَةَ وَأَفْهَمُ مَعْناها، ثُمَّ أَضَعُ خَطّاً تَحْتَ ٱلْعِبارَةِ ٱلَّتي تَضُمُّ أَحَدَ ٱلْحُروفِ ٱلتَّالِيَةِ: أَنْ - كَيْ - لَوْ - ما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وَٱلْفِعْلِ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FEE152-1BBF-BF0C-E245-18FDF5B479E3}"/>
              </a:ext>
            </a:extLst>
          </p:cNvPr>
          <p:cNvSpPr txBox="1"/>
          <p:nvPr/>
        </p:nvSpPr>
        <p:spPr>
          <a:xfrm>
            <a:off x="632373" y="3692279"/>
            <a:ext cx="7307274" cy="103400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أُعَوِّضُ </a:t>
            </a:r>
            <a:r>
              <a:rPr lang="ar-MA" sz="3600" dirty="0" err="1"/>
              <a:t>ٱلْحَرْفَ</a:t>
            </a:r>
            <a:r>
              <a:rPr lang="ar-MA" sz="3600" dirty="0"/>
              <a:t> </a:t>
            </a:r>
            <a:r>
              <a:rPr lang="ar-MA" sz="3600" dirty="0" err="1"/>
              <a:t>وَٱلْفِعْلَ</a:t>
            </a:r>
            <a:r>
              <a:rPr lang="ar-MA" sz="3600" dirty="0"/>
              <a:t> بِمَصْدَرٍ صَريحٍ لِلْفِعْلِ؛</a:t>
            </a:r>
            <a:endParaRPr lang="fr-FR" sz="360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2FDBB-E486-36DC-1846-D178CF195E26}"/>
              </a:ext>
            </a:extLst>
          </p:cNvPr>
          <p:cNvSpPr/>
          <p:nvPr/>
        </p:nvSpPr>
        <p:spPr>
          <a:xfrm>
            <a:off x="8042702" y="2356679"/>
            <a:ext cx="561396" cy="77819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87DDFAF-079D-2E41-3091-1B38F9945028}"/>
              </a:ext>
            </a:extLst>
          </p:cNvPr>
          <p:cNvSpPr/>
          <p:nvPr/>
        </p:nvSpPr>
        <p:spPr>
          <a:xfrm>
            <a:off x="8042702" y="3692279"/>
            <a:ext cx="566730" cy="85112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6A180A-568B-32F6-4658-F5BF7168C280}"/>
              </a:ext>
            </a:extLst>
          </p:cNvPr>
          <p:cNvSpPr txBox="1"/>
          <p:nvPr/>
        </p:nvSpPr>
        <p:spPr>
          <a:xfrm>
            <a:off x="620990" y="4989563"/>
            <a:ext cx="7307274" cy="103400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إِذا لَمْ يَتَغَيَّرِ </a:t>
            </a:r>
            <a:r>
              <a:rPr lang="ar-MA" sz="3600" dirty="0" err="1"/>
              <a:t>ٱلْمَعْنى</a:t>
            </a:r>
            <a:r>
              <a:rPr lang="ar-MA" sz="3600" dirty="0"/>
              <a:t>، أَقولُ إِنَّ ٱلْعِبارَةَ </a:t>
            </a:r>
            <a:r>
              <a:rPr lang="ar-MA" sz="3600" dirty="0" err="1"/>
              <a:t>ٱلْمُكَوَّنَةَ</a:t>
            </a:r>
            <a:r>
              <a:rPr lang="ar-MA" sz="3600" dirty="0"/>
              <a:t> مِنَ </a:t>
            </a:r>
            <a:r>
              <a:rPr lang="ar-MA" sz="3600" dirty="0" err="1"/>
              <a:t>ٱلْحَرْفِ</a:t>
            </a:r>
            <a:r>
              <a:rPr lang="ar-MA" sz="3600" dirty="0"/>
              <a:t> </a:t>
            </a:r>
            <a:r>
              <a:rPr lang="ar-MA" sz="3600" dirty="0" err="1"/>
              <a:t>وَٱلْفِعْلِ</a:t>
            </a:r>
            <a:r>
              <a:rPr lang="ar-MA" sz="3600" dirty="0"/>
              <a:t> هِيَ مَصْدَرٌ مُؤَوَّلٌ.</a:t>
            </a:r>
            <a:endParaRPr lang="fr-FR" sz="3600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4D76C51-0051-D19F-32AD-46DC1041A7FD}"/>
              </a:ext>
            </a:extLst>
          </p:cNvPr>
          <p:cNvSpPr/>
          <p:nvPr/>
        </p:nvSpPr>
        <p:spPr>
          <a:xfrm>
            <a:off x="8037368" y="5081002"/>
            <a:ext cx="566730" cy="85112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21179611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044FA-97A2-7580-D5E9-A64942BD7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403B4-0928-320E-1FF0-BB79D23B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ستحددون بشكل جماعي المصدر المؤول في الجملة التالية: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34DF9E-AB0E-80B8-A616-378E1E10DE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026146-05CB-CCCC-3A20-AFD3C944D8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3B5145E-C28D-A531-9347-5F795C2082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F82ACC-6900-2C86-5209-931029F4B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B40C26-2488-7B92-62F2-89CCD3C8E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2D29AD-CE81-7330-69BF-6F59FC15807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8534F8-CF53-0446-FF30-43F5D3B8FFE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62F2A3-4FD4-ACDF-BE2D-3CDE60CBB42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A808F1-1974-C7D8-811A-4B28AFCA55B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CE6949-1543-F582-23DC-D3DB724BB27D}"/>
              </a:ext>
            </a:extLst>
          </p:cNvPr>
          <p:cNvSpPr txBox="1"/>
          <p:nvPr/>
        </p:nvSpPr>
        <p:spPr>
          <a:xfrm>
            <a:off x="665846" y="3208849"/>
            <a:ext cx="8158403" cy="105560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5600" dirty="0"/>
              <a:t>	أَحْتَرِمُ قانونَ </a:t>
            </a:r>
            <a:r>
              <a:rPr lang="ar-MA" sz="5600" dirty="0" err="1"/>
              <a:t>ٱلسَّيْرِ</a:t>
            </a:r>
            <a:r>
              <a:rPr lang="ar-MA" sz="5600" dirty="0"/>
              <a:t> لِكَيْ أَتَجَنَّبَ </a:t>
            </a:r>
            <a:r>
              <a:rPr lang="ar-MA" sz="5600" dirty="0" err="1"/>
              <a:t>ٱلْحَوادِثَ</a:t>
            </a:r>
            <a:r>
              <a:rPr lang="ar-MA" sz="5600" dirty="0"/>
              <a:t>.</a:t>
            </a:r>
            <a:endParaRPr lang="fr-FR" sz="5600" dirty="0"/>
          </a:p>
        </p:txBody>
      </p:sp>
    </p:spTree>
    <p:extLst>
      <p:ext uri="{BB962C8B-B14F-4D97-AF65-F5344CB8AC3E}">
        <p14:creationId xmlns:p14="http://schemas.microsoft.com/office/powerpoint/2010/main" val="102108473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E5345-F888-7475-FE91-4A06ADB08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DB4C1-D9DA-2791-C4B1-D9E0E309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العبارة التي تضم حرف من الحروف التالية: لو –كي – أن - ما و الفعل في الجملة.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BBACAC-3D87-9E8D-0CDA-AD97BD41E4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2620D0-98CA-025E-9B28-1AC32E6C1E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5E99F1-F01C-583C-07ED-645A4763A3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A617D4-2BFD-4CCA-06DA-B5F55E7BB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7EEC2C-54C2-9C5C-24CD-53F9CE7498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F77C982-A281-C9BE-802C-2A2EA0EA4B2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AA2B4B-72DF-EF42-8970-8B2071DA7EA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FDBB7F-0E2F-6961-DFAB-C53D4758778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01D231-6E1D-DAB1-D3FD-C292C5D1E0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16036A-68A3-71A4-733B-46CBB0492D6D}"/>
              </a:ext>
            </a:extLst>
          </p:cNvPr>
          <p:cNvSpPr txBox="1"/>
          <p:nvPr/>
        </p:nvSpPr>
        <p:spPr>
          <a:xfrm>
            <a:off x="665846" y="3208849"/>
            <a:ext cx="8158403" cy="105560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5600" dirty="0"/>
              <a:t>	أَحْتَرِمُ قانونَ </a:t>
            </a:r>
            <a:r>
              <a:rPr lang="ar-MA" sz="5600" dirty="0" err="1"/>
              <a:t>ٱلسَّيْرِ</a:t>
            </a:r>
            <a:r>
              <a:rPr lang="ar-MA" sz="5600" dirty="0"/>
              <a:t> لِكَيْ أَتَجَنَّبَ </a:t>
            </a:r>
            <a:r>
              <a:rPr lang="ar-MA" sz="5600" dirty="0" err="1"/>
              <a:t>ٱلْحَوادِثَ</a:t>
            </a:r>
            <a:r>
              <a:rPr lang="ar-MA" sz="5600" dirty="0"/>
              <a:t>.</a:t>
            </a:r>
            <a:endParaRPr lang="fr-FR" sz="5600" dirty="0"/>
          </a:p>
        </p:txBody>
      </p:sp>
    </p:spTree>
    <p:extLst>
      <p:ext uri="{BB962C8B-B14F-4D97-AF65-F5344CB8AC3E}">
        <p14:creationId xmlns:p14="http://schemas.microsoft.com/office/powerpoint/2010/main" val="328533512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67CA3-DF56-D40B-4B5C-065B6D3F6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268B0-4578-A3F7-7211-7E89EBA6B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العبارة؟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يعوض العبارة بمصدر الفعل؟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811AD5-A14D-07ED-CD98-F010F15493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DF54E3-1754-FE3F-E390-EB8F5FFA2B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55E939-2E39-6A0A-D9CB-7FDEC40CDC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AC342F-4D66-486B-67AA-A8DB916E3E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7028D4-08F4-61BD-1C62-7AB47BEC2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4FF56E-98D7-46DD-BDA2-DC3873F8899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B1A1F5-DDED-A12D-6C0C-211D4183E25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C98CF5-EBAC-C6E1-84D4-F23905A215C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EBB3F5-1881-0A67-7C2E-D30D3CDBA99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D7CC82-379F-D21F-82FA-D4DA23C146AC}"/>
              </a:ext>
            </a:extLst>
          </p:cNvPr>
          <p:cNvSpPr txBox="1"/>
          <p:nvPr/>
        </p:nvSpPr>
        <p:spPr>
          <a:xfrm>
            <a:off x="477520" y="3208849"/>
            <a:ext cx="8346729" cy="105560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5600" dirty="0"/>
              <a:t>	أَحْتَرِمُ قانونَ </a:t>
            </a:r>
            <a:r>
              <a:rPr lang="ar-MA" sz="5600" dirty="0" err="1"/>
              <a:t>ٱلسَّيْرِ</a:t>
            </a:r>
            <a:r>
              <a:rPr lang="ar-MA" sz="5600" dirty="0"/>
              <a:t> لِـــــ</a:t>
            </a:r>
            <a:r>
              <a:rPr lang="ar-MA" sz="5600" dirty="0">
                <a:solidFill>
                  <a:srgbClr val="C00000"/>
                </a:solidFill>
              </a:rPr>
              <a:t>ـكَيْ</a:t>
            </a:r>
            <a:r>
              <a:rPr lang="ar-MA" sz="5600" dirty="0"/>
              <a:t> </a:t>
            </a:r>
            <a:r>
              <a:rPr lang="ar-MA" sz="5600" dirty="0">
                <a:solidFill>
                  <a:srgbClr val="C00000"/>
                </a:solidFill>
              </a:rPr>
              <a:t>أَتَجَنَّبَ</a:t>
            </a:r>
            <a:r>
              <a:rPr lang="ar-MA" sz="5600" dirty="0"/>
              <a:t> </a:t>
            </a:r>
            <a:r>
              <a:rPr lang="ar-MA" sz="5600" dirty="0" err="1"/>
              <a:t>ٱلْحَوادِثَ</a:t>
            </a:r>
            <a:r>
              <a:rPr lang="ar-MA" sz="5600" dirty="0"/>
              <a:t>.</a:t>
            </a:r>
            <a:endParaRPr lang="fr-FR" sz="5600" dirty="0"/>
          </a:p>
        </p:txBody>
      </p:sp>
    </p:spTree>
    <p:extLst>
      <p:ext uri="{BB962C8B-B14F-4D97-AF65-F5344CB8AC3E}">
        <p14:creationId xmlns:p14="http://schemas.microsoft.com/office/powerpoint/2010/main" val="166972708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9AC7-2FA6-5CD6-E970-752E29568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E0E682-EC63-6EC8-851B-48F588CA4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الجملة؟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احتفظت الجملة بالمعنى نفسه أم تغير؟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A9949F-CDBA-B8FE-3A42-F947CFDB62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CFBBF2-C12B-0AB5-82D0-F934A1BD63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6B9F5C-9EA7-7380-D741-EEC6013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354709-BF4C-49D5-7CBF-69064BEF62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4E31BC-AD38-EA6F-9A12-10417D4BFF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77BD46-30A9-33BC-0EE6-928CCCEC8B6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21E03D-9F97-E72A-9068-24DDA019B38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AAE2A7-BF2D-E1AE-2BCE-F292D5D278E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38775D-C269-C5FB-B6D1-20AD7FCAB43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77051F-4A55-9D49-C9D9-C314DC116602}"/>
              </a:ext>
            </a:extLst>
          </p:cNvPr>
          <p:cNvSpPr txBox="1"/>
          <p:nvPr/>
        </p:nvSpPr>
        <p:spPr>
          <a:xfrm>
            <a:off x="477520" y="3208849"/>
            <a:ext cx="8346729" cy="105560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5600" dirty="0"/>
              <a:t>	أَحْتَرِمُ قانونَ </a:t>
            </a:r>
            <a:r>
              <a:rPr lang="ar-MA" sz="5600" dirty="0" err="1"/>
              <a:t>ٱلسَّيْرِ</a:t>
            </a:r>
            <a:r>
              <a:rPr lang="ar-MA" sz="5600" dirty="0"/>
              <a:t> لِـــــ</a:t>
            </a:r>
            <a:r>
              <a:rPr lang="ar-MA" sz="5600" dirty="0">
                <a:solidFill>
                  <a:srgbClr val="C00000"/>
                </a:solidFill>
              </a:rPr>
              <a:t>تَجَنُّبِ</a:t>
            </a:r>
            <a:r>
              <a:rPr lang="ar-MA" sz="5600" dirty="0"/>
              <a:t> </a:t>
            </a:r>
            <a:r>
              <a:rPr lang="ar-MA" sz="5600" dirty="0" err="1"/>
              <a:t>ٱلْحَوادِثِ</a:t>
            </a:r>
            <a:r>
              <a:rPr lang="ar-MA" sz="5600" dirty="0"/>
              <a:t>.</a:t>
            </a:r>
            <a:endParaRPr lang="fr-FR" sz="5600" dirty="0"/>
          </a:p>
        </p:txBody>
      </p:sp>
    </p:spTree>
    <p:extLst>
      <p:ext uri="{BB962C8B-B14F-4D97-AF65-F5344CB8AC3E}">
        <p14:creationId xmlns:p14="http://schemas.microsoft.com/office/powerpoint/2010/main" val="15086557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052F7-4618-325F-A22E-4E7CCC36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03FBA-DA33-900D-F2EE-2E61DE4D5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 يتغير المعنى. إذن عبارة " كي أتجنب" مصدر مؤول.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73A889-6A03-F023-A534-A804AC040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41FC782-D2D0-1CD4-FEC9-16560F264C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4970F7-FA27-AD8D-FCB1-8C884D067B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2C2AE4-8069-5946-52FF-CDF30FC509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FC0C75-89A5-926E-A53E-D2A7E873FB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A7A719D-D108-6D7A-DC98-A0CC81F8ED1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C1847D-733E-AFF6-5BE3-F5BC6AF30E8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3C194B-5A47-B557-6292-2A957E7AC67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60C48C-8871-772C-BBE9-947E5C27096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46B867F-BFB4-A160-F058-6FF84FF981DF}"/>
              </a:ext>
            </a:extLst>
          </p:cNvPr>
          <p:cNvSpPr/>
          <p:nvPr/>
        </p:nvSpPr>
        <p:spPr>
          <a:xfrm>
            <a:off x="1433688" y="1872462"/>
            <a:ext cx="2366191" cy="873015"/>
          </a:xfrm>
          <a:prstGeom prst="wedgeRoundRectCallout">
            <a:avLst>
              <a:gd name="adj1" fmla="val 56909"/>
              <a:gd name="adj2" fmla="val 15870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مَصْدَرٌ مُؤَوَّلٌ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A233EDE-AD9E-9D83-F6BC-904266F4367C}"/>
              </a:ext>
            </a:extLst>
          </p:cNvPr>
          <p:cNvSpPr txBox="1"/>
          <p:nvPr/>
        </p:nvSpPr>
        <p:spPr>
          <a:xfrm>
            <a:off x="632373" y="3541939"/>
            <a:ext cx="8346729" cy="105560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5600" dirty="0"/>
              <a:t>	أَحْتَرِمُ قانونَ </a:t>
            </a:r>
            <a:r>
              <a:rPr lang="ar-MA" sz="5600" dirty="0" err="1"/>
              <a:t>ٱلسَّيْرِ</a:t>
            </a:r>
            <a:r>
              <a:rPr lang="ar-MA" sz="5600" dirty="0"/>
              <a:t> لِـــــ</a:t>
            </a:r>
            <a:r>
              <a:rPr lang="ar-MA" sz="5600" dirty="0">
                <a:solidFill>
                  <a:srgbClr val="C00000"/>
                </a:solidFill>
              </a:rPr>
              <a:t>ـكَيْ</a:t>
            </a:r>
            <a:r>
              <a:rPr lang="ar-MA" sz="5600" dirty="0"/>
              <a:t> </a:t>
            </a:r>
            <a:r>
              <a:rPr lang="ar-MA" sz="5600" dirty="0">
                <a:solidFill>
                  <a:srgbClr val="C00000"/>
                </a:solidFill>
              </a:rPr>
              <a:t>أَتَجَنَّبَ</a:t>
            </a:r>
            <a:r>
              <a:rPr lang="ar-MA" sz="5600" dirty="0"/>
              <a:t> </a:t>
            </a:r>
            <a:r>
              <a:rPr lang="ar-MA" sz="5600" dirty="0" err="1"/>
              <a:t>ٱلْحَوادِثَ</a:t>
            </a:r>
            <a:r>
              <a:rPr lang="ar-MA" sz="5600" dirty="0"/>
              <a:t>.</a:t>
            </a:r>
            <a:endParaRPr lang="fr-FR" sz="5600" dirty="0"/>
          </a:p>
        </p:txBody>
      </p:sp>
    </p:spTree>
    <p:extLst>
      <p:ext uri="{BB962C8B-B14F-4D97-AF65-F5344CB8AC3E}">
        <p14:creationId xmlns:p14="http://schemas.microsoft.com/office/powerpoint/2010/main" val="367484211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134. أنجزوا نشاط " أتدرب مع زملائي". من يقرأ التعليمة؟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740147D-25BB-4F36-E72B-01685808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94CD78-91CD-29C9-6E6D-6B8E39B1BF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081" y="1500080"/>
            <a:ext cx="3326143" cy="4997098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051738-B9D2-F4F6-2215-5E71542962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2081" y="3960069"/>
            <a:ext cx="3326143" cy="128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CB1D-8AD2-CF71-4E70-66E91DD0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3133E-7F84-2591-0339-8A1B4B3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(مناقشة الأجوبة 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4968D9-12BF-C987-BE26-48D38A77A8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29BFB-0A31-ADBF-7FF2-47F5507A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1DDA8E-E577-3361-B7B4-8290FEA1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852EFF-241D-255B-F619-EB76B621A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4EA2B-2781-69DA-2E66-5331DC1BAE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07A2D-C056-AE62-607D-D9F8F39474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5447E-A53F-167E-0DFB-AB8B91FB82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98DBB-44D5-1367-443D-94D893C63B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4BBD53-BCE4-00D7-2CB0-7355103BB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A12B35-4935-0165-BE58-31AAC5E8F8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263" y="2157712"/>
            <a:ext cx="8175009" cy="394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475319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98557-2D82-DC16-B92A-6B80AE278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ABB392-C557-ADDD-43BB-47A5A7FD0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539AD5-75CC-C427-7BCE-A2F49B0132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48E9DB-4AA4-A0EA-FFAE-3556642EA3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1C4830-5544-C0A4-5D34-9457B3727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BAAE5C-F29E-E20B-1F46-83704981C8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CE96CB-36F7-D1D7-714B-8EDCCEA3E14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A881F9-1A60-D747-4EB8-A3F668ACECA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9112A7-0EA9-E1E9-CFF1-BAC5D15D70C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4033C7-A82D-1BBF-2BA7-94F18231C55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8FCA78-CDFB-AA71-E6D6-DED569B9D6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0DE221-640F-9A07-1634-BC01EA8D07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263" y="2157712"/>
            <a:ext cx="8175009" cy="394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E25B98-B17F-103A-7466-6173B73B1C34}"/>
              </a:ext>
            </a:extLst>
          </p:cNvPr>
          <p:cNvSpPr txBox="1"/>
          <p:nvPr/>
        </p:nvSpPr>
        <p:spPr>
          <a:xfrm>
            <a:off x="3189903" y="3144641"/>
            <a:ext cx="2859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أَخَذْتُ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ٱلْقَلَمَ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لِكِتابَةِ رِسالَةٍ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E8FA586-CBB0-7364-B287-7DC1A7A18F00}"/>
              </a:ext>
            </a:extLst>
          </p:cNvPr>
          <p:cNvSpPr txBox="1"/>
          <p:nvPr/>
        </p:nvSpPr>
        <p:spPr>
          <a:xfrm>
            <a:off x="816553" y="3091445"/>
            <a:ext cx="608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نَعَمْ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ACE1828-5E4A-7AA9-9AFA-F80FD26AABC4}"/>
              </a:ext>
            </a:extLst>
          </p:cNvPr>
          <p:cNvSpPr txBox="1"/>
          <p:nvPr/>
        </p:nvSpPr>
        <p:spPr>
          <a:xfrm>
            <a:off x="3142136" y="3781580"/>
            <a:ext cx="285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أَحْسِنْ كَإِحْسانِ </a:t>
            </a:r>
            <a:r>
              <a:rPr lang="ar-MA" dirty="0" err="1"/>
              <a:t>ٱللهِ</a:t>
            </a:r>
            <a:r>
              <a:rPr lang="ar-MA" dirty="0"/>
              <a:t> إِلَيْكَ.</a:t>
            </a:r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9652DF-A699-CFE3-7CE5-8D482D480113}"/>
              </a:ext>
            </a:extLst>
          </p:cNvPr>
          <p:cNvSpPr txBox="1"/>
          <p:nvPr/>
        </p:nvSpPr>
        <p:spPr>
          <a:xfrm>
            <a:off x="3142137" y="4418519"/>
            <a:ext cx="2907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يَتَمَنّى </a:t>
            </a:r>
            <a:r>
              <a:rPr lang="ar-MA" dirty="0" err="1"/>
              <a:t>ٱلْأَبُ</a:t>
            </a:r>
            <a:r>
              <a:rPr lang="ar-MA" dirty="0"/>
              <a:t> </a:t>
            </a:r>
            <a:r>
              <a:rPr lang="ar-MA" dirty="0" err="1"/>
              <a:t>ٱجْتِهادَ</a:t>
            </a:r>
            <a:r>
              <a:rPr lang="ar-MA" dirty="0"/>
              <a:t> </a:t>
            </a:r>
            <a:r>
              <a:rPr lang="ar-MA" dirty="0" err="1"/>
              <a:t>ٱبْنِهِ</a:t>
            </a:r>
            <a:r>
              <a:rPr lang="ar-MA" dirty="0"/>
              <a:t> في ٱلدِّرَاسَةِ.</a:t>
            </a:r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7981AA1-A64D-ECC8-9CE2-5EEE2C8B1EA0}"/>
              </a:ext>
            </a:extLst>
          </p:cNvPr>
          <p:cNvSpPr txBox="1"/>
          <p:nvPr/>
        </p:nvSpPr>
        <p:spPr>
          <a:xfrm>
            <a:off x="3769672" y="5399666"/>
            <a:ext cx="2078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فَوْزُ إِلَّا </a:t>
            </a:r>
            <a:r>
              <a:rPr lang="ar-MA" dirty="0" err="1"/>
              <a:t>ٱلْمُجْتَهِدونَ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8F5331C-2B8C-6B49-3576-491F5381584C}"/>
              </a:ext>
            </a:extLst>
          </p:cNvPr>
          <p:cNvSpPr txBox="1"/>
          <p:nvPr/>
        </p:nvSpPr>
        <p:spPr>
          <a:xfrm>
            <a:off x="1972956" y="3091446"/>
            <a:ext cx="1009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dirty="0"/>
              <a:t>لا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6DAC048-0243-1036-5F10-DCBB2CFD3FFF}"/>
              </a:ext>
            </a:extLst>
          </p:cNvPr>
          <p:cNvSpPr txBox="1"/>
          <p:nvPr/>
        </p:nvSpPr>
        <p:spPr>
          <a:xfrm>
            <a:off x="788531" y="3781580"/>
            <a:ext cx="608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نَعَمْ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420AA1A-EAFD-C818-BE8C-F60C5FC98CDD}"/>
              </a:ext>
            </a:extLst>
          </p:cNvPr>
          <p:cNvSpPr txBox="1"/>
          <p:nvPr/>
        </p:nvSpPr>
        <p:spPr>
          <a:xfrm>
            <a:off x="1944934" y="3781581"/>
            <a:ext cx="1009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dirty="0"/>
              <a:t>لا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2FFEAF-642D-78CB-886C-2611DE4B90DB}"/>
              </a:ext>
            </a:extLst>
          </p:cNvPr>
          <p:cNvSpPr txBox="1"/>
          <p:nvPr/>
        </p:nvSpPr>
        <p:spPr>
          <a:xfrm>
            <a:off x="728754" y="4554194"/>
            <a:ext cx="608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نَعَمْ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A4598F6-6753-D0E1-2CC4-80D792C5F803}"/>
              </a:ext>
            </a:extLst>
          </p:cNvPr>
          <p:cNvSpPr txBox="1"/>
          <p:nvPr/>
        </p:nvSpPr>
        <p:spPr>
          <a:xfrm>
            <a:off x="1885157" y="4554195"/>
            <a:ext cx="1009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dirty="0"/>
              <a:t>لا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A5FE17B-E3ED-905B-92D3-B01FE0273C26}"/>
              </a:ext>
            </a:extLst>
          </p:cNvPr>
          <p:cNvSpPr txBox="1"/>
          <p:nvPr/>
        </p:nvSpPr>
        <p:spPr>
          <a:xfrm>
            <a:off x="2059771" y="5399667"/>
            <a:ext cx="608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نَعَمْ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E5EB9E9-FFFD-95C5-4226-1FC44D8002BA}"/>
              </a:ext>
            </a:extLst>
          </p:cNvPr>
          <p:cNvSpPr txBox="1"/>
          <p:nvPr/>
        </p:nvSpPr>
        <p:spPr>
          <a:xfrm>
            <a:off x="662008" y="5405448"/>
            <a:ext cx="1009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32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dirty="0"/>
              <a:t>لا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614524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880CB-27E0-5496-C4FD-AE3014142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A3E23-07F3-EB8A-E22E-B861889D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 أنجز بمفردي ". من يقرأ التعليمة؟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8360B0-48E2-C5BE-C269-81BA877038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188012-A542-FE46-0B5F-2E8D48E80F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ABCEA4-0348-6777-BA44-513723CF0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271E99-669F-E6E3-C837-CB1AB70E14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5D95A2-0EAC-74BD-C336-AEC67373A7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83DFF9-EBD5-1DCB-B38A-8FD01B3F18B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F334EA-9040-891B-4D6C-38E8650100A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BF9593-E3BA-8297-D969-2066D83EF13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AA290C-50CF-5305-A2DF-FC4A977855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FF670956-3818-0385-7C23-B2FCBF5C44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3F03EA-DBB6-D413-0F53-A99F132DBF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081" y="1500080"/>
            <a:ext cx="3326143" cy="4997098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B48EF6-D65E-B5FE-9D78-BA88CF8D6D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2081" y="5445760"/>
            <a:ext cx="3326143" cy="8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0391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F393-9F4F-F54D-6F70-E7A73E070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FEF71-FB44-EAA8-ED41-9BC1E6436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01581B-3554-6D19-6436-71EA18B14B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0DBCE2-C00A-1FE0-63F7-98A5DDD0B3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734FE0-B7D8-596E-A509-0C8266532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7A4480-3386-66B1-DFE8-7A720A2CC4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7D9EF9-F471-10C4-618E-CC7025E9E6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3D808-615A-9EDF-BCC8-F6D62121696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B46438-86CB-E768-FD82-07917038418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E73C48-D964-93F3-76A9-EBB1629D897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1D6D41-DF2E-EEE3-BE42-33C62352A9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EEC5686D-DACC-EA0B-53EF-EF2574D165A7}"/>
              </a:ext>
            </a:extLst>
          </p:cNvPr>
          <p:cNvGrpSpPr/>
          <p:nvPr/>
        </p:nvGrpSpPr>
        <p:grpSpPr>
          <a:xfrm>
            <a:off x="574040" y="2386614"/>
            <a:ext cx="7995920" cy="2845786"/>
            <a:chOff x="574040" y="2386614"/>
            <a:chExt cx="7995920" cy="284578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F2B730D-2E1F-2486-3E52-026BBA1D9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4040" y="2386614"/>
              <a:ext cx="7995920" cy="2845786"/>
            </a:xfrm>
            <a:prstGeom prst="rect">
              <a:avLst/>
            </a:prstGeom>
          </p:spPr>
        </p:pic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D6FAF5DD-1BBE-8080-C823-264ACDA02B12}"/>
                </a:ext>
              </a:extLst>
            </p:cNvPr>
            <p:cNvCxnSpPr/>
            <p:nvPr/>
          </p:nvCxnSpPr>
          <p:spPr>
            <a:xfrm flipH="1">
              <a:off x="2804160" y="3322320"/>
              <a:ext cx="52832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C314D219-B8AC-16C1-CC72-B0A591705870}"/>
                </a:ext>
              </a:extLst>
            </p:cNvPr>
            <p:cNvCxnSpPr/>
            <p:nvPr/>
          </p:nvCxnSpPr>
          <p:spPr>
            <a:xfrm flipH="1">
              <a:off x="3332480" y="4094480"/>
              <a:ext cx="52832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80815241-D392-FC24-5289-F27CC9FAE226}"/>
                </a:ext>
              </a:extLst>
            </p:cNvPr>
            <p:cNvCxnSpPr/>
            <p:nvPr/>
          </p:nvCxnSpPr>
          <p:spPr>
            <a:xfrm flipH="1">
              <a:off x="3251200" y="4846320"/>
              <a:ext cx="52832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732287E9-A3E0-F767-7232-891397CA73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08473" y="3322320"/>
              <a:ext cx="71120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5F9988F6-B4C7-9627-E22A-1D076A9503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66000" y="4846320"/>
              <a:ext cx="817573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47071765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نسلكها للتعبير عن الرأي حول نص حجاجي؟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888557" y="3101102"/>
            <a:ext cx="7233191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ٱلَّتي نَسْلُكُها لِلتَّعْبيرِ عَنِ </a:t>
            </a:r>
            <a:r>
              <a:rPr lang="ar-MA" dirty="0" err="1"/>
              <a:t>ٱلرَّأْيِ</a:t>
            </a:r>
            <a:r>
              <a:rPr lang="ar-MA" dirty="0"/>
              <a:t> حَوْلَ نَصٍّ حِجاجِيٍّ؟</a:t>
            </a: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نحدد المصدر المؤول في جملة؟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06BD91-D668-0635-E5E5-FA5FD5A5E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A6CB2C-D2C7-1A60-8621-EA1D7EF0D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56B8C4-C503-99B9-B5CF-E50203166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8AFE-B748-B1B3-84AD-AC7256E6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1581F-7042-DBF9-257F-5EA931CC58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BA95A-A50B-02BD-7B3A-1761365C5A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B213-316E-5FD9-03EA-2F7A5D28B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6C2FB-1140-507C-FD23-53A62B745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2D0F739-5609-B9B5-464A-4864EA4F6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51EF01-34D1-A4FD-CAA9-8AC167BB22B1}"/>
              </a:ext>
            </a:extLst>
          </p:cNvPr>
          <p:cNvSpPr txBox="1"/>
          <p:nvPr/>
        </p:nvSpPr>
        <p:spPr>
          <a:xfrm>
            <a:off x="1333213" y="3429000"/>
            <a:ext cx="6591036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أُحَدِّدُ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ٱلْمَصْدَرَ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ٱلْمُؤَوَّلَ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جُمْلَةٍ؟</a:t>
            </a: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616784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19486</TotalTime>
  <Words>2504</Words>
  <Application>Microsoft Office PowerPoint</Application>
  <PresentationFormat>Affichage à l'écran (4:3)</PresentationFormat>
  <Paragraphs>503</Paragraphs>
  <Slides>72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72</vt:i4>
      </vt:variant>
    </vt:vector>
  </HeadingPairs>
  <TitlesOfParts>
    <vt:vector size="101" baseType="lpstr">
      <vt:lpstr>Aptos</vt:lpstr>
      <vt:lpstr>Modern Love</vt:lpstr>
      <vt:lpstr>Arial</vt:lpstr>
      <vt:lpstr>Dosis ExtraBold</vt:lpstr>
      <vt:lpstr>Aptos Display</vt:lpstr>
      <vt:lpstr>Wingdings</vt:lpstr>
      <vt:lpstr>Calibri</vt:lpstr>
      <vt:lpstr>Dosis</vt:lpstr>
      <vt:lpstr>Dosis Medium</vt:lpstr>
      <vt:lpstr>Microsoft Uighur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بها؟</vt:lpstr>
      <vt:lpstr>ستواصلون التدرب على كتابة نص قصير انطلاقا من أسئلة موجهة. </vt:lpstr>
      <vt:lpstr>طلبت منكم إعادة كتابة النص بعد تصحيحه. خذوا دفاتر البحث. </vt:lpstr>
      <vt:lpstr>من يقرأ إنتاجه؟ سنناقشه من حيث الإجابة عن الأسئلة المطروحة، ومن حيث انسجامه.</vt:lpstr>
      <vt:lpstr>هذا مقترح آخر. من يقرأ؟</vt:lpstr>
      <vt:lpstr>Présentation PowerPoint</vt:lpstr>
      <vt:lpstr>نبدأ حصتنا في القراءة بتصحيح الواجب المنزلي. خذوا دفاتر البحث. </vt:lpstr>
      <vt:lpstr>من يقرأ التعريف الأول ويحدد المفردة المناسبة له؟ ( مناقشة الجواب ثم الانتقال إلى التعريف الموالي.)</vt:lpstr>
      <vt:lpstr>من يقرأ الجملة التي وردت فيها عبارة " التنمية المستدامة"؟  ( مناقشة الجواب ثم الانتقال إلى المفردة الموالية.)</vt:lpstr>
      <vt:lpstr>خذوا كراساتكم الصفحة -128-. من يقرأ النص مستحضرا ضوابط الطلاقة؟</vt:lpstr>
      <vt:lpstr>ننتقل إلى أسئلة الفهم. من يجيب عن السؤال التالي؟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نصحح من يقرأ؟</vt:lpstr>
      <vt:lpstr>الآن، سنتعلم كيف نبدي آراءنا حول نص حجاجي. </vt:lpstr>
      <vt:lpstr>انتبهوا. سأعبر عن رأيي حول نص: "الطبيعة تثور ضد نفسها".</vt:lpstr>
      <vt:lpstr>أقرأ النص قراءة صامتة، ثم أحدد الفكرة التي يدافع عنها.</vt:lpstr>
      <vt:lpstr>أحدد الحجج التي قدمها النص للدفاع عن فكرته.</vt:lpstr>
      <vt:lpstr>إليكم رأيي حول فكرة النص وحججه.</vt:lpstr>
      <vt:lpstr>لاحظوا أنني قدمت رأيي حول فكرة النص وحججه باستعمال الأساليب المكتوبة باللون الأحمر.</vt:lpstr>
      <vt:lpstr>أتذكر كيف أعبر عن رأيي حول فكرة نص حجاجي.</vt:lpstr>
      <vt:lpstr>دوركم. من يعبر عن رأيه حول النص نفسه" الطبيعة تثور ضد نفسها"؟ يمكن استعمال أساليب أخرى.</vt:lpstr>
      <vt:lpstr>خذوا الصفحة 131. أعيدوا قراءة النص الثاني وحددوا فكرته والحجج التي قدمها للدفاع عنها.</vt:lpstr>
      <vt:lpstr>نصحح جماعة. </vt:lpstr>
      <vt:lpstr>صححوا على كراساتكم.</vt:lpstr>
      <vt:lpstr>من يحاول التعبير عن رأيه حول فكرة النص الثاني وحججه باستعمال الأساليب التالية. </vt:lpstr>
      <vt:lpstr>Présentation PowerPoint</vt:lpstr>
      <vt:lpstr>في هذه الحصة ستتعرفون المصدر المؤول من خلال الإجابة عن السؤالين التاليين:</vt:lpstr>
      <vt:lpstr>في البداية. من يذكرنا بتعريف المصدر؟</vt:lpstr>
      <vt:lpstr>نتذكر جماعة.  مطالبة التلاميذ بتقديم أمثلة أخرى.</vt:lpstr>
      <vt:lpstr>هذا تعريف المصدر المؤول. من يقرأ؟</vt:lpstr>
      <vt:lpstr>هذا مثال للتمييز بين المصدر والمصدر المؤول. </vt:lpstr>
      <vt:lpstr>من يقدم مثال آخر؟ مناقشة الأمثلة المقدمة مع مطالبة التلاميذ بتغيير الحرف بعد كل محاولة.</vt:lpstr>
      <vt:lpstr>بعد أن تعرفتم صيغة المصدر المؤول، ستتعلمون كيف تحددونه في جملة.</vt:lpstr>
      <vt:lpstr>انتبهوا. سأقوم بتحديد المصدر المؤول في الجملة التالية إن وجد فيها.</vt:lpstr>
      <vt:lpstr>أقرأ الجملة وأفهم معناها، ثم أضع خطا تحت العبارة التي تضم أحد الحروف التالية: أن - كي - لو - ما والفعل.</vt:lpstr>
      <vt:lpstr>أعوض الحرف والفعل بمصدر صريح للفعل.</vt:lpstr>
      <vt:lpstr>أعيد قراءة الجملة وأتأكد أن المعنى لم يتغير.</vt:lpstr>
      <vt:lpstr>إذا لم يتغير المعنى، أقول إن العبارة المكونة من الحرف والفعل هي مصدر مؤول.</vt:lpstr>
      <vt:lpstr>لاحظوا معي في الجملة التالية بعد تعويض الحرف والفعل بمصدره الصريح، تغير المعنى، إذ أن الجملة الثانية تفيد عكس معنى الجملة الأولى.</vt:lpstr>
      <vt:lpstr>بما أن المعنى تغير، فالعبارة "ما ضاع" ليست مصدرا مؤولا.</vt:lpstr>
      <vt:lpstr>أتذكر طريقة تحديد المصدر المؤول في جملة.</vt:lpstr>
      <vt:lpstr>دوركم. ستحددون بشكل جماعي المصدر المؤول في الجملة التالية:</vt:lpstr>
      <vt:lpstr>من يحدد العبارة التي تضم حرف من الحروف التالية: لو –كي – أن - ما و الفعل في الجملة. </vt:lpstr>
      <vt:lpstr>نصحح. من يقرأ العبارة؟ من يعوض العبارة بمصدر الفعل؟ </vt:lpstr>
      <vt:lpstr>نصحح. من يقرأ الجملة؟ هل احتفظت الجملة بالمعنى نفسه أم تغير؟ </vt:lpstr>
      <vt:lpstr>لم يتغير المعنى. إذن عبارة " كي أتجنب" مصدر مؤول.</vt:lpstr>
      <vt:lpstr>خذوا كراساتكم، الصفحة 134. أنجزوا نشاط " أتدرب مع زملائي". من يقرأ التعليمة؟ </vt:lpstr>
      <vt:lpstr>نصحح جماعة. (مناقشة الأجوبة )</vt:lpstr>
      <vt:lpstr>صححوا على كراساتكم.</vt:lpstr>
      <vt:lpstr>أنجزوا نشاط " أنجز بمفردي ". من يقرأ التعليمة؟ </vt:lpstr>
      <vt:lpstr>صححوا على كراساتكم. </vt:lpstr>
      <vt:lpstr>اختتام الحصة</vt:lpstr>
      <vt:lpstr>ما الخطوات التي نسلكها للتعبير عن الرأي حول نص حجاجي؟</vt:lpstr>
      <vt:lpstr>كيف نحدد المصدر المؤول في جملة؟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265</cp:revision>
  <dcterms:created xsi:type="dcterms:W3CDTF">2023-09-20T21:35:22Z</dcterms:created>
  <dcterms:modified xsi:type="dcterms:W3CDTF">2026-05-10T06:32:31Z</dcterms:modified>
</cp:coreProperties>
</file>