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8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822" r:id="rId9"/>
    <p:sldMasterId id="2147483764" r:id="rId10"/>
    <p:sldMasterId id="2147483775" r:id="rId11"/>
    <p:sldMasterId id="2147483786" r:id="rId12"/>
    <p:sldMasterId id="2147483845" r:id="rId13"/>
    <p:sldMasterId id="2147483868" r:id="rId14"/>
    <p:sldMasterId id="2147483741" r:id="rId15"/>
    <p:sldMasterId id="2147483878" r:id="rId16"/>
    <p:sldMasterId id="2147483888" r:id="rId17"/>
    <p:sldMasterId id="2147483898" r:id="rId18"/>
    <p:sldMasterId id="2147483686" r:id="rId19"/>
  </p:sldMasterIdLst>
  <p:notesMasterIdLst>
    <p:notesMasterId r:id="rId81"/>
  </p:notesMasterIdLst>
  <p:handoutMasterIdLst>
    <p:handoutMasterId r:id="rId82"/>
  </p:handoutMasterIdLst>
  <p:sldIdLst>
    <p:sldId id="2147482712" r:id="rId20"/>
    <p:sldId id="2147482653" r:id="rId21"/>
    <p:sldId id="2147482463" r:id="rId22"/>
    <p:sldId id="2147482654" r:id="rId23"/>
    <p:sldId id="2147482616" r:id="rId24"/>
    <p:sldId id="2147482450" r:id="rId25"/>
    <p:sldId id="2147482691" r:id="rId26"/>
    <p:sldId id="2147482658" r:id="rId27"/>
    <p:sldId id="2147482657" r:id="rId28"/>
    <p:sldId id="2147482760" r:id="rId29"/>
    <p:sldId id="2147482762" r:id="rId30"/>
    <p:sldId id="2147482763" r:id="rId31"/>
    <p:sldId id="2147482775" r:id="rId32"/>
    <p:sldId id="2147482708" r:id="rId33"/>
    <p:sldId id="2147482764" r:id="rId34"/>
    <p:sldId id="2147482765" r:id="rId35"/>
    <p:sldId id="2147482766" r:id="rId36"/>
    <p:sldId id="2147482767" r:id="rId37"/>
    <p:sldId id="2147482693" r:id="rId38"/>
    <p:sldId id="2147482635" r:id="rId39"/>
    <p:sldId id="2147482707" r:id="rId40"/>
    <p:sldId id="2147482747" r:id="rId41"/>
    <p:sldId id="2147482467" r:id="rId42"/>
    <p:sldId id="2147482748" r:id="rId43"/>
    <p:sldId id="2147482754" r:id="rId44"/>
    <p:sldId id="2147482637" r:id="rId45"/>
    <p:sldId id="2147482643" r:id="rId46"/>
    <p:sldId id="2147482755" r:id="rId47"/>
    <p:sldId id="2147482518" r:id="rId48"/>
    <p:sldId id="2147482645" r:id="rId49"/>
    <p:sldId id="2147482644" r:id="rId50"/>
    <p:sldId id="2147482522" r:id="rId51"/>
    <p:sldId id="2147482539" r:id="rId52"/>
    <p:sldId id="2147482541" r:id="rId53"/>
    <p:sldId id="2147482543" r:id="rId54"/>
    <p:sldId id="2147482751" r:id="rId55"/>
    <p:sldId id="2147482756" r:id="rId56"/>
    <p:sldId id="2147482742" r:id="rId57"/>
    <p:sldId id="2147482776" r:id="rId58"/>
    <p:sldId id="2147482777" r:id="rId59"/>
    <p:sldId id="2147482757" r:id="rId60"/>
    <p:sldId id="2147482778" r:id="rId61"/>
    <p:sldId id="2147482780" r:id="rId62"/>
    <p:sldId id="2147482480" r:id="rId63"/>
    <p:sldId id="2147482723" r:id="rId64"/>
    <p:sldId id="2147482724" r:id="rId65"/>
    <p:sldId id="2147482725" r:id="rId66"/>
    <p:sldId id="2147482726" r:id="rId67"/>
    <p:sldId id="2147482727" r:id="rId68"/>
    <p:sldId id="2147482694" r:id="rId69"/>
    <p:sldId id="2147482466" r:id="rId70"/>
    <p:sldId id="2147482623" r:id="rId71"/>
    <p:sldId id="2147482735" r:id="rId72"/>
    <p:sldId id="2147482739" r:id="rId73"/>
    <p:sldId id="2147482743" r:id="rId74"/>
    <p:sldId id="2147482741" r:id="rId75"/>
    <p:sldId id="2147482704" r:id="rId76"/>
    <p:sldId id="2147482553" r:id="rId77"/>
    <p:sldId id="2147482576" r:id="rId78"/>
    <p:sldId id="2147482706" r:id="rId79"/>
    <p:sldId id="2147482671" r:id="rId80"/>
  </p:sldIdLst>
  <p:sldSz cx="9144000" cy="6858000" type="screen4x3"/>
  <p:notesSz cx="6858000" cy="9144000"/>
  <p:embeddedFontLst>
    <p:embeddedFont>
      <p:font typeface="Bahnschrift SemiLight SemiConde" panose="020B0502040204020203" pitchFamily="34" charset="0"/>
      <p:regular r:id="rId83"/>
    </p:embeddedFont>
    <p:embeddedFont>
      <p:font typeface="Dosis" pitchFamily="2" charset="0"/>
      <p:regular r:id="rId84"/>
      <p:bold r:id="rId85"/>
    </p:embeddedFont>
    <p:embeddedFont>
      <p:font typeface="Dosis ExtraBold" pitchFamily="2" charset="0"/>
      <p:bold r:id="rId86"/>
    </p:embeddedFont>
    <p:embeddedFont>
      <p:font typeface="Dosis Medium" pitchFamily="2" charset="0"/>
      <p:regular r:id="rId87"/>
    </p:embeddedFont>
    <p:embeddedFont>
      <p:font typeface="Microsoft Uighur" panose="02000000000000000000" pitchFamily="2" charset="-78"/>
      <p:regular r:id="rId88"/>
      <p:bold r:id="rId89"/>
    </p:embeddedFont>
    <p:embeddedFont>
      <p:font typeface="Modern Love" panose="04090805081005020601" pitchFamily="82" charset="0"/>
      <p:regular r:id="rId90"/>
    </p:embeddedFont>
    <p:embeddedFont>
      <p:font typeface="Sakkal Majalla" panose="02000000000000000000" pitchFamily="2" charset="-78"/>
      <p:regular r:id="rId91"/>
      <p:bold r:id="rId9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31" userDrawn="1">
          <p15:clr>
            <a:srgbClr val="A4A3A4"/>
          </p15:clr>
        </p15:guide>
        <p15:guide id="3" orient="horz" pos="2568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3016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4156" userDrawn="1">
          <p15:clr>
            <a:srgbClr val="A4A3A4"/>
          </p15:clr>
        </p15:guide>
        <p15:guide id="8" pos="3946" userDrawn="1">
          <p15:clr>
            <a:srgbClr val="A4A3A4"/>
          </p15:clr>
        </p15:guide>
        <p15:guide id="9" pos="18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D6E9EA"/>
    <a:srgbClr val="424D7C"/>
    <a:srgbClr val="424D7B"/>
    <a:srgbClr val="565F88"/>
    <a:srgbClr val="FFFFFF"/>
    <a:srgbClr val="F7FBFB"/>
    <a:srgbClr val="F3F8F9"/>
    <a:srgbClr val="7F7F7F"/>
    <a:srgbClr val="B35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6" autoAdjust="0"/>
    <p:restoredTop sz="95005" autoAdjust="0"/>
  </p:normalViewPr>
  <p:slideViewPr>
    <p:cSldViewPr snapToGrid="0">
      <p:cViewPr varScale="1">
        <p:scale>
          <a:sx n="70" d="100"/>
          <a:sy n="70" d="100"/>
        </p:scale>
        <p:origin x="1160" y="52"/>
      </p:cViewPr>
      <p:guideLst>
        <p:guide pos="4604"/>
        <p:guide orient="horz" pos="731"/>
        <p:guide orient="horz" pos="2568"/>
        <p:guide pos="5035"/>
        <p:guide pos="3016"/>
        <p:guide orient="horz" pos="935"/>
        <p:guide orient="horz" pos="4156"/>
        <p:guide pos="3946"/>
        <p:guide pos="183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font" Target="fonts/font2.fntdata"/><Relationship Id="rId89" Type="http://schemas.openxmlformats.org/officeDocument/2006/relationships/font" Target="fonts/font7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8.fntdata"/><Relationship Id="rId95" Type="http://schemas.openxmlformats.org/officeDocument/2006/relationships/theme" Target="theme/theme1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slide" Target="slides/slide61.xml"/><Relationship Id="rId85" Type="http://schemas.openxmlformats.org/officeDocument/2006/relationships/font" Target="fonts/font3.fntdata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font" Target="fonts/font9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4.fntdata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font" Target="fonts/font5.fntdata"/><Relationship Id="rId61" Type="http://schemas.openxmlformats.org/officeDocument/2006/relationships/slide" Target="slides/slide42.xml"/><Relationship Id="rId82" Type="http://schemas.openxmlformats.org/officeDocument/2006/relationships/handoutMaster" Target="handoutMasters/handoutMaster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65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7579E-3EF3-7164-D1BE-85558B11C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06FDF7-BECF-E0D7-EDB2-ED5D19325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EE335C-9C0D-B2F7-5212-C383D3B74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3C1819-84AF-3FCB-5BF9-A03A550DF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87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5F725-7D2E-567B-5AE6-A90403A78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539C41-627C-E2B4-2273-48622DC54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FE1060-331C-985E-6E01-8F7CB8245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E5C972-F241-B23A-65B0-A1300F895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48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EC875-B126-1474-5297-9915F23E7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86D557-5334-A866-581B-453E42366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1A907F-85C1-66F2-A8E6-596932E67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4FA281-6D10-B256-0AE0-1C71A728F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673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1D190-7991-176C-25D0-A36414067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4EFCD6-8735-3B67-6313-62A72DAC0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BE91CC-7A55-11B6-864E-BBA6F28F7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FF6FE0-1A3E-CA62-D17C-583F992BE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59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5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83671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4457CE-2674-00FF-B457-164A14F9F8C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1647BD8-D0EF-FFD8-0233-DEF614C87B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8A58007-5BF9-E7EB-B934-A2C8DD778E3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F447AD8-B2FC-DABE-696C-EE46D160B9E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66CEB575-04CB-EA87-6CDE-3D2AA30511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3DE861-2C8E-759D-7DF5-BDA6CC7A17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E404EE88-926B-2B8F-B69A-BDF103458D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B85C8C59-B1ED-47C6-6925-3ADA0AADE0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B006DDD-20F0-9EDB-056C-72CB101FDE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44EF1C0-4898-CB45-BC95-2FCE045E84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189D414B-CDC1-76E6-8EE9-8447A81160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24D249C-7E72-7446-546F-9079DBD744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9061855E-5CD4-306E-062A-EE722ED3D0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D4FF850B-3562-93BE-043F-B34327DE37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EAD9C32-1158-5117-57F3-5CF15B42FA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03B568E-3C1A-C168-E692-F5B086D3D2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9543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9124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95870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BD4D41F4-3664-3A1A-0470-15CE30FE0F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29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1DB376A-F881-4C2E-AAB6-5165B89F9932}" type="datetimeFigureOut">
              <a:rPr lang="fr-FR" smtClean="0"/>
              <a:pPr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C5F69F-825F-43D4-AE64-FA989942600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992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EA8CE-2500-9232-3B64-9EB0C53E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85392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87205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9857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07516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73373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868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370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84063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2472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42099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0491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65050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5724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9365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771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079411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84609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32027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6693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0554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9577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982655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72062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27193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1753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99225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1003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4090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88758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592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8951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90258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26886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82441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1356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42343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4509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6822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480996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88476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41365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10319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21731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3859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8746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21844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64749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03231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47534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5254691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0038721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4750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347124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7786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24356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75649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58001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430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07931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83084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38062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737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0826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47287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39223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038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78447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322141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497314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0721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710274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9490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32777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02771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16235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53356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03587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62175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006646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169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05733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300339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17371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67603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1054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72442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3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39.xml"/><Relationship Id="rId9" Type="http://schemas.openxmlformats.org/officeDocument/2006/relationships/theme" Target="../theme/theme4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theme" Target="../theme/theme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48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7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9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7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52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72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image" Target="../media/image6.jpg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image" Target="../media/image6.jpg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0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09" r:id="rId22"/>
    <p:sldLayoutId id="2147483926" r:id="rId23"/>
    <p:sldLayoutId id="2147483912" r:id="rId24"/>
    <p:sldLayoutId id="2147483914" r:id="rId25"/>
    <p:sldLayoutId id="2147483916" r:id="rId26"/>
    <p:sldLayoutId id="2147483922" r:id="rId27"/>
    <p:sldLayoutId id="2147483925" r:id="rId2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8AD3C54-C939-464C-9E89-A2F6C600FD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BE9F41-C45C-094C-BFF8-2F692996B3E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99798-8277-644F-8F22-22FFB59C547F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A0D109-5E82-D945-8319-12DFE4CAC68B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8122A7-868A-FD4D-AA94-EA1EB7D3F6A1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6EF97F-5640-BB46-BDA9-0494A95591C9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F011F9-34F4-C14F-B4FA-38686BA56B28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023136-14E8-E541-A181-5005D8A5D8AA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2765D7-49F7-B641-9F9C-0C4ACF99ED36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9E2E418-61F3-A545-BF58-E571FAC11143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4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19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7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0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3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919" r:id="rId10"/>
    <p:sldLayoutId id="2147483920" r:id="rId11"/>
    <p:sldLayoutId id="2147483921" r:id="rId12"/>
    <p:sldLayoutId id="2147483923" r:id="rId1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2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24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bin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12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11" Type="http://schemas.openxmlformats.org/officeDocument/2006/relationships/image" Target="../media/image38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gif"/><Relationship Id="rId4" Type="http://schemas.openxmlformats.org/officeDocument/2006/relationships/image" Target="../media/image39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22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22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22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4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6.png"/><Relationship Id="rId4" Type="http://schemas.openxmlformats.org/officeDocument/2006/relationships/image" Target="../media/image29.png"/><Relationship Id="rId9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10" Type="http://schemas.openxmlformats.org/officeDocument/2006/relationships/image" Target="../media/image49.png"/><Relationship Id="rId4" Type="http://schemas.openxmlformats.org/officeDocument/2006/relationships/image" Target="../media/image30.png"/><Relationship Id="rId9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10" Type="http://schemas.openxmlformats.org/officeDocument/2006/relationships/image" Target="../media/image49.png"/><Relationship Id="rId4" Type="http://schemas.openxmlformats.org/officeDocument/2006/relationships/image" Target="../media/image30.png"/><Relationship Id="rId9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53.png"/><Relationship Id="rId10" Type="http://schemas.openxmlformats.org/officeDocument/2006/relationships/image" Target="../media/image22.gif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85263C-CB9C-03B3-D7F6-E0F0CBE47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424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CA50CF8-1031-406E-4C8D-36119E545C08}"/>
              </a:ext>
            </a:extLst>
          </p:cNvPr>
          <p:cNvSpPr txBox="1"/>
          <p:nvPr/>
        </p:nvSpPr>
        <p:spPr>
          <a:xfrm rot="20954829">
            <a:off x="3393633" y="3342004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59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7A91555-B438-D33B-CC13-6782496F4F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المعجم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الاستماع</a:t>
            </a:r>
            <a:r>
              <a:rPr lang="ar-MA" dirty="0"/>
              <a:t> والتحدث </a:t>
            </a:r>
            <a:r>
              <a:rPr lang="ar-SA" dirty="0"/>
              <a:t>. (30)د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وتوليف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/>
              <a:t>دعم (40)د</a:t>
            </a:r>
            <a:endParaRPr lang="ar-SA" dirty="0"/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</a:t>
            </a:r>
            <a:r>
              <a:rPr lang="ar-SA" dirty="0"/>
              <a:t> (30)د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 -1- 30 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الحصة-2- 30 د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362934" y="2122576"/>
            <a:ext cx="1276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540" y="1993082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أقرأ النص بطلاقة و أفهمه فهما عاما.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4294402" y="3380220"/>
            <a:ext cx="2313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الكوارث الطبيعية ( ح1)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7397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أستخرج وأستنتج معلومات من النص.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3810000" y="4692778"/>
            <a:ext cx="2792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الكوارث الطبيعية ( ح2) 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8640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0639" y="3251156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2102784" y="2439773"/>
            <a:ext cx="4576792" cy="7604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611447-48CD-76E7-3EE7-59F8DA55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03494" y="4649446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89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8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432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كتابة نص قصير.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735256" y="312246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النص بطلاقة وفهمه فهما عاما؛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1573" y="312246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استخراج واستنتاج معلومات من النص.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85" y="80231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509CD5-5EE6-20B2-9E57-6D55CAE9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FE07C4-7A29-4E39-7B67-790D2826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29EE29-E929-4A99-6165-F2CB0A3A7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EAEE2A-430D-8459-A8EF-A13494E13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18E5D8-90D9-C771-486F-B2C27A8A198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8B6720-C76A-D4F7-DEBE-56337C751E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741B62-D1E4-1860-5DB5-70D5DA18D11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759C50-5F62-3D35-B658-E215912A2B6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55421F-9D56-F07D-4FF2-DFA45858F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77F6F6D6-EA25-8B44-FACE-C2AD231099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56" r="-9820" b="6442"/>
          <a:stretch/>
        </p:blipFill>
        <p:spPr>
          <a:xfrm>
            <a:off x="1360449" y="1854666"/>
            <a:ext cx="5983326" cy="4233900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854" y="103230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092" y="2542192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6190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85" y="80158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السلوكات. من يذكرنا بها؟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79E414-29E4-FDCA-5C70-F0878F80F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1ADA95-1060-83B6-1C73-B52E6086A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8A827A-19B0-E5B4-617E-0F3E1D028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B585F1-423C-267A-8052-18A234B07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4385EE-14A9-0D95-A1E4-116D16F5EA8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8FC89-5722-796F-394E-7AC23B28E64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5D6B00-2426-A2BD-9DF5-8425F78073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165BF4-F5DC-7E07-B6D0-7C160CB7011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974A66-B713-72F4-EA69-43CFE16BF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AD6EEFE7-A50B-2E4A-36BF-12EB64006F3B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90448F-5419-1D0F-CCAB-FFB3532B41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6AEFB07B-8288-BE6B-B364-3D7F26ED7E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D32C1A-07AA-1882-192F-3AE9FC6033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E3844F-D2AF-557C-70BE-666FD3420A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9AEB534-8FC2-A538-0419-18F7243885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D82113CB-ECAC-FDEB-6AED-7C4683584EB7}"/>
              </a:ext>
            </a:extLst>
          </p:cNvPr>
          <p:cNvSpPr txBox="1">
            <a:spLocks/>
          </p:cNvSpPr>
          <p:nvPr/>
        </p:nvSpPr>
        <p:spPr>
          <a:xfrm>
            <a:off x="1289878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262AD70-7DFA-0269-93C3-CDB9F44F0316}"/>
              </a:ext>
            </a:extLst>
          </p:cNvPr>
          <p:cNvSpPr txBox="1">
            <a:spLocks/>
          </p:cNvSpPr>
          <p:nvPr/>
        </p:nvSpPr>
        <p:spPr>
          <a:xfrm>
            <a:off x="1289878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7DB0569B-332F-ED7E-D1C4-8B28574A5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3116" y="1786494"/>
            <a:ext cx="6996640" cy="393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82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بتصحيح الواجب المنزلي. خذوا دفاتر البحث وكراساتكم، الصفحة 127.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C5DD74-06DA-6B69-765D-1BF87A5CF3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2954" y="1418629"/>
            <a:ext cx="3402977" cy="500757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D21C82-CD3F-C036-9637-2D7040CA2B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2954" y="1956119"/>
            <a:ext cx="3402977" cy="11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703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D2142-E2D8-2A4F-4C5B-A0719CF0B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12448A-D130-4D78-DBDE-ED28325AD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805476"/>
            <a:ext cx="715648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الأول ويحدد المفردة المناسبة له؟ ( مناقشة الجواب ثم الانتقال إلى التعريف الموالي.)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1A063F-EB9F-D4CB-55A3-56291694A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710252-756B-BC1E-FEB2-9FD1C41FCD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A7F21A-6927-FAAF-3ED6-E3772A2953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A46BD1-A5A0-4F21-305B-252A5C2665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FACE47-386C-0D52-B939-74EB19A3316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E74612-E2DF-D9A9-A002-70F686C6BD9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061F07-F4F1-79BC-9A6F-B05362221AE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D60182-9029-9E64-8798-C72B697A3B5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564DAE-5200-248C-8148-F294DBF6CD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DEE95FB-3971-F9D9-D910-42F5FE27373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44CD11-FA54-D2BC-EEE4-E1844A9C9E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2954" y="1418629"/>
            <a:ext cx="3402977" cy="500757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66EFDE0-51D5-D8AB-2167-6C2E0684D6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2954" y="1956119"/>
            <a:ext cx="3402977" cy="11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242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B5C1A-AC48-EDED-36E6-B75B6E84A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0AA9FD-3806-F7EE-97B4-8961BA1D7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805476"/>
            <a:ext cx="715648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وردت فيها عبارة  " الموارد الطبيعية "؟ ( مناقشة الجواب ثم الانتقال إلى المفردة الموالية.)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259FC5-91AD-3D6E-57FC-EBFEE2C1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1EE46D-A32B-2428-B3B1-8FE0DD6C99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7F1490-BA62-3B6E-3706-CCAC5BBB41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D23FD9-02A7-2F57-9C49-2C2D72AF08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A5656E-4EE3-F355-0029-83DAE5E0DEAC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A41B22-B56E-DACE-D9D6-802D773D76A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E4C3C1-3D4B-8B2C-7D37-B4EFD685F15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7E3D2D-2726-1D06-8C20-BF925D3EA1C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03DE05-E98C-AC07-82D2-8DD9B040CF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017C7ED-9ED7-8F4A-E15A-1650B742BF1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56EF0C-4070-26D2-F59F-E267331ADC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2954" y="1418629"/>
            <a:ext cx="3402977" cy="500757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1408C80-5DDD-3739-C471-2533747C03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2954" y="1956119"/>
            <a:ext cx="3402977" cy="11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0041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F375CD3-80A9-E533-389A-D0BC174A8DD8}"/>
              </a:ext>
            </a:extLst>
          </p:cNvPr>
          <p:cNvSpPr/>
          <p:nvPr/>
        </p:nvSpPr>
        <p:spPr>
          <a:xfrm>
            <a:off x="628650" y="1613991"/>
            <a:ext cx="7782128" cy="42420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التركيز خلال النشاط الاعتيادي على تدريب التلاميذ على إنتاج نصوص قصيرة. 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التركيز على التلاميذ المتعثرين من فئتي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D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رائز الطلاقة للمرحلة الرابعة خلال حصص القراءة.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835747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CCA3-1AD8-671A-92BC-EA569F6E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6E0115-01A7-F4EF-934E-DEF05695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ستتدربون على 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كتابة نص قصير انطلاقا من أسئلة موجهة.</a:t>
            </a:r>
            <a:endParaRPr lang="ar-MA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7F85E7-566B-3FE6-1D64-CFF09F905B44}"/>
              </a:ext>
            </a:extLst>
          </p:cNvPr>
          <p:cNvSpPr/>
          <p:nvPr/>
        </p:nvSpPr>
        <p:spPr>
          <a:xfrm>
            <a:off x="972015" y="2895600"/>
            <a:ext cx="7217001" cy="1859280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نَصّاً قَصيراً.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047637-C56F-9D46-F6CD-D3C4F300E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E82D63-47BD-49D2-8BFA-471F0DC3B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2D36F-CEF9-1BA0-6DEC-4811027AB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18EBFD-69B5-7F7B-104F-A078F0D23E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12AAFC-6512-2AD0-9882-15E8846AC0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F4C20-93AE-1DF8-7EFA-4657BC9B8C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8D73E-6C2D-8B13-8C84-D6B840CA874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27F67-C0F7-59E0-7747-FEA853EF291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084902-939B-D6E7-9846-2BED248A28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33127183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534B0-031B-CB4B-A68C-E1ECA6062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E05752-A816-45B5-B6D3-92E43A184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الأسئلة التالية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ar-MA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A961CE-BC8B-2277-8F06-988BDAE67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80C8F3-5A3C-32FE-9A77-AF01FADF77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920151-D147-2FA0-CF3D-0241CF30CA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CBE451-42C3-888B-5399-05420A15D3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CACBACC-862A-2D02-D669-38C3BC482998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E29ED2-FF02-3BE8-FBE0-7DD4C61A4C9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43DE5D-F7DE-B463-1418-0BA5ADB95C2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326B6C-0862-A14D-AFBF-FB6723C1BAF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83B274-B88C-65D0-B84D-8348EEDEB2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B0FF44D-4CF8-E8FC-8B6B-B3413DD8121B}"/>
              </a:ext>
            </a:extLst>
          </p:cNvPr>
          <p:cNvSpPr txBox="1"/>
          <p:nvPr/>
        </p:nvSpPr>
        <p:spPr>
          <a:xfrm>
            <a:off x="574040" y="2317170"/>
            <a:ext cx="7995920" cy="28315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38163" indent="-538163" algn="r" rtl="1">
              <a:buFont typeface="+mj-lt"/>
              <a:buAutoNum type="arabicPeriod"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فَوائِدُ ٱلْإِنْتِرْنِتِ؟</a:t>
            </a:r>
          </a:p>
          <a:p>
            <a:pPr marL="538163" indent="-538163" algn="r" rtl="1">
              <a:buFont typeface="+mj-lt"/>
              <a:buAutoNum type="arabicPeriod"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أَخْطارُ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ٱلْإِفْراطِ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ٱسْتِعْمالِ ٱلْإِنْتِرْنِتِ؟</a:t>
            </a:r>
          </a:p>
          <a:p>
            <a:pPr marL="538163" indent="-538163" algn="r" rtl="1">
              <a:buFont typeface="+mj-lt"/>
              <a:buAutoNum type="arabicPeriod"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يُمْكِنُ ٱسْتِعْمالُ ٱلْإِنْتِرْنِتِ بِشَكْلٍ آمِنٍ؟ 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  <a:p>
            <a:pPr marL="342900" indent="-342900" algn="r" rtl="1">
              <a:buFont typeface="+mj-lt"/>
              <a:buAutoNum type="arabicPeriod"/>
            </a:pP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73661349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8B5EA-B38E-0FB6-91C8-5AFE57D4F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A2D1D2-F203-AC98-32F7-2C828B1F4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واكتبوا نصا منسجما يتضمن أجوبة عن الأسئلة المطروحة.</a:t>
            </a:r>
            <a:b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يمكنكم الاستعانة بالأساليب المقترحة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706E0F-B0F9-0B10-5450-211A48447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5CCF9FD-C067-8164-1536-4E2CD4AB16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50531C-8C98-D68E-BAE6-499ACBE13E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D3442B2-CFEC-0875-0528-AD0F0FE45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01D5D22-4C1A-9096-AA5C-F3D97042D618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28F87C-5C2D-59E1-7FA6-C77E5A37142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525DE1-1DFB-DD7F-6C18-D833E8459A1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EB8A76-3E26-981A-3ADF-8BADFF79BFE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0E1BE8-EB64-5412-6BB8-3C8E60EE23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7BA8976-6B4B-2E5D-087B-1F91ACA4B1FA}"/>
              </a:ext>
            </a:extLst>
          </p:cNvPr>
          <p:cNvSpPr txBox="1"/>
          <p:nvPr/>
        </p:nvSpPr>
        <p:spPr>
          <a:xfrm>
            <a:off x="640080" y="3783505"/>
            <a:ext cx="7863839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فَوائِدُ ٱلْإِنْتِرْنِتِ مُتَعَدِّدَةٌ وَمُتَنَوِّعَةٌ، فَهِيَ .............. وَ ................. عِلاوَةً عَلى أَنَّها ......... غَيْرَ أَنَّ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ٱلْإِفْراطَ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ٱسْتِعْمالِها لَهُ أَضْرارٌ، كَـــ ......... وَ ..... كَما أَنَّها .......... وَلِضَمانِ ٱسْتِعْمالِها بِشَكْلٍ آمِنٍ، يُمْكِنُ ....... وَ .... بِٱلْإِضافَةِ إِلى ........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85A94A3-2393-C892-954D-9DD1775E56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67" y="1229328"/>
            <a:ext cx="610933" cy="702894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FC605D4-06ED-48C0-06C2-1276D81CA2A3}"/>
              </a:ext>
            </a:extLst>
          </p:cNvPr>
          <p:cNvSpPr txBox="1"/>
          <p:nvPr/>
        </p:nvSpPr>
        <p:spPr>
          <a:xfrm>
            <a:off x="1510882" y="1806367"/>
            <a:ext cx="6004635" cy="17312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38163" indent="-538163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فَوائِدُ ٱلْإِنْتِرْنِتِ؟</a:t>
            </a:r>
          </a:p>
          <a:p>
            <a:pPr marL="538163" indent="-538163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أَخْطارُ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ٱلْإِفْراطِ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ٱسْتِعْمالِ ٱلْإِنْتِرْنِتِ؟</a:t>
            </a:r>
          </a:p>
          <a:p>
            <a:pPr marL="538163" indent="-538163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يُمْكِنُ ٱسْتِعْمالُ ٱلْإِنْتِرْنِتِ بِشَكْلٍ آمِنٍ؟ </a:t>
            </a:r>
            <a:endParaRPr lang="fr-FR" sz="32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  <a:p>
            <a:pPr marL="342900" indent="-342900" algn="r" rtl="1">
              <a:buFont typeface="+mj-lt"/>
              <a:buAutoNum type="arabicPeriod"/>
            </a:pP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28848020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F6939-9C30-0624-33BB-C9341E316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7EEA9-0879-5BDD-6C90-589F7D572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 </a:t>
            </a:r>
            <a:b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B123B5-84F2-7BB9-CCF4-1C653887D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23F120-E996-008B-E7AB-F4C7DB81E5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F1E8D0-3B5F-0652-040A-91AD40FCFE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ED792EF-2C9F-C951-139F-B12B796557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ABE3AE5-EE64-4506-DAA2-8FBA386EFE4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18EED2-3C69-0D20-E02D-961BBF9D836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3D3658-B34D-CC11-205A-EDAB6567197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36DA5A-18D5-DB99-F254-72C235B9BB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31B2C3-2D02-B56D-F3A2-38DA0224FD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84C0341-AD54-C95E-FE6B-FA39EB4F14FC}"/>
              </a:ext>
            </a:extLst>
          </p:cNvPr>
          <p:cNvSpPr txBox="1"/>
          <p:nvPr/>
        </p:nvSpPr>
        <p:spPr>
          <a:xfrm>
            <a:off x="2753094" y="3095674"/>
            <a:ext cx="3654843" cy="160043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</a:t>
            </a:r>
          </a:p>
        </p:txBody>
      </p:sp>
    </p:spTree>
    <p:extLst>
      <p:ext uri="{BB962C8B-B14F-4D97-AF65-F5344CB8AC3E}">
        <p14:creationId xmlns:p14="http://schemas.microsoft.com/office/powerpoint/2010/main" val="264336503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B201A-B2A9-6DBA-7968-C650BAD8D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7B68A2-1DBD-5A60-AF81-A16A792CD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أعيدوا كتابة النص في منازلكم بعد تصحيح أخطائكم. سنواصل في الحصة المقبلة.</a:t>
            </a:r>
            <a:endParaRPr lang="ar-MA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478B32-1767-2618-E214-5CFFF8887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C3DFF0-DE6C-1E0E-069B-AD5852E1F8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DD4AE0-3C7E-390C-3917-852830ECCD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4E0FF0-72FD-43BD-6435-68BF9142DC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12EF80E-DD8E-FA95-0AAA-9248404BE20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0543C2-344E-82B1-4DA4-B836161C289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20CEBB-500F-14CA-910B-1E272291D3D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38998D-A6B8-837C-ABCE-C81E39700B0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C6AFC3-A4B1-53C1-1469-E20332FFC1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91122BC-42F7-9E6A-4417-D8977DD7CDC7}"/>
              </a:ext>
            </a:extLst>
          </p:cNvPr>
          <p:cNvSpPr txBox="1"/>
          <p:nvPr/>
        </p:nvSpPr>
        <p:spPr>
          <a:xfrm>
            <a:off x="640080" y="3783505"/>
            <a:ext cx="7863839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فَوائِدُ ٱلْإِنْتِرْنِتِ مُتَعَدِّدَةٌ وَمُتَنَوِّعَةٌ، فَهِيَ .............. وَ ................. عِلاوَةً عَلى أَنَّها ......... غَيْرَ أَنَّ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ٱلْإِفْراطَ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ٱسْتِعْمالِها لَهُ أَضْرارٌ، كَـــ ......... وَ ..... كَما أَنَّها .......... وَلِضَمانِ ٱسْتِعْمالِها بِشَكْلٍ آمِنٍ، يُمْكِنُ ....... وَ .... بِٱلْإِضافَةِ إِلى ........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F8533A4-633A-88C4-28DF-200950D1E2DC}"/>
              </a:ext>
            </a:extLst>
          </p:cNvPr>
          <p:cNvSpPr txBox="1"/>
          <p:nvPr/>
        </p:nvSpPr>
        <p:spPr>
          <a:xfrm>
            <a:off x="1510882" y="1806367"/>
            <a:ext cx="6004635" cy="17312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38163" indent="-538163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فَوائِدُ ٱلْإِنْتِرْنِتِ؟</a:t>
            </a:r>
          </a:p>
          <a:p>
            <a:pPr marL="538163" indent="-538163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أَخْطارُ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ٱلْإِفْراطِ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ٱسْتِعْمالِ ٱلْإِنْتِرْنِتِ؟</a:t>
            </a:r>
          </a:p>
          <a:p>
            <a:pPr marL="538163" indent="-538163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يُمْكِنُ ٱسْتِعْمالُ ٱلْإِنْتِرْنِتِ بِشَكْلٍ آمِنٍ؟ </a:t>
            </a:r>
            <a:endParaRPr lang="fr-FR" sz="32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  <a:p>
            <a:pPr marL="342900" indent="-342900" algn="r" rtl="1">
              <a:buFont typeface="+mj-lt"/>
              <a:buAutoNum type="arabicPeriod"/>
            </a:pP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76134411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02" y="939382"/>
            <a:ext cx="670101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أقرأ </a:t>
            </a:r>
            <a:r>
              <a:rPr lang="ar-MA" sz="2800" b="1" dirty="0">
                <a:cs typeface="Microsoft Uighur" panose="02000000000000000000" pitchFamily="2" charset="-78"/>
              </a:rPr>
              <a:t>النص </a:t>
            </a:r>
            <a:r>
              <a:rPr lang="tzm-Arab-MA" sz="2800" b="1" dirty="0">
                <a:cs typeface="Microsoft Uighur" panose="02000000000000000000" pitchFamily="2" charset="-78"/>
              </a:rPr>
              <a:t>بطلاقة و</a:t>
            </a:r>
            <a:r>
              <a:rPr lang="ar-MA" sz="2800" b="1" dirty="0">
                <a:cs typeface="Microsoft Uighur" panose="02000000000000000000" pitchFamily="2" charset="-78"/>
              </a:rPr>
              <a:t>أ</a:t>
            </a:r>
            <a:r>
              <a:rPr lang="tzm-Arab-MA" sz="2800" b="1" dirty="0">
                <a:cs typeface="Microsoft Uighur" panose="02000000000000000000" pitchFamily="2" charset="-78"/>
              </a:rPr>
              <a:t>فهمه فهما عاما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4142823" y="1777877"/>
            <a:ext cx="3028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الكوارث الطبيعية ( ح1).</a:t>
            </a:r>
            <a:endParaRPr lang="fr-MA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5259" y="1074200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6629" y="17680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05" y="78963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سندرس نصا بعنوان « الكوارث الطبيعية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سنبدأ بنشاط أستعد لفهم النص.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E6715E4-4DF9-8E36-66B3-95F3AE7B86BE}"/>
              </a:ext>
            </a:extLst>
          </p:cNvPr>
          <p:cNvSpPr txBox="1"/>
          <p:nvPr/>
        </p:nvSpPr>
        <p:spPr>
          <a:xfrm>
            <a:off x="1539974" y="2962396"/>
            <a:ext cx="5645332" cy="132797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7200" b="1" dirty="0">
                <a:solidFill>
                  <a:srgbClr val="424D7B"/>
                </a:solidFill>
                <a:sym typeface="Sakkal Majalla"/>
              </a:rPr>
              <a:t>أَسْتَعِدُّ لِفَهْمِ ٱلنَّصِّ.</a:t>
            </a:r>
          </a:p>
        </p:txBody>
      </p:sp>
      <p:pic>
        <p:nvPicPr>
          <p:cNvPr id="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5F6E6D-1895-9C60-F0DE-B70521C84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12706763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12A7-1856-C90C-485D-3519C6A9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D2829-9DAD-99E8-7A7F-74E69E83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8" y="789635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مفردات ستساعدكم على فهم النص. من يقرأ ؟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875384E-7607-AE9C-E328-CA4E1C3003E6}"/>
              </a:ext>
            </a:extLst>
          </p:cNvPr>
          <p:cNvSpPr txBox="1"/>
          <p:nvPr/>
        </p:nvSpPr>
        <p:spPr>
          <a:xfrm>
            <a:off x="5336088" y="2819276"/>
            <a:ext cx="3081401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كارِثَةٌ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A2DD8A-4ABE-5354-B2F9-42044243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B48142-9474-3A73-8B13-3512D9AED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27C2B6-E06D-60AE-F430-822E946E1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EBFF11-3E02-9309-9B1C-860C7118B3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2305C2-E5DB-AF61-38B0-7DD150DE6AC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1B5A3B-67EB-F9BB-C684-B5116C5E011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A5C8F7-AC3B-3DBF-2403-59D3707DD14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FD98A5-1D86-87D9-C7C0-A1B3E46E67A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556A77-D4DA-67EF-843D-B2DE333B1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858755A-3DF4-734C-F3D8-C313E1786AF6}"/>
              </a:ext>
            </a:extLst>
          </p:cNvPr>
          <p:cNvSpPr txBox="1"/>
          <p:nvPr/>
        </p:nvSpPr>
        <p:spPr>
          <a:xfrm>
            <a:off x="5336088" y="4190871"/>
            <a:ext cx="3081401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اَلتَّلَوُّثُ 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E1D753A-1476-B206-CC13-196B6E520160}"/>
              </a:ext>
            </a:extLst>
          </p:cNvPr>
          <p:cNvSpPr txBox="1"/>
          <p:nvPr/>
        </p:nvSpPr>
        <p:spPr>
          <a:xfrm>
            <a:off x="905652" y="2817357"/>
            <a:ext cx="334522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اَلتَّنْمِيَةُ </a:t>
            </a:r>
            <a:r>
              <a:rPr lang="ar-MA" sz="4000" b="1" dirty="0" err="1">
                <a:solidFill>
                  <a:srgbClr val="002060"/>
                </a:solidFill>
                <a:sym typeface="Sakkal Majalla"/>
              </a:rPr>
              <a:t>ٱلْمُسْتَدامَةُ</a:t>
            </a:r>
            <a:endParaRPr lang="ar-MA" sz="4000" b="1" dirty="0">
              <a:solidFill>
                <a:srgbClr val="002060"/>
              </a:solidFill>
              <a:sym typeface="Sakkal Majalla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B84FBBAB-1EF0-7BB7-DFC4-F01A11108A43}"/>
              </a:ext>
            </a:extLst>
          </p:cNvPr>
          <p:cNvSpPr txBox="1"/>
          <p:nvPr/>
        </p:nvSpPr>
        <p:spPr>
          <a:xfrm>
            <a:off x="905652" y="4190871"/>
            <a:ext cx="334522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تَفاقَمَ</a:t>
            </a:r>
          </a:p>
        </p:txBody>
      </p:sp>
    </p:spTree>
    <p:extLst>
      <p:ext uri="{BB962C8B-B14F-4D97-AF65-F5344CB8AC3E}">
        <p14:creationId xmlns:p14="http://schemas.microsoft.com/office/powerpoint/2010/main" val="109113506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DF81D-1003-0E7B-2067-5E7693003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ED9FC0-3292-0CDA-8DF2-70EF61340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كارثة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»؟ ثم آخر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يقدم أمثلة.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6431F3-9740-9FF8-CC3D-272440691F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768A3F-D8BA-4416-585D-942ACA13E8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EF10664F-3890-76F2-16CD-893272B455A3}"/>
              </a:ext>
            </a:extLst>
          </p:cNvPr>
          <p:cNvSpPr txBox="1"/>
          <p:nvPr/>
        </p:nvSpPr>
        <p:spPr>
          <a:xfrm>
            <a:off x="639662" y="3831905"/>
            <a:ext cx="7864676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just">
              <a:defRPr/>
            </a:pPr>
            <a:r>
              <a:rPr lang="ar-MA" b="1" dirty="0">
                <a:solidFill>
                  <a:srgbClr val="424D7B"/>
                </a:solidFill>
              </a:rPr>
              <a:t>حادِثٌ كَبيرٌ يُسَبِّبُ خَسائِرَ كَثيرَةً في </a:t>
            </a:r>
            <a:r>
              <a:rPr lang="ar-MA" b="1" dirty="0" err="1">
                <a:solidFill>
                  <a:srgbClr val="424D7B"/>
                </a:solidFill>
              </a:rPr>
              <a:t>ٱلْأَرْواحِ</a:t>
            </a:r>
            <a:r>
              <a:rPr lang="ar-MA" b="1" dirty="0">
                <a:solidFill>
                  <a:srgbClr val="424D7B"/>
                </a:solidFill>
              </a:rPr>
              <a:t> أَوِ </a:t>
            </a:r>
            <a:r>
              <a:rPr lang="ar-MA" b="1" dirty="0" err="1">
                <a:solidFill>
                  <a:srgbClr val="424D7B"/>
                </a:solidFill>
              </a:rPr>
              <a:t>ٱلْمُمْتَلَكاتِ</a:t>
            </a:r>
            <a:r>
              <a:rPr lang="ar-MA" b="1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F60F63FA-10CA-E7EC-6874-5E5AFFB432F0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كارِثَةٌ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3E49B91-3C91-23BF-DC95-7E51E05C865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50D204-2AD3-01D0-268E-701943310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6341D7-B477-D804-F963-32FDCED6B1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573BC6-3935-335C-EEA1-742F727A04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27925B0-B13F-72B2-E701-9F435F2CCDE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DC99DA-2159-1C13-E85F-FE5FEFEFD8F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539FFD-DABC-DEB4-1318-F8A097FADDE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19F0DE-1F23-BDDC-3FF2-EDAA25124C1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7848077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08A44-980E-6EB7-9033-B991449F2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8C0B7-D3BE-5701-8533-85EB33EF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عبارة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التنمية المستدامة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»؟ ثم آخر يحاول تركيبها في جملة مفيدة.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22E97B-A311-7FF1-630F-40407F38B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A0F59E-8024-1B66-7D3C-87F7A87FF1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2A196D2A-8572-8404-C3A0-FCC8BB6B77AC}"/>
              </a:ext>
            </a:extLst>
          </p:cNvPr>
          <p:cNvSpPr txBox="1"/>
          <p:nvPr/>
        </p:nvSpPr>
        <p:spPr>
          <a:xfrm>
            <a:off x="977030" y="4044847"/>
            <a:ext cx="7440460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  <a:latin typeface="Bahnschrift SemiLight SemiConde" panose="020B0502040204020203" pitchFamily="34" charset="0"/>
              </a:rPr>
              <a:t>اِزْدِهارٌ يُحافِظُ عَلى ثَرَواتِ </a:t>
            </a:r>
            <a:r>
              <a:rPr lang="ar-MA" b="1" dirty="0" err="1">
                <a:solidFill>
                  <a:srgbClr val="424D7B"/>
                </a:solidFill>
                <a:latin typeface="Bahnschrift SemiLight SemiConde" panose="020B0502040204020203" pitchFamily="34" charset="0"/>
              </a:rPr>
              <a:t>ٱلْأَرْضِ</a:t>
            </a:r>
            <a:r>
              <a:rPr lang="ar-MA" b="1" dirty="0">
                <a:solidFill>
                  <a:srgbClr val="424D7B"/>
                </a:solidFill>
                <a:latin typeface="Bahnschrift SemiLight SemiConde" panose="020B0502040204020203" pitchFamily="34" charset="0"/>
              </a:rPr>
              <a:t> لِصالِحِ ٱلْأَجْيالِ </a:t>
            </a:r>
            <a:r>
              <a:rPr lang="ar-MA" b="1" dirty="0" err="1">
                <a:solidFill>
                  <a:srgbClr val="424D7B"/>
                </a:solidFill>
                <a:latin typeface="Bahnschrift SemiLight SemiConde" panose="020B0502040204020203" pitchFamily="34" charset="0"/>
              </a:rPr>
              <a:t>ٱلْمُقْبِلَةِ</a:t>
            </a:r>
            <a:r>
              <a:rPr lang="ar-MA" b="1" dirty="0">
                <a:solidFill>
                  <a:srgbClr val="424D7B"/>
                </a:solidFill>
                <a:latin typeface="Bahnschrift SemiLight SemiConde" panose="020B0502040204020203" pitchFamily="34" charset="0"/>
              </a:rPr>
              <a:t>.</a:t>
            </a:r>
            <a:endParaRPr lang="ar-MA" b="1" dirty="0">
              <a:solidFill>
                <a:srgbClr val="424D7B"/>
              </a:solidFill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0C4B4AF2-7084-CD8E-7C39-11AC19C95051}"/>
              </a:ext>
            </a:extLst>
          </p:cNvPr>
          <p:cNvSpPr txBox="1"/>
          <p:nvPr/>
        </p:nvSpPr>
        <p:spPr>
          <a:xfrm>
            <a:off x="2863397" y="1880161"/>
            <a:ext cx="3564493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اَلتَّنْمِيَةُ </a:t>
            </a:r>
            <a:r>
              <a:rPr lang="ar-MA" b="1" dirty="0" err="1">
                <a:solidFill>
                  <a:srgbClr val="C00000"/>
                </a:solidFill>
                <a:sym typeface="Sakkal Majalla"/>
              </a:rPr>
              <a:t>ٱلْمُسْتَدامَةُ</a:t>
            </a:r>
            <a:r>
              <a:rPr lang="ar-MA" b="1" dirty="0">
                <a:solidFill>
                  <a:srgbClr val="C00000"/>
                </a:solidFill>
                <a:sym typeface="Sakkal Majalla"/>
              </a:rPr>
              <a:t>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A7EEA70-5280-3163-DF99-26A0D753E2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38511B-9D51-EDBB-389E-B8EE27206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392321-A0E6-BA90-7C32-FAB06A6C1F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5DEF8C-B88F-CD98-1478-23D456DE6F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3A66FF-08CB-9873-C587-0636CCACE05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BE36AF-4024-8733-4425-F0DD819028E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DBEE6D-FF59-1C43-30C3-2A0E8F88B4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CE2A54-8A23-CBDD-6924-92B738826CA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456636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34F73-08C4-859D-7EB4-BE45EF1C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D3172E-2E34-F7AA-F366-5390EEEA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التلوث »؟ ثم آخر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أو يقدم ضدها.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7B9E0-84C9-83D7-1769-5FC6996D7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98E76C-1634-53A7-8819-47A1347A7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71014F92-503E-7AD9-780E-9C2E87956ED1}"/>
              </a:ext>
            </a:extLst>
          </p:cNvPr>
          <p:cNvSpPr txBox="1"/>
          <p:nvPr/>
        </p:nvSpPr>
        <p:spPr>
          <a:xfrm>
            <a:off x="729009" y="3831905"/>
            <a:ext cx="768598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تَلَفُ </a:t>
            </a:r>
            <a:r>
              <a:rPr lang="ar-MA" b="1" dirty="0" err="1">
                <a:solidFill>
                  <a:srgbClr val="424D7B"/>
                </a:solidFill>
              </a:rPr>
              <a:t>ٱلْهَواءِ</a:t>
            </a:r>
            <a:r>
              <a:rPr lang="ar-MA" b="1" dirty="0">
                <a:solidFill>
                  <a:srgbClr val="424D7B"/>
                </a:solidFill>
              </a:rPr>
              <a:t>، أَوِ </a:t>
            </a:r>
            <a:r>
              <a:rPr lang="ar-MA" b="1" dirty="0" err="1">
                <a:solidFill>
                  <a:srgbClr val="424D7B"/>
                </a:solidFill>
              </a:rPr>
              <a:t>ٱلْماءِ</a:t>
            </a:r>
            <a:r>
              <a:rPr lang="ar-MA" b="1" dirty="0">
                <a:solidFill>
                  <a:srgbClr val="424D7B"/>
                </a:solidFill>
              </a:rPr>
              <a:t>، أَوِ </a:t>
            </a:r>
            <a:r>
              <a:rPr lang="ar-MA" b="1" dirty="0" err="1">
                <a:solidFill>
                  <a:srgbClr val="424D7B"/>
                </a:solidFill>
              </a:rPr>
              <a:t>ٱلْأَرْضِ</a:t>
            </a:r>
            <a:r>
              <a:rPr lang="ar-MA" b="1" dirty="0">
                <a:solidFill>
                  <a:srgbClr val="424D7B"/>
                </a:solidFill>
              </a:rPr>
              <a:t> بِسَبَبِ مَوادٍّ ضارَّةٍ.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A3037139-2BC5-F4DE-604E-E27C4B8BE1E6}"/>
              </a:ext>
            </a:extLst>
          </p:cNvPr>
          <p:cNvSpPr txBox="1"/>
          <p:nvPr/>
        </p:nvSpPr>
        <p:spPr>
          <a:xfrm>
            <a:off x="3298158" y="198663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اَلتَّلَوُّثُ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67E7242-B8CB-6A84-8BE3-526A80FD159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88C02B-D327-61B1-7CC5-927C39A08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C3891F-5C51-222B-4BBA-BEEADED7E2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75AFF3-39D6-14FB-66A3-1FF8CC4958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D070046-A393-3F4A-C21C-8E48D30BE61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473A24-2FF2-AB19-6F01-42391CA7656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55CF50-241F-63A4-E291-EB94422919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6A064F-9714-2DCF-E7F7-D9B01CE3C92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3384791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E4B80-833B-1AF2-5477-D86465D0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4F61F-359F-04F9-B5C6-D888D66BE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فعل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تفاقم »؟ ثم آخر يحاول تركيبه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E9896D-D4D3-07E2-6BB9-7725A4D5E6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3EAD3E-717E-B7EA-69D1-959E932E82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4E26AD0F-0DAF-A018-40EE-D7CCBCF71BA1}"/>
              </a:ext>
            </a:extLst>
          </p:cNvPr>
          <p:cNvSpPr txBox="1"/>
          <p:nvPr/>
        </p:nvSpPr>
        <p:spPr>
          <a:xfrm>
            <a:off x="1922761" y="3936608"/>
            <a:ext cx="5476635" cy="11236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b="1" dirty="0">
                <a:solidFill>
                  <a:srgbClr val="424D7B"/>
                </a:solidFill>
              </a:rPr>
              <a:t>	اِزْدادَ سُوءاً/ اِشْتَدَّ ضَرَرُهُ.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C351B19D-9C7A-8F0C-F756-5C0F66CAD698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تَفاقَمَ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7EC176-35B2-DC2E-AC78-BBCF7455844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C49801-97B9-BB5A-24B9-5E5E9C6C4A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98AAC1-6452-8C9D-CD67-29A07A95CB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D6AA066-4543-2B5F-EF72-4B4A9FCC8A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4B68883-A06F-692B-0F6E-507D5009E3B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25EA6D-EB46-D5EE-C3D3-477FBEC49CA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6B834E-E536-3EF8-9F3F-529DD7EA242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C3FDD6-9363-7274-4B7E-6BC94244344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27393689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E45D2-BACE-532B-399A-7EEAB0BC9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8F9D0-193D-F4FB-D00A-8305FE49D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6" y="797801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ويقدم معناها؟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F210A6-A00A-CD61-9081-C11469093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7AE82A-0AF3-6F00-C4B8-E0F069C65B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C070D3-00D6-3F34-9416-EB72A1F48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AB2E06-8B2B-F146-8333-DE326B6028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21FF33-A349-68E0-02E7-709779F0FE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31BA3-D1E3-B4FF-CAC1-463828C0F66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2E442-C088-F9BF-44BF-4B505AB3509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B66254-E5C1-318C-39F2-E797FCBA3DC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B22B5E-A3BA-2B66-1EFA-223982C5321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16E6104-9814-6D8B-AAD7-E8300262AE93}"/>
              </a:ext>
            </a:extLst>
          </p:cNvPr>
          <p:cNvSpPr txBox="1"/>
          <p:nvPr/>
        </p:nvSpPr>
        <p:spPr>
          <a:xfrm>
            <a:off x="5336088" y="2819276"/>
            <a:ext cx="3081401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كارِثَةٌ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9949E066-7247-54F5-580B-EA67341DA4CC}"/>
              </a:ext>
            </a:extLst>
          </p:cNvPr>
          <p:cNvSpPr txBox="1"/>
          <p:nvPr/>
        </p:nvSpPr>
        <p:spPr>
          <a:xfrm>
            <a:off x="5336088" y="4190871"/>
            <a:ext cx="3081401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اَلتَّلَوُّثُ 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0E362F2D-85F6-4C08-25AF-D4BAF235F489}"/>
              </a:ext>
            </a:extLst>
          </p:cNvPr>
          <p:cNvSpPr txBox="1"/>
          <p:nvPr/>
        </p:nvSpPr>
        <p:spPr>
          <a:xfrm>
            <a:off x="905652" y="2817357"/>
            <a:ext cx="334522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اَلتَّنْمِيَةُ </a:t>
            </a:r>
            <a:r>
              <a:rPr lang="ar-MA" sz="4000" b="1" dirty="0" err="1">
                <a:solidFill>
                  <a:srgbClr val="002060"/>
                </a:solidFill>
                <a:sym typeface="Sakkal Majalla"/>
              </a:rPr>
              <a:t>ٱلْمُسْتَدامَةُ</a:t>
            </a:r>
            <a:endParaRPr lang="ar-MA" sz="4000" b="1" dirty="0">
              <a:solidFill>
                <a:srgbClr val="002060"/>
              </a:solidFill>
              <a:sym typeface="Sakkal Majalla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37B84C07-A36F-62B2-DB18-DD4EC556BF2D}"/>
              </a:ext>
            </a:extLst>
          </p:cNvPr>
          <p:cNvSpPr txBox="1"/>
          <p:nvPr/>
        </p:nvSpPr>
        <p:spPr>
          <a:xfrm>
            <a:off x="905652" y="4190871"/>
            <a:ext cx="334522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تَفاقَمَ</a:t>
            </a:r>
          </a:p>
        </p:txBody>
      </p:sp>
    </p:spTree>
    <p:extLst>
      <p:ext uri="{BB962C8B-B14F-4D97-AF65-F5344CB8AC3E}">
        <p14:creationId xmlns:p14="http://schemas.microsoft.com/office/powerpoint/2010/main" val="185339499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9C83-5E80-E4BA-E4CF-5F2A1300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E49B1-F7CA-5A3D-8E56-FFFCB3A3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128.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B05D13-F60B-33B5-8F0E-08FD60B947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CF66D0-7BA8-309F-A055-BC6A711E8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EAA794-EDE2-9C0C-ED55-744039F58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808B39-BC5E-155D-96D3-AEA797C43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B87FCA-2703-6537-DB7F-C3036253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7230E4-5B5A-6FB1-81E5-933ED342483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4A4F15-F5C0-D110-479F-DDFB526516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2802E3-FCCB-F873-30E1-48E91CDD843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BD58C-433A-FFE1-75F7-AEA6E695D9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B200383-07A3-AA32-BEFE-6824B9E69A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5166" y="1835915"/>
            <a:ext cx="2538628" cy="3823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9E4F9E-A3E5-E155-D966-A86113AC8D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1874" y="1999630"/>
            <a:ext cx="2663971" cy="3823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FDD748D-B567-E9C7-8D4C-8D70C3DFFD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205" y="2123441"/>
            <a:ext cx="2842347" cy="4094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433996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DE8A3-CB33-57AD-8B45-60A4AE901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989F0F-C810-C9E1-D5D3-0328CAEC7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6" y="821805"/>
            <a:ext cx="706423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بشكل ثنائي بناء توقع حول مضمون الوثيقة من خلال عنواني النصين والصور المرفقة بهما.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45895C81-9EBA-00BB-3684-F8A945F9BE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56483" y="3180268"/>
            <a:ext cx="6267766" cy="1330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/>
          <a:lstStyle/>
          <a:p>
            <a:r>
              <a:rPr lang="ar-MA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تَوَقُّعي حَوْلَ مَضْمونِ </a:t>
            </a:r>
            <a:r>
              <a:rPr lang="ar-MA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ٱلْوَثيقَةِ</a:t>
            </a:r>
            <a:r>
              <a:rPr lang="ar-MA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4EC989-9D7C-C6CA-47A9-BFB16227DE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899FF8-4E77-F341-29B4-B7810E0047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CB9D51-D07B-DC23-F1B0-63505E642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57160C-56DC-9EAF-24C2-3B00F4C64E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E44E6F-BE59-E90B-7326-3FA618C285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4CB897F-A7F6-F5B6-C0FE-9B15D7D4342F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C090A3-756D-1264-1139-A63E19EE11A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76B6A0-A349-8DEF-AC57-8A3239F8EB4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921143-D55A-CC6A-B48A-1FE390143A0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68666680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09833-31A8-CBDE-615E-C379EFA1D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D6A7D-F0EA-A52D-2556-736457C2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5" y="796821"/>
            <a:ext cx="7159695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التوقع؟ ما الذي جعلكما تتوقعان ذلك؟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531C17-400C-817A-E69C-D8E12C7915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A68CC71-173E-3B56-76FF-D8ED582C598D}"/>
              </a:ext>
            </a:extLst>
          </p:cNvPr>
          <p:cNvSpPr/>
          <p:nvPr/>
        </p:nvSpPr>
        <p:spPr>
          <a:xfrm>
            <a:off x="176911" y="4714801"/>
            <a:ext cx="8297719" cy="1445226"/>
          </a:xfrm>
          <a:prstGeom prst="wedgeRoundRectCallout">
            <a:avLst>
              <a:gd name="adj1" fmla="val -12457"/>
              <a:gd name="adj2" fmla="val -49257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7E7E59-14B2-AFCF-AA0B-47A97099F4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9E6F22-5646-BEFC-E599-E6457192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1C37E-2DB1-2358-21D5-D161A03596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532807-5DD5-35DE-FBBD-00D70FEAE2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03DB1FF-7EFC-14E6-AEBC-6233AEDD820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61C032-AB3A-9598-3D5B-6EE2BCD2320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A1993-E5BD-FDB9-11DE-D8B35C92C70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BA14BA-F4C2-1366-91EF-55D7D61DAE2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E96D5E9E-0B9A-CC16-2D6E-FA4457FE4AB5}"/>
              </a:ext>
            </a:extLst>
          </p:cNvPr>
          <p:cNvSpPr txBox="1"/>
          <p:nvPr/>
        </p:nvSpPr>
        <p:spPr>
          <a:xfrm>
            <a:off x="821519" y="328676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ٱلْوَثيقَةَ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سَتَتَحَدَّثُ عَنْ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</a:t>
            </a:r>
            <a:r>
              <a:rPr kumimoji="0" lang="ar-AE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396934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A238-A82A-2E87-0598-E02381180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4081-AF34-7570-6C31-8CF72D39D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01" y="774000"/>
            <a:ext cx="7257904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 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بداية كل نص، وتحققوا من توقعاتكم.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8ED32B-3D58-D7DF-51DE-8635723235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A6F888-D9DA-C6DC-7744-B743F55FB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4DE7B8-A008-4F51-B236-4C988D7B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8C3D80-63B1-62A5-EA17-DF0DC96804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04D1D8-DA87-09C7-84A4-FF159E053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F34325-3E25-9CA9-3742-C430D828437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E9E135-7B93-EC40-539D-1C0624DBE14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A3F3E-CEC4-FD03-6A75-EE6AD1A82C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8C1563-BC98-568B-0D70-AB46169DE4E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82856450-05C4-8FFF-AB9D-25C48C565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00" y="1416984"/>
            <a:ext cx="739018" cy="8505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C2B1AA-4544-73D9-BBFE-A898C9D0FC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3361" y="2018795"/>
            <a:ext cx="2538628" cy="3823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63AED0-A544-D5D3-B179-A558150D01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0069" y="2182510"/>
            <a:ext cx="2663971" cy="3823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BAB617D-9E49-9FE1-BD89-C7DF6A59C2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400" y="2306321"/>
            <a:ext cx="2842347" cy="4094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875105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5E09-F5DA-0B49-9775-BB9C951F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0F323-10F7-A8B6-CF34-FB6E1DF2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45" y="71371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توقعه؟ ثم يوضح لزملائه كيف تمكن من التحقق منه.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63B9248-AAE7-956E-FF13-18825AF24B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8170" y="3550243"/>
            <a:ext cx="3739243" cy="793157"/>
          </a:xfrm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42598D-8DCB-5C33-FB1E-F7B960BED4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F54454-B7AE-3024-4AC8-3B2171A2B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E4828E-C029-C3F5-8EEC-8C2B9AE48F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97EC70-794E-3CEB-D1C0-796BC3F09F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9496E5-5672-48EF-F7F8-DC66193C489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072B48-EA64-9CCB-9421-6EFB147BFF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D9AFF-E9AC-2F2F-7E19-FDC550275DF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29C4D0-DFF6-07EC-6328-D6002222D8C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10">
            <a:extLst>
              <a:ext uri="{FF2B5EF4-FFF2-40B4-BE49-F238E27FC236}">
                <a16:creationId xmlns:a16="http://schemas.microsoft.com/office/drawing/2014/main" id="{07179D7E-C41E-9249-A5E4-B0BA571D7B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</p:spPr>
      </p:pic>
      <p:pic>
        <p:nvPicPr>
          <p:cNvPr id="22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12FAA0-94F7-4C97-7A1F-3103898396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136" y="713710"/>
            <a:ext cx="792000" cy="791999"/>
          </a:xfrm>
        </p:spPr>
      </p:pic>
    </p:spTree>
    <p:extLst>
      <p:ext uri="{BB962C8B-B14F-4D97-AF65-F5344CB8AC3E}">
        <p14:creationId xmlns:p14="http://schemas.microsoft.com/office/powerpoint/2010/main" val="246768598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B7F5-A5B7-BD77-D1EB-E31EE0B8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A6DBFF-E764-935D-815C-1244CB52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07" y="746648"/>
            <a:ext cx="691220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b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توزيع أجزاء النص على التلاميذ.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407BAA-A986-0063-9B75-4FB8A96B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2990F1-5335-67F4-C6A1-D159FEEF9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990E89-A1F7-C7CD-F6CD-2CE29FDCBA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FEE2F-8F08-5449-E528-71B04DE49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CB8866-7DC8-C38B-FFBA-7142A097554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B95569-DBB5-36BD-9544-144330F92DF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55A9E6-BB85-AD36-7980-518BD7CAD13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B8413B-6473-C090-B993-8FECD9DBC67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E72350-F480-16FF-5883-277A13263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F1DA7EF-77E1-FDD3-1FE8-26FF568469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5166" y="1835915"/>
            <a:ext cx="2538628" cy="3823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EE37D4-2516-FE1D-6763-60C463EC48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1874" y="1999630"/>
            <a:ext cx="2663971" cy="3823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CD8A7A-B6D0-1655-636F-B91E87F6F8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205" y="2123441"/>
            <a:ext cx="2842347" cy="4094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ACB44862-8138-150F-4E8A-324A2353E7E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28655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BCCC8-2409-7264-D38E-2006608B3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B02AAE-34FC-9C01-155E-A0FC565EA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جماعة عن بعض أسئلة الفهم.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5B9E9D-4889-8CD2-52B2-C8E746713E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57F972A-CD1F-7A42-8CD2-AB3A9113C22C}"/>
              </a:ext>
            </a:extLst>
          </p:cNvPr>
          <p:cNvSpPr/>
          <p:nvPr/>
        </p:nvSpPr>
        <p:spPr>
          <a:xfrm>
            <a:off x="539933" y="2737693"/>
            <a:ext cx="7914639" cy="1940118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 rtl="1">
              <a:lnSpc>
                <a:spcPct val="107000"/>
              </a:lnSpc>
              <a:spcAft>
                <a:spcPts val="800"/>
              </a:spcAft>
              <a:tabLst>
                <a:tab pos="985838" algn="l"/>
              </a:tabLst>
              <a:defRPr/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مَوْضوعُ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ٱلْوَثيقَةِ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96CDF4-4D2C-AF5E-1CB9-29326855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3F8E56-5ED7-BF5D-90F9-C5B244C47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87FB20-8160-9A83-931C-3FDD7CD883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A24D3B-E1D6-E4D7-20F7-87FC7458CB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D2194C-56CA-4786-1EB7-FEB4300ACBC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79E3B2-FEBF-D5BB-1799-B07390911F0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BC1BAC-A8B8-E46F-A048-54E2EFF696D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6CFA62-DCE7-A57D-5D42-8E47B9359D2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469757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BAF4A-0737-A826-C98E-A4952FED8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508D06-AFCF-F905-1025-F73AD2876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699B61-1066-C33A-16DA-C2C700EADC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760988C-3D8F-963B-3397-6DA5CACA652E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عَمَّ يَتَحَدَّثُ ٱلنَّصُّ ٱلْأَوَّلُ؟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51FEE0-F265-1439-A25D-E4A99A3E89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6D7AB8-5751-70B4-D3E1-D5514109C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54F073-33C0-5321-531C-67EC1A20A7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387380-163D-FDF3-676D-8E245E07A7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806EE3-AE8B-6C1A-0F25-A64F461F1F9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99305E-D7B4-95A7-AD38-ECE58A16C48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91D15B-9516-5304-2548-233DE342902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D3744-65F0-1AC1-81EA-51C41F6BBBC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7628956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BB74B-6984-3CF6-619B-974BEF87F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A900E7-A360-15AE-8F74-7F990438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075BD0-1417-EBE5-DEDD-FADDC96FF0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92FFE1-ABA2-EFC5-FBEF-3D73EFB52B3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عَمَّ يَتَحَدَّثُ ٱلنَّصُّ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ٱلثّاني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01B364-7043-9AB3-FB2A-FF24D91C8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EB15C-A5C5-C362-17C8-316573B8BD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E9CDEA-461F-48B8-3413-FEFEBD985E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546B77-2FF9-2039-FE98-DD0419605B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13D24D-F08F-C524-5218-878E7358EEC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1E2E8-2D19-B742-2940-2381EB17210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8CF65-5462-7F56-F7DD-15C5C53F0C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FD1CE-30CE-9C64-0AAA-87E3FD533FE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7034710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E650C-1147-4F8F-9C52-78A6BAF0E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061DB-E1B3-4FC5-5DFB-842B5024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A77259-77EF-EA77-7EDE-060B254FDC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82B60B9-73C3-2264-7D6E-F9772BD3589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ما ٱلْمَقْصودُ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بِٱلْكارِثَةِ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ٱلطَّبيعِيَّةِ حَسَبَ ٱلنَّصِّ ٱلْأَوَّلِ؟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7D379C-7BFC-D179-49B9-122D524C0C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97F589-0E57-6822-A03F-E4A91E235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6C84E4-4743-D342-E6C8-4A4A35673B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00172C-CD04-54CD-463C-F90A7D6950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0392AD-D314-B1FA-95F8-C9B7B20FD8D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B933F9-71A2-61FA-A498-668909B8C81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09F4BB-1B15-9CF5-6CCB-F6DAE6D59D7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3C8A4-9F38-4860-61C6-CE7048C33D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2767173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C6E37-1C78-299D-2E1E-933CA9FB1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C87CE-54D5-D440-27F1-FA642DA5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386A04-C498-D398-03F8-9FE6F9B61A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997FC7-24AC-7C88-194A-2608C5CE57A8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ٱلْكَوارِثُ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ٱلطَّبيعِيَّةُ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ٱلنَّصِّ ٱلْأَوَّلِ؟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E01158-B512-3C8D-0E8A-DDD8AAA03B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5BE2A5-60C3-A52D-F269-19D17AA4B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518B54-1981-0D62-68AF-F942764656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4A0177-50B2-BE96-CDD4-91065078D5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C8E591-46BF-AE8A-9246-C2297B20E47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D52D99-B32C-1135-67F6-4C5EE27AA39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EF0C5E-4D8D-989C-BA3A-A59DF84850B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758B96-96A4-984A-337A-7BC8C94162F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0545853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613A8-8F39-19D9-DB7C-D5777E82D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8FEBAA-F807-7C1F-639F-B82275B5D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56A8D0-4490-27A2-921F-7CD88E0C1E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107000-A2EC-36E7-E3CF-D2A8BD777E37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ٱلْكَوارِثُ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ٱلطَّبيعِيَّةُ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ٱلنَّصِّ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ٱلثّاني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805B19-3C74-7D60-DA8F-9FDF76B63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A46F30-F69C-97F8-081F-10037A48F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44A5B6-FC3B-6CCF-7FAD-5E1EF3B85B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53AFB4-0E65-1D2D-DE91-E8078A6514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FC29B3-336A-9E2F-4D3B-7ABDF3C42DB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2C2A98-79F9-A0C3-6D59-41590986D45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8E5715-62D0-199F-99BD-12E1128EC9A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17059A-EAE4-EBD5-E16A-3D1D83C334B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61062266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AEE20-9C35-81BF-67AB-B09E66DCB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AC44B6-798F-6058-6C1A-AC6DD9238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F448E2-5CE9-8812-4FF9-5FB752801F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1F6C3C9-8ADB-C93B-B062-C60C69AFCE09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ما ٱلْفِكْرَةُ ٱلَّتي يُدافِعُ عَنْها ٱلنَّصُّ ٱلْأَوَّلُ؟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686E0D-AF35-874C-EBB4-6458FB5921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4472AA-7B85-FC4C-86D6-36F5665309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824FB0-4893-F799-3751-9E2B86FA32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1EDBEB-08B5-E595-EEBB-ECE51B0DBA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C8007-6552-851F-C662-B18F274AE8F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C2C360-485C-4549-108C-500F418C9F0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6224A2-E336-93B6-2110-B9AC23FF414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13DC46-AE83-BD1C-4EB3-63C4E88BCB6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91091995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2ADB3-EC1E-0BCF-9EB7-0DAD0FBE5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B35715-0162-50A0-A594-6D1C2FE71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F085ED-9043-B31D-0087-5397CDD207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D50C922-E74C-0B40-2BD2-651DAFD1056C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ما ٱلْفِكْرَةُ ٱلَّتي يُدافِعُ عَنْها ٱلنَّصُّ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ٱلثّاني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3DC66E-48B7-4A36-BFD7-6F3F53061D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DEC6A4-8B0E-FCD6-6B3F-205AFF3FDB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B8EC91-2550-27CD-9545-EB01F17B10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8BE050-AE52-EAB7-63C0-B4F1880E48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6C506B-6C53-C78C-FE73-928B1896E3E3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914B48-EA4B-1181-BD51-BA563FD0FA5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CA31E9-51B3-66D9-73ED-704A7A2B105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70E65D-ECCE-32DE-3A19-B1FE3495DAC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0406875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F4BFB-E223-ED4F-2984-AB8BC6D0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C4C87-6520-B813-323E-5566D69FC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132، وأجيبوا عن أسئلة استثمار المعجم الواردة في الشريحة التالية: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27909-80D8-747D-A49F-0A935C0D9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1A38B5-7A9E-8FDB-53D4-4A6804BA78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0E384C-5DB0-4CD1-B15E-091D4DEC55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D6A87B-34DE-C01C-8D13-4D96D112C5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FA168A-625F-0C4E-D4FF-F5B69D0DFF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6BC3490-AC18-7CF7-5EE3-70ABA5DE43E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32D2DA-B70F-5D87-AFC3-077310BE00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C7F4A8-C8FF-B63B-779B-BEB269965B8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450DDC-FE76-C8E2-2693-2698FC42A77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2F160C-5881-83B4-9C89-D6A28D62CB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215" y="1858655"/>
            <a:ext cx="7270110" cy="3993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986170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C34DF-2CDB-2A2F-3C93-2C5DDC1FF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EB8F00-05F2-0E6C-9696-CAA9F7680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04BAC1-B632-92D6-1081-BDE85E58C5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C6F73D-C6E4-CAF7-510E-9D5161A09B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07F9B3-EEB8-4D4E-E235-38B709914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A14590-B2DD-35CF-F1FE-9C0BB6E9C3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89A899-441D-184C-9179-4DB265ACC0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53F43DB-AC76-8BD7-4721-ED4C6245507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AD4820-88CA-32CB-53DE-243DC398219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5AD4B1-2546-18C4-F2A7-6494451259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9F5360-B928-0A8F-7E73-22389D8FC6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56B3B4-61DB-9E12-F2FD-AB652B6BAC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215" y="1921285"/>
            <a:ext cx="7270110" cy="3993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665369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300B7-31C4-42F5-61AF-72C23C787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C2A91E-50D7-1A3A-50E1-36134D52A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53DCE4-F7DA-2AE1-8517-310CC1200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B7596F-5550-0761-2186-467FC06E9B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C261BE-A031-1DC8-F9CF-EB1B84DD60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FC4363-8ED4-28EB-110A-26E9B1C474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AA9805-0EDF-BD67-D265-CD4699B648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C5A746-9FB5-BC33-E545-453BAB6224C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F12D1C-C326-1EBC-8B80-6FB8BF3D8E2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082273-D060-B7A5-3537-2A24F4F27BA5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996B29-7F9E-9220-6DAE-D3507D4E75F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39F6A7-9CCA-4773-E115-58547DC485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160" y="1603360"/>
            <a:ext cx="8306089" cy="4867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B4CE569-E1A4-93FD-8481-075BB52C520D}"/>
              </a:ext>
            </a:extLst>
          </p:cNvPr>
          <p:cNvSpPr txBox="1"/>
          <p:nvPr/>
        </p:nvSpPr>
        <p:spPr>
          <a:xfrm>
            <a:off x="1094321" y="2605414"/>
            <a:ext cx="31565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2000" b="1">
                <a:solidFill>
                  <a:srgbClr val="C00000"/>
                </a:solidFill>
              </a:defRPr>
            </a:lvl1pPr>
          </a:lstStyle>
          <a:p>
            <a:r>
              <a:rPr lang="ar-MA" sz="2200" dirty="0"/>
              <a:t>حَدَثٌ مُفاجِئٌ وَغَيْرُ مُتَوَقَّعٍ؛</a:t>
            </a:r>
          </a:p>
          <a:p>
            <a:r>
              <a:rPr lang="ar-MA" sz="2200" dirty="0"/>
              <a:t> ذاتُ أَصْلٍ طَبيعِيٍّ؛</a:t>
            </a:r>
          </a:p>
          <a:p>
            <a:r>
              <a:rPr lang="ar-MA" sz="2200" dirty="0"/>
              <a:t> تُسَبِّبُ خَسائِرَ بَشَرِيَّةً وَمادِّيَّةً.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C96401C-D49C-E2FE-06FB-39C2303E1E5E}"/>
              </a:ext>
            </a:extLst>
          </p:cNvPr>
          <p:cNvSpPr txBox="1"/>
          <p:nvPr/>
        </p:nvSpPr>
        <p:spPr>
          <a:xfrm>
            <a:off x="4773010" y="2515067"/>
            <a:ext cx="37071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200" b="1" dirty="0">
                <a:solidFill>
                  <a:srgbClr val="C00000"/>
                </a:solidFill>
              </a:rPr>
              <a:t>ظاهِرَةٌ طَبيعِيَّةٌ ناتِجَةٌ عَنِ تَفاعُلاتٍ جيولوجِيَّةٍ أَوْ مُناخِيَّةٍ في باطِنِ </a:t>
            </a:r>
            <a:r>
              <a:rPr lang="ar-MA" sz="2200" b="1" dirty="0" err="1">
                <a:solidFill>
                  <a:srgbClr val="C00000"/>
                </a:solidFill>
              </a:rPr>
              <a:t>ٱلْأَرْضِ</a:t>
            </a:r>
            <a:r>
              <a:rPr lang="ar-MA" sz="2200" b="1" dirty="0">
                <a:solidFill>
                  <a:srgbClr val="C00000"/>
                </a:solidFill>
              </a:rPr>
              <a:t> أَوِ </a:t>
            </a:r>
            <a:r>
              <a:rPr lang="ar-MA" sz="2200" b="1" dirty="0" err="1">
                <a:solidFill>
                  <a:srgbClr val="C00000"/>
                </a:solidFill>
              </a:rPr>
              <a:t>ٱلْغِلافِ</a:t>
            </a:r>
            <a:r>
              <a:rPr lang="ar-MA" sz="2200" b="1" dirty="0">
                <a:solidFill>
                  <a:srgbClr val="C00000"/>
                </a:solidFill>
              </a:rPr>
              <a:t> </a:t>
            </a:r>
            <a:r>
              <a:rPr lang="ar-MA" sz="2200" b="1" dirty="0" err="1">
                <a:solidFill>
                  <a:srgbClr val="C00000"/>
                </a:solidFill>
              </a:rPr>
              <a:t>ٱلْجَوِّيِّ</a:t>
            </a:r>
            <a:r>
              <a:rPr lang="ar-MA" sz="2200" b="1" dirty="0">
                <a:solidFill>
                  <a:srgbClr val="C00000"/>
                </a:solidFill>
              </a:rPr>
              <a:t>، تُسَبِّبُ أَضْراراً جَسيمَةً.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4A1B67E-F51E-F3E8-9F83-AA4D0CED5E71}"/>
              </a:ext>
            </a:extLst>
          </p:cNvPr>
          <p:cNvSpPr txBox="1"/>
          <p:nvPr/>
        </p:nvSpPr>
        <p:spPr>
          <a:xfrm>
            <a:off x="8480121" y="2605414"/>
            <a:ext cx="168502" cy="10146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DEC79F4-DD37-9B08-6E9A-9B1663D0C26C}"/>
              </a:ext>
            </a:extLst>
          </p:cNvPr>
          <p:cNvSpPr txBox="1"/>
          <p:nvPr/>
        </p:nvSpPr>
        <p:spPr>
          <a:xfrm>
            <a:off x="6789107" y="4398724"/>
            <a:ext cx="1669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2000" b="1">
                <a:solidFill>
                  <a:srgbClr val="C00000"/>
                </a:solidFill>
              </a:defRPr>
            </a:lvl1pPr>
          </a:lstStyle>
          <a:p>
            <a:r>
              <a:rPr lang="ar-MA" sz="2400" dirty="0"/>
              <a:t>اَلزَّلازِلُ </a:t>
            </a:r>
          </a:p>
          <a:p>
            <a:r>
              <a:rPr lang="ar-MA" sz="2400" dirty="0"/>
              <a:t>اَلْبَراكينُ</a:t>
            </a:r>
            <a:r>
              <a:rPr lang="ar-MA" sz="2400" b="0" dirty="0"/>
              <a:t> </a:t>
            </a:r>
            <a:endParaRPr lang="ar-MA" sz="2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42B6172-88B2-2B61-5F48-2F896272AEE8}"/>
              </a:ext>
            </a:extLst>
          </p:cNvPr>
          <p:cNvSpPr txBox="1"/>
          <p:nvPr/>
        </p:nvSpPr>
        <p:spPr>
          <a:xfrm>
            <a:off x="4699369" y="4398724"/>
            <a:ext cx="1669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2000" b="1">
                <a:solidFill>
                  <a:srgbClr val="C00000"/>
                </a:solidFill>
              </a:defRPr>
            </a:lvl1pPr>
          </a:lstStyle>
          <a:p>
            <a:r>
              <a:rPr lang="ar-MA" sz="2400" dirty="0"/>
              <a:t>اَلْأَعاصيرُ </a:t>
            </a:r>
          </a:p>
          <a:p>
            <a:r>
              <a:rPr lang="ar-MA" sz="2400" dirty="0"/>
              <a:t>اَلْفَيَضاناتُ 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CE02C08-28DF-716F-B75D-EFFF58CE75C8}"/>
              </a:ext>
            </a:extLst>
          </p:cNvPr>
          <p:cNvSpPr txBox="1"/>
          <p:nvPr/>
        </p:nvSpPr>
        <p:spPr>
          <a:xfrm>
            <a:off x="2609631" y="4338132"/>
            <a:ext cx="1669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2000" b="1">
                <a:solidFill>
                  <a:srgbClr val="C00000"/>
                </a:solidFill>
              </a:defRPr>
            </a:lvl1pPr>
          </a:lstStyle>
          <a:p>
            <a:r>
              <a:rPr lang="ar-MA" sz="2400" dirty="0"/>
              <a:t>اَلتَّلَوُّثُ </a:t>
            </a:r>
          </a:p>
          <a:p>
            <a:r>
              <a:rPr lang="ar-MA" sz="2400" dirty="0"/>
              <a:t>قَطْعُ </a:t>
            </a:r>
            <a:r>
              <a:rPr lang="ar-MA" sz="2400" dirty="0" err="1"/>
              <a:t>ٱلْأَشْجارِ</a:t>
            </a:r>
            <a:r>
              <a:rPr lang="ar-MA" dirty="0"/>
              <a:t>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9239D7D-5EE2-0164-CB60-6CFF7A3FCFD0}"/>
              </a:ext>
            </a:extLst>
          </p:cNvPr>
          <p:cNvSpPr txBox="1"/>
          <p:nvPr/>
        </p:nvSpPr>
        <p:spPr>
          <a:xfrm>
            <a:off x="5579041" y="6009294"/>
            <a:ext cx="2420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بالِغَةُ </a:t>
            </a:r>
            <a:r>
              <a:rPr lang="ar-MA" sz="2400" b="1" dirty="0" err="1">
                <a:solidFill>
                  <a:srgbClr val="C00000"/>
                </a:solidFill>
              </a:rPr>
              <a:t>ٱلْخُطورَةِ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وَٱلشِّدَّةِ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CDE2A10-C87D-B378-039B-BEB92EDF4C3C}"/>
              </a:ext>
            </a:extLst>
          </p:cNvPr>
          <p:cNvSpPr txBox="1"/>
          <p:nvPr/>
        </p:nvSpPr>
        <p:spPr>
          <a:xfrm>
            <a:off x="5871709" y="5670739"/>
            <a:ext cx="22363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تَنْفَجِرُ وَتَنْدَفِعُ بِقُوَّةٍ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0258766-CFEC-BCB9-C969-8B7DC89EBBD2}"/>
              </a:ext>
            </a:extLst>
          </p:cNvPr>
          <p:cNvSpPr txBox="1"/>
          <p:nvPr/>
        </p:nvSpPr>
        <p:spPr>
          <a:xfrm>
            <a:off x="676959" y="4338132"/>
            <a:ext cx="1669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2000" b="1">
                <a:solidFill>
                  <a:srgbClr val="C00000"/>
                </a:solidFill>
              </a:defRPr>
            </a:lvl1pPr>
          </a:lstStyle>
          <a:p>
            <a:r>
              <a:rPr lang="ar-MA" sz="2400" dirty="0"/>
              <a:t>اَلْأَزْبالُ. </a:t>
            </a:r>
          </a:p>
          <a:p>
            <a:r>
              <a:rPr lang="ar-MA" sz="2400" dirty="0"/>
              <a:t>اَلرَّعْيُ </a:t>
            </a:r>
            <a:r>
              <a:rPr lang="ar-MA" sz="2400" dirty="0" err="1"/>
              <a:t>ٱلْجائِرُ</a:t>
            </a:r>
            <a:r>
              <a:rPr lang="ar-MA" sz="2400" b="0" dirty="0"/>
              <a:t>.</a:t>
            </a:r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41454601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DC562-D3C4-F0FC-6D1B-4106B842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69354"/>
            <a:ext cx="7298644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نواصل، سنلعب لعبة المرادفات. خذوا ألواحكم. الفائز من استطاع تحديد أكبر عدد من المرادفات.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B27676-1EFD-FFD2-7B9B-952BBDC508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ECC11D-F2C0-E2DB-1727-8CDB35D908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64D9F7-947C-2278-DB7F-63C965B0E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9627BE-2485-36E7-51C7-F3CEA09A0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954A4C-7FDD-658C-A6BC-49BC3C05706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9404B0-7678-8B4E-1DBC-D2BAABE234E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DC08F-1228-1EA5-BF54-A8DA8A2E6CE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4976EE-4F25-6F9F-4CDC-419C90FC91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583B2D-E0BD-EA2B-FB5E-D514B7737E17}"/>
              </a:ext>
            </a:extLst>
          </p:cNvPr>
          <p:cNvSpPr txBox="1"/>
          <p:nvPr/>
        </p:nvSpPr>
        <p:spPr>
          <a:xfrm>
            <a:off x="2018452" y="309458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ٱلْمُرادِفاتِ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7F7156-3EC5-5052-34E6-7CC37D484F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781450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0343E-9022-4C67-434E-7D1A0F579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555002-B2DB-127F-4971-A4A5A69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11E924-37E5-1FFD-4C88-A328116B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7DA19A-30A5-4E7F-C534-DDB97243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E2F2EC-9E66-AD9F-9EBF-00B495AA92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80A923-3D1B-6733-082E-3F00F59D68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75AF63-7DD3-E1E3-58D3-430D5AD4C73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C13133-BC87-48D3-0C29-CBB26A6D070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DB4439-B9A9-A796-981E-F75F3D23B99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83E9D9-9C2C-7612-2ED8-1D021A005CD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55FF4-490A-863F-F923-FA565013BB19}"/>
              </a:ext>
            </a:extLst>
          </p:cNvPr>
          <p:cNvSpPr txBox="1"/>
          <p:nvPr/>
        </p:nvSpPr>
        <p:spPr>
          <a:xfrm>
            <a:off x="2090422" y="308442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اِسْتَنْزَفَ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9B3CA4-38AA-EB8B-3934-D5E2C4576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662856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6AD5E-005C-F1FB-D680-1DEDB01B2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44330-1D5B-71FB-81A7-BB0B7177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E675A0-15BB-9A14-4BFD-9291CB30D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C8B017-044C-831A-D047-720FBCDD18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D40677-01C0-FA57-78BD-2759F7222B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9E45AD-ED20-035E-3CC9-C74CC0B5B2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B88654-0553-5A2D-5F47-C705FFCCC98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8F7217-686B-03E2-16A8-55CAF189D32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435440-2864-1FAE-B5F2-A4296DBC5F1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94F617-DFEC-FEB6-CADB-B37A8EE762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AE19DD-F9B3-D873-36E2-593C655990F2}"/>
              </a:ext>
            </a:extLst>
          </p:cNvPr>
          <p:cNvSpPr txBox="1"/>
          <p:nvPr/>
        </p:nvSpPr>
        <p:spPr>
          <a:xfrm>
            <a:off x="1886340" y="2949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تَفاقَمَ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28CB2D-A13F-26B6-19F7-652E0286AA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216129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3C80F-1426-02A8-A1AE-1A40EA1A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4D79A-24B9-FB67-D065-F1B4E473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37F1BF-1FCC-0F73-A785-78C2951F20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A6354-A0A0-F842-73C3-67C6F74F00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1628CF-045C-BC0B-961C-73A6A525C9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1874C5-4419-7630-ECB6-1C321668E8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B743B7-3985-6A25-5F33-A716872702A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1A5777-265D-E4E2-AF50-C757969E0EB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99630F-ECCB-14FF-6DA5-D20B4AFE5F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EAF2FF-FF0D-3644-D680-3A00908DD3C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354101-2613-2463-F80C-778AAF007F15}"/>
              </a:ext>
            </a:extLst>
          </p:cNvPr>
          <p:cNvSpPr txBox="1"/>
          <p:nvPr/>
        </p:nvSpPr>
        <p:spPr>
          <a:xfrm>
            <a:off x="1956338" y="3133135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جَسيمَةٌ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8D65A7-3BCE-0A2F-2109-089925C0D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133304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69CC-FED2-218A-CEC0-0AB2C9D4F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9A059-5958-4C3F-5DC2-57482C99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97208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A9F215-8DE5-BEF9-4BED-1DD8205254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62504D-9C89-6700-231B-DE79884179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535723-96B0-8ED6-9477-B403936EEE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0046B5-9574-73D6-B69B-5E5F06BC75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C43784-1C6F-ECBA-B03F-B41F2AEF3FD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73772D-322E-7C15-7E45-AB075CE4B53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42FE03-EECD-FCBD-F3C0-12639740538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F378A2-523C-8BC5-FC25-C579451C02F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4F8F09-16E4-1418-CF1A-DC8305587DE4}"/>
              </a:ext>
            </a:extLst>
          </p:cNvPr>
          <p:cNvSpPr txBox="1"/>
          <p:nvPr/>
        </p:nvSpPr>
        <p:spPr>
          <a:xfrm>
            <a:off x="1917702" y="3316989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هائِلَةٌ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F5A041-C042-B507-35F4-AD266032A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6664057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A3B59-6A18-EA44-45F8-DD158A3BA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FAFFC-C0CF-8AC5-742C-C9CA3B88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F5EA7F-7F15-1BD8-99A2-E9DFAD3620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033151-75C8-A4D4-0D2D-127BEDA852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2DBAAE-AC4A-A38B-9FCB-F00290AD6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F1FF14-4422-F484-16D7-EBE3BA281B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DBE11-70A8-0AA3-2B49-0CECF5B9EE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B08419-E53E-587A-803D-F2BD353B6EC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CC427-B0DE-DB40-1C58-E94849E9CB1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AB918F-BA46-FF24-C9A9-11B07525B8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AC73C2-28A6-441B-24BE-5863978F915F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اَلْمُتَّسِمُ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4EB1A7-7B07-FDBC-3FD1-EA3152585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70261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4801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599424" y="3159000"/>
            <a:ext cx="594515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أستخرج وأستنتج معلومات من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392471" y="1771950"/>
            <a:ext cx="4706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الكوارث الطبيعية ( ح2).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3384" y="982567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0451" y="1771031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00" y="81314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النص. من يقرأ محترما ضوابط القراءة بطلاقة؟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21F8C2-6443-8A32-03CE-D76DF8C41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8A2543-D330-0422-9E47-5D826E5243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5166" y="1835915"/>
            <a:ext cx="2538628" cy="3823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A86E8F-A8EC-DBE4-71DA-4ED97E9C38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1874" y="1999630"/>
            <a:ext cx="2663971" cy="3823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0C9701E-488D-A545-E98C-B9F3889C11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205" y="2123441"/>
            <a:ext cx="2842347" cy="4094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18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35C8B03-0424-A120-33C6-1FFD4F75E33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1AB3C-5865-9364-02C6-4DCF080D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C2E75-39CA-5849-BF72-041CB8B7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التدرب على إستراتيجيات الفهم . من يذكرنا بالخطوات التي نتبعها لاستخراج معلومات من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A7C7D1-54B2-6E32-1A11-AC52A4DEB2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0CEDA6-E9C2-1F6D-1076-F76DA7C56D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D2A534-63C9-B731-D438-BAFA2CFEC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D863C0-1F72-4AE7-52E9-26F2147E1B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90122A-2A82-A9DC-A3A0-B9D35F1D6CA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54CB2C-A232-126E-111D-CCE0545CC23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5D4E58-DCA7-A307-D849-C615EA7AF27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164336-4A47-E9C9-C690-4CD0F78E2F9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EBC8D-DF37-E6BF-86AA-2D482956F6B7}"/>
              </a:ext>
            </a:extLst>
          </p:cNvPr>
          <p:cNvSpPr txBox="1"/>
          <p:nvPr/>
        </p:nvSpPr>
        <p:spPr>
          <a:xfrm>
            <a:off x="798529" y="271272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لِاسْتِخْراجِ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F983FC-871A-9E2A-D34A-B84DB7E8E5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373123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5105E-58FB-B2D9-4CE8-E97E90229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AB532-473B-F33E-969B-78FC7D3E5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لاستنتاج معلومات غير واردة بشكل مباشر في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AD80C5-8132-EA57-34AA-690CF0808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BA589B-693C-3D98-D735-D9D6E3D9AE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54B252-C125-8281-5037-6D5703001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320396-4453-02B1-8D89-FE9D4F1B8A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E79D05-6960-663F-6B49-C504E36F4EB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66BC82-1CC6-D3CD-052D-02F143C114E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BCB918-235F-3C9F-E0AE-E225D5C1C75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987599-F43D-6A90-B81B-0E125E86B83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586D21-90F7-2479-0726-3698C50FBD30}"/>
              </a:ext>
            </a:extLst>
          </p:cNvPr>
          <p:cNvSpPr txBox="1"/>
          <p:nvPr/>
        </p:nvSpPr>
        <p:spPr>
          <a:xfrm>
            <a:off x="798529" y="268224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لِاسْتِنْتاجِ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0B511F-019A-2569-9910-EFDED15BDD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420826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D2CA5-7AFF-2CF1-DE8E-4A6EF3F2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EA2A70-BFEC-8638-CC2F-52E789384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132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أجيبوا على كراساتكم عن أسئلة "أوظف الاستراتيجية لفهم النص".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D2BC80-C84A-39CA-4171-ACE11ABFC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82B224-DCC0-4790-6DD5-B4ACA22A7B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D327F0-5160-EEC8-1939-2D7E0DBCFB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7ADB63-8B3A-F70A-953B-DB4B5FDC43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A1C529-535D-3C7A-2D0B-B156FBADBE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170F8E-1926-4E0E-663C-B2FB08D0BB1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F6F950-EF21-C7A9-08ED-251D0368DAD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7A3F88-4C7B-6512-0E0D-40991E19B7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3E93CD-CFFD-FBA3-266F-21798B6DB17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8976797-B1E8-5173-AF99-54DB8ECC7D3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B964EC-432C-3948-0255-BF373EB7F6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2553" y="1492731"/>
            <a:ext cx="3666086" cy="496903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BD2D151-FF7F-C0DF-77D1-0A5344BFBE07}"/>
              </a:ext>
            </a:extLst>
          </p:cNvPr>
          <p:cNvSpPr/>
          <p:nvPr/>
        </p:nvSpPr>
        <p:spPr>
          <a:xfrm>
            <a:off x="2721423" y="3977247"/>
            <a:ext cx="3647216" cy="208393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603796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97FC8-A677-2A1E-268B-2792C6B64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5494C5-9259-10E0-0F81-3BD6459A9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يحدد الكلمات المفاتيح التي ساعدته على فهم السؤال الأول ثم يجيب عنه؟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الأجوبة ثم الانتقال إلى السؤال الموالي.)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24D8AF9-77BB-9A24-0D49-F440BF2667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84C7AE-6760-F921-2CA5-3FA2FB7743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1B2BFA-87D6-A305-29B8-DE3440DDA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23B6AC-5B85-2F11-DC8A-71B442731D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430CF7-0A3B-B292-FD14-98F1D67A784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D9EFD8-7C4A-F4EF-BB8C-0C26E4A1A9C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124A15-391B-72E1-9DC5-1363E7E518E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119016-A816-2DB8-3BD0-9EDB33C825D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F195C8-C706-98B1-7FC9-3C97175500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246470-20F0-9893-F9FF-41A030D94D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7196" y="1972102"/>
            <a:ext cx="7406640" cy="420189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992802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CAC7A-C33A-45B4-7DB0-4FB8AC194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40EEF-6FC3-A8FE-BF2C-DC5CDC9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كراستكم.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EB2780-57FC-F6A9-5857-440A2B7B4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095715-C094-E663-0BE2-FDD032BC7B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07F51F-6170-AD6F-0E2A-6AEA99BDA0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5E30DF-CF7B-F062-AB5C-036D176E0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634461-0F14-12C3-CF90-47D6980C1B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DAD8CE2-31F3-9E5C-3BF8-E1E2CC71F15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D6D695-A5A1-C87E-0A45-ACC134ACA8C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905F5D-3C55-01C7-E309-7AC1AD3AFF1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CC0ABC-A592-FC84-4D5F-7E937F7DDF9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D78A69-C0D7-22BB-E926-7B9DD77FC580}"/>
              </a:ext>
            </a:extLst>
          </p:cNvPr>
          <p:cNvSpPr txBox="1"/>
          <p:nvPr/>
        </p:nvSpPr>
        <p:spPr>
          <a:xfrm>
            <a:off x="403440" y="1574800"/>
            <a:ext cx="7948560" cy="4893647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اَلْكَوارِثُ ٱلطَّبيعِيَّةُ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ٱلَّمَذْكورَةُ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ٱلنَّصِّ هِيَ: 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لزَّلازِلُ، اَلْبَراكينُ، اَلْفَيَضاناتُ، اَلْأَعاصيرُ،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وَٱلْعَواصِفُ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 </a:t>
            </a:r>
          </a:p>
          <a:p>
            <a:pPr marL="342900" lvl="0" indent="-342900" algn="just" rtl="1">
              <a:buFontTx/>
              <a:buAutoNum type="arabicPeriod"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تَحْدُثُ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ٱلْكَوارِثُ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ٱلطَّبيعِيَّةُ نَتيجَةَ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ٱلتَّفاعُلاتِ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ٱلطَّبيعِيَّةِ ٱلَّتي تَجْري في باطِنِ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ٱلْأَرْضِ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أَوْ في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ٱلْغِلافِ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ٱلْجَوِّيِّ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وَقَدْ تَتَفاقَمُ بِسَبَبِ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ٱلنَّشاطِ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ٱلْبَشَرِيِّ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غَيْرِ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ٱلْمُنَظَّمِ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يُمْكِنُ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ٱلتَّقْليصُ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حِدَّتِها بِـتَبَنّي تَنْمِيَةٍ مُسْتَدامَةٍ تَحْتَرِمُ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ٱلتَّوازُنَ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ٱلْبيئيَّ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وَتُقَلِّلُ مِنِ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ٱسْتِنْزافِ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ٱلْمَوارِدِ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وَتَحُدُّ مِنِ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ٱسْتِهْلاكِ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ٱلْوَقودِ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ٱلْأُحْفورِيِّ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ar-MA" sz="2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3525" marR="0" lvl="0" indent="-26352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قَوْلُ ٱلْكاتِبِ في ٱلنَّصِّ : ""اَلسُّلوكُ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ٱلْبَشَرِيُّ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ٱلْمُتَّسِمُ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بِٱلْجَشَعِ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ٱسْتِنْزافِ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مَوارِدِ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وَعَدَمِ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ٱحْتِرامِ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ٱلتَّوازُنِ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ٱلْبيئيِّ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قَدْ زادَ مِنْ حِدَّةِ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ٱلظَّواهِرِ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ٱلْمُناخِيَّةِ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وَأَدّى إِلى ظُهورِ كَوارِثَ جَديدَةٍ."</a:t>
            </a:r>
          </a:p>
          <a:p>
            <a:pPr marL="263525" marR="0" lvl="0" indent="-26352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يَتِمُّ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ٱنْصِهارُ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ٱلْجَليدِ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ٱرْتِفاعِ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دَرَجاتِ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ٱلْحَرارَةِ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ٱلْعالَمِيَّةِ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ٱلنّاتِجَةِ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ٱلتَّلَوُّثِ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ٱلصِّناعِيِّ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وَٱنْبِعاثاتِ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ٱلْغازاتِ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ٱلدَّفيئَةِ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مِمّا يُؤَدّي إِلى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ٱرْتِفاعِ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مَنْسوبِ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ٱلْمِياهِ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ٱلْبِحارِ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وَٱلْمُحيطاتِ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 أَضَرَّ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ٱلتَّلَوُّثُ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بِـطَبَقَةِ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ٱلْأوزونِ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وَأَدّى إِلى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ٱرْتِفاعِ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دَرَجاتِ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ٱلْحَرارَةِ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وَتَسارُعِ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ٱنْصِهارِ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ٱلْجَليدِ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ٱلْقُطْبيِّ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وَٱرْتِفاعِ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مَنْسوبِ مِياهِ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ٱلْبِحارِ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وَٱحْتِمالِيَّةِ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غَمْرِ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ٱلْمَناطِقِ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ٱلسّاحِلِيَّةِ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بِٱلْمِياهِ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249968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036E3-A00E-57AE-5079-A315EF91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79F2C3-3298-A4E0-020C-AA3008783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3778B9-02FC-1C84-32F8-147B6595DD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833EBD-F03D-0C4F-714C-1F4E817AA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B0F7D6-B1D1-087C-C33E-C33179962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9F625-E160-A640-F1F5-BC52A447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FA43AE-C28C-0C32-EC27-74074078867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81ACAA-9D9A-58D2-1A26-C4E2EEF7A2F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6010CE-096C-5439-060A-F89E38FE5C2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3B2681-7D51-C9E6-9418-52260AFA745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7C6E12A-B329-E145-1457-B68CDE69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3" y="789637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المعلومات التي قدمها النص؟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9E124B-827B-AA86-2CC5-CBACF489549E}"/>
              </a:ext>
            </a:extLst>
          </p:cNvPr>
          <p:cNvSpPr/>
          <p:nvPr/>
        </p:nvSpPr>
        <p:spPr>
          <a:xfrm>
            <a:off x="1413929" y="3125183"/>
            <a:ext cx="6316142" cy="97339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قَدَّمَها ٱلنَّصُّ؟</a:t>
            </a:r>
            <a:endParaRPr lang="ar-AE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148495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FCE5-677E-FE3E-BBE6-2C91F44C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229C663-3EA6-FA24-2353-C7E2D997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21" y="795361"/>
            <a:ext cx="722847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تدربوا على قراءة  النص كأنكم ستقدمونه في </a:t>
            </a:r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شريط وثائقي عن الكوارث الطبيعية.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أنجزوا نشاط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أستعد لفهم النص» ثم ركبوا المفردات في جمل مفيدة.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7E9324-AF56-B616-D068-AAA1BADE20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E4D454-37C9-BA67-12A8-F2490D60F8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AE894-7818-C777-B061-7848A98623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083AFB-1544-BF8C-41C0-D286010F8A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44947B-6C6D-5080-B75C-D04C3A7434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204A2F-A79E-EA60-B9DD-997DD2F5750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C22DE6-AB5F-102A-6C96-DA961C51246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BF9D73-B3D7-4F4B-CD95-542ECC23568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563C8E-CF0B-06F6-4867-228F158B41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6C4A78CF-75A2-7A44-83C1-1BFBDCD375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908" y="1407361"/>
            <a:ext cx="935692" cy="78684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A06EF17-A2C0-90C9-3564-93E198B54E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2553" y="1575854"/>
            <a:ext cx="3209304" cy="4642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01361AF-ABC5-70D7-2B8A-385F0462677B}"/>
              </a:ext>
            </a:extLst>
          </p:cNvPr>
          <p:cNvSpPr/>
          <p:nvPr/>
        </p:nvSpPr>
        <p:spPr>
          <a:xfrm>
            <a:off x="3027680" y="2103120"/>
            <a:ext cx="2550160" cy="83312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112503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1383-F7EE-327F-33BA-06C5EF9C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D686B4-B322-2E07-1A01-45A3A97F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9" y="805965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E8759A-005C-0A11-C7E0-E2D843048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71673734-A2F2-E499-2276-DFED04BA67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861235"/>
            <a:ext cx="7038975" cy="39592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A5F8BC-F5AB-02DE-41FA-F046D5DBA5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E92BF6-C870-3753-E013-BDE34905B0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AE2A22-0903-10C5-8824-05D89974E2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F2F24C-833F-FBED-D122-0BD20C3C7DD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3029A9-9BF9-46F7-3C6A-94387E89E16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1884B-09F1-8589-4048-787478D01D5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3F640-6AF0-F652-10E9-C248BBF69C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BE159A-351F-5A42-3DC0-00B50844A9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83AC84-D876-F321-B915-E642BFF177D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90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الحصة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19205</TotalTime>
  <Words>1857</Words>
  <Application>Microsoft Office PowerPoint</Application>
  <PresentationFormat>Affichage à l'écran (4:3)</PresentationFormat>
  <Paragraphs>399</Paragraphs>
  <Slides>61</Slides>
  <Notes>5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61</vt:i4>
      </vt:variant>
    </vt:vector>
  </HeadingPairs>
  <TitlesOfParts>
    <vt:vector size="92" baseType="lpstr">
      <vt:lpstr>Sakkal Majalla</vt:lpstr>
      <vt:lpstr>Aptos</vt:lpstr>
      <vt:lpstr>Modern Love</vt:lpstr>
      <vt:lpstr>Arial</vt:lpstr>
      <vt:lpstr>Dosis ExtraBold</vt:lpstr>
      <vt:lpstr>Aptos Display</vt:lpstr>
      <vt:lpstr>Wingdings</vt:lpstr>
      <vt:lpstr>Calibri</vt:lpstr>
      <vt:lpstr>Bahnschrift SemiLight SemiConde</vt:lpstr>
      <vt:lpstr>Dosis</vt:lpstr>
      <vt:lpstr>Dosis Medium</vt:lpstr>
      <vt:lpstr>Microsoft Uighur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1_01- نشاط اعتيادي</vt:lpstr>
      <vt:lpstr>2_04- قراءة/ كتابة</vt:lpstr>
      <vt:lpstr>3_04- قراءة/ كتابة</vt:lpstr>
      <vt:lpstr>4_04- قراءة/ كتابة</vt:lpstr>
      <vt:lpstr>قراءة الحصة 1</vt:lpstr>
      <vt:lpstr>قراءة الحصة 2</vt:lpstr>
      <vt:lpstr>1_Conception personnalisée</vt:lpstr>
      <vt:lpstr>افتتاح الحصة nv</vt:lpstr>
      <vt:lpstr>نشاط اعتيادي nv</vt:lpstr>
      <vt:lpstr>اختتام الحصة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حصة اللغة العربية.</vt:lpstr>
      <vt:lpstr> افتتاح الحصة</vt:lpstr>
      <vt:lpstr>حاولوا الالتزام بهذه السلوكات. من يذكرنا بها؟</vt:lpstr>
      <vt:lpstr>ضعوا الكراسة والدفتر واللوحة في القمطر.</vt:lpstr>
      <vt:lpstr>نبدأ حصتنا بتصحيح الواجب المنزلي. خذوا دفاتر البحث وكراساتكم، الصفحة 127.</vt:lpstr>
      <vt:lpstr>من يقرأ التعريف الأول ويحدد المفردة المناسبة له؟ ( مناقشة الجواب ثم الانتقال إلى التعريف الموالي.)</vt:lpstr>
      <vt:lpstr>من يقرأ الجملة التي وردت فيها عبارة  " الموارد الطبيعية "؟ ( مناقشة الجواب ثم الانتقال إلى المفردة الموالية.)</vt:lpstr>
      <vt:lpstr>توجيه</vt:lpstr>
      <vt:lpstr>في هذه الحصة ستتدربون على كتابة نص قصير انطلاقا من أسئلة موجهة.</vt:lpstr>
      <vt:lpstr>من يقرأ الأسئلة التالية؟</vt:lpstr>
      <vt:lpstr>خذوا دفاتر البحث واكتبوا نصا منسجما يتضمن أجوبة عن الأسئلة المطروحة.  يمكنكم الاستعانة بالأساليب المقترحة. </vt:lpstr>
      <vt:lpstr>من يقرأ ؟  </vt:lpstr>
      <vt:lpstr>أعيدوا كتابة النص في منازلكم بعد تصحيح أخطائكم. سنواصل في الحصة المقبلة.</vt:lpstr>
      <vt:lpstr>قراءة</vt:lpstr>
      <vt:lpstr> سندرس نصا بعنوان « الكوارث الطبيعية». سنبدأ بنشاط أستعد لفهم النص. </vt:lpstr>
      <vt:lpstr>هذه مفردات ستساعدكم على فهم النص. من يقرأ ؟ </vt:lpstr>
      <vt:lpstr>من يقرأ معنى كلمة «كارثة»؟ ثم آخر يحاول تركيبها في جملة مفيدة، أو يقدم أمثلة.</vt:lpstr>
      <vt:lpstr>من يقرأ معنى عبارة «التنمية المستدامة»؟ ثم آخر يحاول تركيبها في جملة مفيدة. </vt:lpstr>
      <vt:lpstr>من يقرأ معنى كلمة «التلوث »؟ ثم آخر يحاول تركيبها في جملة مفيدة، أو يقدم ضدها.</vt:lpstr>
      <vt:lpstr>من يقرأ معنى فعل «تفاقم »؟ ثم آخر يحاول تركيبه في جملة مفيدة.</vt:lpstr>
      <vt:lpstr>من يختار كلمة ويقدم معناها؟ </vt:lpstr>
      <vt:lpstr>خذوا كراساتكم، الصفحة 128.</vt:lpstr>
      <vt:lpstr>حاولوا بشكل ثنائي بناء توقع حول مضمون الوثيقة من خلال عنواني النصين والصور المرفقة بهما.</vt:lpstr>
      <vt:lpstr>من يقرأ التوقع؟ ما الذي جعلكما تتوقعان ذلك؟ </vt:lpstr>
      <vt:lpstr>لاحظوا الصور واقرؤوا بداية كل نص، وتحققوا من توقعاتكم.</vt:lpstr>
      <vt:lpstr>من يقرأ توقعه؟ ثم يوضح لزملائه كيف تمكن من التحقق منه. </vt:lpstr>
      <vt:lpstr>من يقرأ؟ توزيع أجزاء النص على التلاميذ.</vt:lpstr>
      <vt:lpstr>نجيب جماعة عن بعض أسئلة الفهم. من يجيب عن السؤال التالي؟</vt:lpstr>
      <vt:lpstr>مناقشة الجواب.</vt:lpstr>
      <vt:lpstr>مناقشة الجواب.</vt:lpstr>
      <vt:lpstr>مناقشة الجواب.</vt:lpstr>
      <vt:lpstr>مناقشة الجواب.</vt:lpstr>
      <vt:lpstr>مناقشة الجواب.</vt:lpstr>
      <vt:lpstr>مناقشة الجواب.</vt:lpstr>
      <vt:lpstr>مناقشة الجواب.</vt:lpstr>
      <vt:lpstr>خذوا الصفحة 132، وأجيبوا عن أسئلة استثمار المعجم الواردة في الشريحة التالية: </vt:lpstr>
      <vt:lpstr>نصحح جماعة. </vt:lpstr>
      <vt:lpstr>صححوا على كراساتكم. </vt:lpstr>
      <vt:lpstr>قبل أن نواصل، سنلعب لعبة المرادفات. خذوا ألواحكم. الفائز من استطاع تحديد أكبر عدد من المرادفات.</vt:lpstr>
      <vt:lpstr>اكتبوا على ألواحكم مرادف الكلمة التالية.</vt:lpstr>
      <vt:lpstr>اكتبوا على ألواحكم مرادف الكلمة التالية. </vt:lpstr>
      <vt:lpstr>اكتبوا على ألواحكم مرادف الكلمة التالية. </vt:lpstr>
      <vt:lpstr>اكتبوا على ألواحكم مرادف الكلمة التالية.</vt:lpstr>
      <vt:lpstr>اكتبوا على ألواحكم مرادف الكلمة التالية. </vt:lpstr>
      <vt:lpstr>Présentation PowerPoint</vt:lpstr>
      <vt:lpstr>نواصل قراءة النص. من يقرأ محترما ضوابط القراءة بطلاقة؟</vt:lpstr>
      <vt:lpstr>ننتقل إلى التدرب على إستراتيجيات الفهم . من يذكرنا بالخطوات التي نتبعها لاستخراج معلومات من النص؟ </vt:lpstr>
      <vt:lpstr>من يذكرنا بالخطوات التي نتبعها لاستنتاج معلومات غير واردة بشكل مباشر في النص؟ </vt:lpstr>
      <vt:lpstr> خذوا الصفحة 132. أجيبوا على كراساتكم عن أسئلة "أوظف الاستراتيجية لفهم النص".</vt:lpstr>
      <vt:lpstr>نصحح. من يحدد الكلمات المفاتيح التي ساعدته على فهم السؤال الأول ثم يجيب عنه؟  (مناقشة الأجوبة ثم الانتقال إلى السؤال الموالي.)</vt:lpstr>
      <vt:lpstr>صححوا على كراستكم. </vt:lpstr>
      <vt:lpstr>اختتام الحصة</vt:lpstr>
      <vt:lpstr>من يذكرنا بأهم المعلومات التي قدمها النص؟ </vt:lpstr>
      <vt:lpstr>تدربوا على قراءة  النص كأنكم ستقدمونه في شريط وثائقي عن الكوارث الطبيعية.   أنجزوا نشاط « أستعد لفهم النص» ثم ركبوا المفردات في جمل مفيدة.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259</cp:revision>
  <dcterms:created xsi:type="dcterms:W3CDTF">2023-09-20T21:35:22Z</dcterms:created>
  <dcterms:modified xsi:type="dcterms:W3CDTF">2026-05-10T06:21:38Z</dcterms:modified>
</cp:coreProperties>
</file>