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6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7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8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9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93"/>
  </p:notesMasterIdLst>
  <p:handoutMasterIdLst>
    <p:handoutMasterId r:id="rId94"/>
  </p:handoutMasterIdLst>
  <p:sldIdLst>
    <p:sldId id="2147482625" r:id="rId21"/>
    <p:sldId id="2147482603" r:id="rId22"/>
    <p:sldId id="2147482462" r:id="rId23"/>
    <p:sldId id="2147482382" r:id="rId24"/>
    <p:sldId id="2147482616" r:id="rId25"/>
    <p:sldId id="2147482691" r:id="rId26"/>
    <p:sldId id="2147482445" r:id="rId27"/>
    <p:sldId id="2147482720" r:id="rId28"/>
    <p:sldId id="2147482453" r:id="rId29"/>
    <p:sldId id="2147482775" r:id="rId30"/>
    <p:sldId id="2147482457" r:id="rId31"/>
    <p:sldId id="2147482793" r:id="rId32"/>
    <p:sldId id="2147482460" r:id="rId33"/>
    <p:sldId id="2147482736" r:id="rId34"/>
    <p:sldId id="2147482776" r:id="rId35"/>
    <p:sldId id="2147482573" r:id="rId36"/>
    <p:sldId id="2147482466" r:id="rId37"/>
    <p:sldId id="2147482628" r:id="rId38"/>
    <p:sldId id="2147482511" r:id="rId39"/>
    <p:sldId id="2147482513" r:id="rId40"/>
    <p:sldId id="2147482760" r:id="rId41"/>
    <p:sldId id="2147482794" r:id="rId42"/>
    <p:sldId id="2147482795" r:id="rId43"/>
    <p:sldId id="2147482796" r:id="rId44"/>
    <p:sldId id="2147482810" r:id="rId45"/>
    <p:sldId id="2147482748" r:id="rId46"/>
    <p:sldId id="2147482797" r:id="rId47"/>
    <p:sldId id="2147482798" r:id="rId48"/>
    <p:sldId id="2147482799" r:id="rId49"/>
    <p:sldId id="2147482800" r:id="rId50"/>
    <p:sldId id="2147482804" r:id="rId51"/>
    <p:sldId id="2147482805" r:id="rId52"/>
    <p:sldId id="2147482713" r:id="rId53"/>
    <p:sldId id="2147482524" r:id="rId54"/>
    <p:sldId id="2147482807" r:id="rId55"/>
    <p:sldId id="2147482806" r:id="rId56"/>
    <p:sldId id="2147482574" r:id="rId57"/>
    <p:sldId id="2147482452" r:id="rId58"/>
    <p:sldId id="2147482708" r:id="rId59"/>
    <p:sldId id="2147482485" r:id="rId60"/>
    <p:sldId id="2147482486" r:id="rId61"/>
    <p:sldId id="2147482770" r:id="rId62"/>
    <p:sldId id="2147482771" r:id="rId63"/>
    <p:sldId id="2147482489" r:id="rId64"/>
    <p:sldId id="2147482493" r:id="rId65"/>
    <p:sldId id="2147482494" r:id="rId66"/>
    <p:sldId id="2147482710" r:id="rId67"/>
    <p:sldId id="2147482495" r:id="rId68"/>
    <p:sldId id="2147482731" r:id="rId69"/>
    <p:sldId id="2147482808" r:id="rId70"/>
    <p:sldId id="2147482789" r:id="rId71"/>
    <p:sldId id="2147482732" r:id="rId72"/>
    <p:sldId id="2147482733" r:id="rId73"/>
    <p:sldId id="2147482750" r:id="rId74"/>
    <p:sldId id="2147482752" r:id="rId75"/>
    <p:sldId id="2147482753" r:id="rId76"/>
    <p:sldId id="2147482496" r:id="rId77"/>
    <p:sldId id="2147482711" r:id="rId78"/>
    <p:sldId id="2147482790" r:id="rId79"/>
    <p:sldId id="2147482809" r:id="rId80"/>
    <p:sldId id="2147482811" r:id="rId81"/>
    <p:sldId id="2147482712" r:id="rId82"/>
    <p:sldId id="2147482773" r:id="rId83"/>
    <p:sldId id="2147482791" r:id="rId84"/>
    <p:sldId id="2147482774" r:id="rId85"/>
    <p:sldId id="2147482704" r:id="rId86"/>
    <p:sldId id="2147482449" r:id="rId87"/>
    <p:sldId id="2147482735" r:id="rId88"/>
    <p:sldId id="2147482792" r:id="rId89"/>
    <p:sldId id="2147482484" r:id="rId90"/>
    <p:sldId id="2147482705" r:id="rId91"/>
    <p:sldId id="2147482707" r:id="rId92"/>
  </p:sldIdLst>
  <p:sldSz cx="9144000" cy="6858000" type="screen4x3"/>
  <p:notesSz cx="6858000" cy="9144000"/>
  <p:embeddedFontLst>
    <p:embeddedFont>
      <p:font typeface="Dosis" pitchFamily="2" charset="0"/>
      <p:regular r:id="rId95"/>
      <p:bold r:id="rId96"/>
    </p:embeddedFont>
    <p:embeddedFont>
      <p:font typeface="Dosis ExtraBold" pitchFamily="2" charset="0"/>
      <p:bold r:id="rId97"/>
    </p:embeddedFont>
    <p:embeddedFont>
      <p:font typeface="Dosis Medium" pitchFamily="2" charset="0"/>
      <p:regular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Modern Love" panose="04090805081005020601" pitchFamily="82" charset="0"/>
      <p:regular r:id="rId101"/>
    </p:embeddedFont>
    <p:embeddedFont>
      <p:font typeface="Sakkal Majalla" panose="02000000000000000000" pitchFamily="2" charset="-78"/>
      <p:regular r:id="rId102"/>
      <p:bold r:id="rId10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56B64A"/>
    <a:srgbClr val="48B2DC"/>
    <a:srgbClr val="D0CECE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44" autoAdjust="0"/>
    <p:restoredTop sz="86433"/>
  </p:normalViewPr>
  <p:slideViewPr>
    <p:cSldViewPr snapToGrid="0">
      <p:cViewPr>
        <p:scale>
          <a:sx n="76" d="100"/>
          <a:sy n="76" d="100"/>
        </p:scale>
        <p:origin x="820" y="-16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font" Target="fonts/font1.fntdata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9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91" Type="http://schemas.openxmlformats.org/officeDocument/2006/relationships/slide" Target="slides/slide71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handoutMaster" Target="handoutMasters/handout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3.fntdata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6.fntdata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09/05/2026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4.png"/><Relationship Id="rId9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5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1.xml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.png"/><Relationship Id="rId7" Type="http://schemas.openxmlformats.org/officeDocument/2006/relationships/image" Target="../media/image5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4DE70A9-C51F-3AE8-4A02-C3211C61F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3AF1856-603B-E7CA-DEBC-2508519DF888}"/>
              </a:ext>
            </a:extLst>
          </p:cNvPr>
          <p:cNvSpPr txBox="1"/>
          <p:nvPr/>
        </p:nvSpPr>
        <p:spPr>
          <a:xfrm rot="20954829">
            <a:off x="3393633" y="3342004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معجم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 . (30)د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 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54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</a:t>
            </a:r>
            <a:r>
              <a:rPr lang="ar-MA" dirty="0"/>
              <a:t>30</a:t>
            </a:r>
            <a:r>
              <a:rPr lang="ar-SA" dirty="0"/>
              <a:t>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دعم </a:t>
            </a:r>
            <a:r>
              <a:rPr lang="ar-SA" dirty="0"/>
              <a:t>(</a:t>
            </a:r>
            <a:r>
              <a:rPr lang="ar-MA" dirty="0"/>
              <a:t>40</a:t>
            </a:r>
            <a:r>
              <a:rPr lang="ar-SA" dirty="0"/>
              <a:t>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33423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433" y="2134566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مخطط </a:t>
            </a:r>
            <a:r>
              <a:rPr lang="ar-MA" sz="1600" b="1" dirty="0" err="1">
                <a:cs typeface="Microsoft Uighur" panose="02000000000000000000" pitchFamily="2" charset="-78"/>
              </a:rPr>
              <a:t>فراير</a:t>
            </a:r>
            <a:r>
              <a:rPr lang="ar-MA" sz="1600" b="1" dirty="0"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831682" y="338022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الطبيعة أمانة الأجيال.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16291" y="240456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61F337-3C2C-0B7A-D63B-3CCB2A9038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5175" y="476133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53768" y="2948767"/>
            <a:ext cx="7419511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حول نص قصير.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-17326" y="3839548"/>
            <a:ext cx="7890605" cy="890781"/>
            <a:chOff x="906389" y="2851205"/>
            <a:chExt cx="7121156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906389" y="3134373"/>
              <a:ext cx="5359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مخطط </a:t>
              </a:r>
              <a:r>
                <a:rPr lang="ar-MA" sz="2400" b="1" kern="12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فراير</a:t>
              </a: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لتوضيح مفهوم.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53768" y="4730332"/>
            <a:ext cx="7419511" cy="960350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97521"/>
              <a:ext cx="4934784" cy="428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النص السماعي" الطبيعة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أمانة الأجيال</a:t>
              </a: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" وإعادة إنتاج مضامينه.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D208F15-A6E2-0DFF-1CF4-1362D9E2A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A927FCA0-EBF2-38C8-B969-572EE472B9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F1D5172C-2277-8188-CF48-ED447CFE8E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40494" y="1759261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1BF2-58AD-7135-A9A9-52A39EC92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075D3F-EC9B-EE1C-CC62-4700C4D3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السابقة، من يذكرنا بها؟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BD15FF-5C40-702A-E5F1-3970F58482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8C6EE-48E4-D79B-ED25-0B9C0F2F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036628-1723-4D1E-0ABC-5C65DDD389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FA97C-46B9-70DB-254A-997E2BE373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8E3A1D-F855-4641-66A9-F42998BE88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C5F8C-872B-76C1-7FF3-C59D170E97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DF72F5-561D-6548-0D8F-182A0FCE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263D0C-16F6-F51C-4ED3-1C1370BB5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99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125D99-0600-CB0E-8654-87726BBD3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0FE4F20-7D9B-743C-06F0-ACEFFDAC9D3F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D0BC35-CFCE-3CBA-3B83-8B31704E27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0D9EB2-BA25-17C4-E07B-3B4F15F8B9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78B03A-7E16-7E31-050E-8321EB2E88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F5D05F-E5C5-A4B6-2733-D6FFBF741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2285034-F839-E0D9-35F5-D4B766743D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A7FEBA2-ACB7-6452-3CC6-A97CED5BC746}"/>
              </a:ext>
            </a:extLst>
          </p:cNvPr>
          <p:cNvSpPr txBox="1">
            <a:spLocks/>
          </p:cNvSpPr>
          <p:nvPr/>
        </p:nvSpPr>
        <p:spPr>
          <a:xfrm>
            <a:off x="1217615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6E59A9-6D60-75F1-2C4A-118716304175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703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5BC758-E1A0-54BC-D769-799A0558C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A506A5-02BE-9726-B6E6-FFD5562268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BE140E-7311-EB5F-DF3A-E7C99D3660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C5D095-6658-7562-DABE-470F2AC06B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4926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A0FB7D-D3DF-5D21-9365-C1C2D895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690738-EC5A-23DD-23A4-85FA716549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4E8A43-D3F6-4348-38B0-329FB9A804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1E9780-31AF-86C6-58D3-9F743BAD2B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686BDDAC-BB7B-2AAA-2D4B-590F03D53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النشاط الاعتيادي على تدريب التلاميذ على مهارات الفهم والتحليل والتركيب من خلال أسئلة موجهة حول نصوص قصيرة.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تسجل الأسئلة والتعليمات المقترحة على السبورة للإجابة عنها على دفاتر البحث بعد قراءة النص قراءة صامتة.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على التلاميذ المتعثرين من فئتي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رائز الطلاقة للمرحلة الرابعة خلال حصص القراءة.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دون أخطاء. (قراءتان فقط)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FE60B9-4810-E5D4-DBF7-34C99562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AAF93-FF3F-B324-BB5C-077D523890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A49E7-9DBA-DBA2-96DC-B70D6EAA1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989D46-91DF-04C1-A35F-660470A6F0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CB6243-1DA7-93A5-11F6-B6966B8BF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2431-9C72-17CA-D978-E9D9B5BB85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9028B-EDB7-CB8F-7629-071A25600E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8AFA0B-D2A9-DF0F-93B8-E0EF1CF702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989E4-D179-142E-E8CC-9AF5513205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9B9472-A32E-7266-85A7-5DDE0882F5CA}"/>
              </a:ext>
            </a:extLst>
          </p:cNvPr>
          <p:cNvSpPr txBox="1"/>
          <p:nvPr/>
        </p:nvSpPr>
        <p:spPr>
          <a:xfrm>
            <a:off x="403697" y="1596475"/>
            <a:ext cx="8336606" cy="5016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354013" algn="ctr" rtl="1">
              <a:lnSpc>
                <a:spcPts val="3200"/>
              </a:lnSpc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اَلْفَيْروساتُ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ٱلْفَتّاكَةُ</a:t>
            </a:r>
            <a:endParaRPr lang="ar-M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354013" algn="just" rtl="1">
              <a:lnSpc>
                <a:spcPts val="3200"/>
              </a:lnSpc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َمْ يَكُنِ ٱلْعالَمُ مُسْتَعِدّاً لِما حَدَثَ في نِهايَةِ عامِ 2019م، حينَ ظَهَرَ فَيْروسُ كوفيد-19 في مَدينَةِ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ووهانَ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ٱلصِّينِيَّةِ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لِيَنْتَشِرَ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كَٱلنّارِ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ٱلْهَشيمِ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وَيَبْلُغَ جَميعَ أَنْحاءِ ٱلْعالَمِ. لَمْ يُفَرِّقْ هذا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ٱلْفَيْروسُ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صَغيرٍ وَكَبيرٍ، بَلْ طالَتْ أَضْرارُهُ ٱلْأَطْفالَ أَيْضا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تَسَبَّبَ في مُضاعَفاتٍ تَنَفُّسِيَّةٍ خَطيرَةٍ، وَتَأْثيراتٍ نَفْسِيَّةٍ نَتيجَةَ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ٱلْعُزْلَةِ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وَفُقْدانِ فُرَصِ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ٱلتَّعَلُّمِ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وَٱللَّعِبِ. وَلِلْوِقايَةِ مِنْ هذا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ٱلْوَباءِ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لا بُدَّ مِنَ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ٱلِالْتِزامِ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بِٱلتَّدابيرِ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ٱلصِّحِّيَّةِ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غَسْلِ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ٱلْيَدَيْنِ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وَٱرْتِداءِ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ٱلْكِمامَةِ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ٱلتَّباعُدِ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ٱلِاجْتِماعِيِّ، إِضافَةً إِلى تَلَقّي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ٱللِّقاحاتِ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لِلْحَدِّ مِنْ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ٱنْتِشارِهِ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>
              <a:lnSpc>
                <a:spcPts val="3200"/>
              </a:lnSpc>
            </a:pP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وَلَمْ تَكَد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ٱلْبَشَرِيَّةُ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تَتَنَفَّسُ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ٱلصُّعَداءَ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حَتّى وَجَدَتْ نَفْسَها تُواجِهُ داءَ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ٱلْحَصْبَةِ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اَلَّذي عادَ لِيَنْتَشِرَ في عَدَدٍ مِنَ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ٱلْبُلْدانِ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مُقْلِقٍ. مَرَضٌ خَطيرٌ شَديدُ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ٱلْعَدْوى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يَنْتَشِرُ بِسُهولَةٍ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وَيُسَبِّبُ ط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َفْ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جِلْدِيّ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 أَحْمَرَ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حُمّى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وٱلسُّعال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تُؤَثِّرُ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ٱلْحَصْبَةُ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رَئيسِيٍّ عَلى ٱلْأَطْفالِ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إِذْ تُؤَدّي إِلى تَلَف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ٱلْمُخِّ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وَٱلِالْتِهابِ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ٱلرِّئَوِيِّ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وَأَحْيانا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ٱلْوَفاةِ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M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354013" algn="just" rtl="1">
              <a:lnSpc>
                <a:spcPts val="3200"/>
              </a:lnSpc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وَلِلْحِمَايَةِ مِنْ هَذِهِ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ٱلْفَيْروساتِ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ٱلْفَتّاكَةِ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يُعَدُّ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ٱلتَّطْعيمُ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ٱلْمُبَكِّرُ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لِلْأَطْفالِ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ٱلسَّبيلَ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ٱلْأَنْجَعَ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لِلْوِقايَةِ، بِٱلْإِضافَةِ إِلى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ٱلتَّوْعِيَةِ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ٱلصِّحِّيَّةِ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وَمُراقَبَةِ أَيِّ أَعْراضٍ مُبَكِّرَةٍ.</a:t>
            </a:r>
            <a:endParaRPr lang="ar-S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F7B97-B225-2841-9D4E-727E7153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543A7D-91D1-84AA-F265-959EA1940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صامتة ثم أجيبوا عن الأسئلة المسجلة على السبورة.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236C6C-ACB2-AA19-D122-2B6701F8C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74A456-3472-FFA1-78D5-7411E3EDC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9B32BD-905D-A379-20BB-D59A8B0E86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7A800C-4190-2B15-E28C-CB17F269AB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57CD708-6E08-F140-CA6A-7DF6603550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770A9E-D48B-18DC-B53A-7D8C48CDE2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8E3E29-59FC-24AB-3145-523A4C512E2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BEC8CA-91D2-C2CB-2C7F-03F88E869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E9D7AF-BB1F-4F07-7E72-E3344BEC5A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044B527-0F4C-B47A-147C-5C988D736F89}"/>
              </a:ext>
            </a:extLst>
          </p:cNvPr>
          <p:cNvSpPr txBox="1"/>
          <p:nvPr/>
        </p:nvSpPr>
        <p:spPr>
          <a:xfrm>
            <a:off x="403697" y="1584000"/>
            <a:ext cx="8420552" cy="5016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354013" algn="ctr" rtl="1">
              <a:lnSpc>
                <a:spcPts val="3200"/>
              </a:lnSpc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اَلْفَيْروساتُ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ٱلْفَتّاكَةُ</a:t>
            </a:r>
            <a:endParaRPr lang="ar-M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354013" algn="just" rtl="1">
              <a:lnSpc>
                <a:spcPts val="3200"/>
              </a:lnSpc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َمْ يَكُنِ ٱلْعالَمُ مُسْتَعِدّاً لِما حَدَثَ في نِهايَةِ عامِ 2019م، حينَ ظَهَرَ فَيْروسُ كوفيد-19 في مَدينَةِ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ووهانَ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ٱلصِّينِيَّةِ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لِيَنْتَشِرَ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كَٱلنّارِ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ٱلْهَشيمِ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وَيَبْلُغَ جَميعَ أَنْحاءِ ٱلْعالَمِ. لَمْ يُفَرِّقْ هذا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ٱلْفَيْروسُ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صَغيرٍ وَكَبيرٍ، بَلْ طالَتْ أَضْرارُهُ ٱلْأَطْفالَ أَيْضا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تَسَبَّبَ في مُضاعَفاتٍ تَنَفُّسِيَّةٍ خَطيرَةٍ، وَتَأْثيراتٍ نَفْسِيَّةٍ نَتيجَةَ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ٱلْعُزْلَةِ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وَفُقْدانِ فُرَصِ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ٱلتَّعَلُّمِ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وَٱللَّعِبِ. وَلِلْوِقايَةِ مِنْ هذا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ٱلْوَباءِ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لا بُدَّ مِنَ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ٱلِالْتِزامِ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بِٱلتَّدابيرِ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ٱلصِّحِّيَّةِ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غَسْلِ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ٱلْيَدَيْنِ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وَٱرْتِداءِ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ٱلْكِمامَةِ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ٱلتَّباعُدِ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ٱلِاجْتِماعِيِّ، إِضافَةً إِلى تَلَقّي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ٱللِّقاحاتِ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لِلْحَدِّ مِنْ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ٱنْتِشارِهِ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>
              <a:lnSpc>
                <a:spcPts val="3200"/>
              </a:lnSpc>
            </a:pP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وَلَمْ تَكَد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ٱلْبَشَرِيَّةُ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تَتَنَفَّسُ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ٱلصُّعَداءَ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حَتّى وَجَدَتْ نَفْسَها تُواجِهُ داءَ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ٱلْحَصْبَةِ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اَلَّذي عادَ لِيَنْتَشِرَ في عَدَدٍ مِنَ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ٱلْبُلْدانِ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مُقْلِقٍ. مَرَضٌ خَطيرٌ شَديدُ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ٱلْعَدْوى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يَنْتَشِرُ بِسُهولَةٍ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وَيُسَبِّبُ ط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َفْ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جِلْدِيّ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 أَحْمَرَ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حُمّى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وٱلسُّعال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تُؤَثِّرُ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ٱلْحَصْبَةُ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رَئيسِيٍّ عَلى ٱلْأَطْفالِ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إِذْ تُؤَدّي إِلى تَلَف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ٱلْمُخِّ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وَٱلِالْتِهابِ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ٱلرِّئَوِيِّ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وَأَحْيانا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ٱلْوَفاةِ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M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354013" algn="just" rtl="1">
              <a:lnSpc>
                <a:spcPts val="3200"/>
              </a:lnSpc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وَلِلْحِمَايَةِ مِنْ هَذِهِ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ٱلْفَيْروساتِ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ٱلْفَتّاكَةِ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يُعَدُّ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ٱلتَّطْعيمُ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ٱلْمُبَكِّرُ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لِلْأَطْفالِ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ٱلسَّبيلَ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ٱلْأَنْجَعَ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لِلْوِقايَةِ، بِٱلْإِضافَةِ إِلى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ٱلتَّوْعِيَةِ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ٱلصِّحِّيَّةِ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وَمُراقَبَةِ أَيِّ أَعْراضٍ مُبَكِّرَةٍ.</a:t>
            </a:r>
            <a:endParaRPr lang="ar-S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738687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تسجيل الأسئلة على السبورة أثناء القراءة الجهرية للنص.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71F7F0-9C25-08BA-4B7E-515BD1BDF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FFB1D0-56D9-2C6D-0065-61C66AE73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2C5BD1-53C2-5DCE-6522-660D0A905B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6D09CE-2D4D-0CDC-9245-18DA85A655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7F6A8F-B118-0970-7D78-EC660127D9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8ABD3F-C151-06A3-4FD3-9BD09DD64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A669AD-0CB8-9F03-7D9C-A231E45BE7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FF794E-52EE-76ED-FB9D-A0C287AFFDF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350AB-293C-574B-B596-0F244C508DE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0822A-9563-BD16-7E96-5D0758AC2FF3}"/>
              </a:ext>
            </a:extLst>
          </p:cNvPr>
          <p:cNvSpPr txBox="1"/>
          <p:nvPr/>
        </p:nvSpPr>
        <p:spPr>
          <a:xfrm>
            <a:off x="507228" y="1981723"/>
            <a:ext cx="7981893" cy="4120277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اِسْتَخْرِج(ي)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ٱلْأُولى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يَدُلُّ عَلى أَنَّ مَرَضَ فيروسِ كورونا وَصَلَ إِلى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أَوْجُهَ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ٱلتَّشابُهِ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كورونا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وَٱلْحَصْبَةِ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اِنْطِلاقاً مِنَ ٱلنَّصِّ، اِقْتَرِح (ي) أَرْبَعَةَ إِرْشاداتٍ لِلْوِقايَةِ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ٱلْمُعْدِيَةِ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83C3B-959B-BED7-ABF7-7F4156D0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65BB5-633C-3720-0BBB-9E612B35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B43CA1-7D92-AB11-66B1-926AAE5418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DF342E-985F-9845-9C3D-8B8F9FCDA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21E35-46D6-F73C-BE66-A4E4FC5CE4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F911B4-AABC-76DB-6576-E4923EEC2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17947-5663-F4F3-4992-AC056629F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A3979F-5743-0294-2081-9FF8EB7EA2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7AF35-CD66-C5FB-30BA-A0980B9D8B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3B127-83FB-9DC0-78E4-770DD8297F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F184EA-D7CC-0EF1-1111-DE6BA6C00C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A70D92-75CF-99BF-C157-223ADDEE6F05}"/>
              </a:ext>
            </a:extLst>
          </p:cNvPr>
          <p:cNvSpPr txBox="1"/>
          <p:nvPr/>
        </p:nvSpPr>
        <p:spPr>
          <a:xfrm>
            <a:off x="507228" y="1981723"/>
            <a:ext cx="7981893" cy="4120277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اِسْتَخْرِج(ي)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ٱلْأُولى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يَدُلُّ عَلى أَنَّ مَرَضَ فيروسِ كورونا وَصَلَ إِلى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أَوْجُهَ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ٱلتَّشابُهِ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كورونا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وَٱلْحَصْبَةِ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اِنْطِلاقاً مِنَ ٱلنَّصِّ، اِقْتَرِح (ي) أَرْبَعَةَ إِرْشاداتٍ لِلْوِقايَةِ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ٱلْمُعْدِيَةِ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35757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6465C-1F3C-9B73-5B5F-CB4C98862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C087F-E5FD-314A-F0F6-170C3C27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444FD3-4224-0D6A-67DD-83B31C8BA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D3BE5E-B2DE-F345-23B6-A03F4ADE6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48E7F9-4438-0791-10A9-680D19F951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01EAAC-50F8-2841-8BA4-2483DFFC5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D650A-916D-2CFA-5781-A0674C18BA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D67D5F-89DD-8013-D85A-96F07152B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07A5A4-48AC-6DDF-C0F0-E8817BF6D9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4DD126-0740-D1B7-3AEA-3F5CF2AE7A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00D41-1ADB-CFE3-9591-638E4E4103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036B4A-85E8-173F-9ACF-9806160C35BE}"/>
              </a:ext>
            </a:extLst>
          </p:cNvPr>
          <p:cNvSpPr txBox="1"/>
          <p:nvPr/>
        </p:nvSpPr>
        <p:spPr>
          <a:xfrm>
            <a:off x="224885" y="1704227"/>
            <a:ext cx="826851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buAutoNum type="arabicPeriod"/>
            </a:pP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يَدُلُّ عَلى ذلِكَ قَوْلُ ٱلْكاتِبِ: "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لِيَنْتَشِرَ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كَٱلنّارِ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ٱلْهَشيمِ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وَيَبْلُغَ جَميعَ أَنْحاءِ ٱلْعالَمِ"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إِذْ إِنَّ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ٱلْمَغْرِبَ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جُزْءٌ مِنَ ٱلْعالَمِ.</a:t>
            </a:r>
          </a:p>
          <a:p>
            <a:pPr marL="360363" indent="-360363" algn="r" rtl="1">
              <a:buAutoNum type="arabicPeriod"/>
            </a:pP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كِلاهُما مَرَضٌ مُعْدٍ يَنْتَشِرُ بِسُرْعَةٍ كَبيرَةٍ.</a:t>
            </a:r>
          </a:p>
          <a:p>
            <a:pPr indent="273050" algn="r" rtl="1"/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كِلاهُما يُصيبُ جَميعَ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ٱلْفِئاتِ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وَخاصَّةً ٱلْأَطْفالَ.</a:t>
            </a:r>
          </a:p>
          <a:p>
            <a:pPr indent="273050" algn="r" rtl="1"/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كِلاهُما يُسَبِّبُ مُضاعَفاتٍ تَنَفُّسِيَّةً خَطيرَةً.</a:t>
            </a:r>
          </a:p>
          <a:p>
            <a:pPr algn="r" rtl="1"/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-اَلْوِقايَةُ مِنْهُما تَكونُ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بِٱللِّقاحاتِ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وَٱلتَّوْعِيَةِ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ٱلصِّحِّيَّةِ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 - اَلْمُواظَبَةُ عَلى غَسْلِ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ٱلْيَدَيْنِ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بِٱلْماءِ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وَٱلصّابونِ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مُنْتَظَمٍ.</a:t>
            </a:r>
          </a:p>
          <a:p>
            <a:pPr algn="r" rtl="1"/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- اِرْتِداءُ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ٱلْكِمامَةِ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ٱلْأَماكِنِ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ٱلْعامَّةِ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وَٱلْمُكْتَظَّةِ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- اِحْتِرامُ قَواعِدِ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ٱلتَّباعُدِ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ٱلِاجْتِماعِيِّ لِتَفادي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ٱلْعَدْوى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- تَلَقّي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ٱللِّقاحاتِ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لِلْحَدِّ مِنِ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ٱنْتِشارِ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97080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معجم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مخطط </a:t>
            </a:r>
            <a:r>
              <a:rPr lang="ar-MA" sz="2800" b="1" dirty="0" err="1">
                <a:cs typeface="Microsoft Uighur" panose="02000000000000000000" pitchFamily="2" charset="-78"/>
              </a:rPr>
              <a:t>فراير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56" y="716247"/>
            <a:ext cx="7152622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مخطط</a:t>
            </a:r>
            <a:r>
              <a:rPr lang="fr-FR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2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وستتعلمون كيف توظفونه لتوضيح مفهوم ما.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F04A1-1C43-308B-D019-0015C620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B44948-C76D-F95E-4A6A-1D12B5BAF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ECA69-CDA1-0485-21B0-F661B9ACD8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3E4D4-8E73-72B6-0F59-C556CD6DB6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D921B-4CEC-23EC-93EB-FDED8CD6E3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398FC6-2EAF-02DE-3615-129C4436A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929EFD-9A43-6130-36E6-9E3D3979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83C7D-91D9-857B-56D7-DD3A082E1B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242B07-141D-41CC-74CF-F86D20ECEC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A3AC9-AF91-860B-C9D7-F2D7CF48E838}"/>
              </a:ext>
            </a:extLst>
          </p:cNvPr>
          <p:cNvSpPr/>
          <p:nvPr/>
        </p:nvSpPr>
        <p:spPr>
          <a:xfrm>
            <a:off x="980234" y="1726513"/>
            <a:ext cx="6459227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فْراير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54593-180C-D55A-E07A-E5292C7E8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867" y="3319596"/>
            <a:ext cx="5667014" cy="2742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0505-5994-9000-ED2B-2D64B98C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1BE32-E0AF-C83E-1F5C-A8D84CCE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F147E3-1630-A50A-6CDB-F39E1872EF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F876A1-B24E-ADBD-913F-7311BB7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1B236-3E27-4EFC-3E4D-F5C43659A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6B160-3970-0C46-983E-A2063740EA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06B7D-D18B-721F-78DC-2C1609D4D1F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2FC7C-797A-7F25-2CCC-D450D57D2E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59D8DA-FABD-1E05-DD9C-A29E708FA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177530-A9A4-4C2A-0844-1304DAC80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98C8B7-D898-18CA-83DC-175657C47A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120B5B-6D9A-FA1C-4B1C-17C5FAB44A79}"/>
              </a:ext>
            </a:extLst>
          </p:cNvPr>
          <p:cNvSpPr/>
          <p:nvPr/>
        </p:nvSpPr>
        <p:spPr>
          <a:xfrm>
            <a:off x="413131" y="1848227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بِمُخَطَّطِ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7AA607-0FAD-9C35-B5B3-9839845D92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866" y="3540038"/>
            <a:ext cx="5667014" cy="2742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3730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3BC6B-0D8E-2542-F49E-470FAAC5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E9304-F860-EC04-CFBA-4A217CEC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60D1A-6539-E0E0-0671-3D0A9E10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2EDFD9-8275-F39A-08C4-5D6E5C196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CED5-2AA8-9AE6-40F7-6A4FF54F1B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CD956-1AF5-2AE9-27BB-9EFE28D1C5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BF3520-5F0C-4FB6-0A7E-BDA25B3B71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46E2EC-8872-4CB7-226D-8B1FA0837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FA4BB5-1DEC-81C5-082D-1924FC89A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921C3E-396B-3D29-BE1F-E404C767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1EC58B-0FF3-52EE-8BD4-6091E918EE28}"/>
              </a:ext>
            </a:extLst>
          </p:cNvPr>
          <p:cNvSpPr txBox="1"/>
          <p:nvPr/>
        </p:nvSpPr>
        <p:spPr>
          <a:xfrm>
            <a:off x="491257" y="1775854"/>
            <a:ext cx="7882992" cy="234957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مُخَطَّطٌ يُساعِدُ عَلى تَوْضيحِ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ٱلْمَفاهيمِ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تَعْريفِها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وَتَحْديدِ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خَصائِصِها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إِعْطاءِ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أَمْثِلَةٍ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 وَأُخْرى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مُضادَّةٍ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F013E2E-64EF-9484-9D78-9F9AAF1C0F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BD8093-F2B8-86DE-21D7-1B9E8A87C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866" y="4406629"/>
            <a:ext cx="5966764" cy="1974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46809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D2BA-6081-6377-2717-58CDFB9E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53E35-C2C4-C5DB-3FE3-3508DF17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كيف سأوظف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التنمية المستدامة.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9DA1E4-45F7-03DF-FCBC-3643EC6CC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7DD0B9-3760-DD22-ECD1-D702153A83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A183E1-8EB2-14EC-7233-0BABF0938E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A7A29-D6AE-7F2E-502B-00616287DA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7CC85B-40D8-BAE3-9369-29CD131CD9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1867-40F7-5BA3-C032-E345DE6969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6BB20D-D9BC-7FCC-3488-677C3784F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EED605-53A8-C86E-8ACC-0F02A834C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F3244B-DFF6-B61D-73AA-1AC3D96CA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58AF28-ECBF-F9E2-A68B-1B683ED3FE99}"/>
              </a:ext>
            </a:extLst>
          </p:cNvPr>
          <p:cNvSpPr/>
          <p:nvPr/>
        </p:nvSpPr>
        <p:spPr>
          <a:xfrm>
            <a:off x="2118858" y="2929742"/>
            <a:ext cx="4837730" cy="15077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اَلتَّنْمِيَةُ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ٱلْمُسْتَدامَةُ</a:t>
            </a:r>
            <a:endParaRPr lang="a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57770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F2A18-0B6A-AD3B-00A1-B4E2B5C5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609CA6-7498-A421-D589-3B26C8BD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أرسم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وأكتب في وسطه مفهوم "التنمية المستدامة".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CCC3A7-47E0-F98C-1F6E-3881E75528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93370-DA5D-A5E4-7C9E-D1F1A26C2A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2CAA95-48A1-31B9-AF2C-5103B95C33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EEDB27-D4F6-3B86-A802-525D102B18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272B07-D120-F2E1-2C82-5B878029C89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11F230-481D-7265-A1A5-6A0BF69A52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917972-B9C7-96DE-0208-FA6DEF131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C76512-CF24-10D9-FC5E-4B0ECF48E7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0A6FF1-D0E5-56F9-043D-8FC72F7BFA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1312">
            <a:extLst>
              <a:ext uri="{FF2B5EF4-FFF2-40B4-BE49-F238E27FC236}">
                <a16:creationId xmlns:a16="http://schemas.microsoft.com/office/drawing/2014/main" id="{A5DABD52-43E4-E971-C4CF-B38D91234030}"/>
              </a:ext>
            </a:extLst>
          </p:cNvPr>
          <p:cNvSpPr txBox="1"/>
          <p:nvPr/>
        </p:nvSpPr>
        <p:spPr>
          <a:xfrm>
            <a:off x="5578565" y="2086567"/>
            <a:ext cx="2935578" cy="174219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45D97E16-3C2D-A874-81C7-8CEBF0152111}"/>
              </a:ext>
            </a:extLst>
          </p:cNvPr>
          <p:cNvSpPr txBox="1"/>
          <p:nvPr/>
        </p:nvSpPr>
        <p:spPr>
          <a:xfrm>
            <a:off x="3489569" y="3936629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3411644A-6366-F534-2E18-6867AE66CD62}"/>
              </a:ext>
            </a:extLst>
          </p:cNvPr>
          <p:cNvSpPr txBox="1"/>
          <p:nvPr/>
        </p:nvSpPr>
        <p:spPr>
          <a:xfrm>
            <a:off x="5578566" y="4452980"/>
            <a:ext cx="2935577" cy="151751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</a:t>
            </a: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 de texte 1312">
            <a:extLst>
              <a:ext uri="{FF2B5EF4-FFF2-40B4-BE49-F238E27FC236}">
                <a16:creationId xmlns:a16="http://schemas.microsoft.com/office/drawing/2014/main" id="{05F8BA6D-9DB5-3B1C-1843-B50A003C1F65}"/>
              </a:ext>
            </a:extLst>
          </p:cNvPr>
          <p:cNvSpPr txBox="1"/>
          <p:nvPr/>
        </p:nvSpPr>
        <p:spPr>
          <a:xfrm>
            <a:off x="613524" y="4484222"/>
            <a:ext cx="3612850" cy="161777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8CDBEAA7-A9D4-ADED-0E7D-8E2DA28F8B35}"/>
              </a:ext>
            </a:extLst>
          </p:cNvPr>
          <p:cNvSpPr txBox="1"/>
          <p:nvPr/>
        </p:nvSpPr>
        <p:spPr>
          <a:xfrm>
            <a:off x="596998" y="2140500"/>
            <a:ext cx="3612850" cy="174219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7155" indent="-90170" algn="r" rtl="1">
              <a:lnSpc>
                <a:spcPct val="107000"/>
              </a:lnSpc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74268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A26FC-5B40-F73D-46E4-C06FE0C86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ECC5B5-55B6-C63D-D14A-447BE2EDA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أسأل: ما المقصود بالتنمية المستدامة؟ ما خصائصها؟ وأجيب عن كل منهما في الخانة المناسبة له في المخطط.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24F347-CB3F-72AC-F0CF-FF4029F62C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68F17B-8E1F-4184-73B7-360E1CC0F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6D0229-598A-1283-986C-B933B41289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9810CF-995A-2B8D-BA8B-C66D72E872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49ADD1-F391-A53B-817D-B0770B8AA4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5D3352-680A-7BBA-F9C4-E18A8F8B3EB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753788F-972C-E166-3144-F3DE10BDA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3759F-5E0B-0F55-2CAD-F64C686DA6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977B43F-7705-FA24-E40C-779EF2F1A4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7080A620-91D5-DE72-50AB-37B68D1A875D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7FDFB2B0-5671-C8BC-FA0C-3719440088B6}"/>
              </a:ext>
            </a:extLst>
          </p:cNvPr>
          <p:cNvSpPr txBox="1"/>
          <p:nvPr/>
        </p:nvSpPr>
        <p:spPr>
          <a:xfrm>
            <a:off x="5578566" y="4452980"/>
            <a:ext cx="2935577" cy="151751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</a:t>
            </a: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 de texte 1312">
            <a:extLst>
              <a:ext uri="{FF2B5EF4-FFF2-40B4-BE49-F238E27FC236}">
                <a16:creationId xmlns:a16="http://schemas.microsoft.com/office/drawing/2014/main" id="{69C0D28B-2F24-D417-3D72-47AAA0520430}"/>
              </a:ext>
            </a:extLst>
          </p:cNvPr>
          <p:cNvSpPr txBox="1"/>
          <p:nvPr/>
        </p:nvSpPr>
        <p:spPr>
          <a:xfrm>
            <a:off x="613524" y="4484222"/>
            <a:ext cx="3612850" cy="161777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7D636E84-C20F-87D6-876C-67642540F65B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اِزْدِهارٌ وَتَطَوُّرٌ مَعَ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ٱلْحِفاظِ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ٱلثَّرَواتِ ٱلطَّبيعِيَّةِ </a:t>
            </a: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لِصالِحِ ٱلْأَجْيالِ ٱللاَّحِقَةِ.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5439ADEB-8735-82C0-684F-7EF59003F997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تُحَقِّقُ تَنْمِيَةً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ٱقْتِصادِيَّةً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تُحافِظُ عَلى ٱلثَّرَواتِ ٱلطَّبيعِيَّةِ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تَضْمَنُ لِلْأَجْيالِ ٱللاحِقَةِ حَقَّهُمْ في 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ٱلثَّرَواتِ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ٱلطَّبيعِيَّةِ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3757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DD15-09E0-CE3A-C0B0-3AB1D9CCE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75872-E9FA-5BA2-B48F-BF092B266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أقدم أمثلة توضيحية وأخرى مضادة.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9827C8-C49A-8917-A84F-2E6588231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AA7E3D-B348-7DB9-C709-6D29A9347C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D02E7A-84C3-33C6-EE0A-D2A4A7C8A0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6830E3-529F-2DC1-617A-723E23E9DF2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590985-7A5F-0D05-85AF-D6AC33E403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B1DE5-91ED-3730-D1AC-1C761BE8ED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DD5C4CB-D950-8046-8DB9-433BEEDC1A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773145-8073-1A17-367D-4758B21935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9EFE04-5265-F67A-A5A3-773E7A977E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8673249D-3337-FDDB-CAB0-A2D6FED932FF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A856EA2C-E2F8-674F-649B-E803C48652DB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اِزْدِهارٌ وَتَطَوُّرٌ مَعَ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ٱلْحِفاظِ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ٱلثَّرَواتِ ٱلطَّبيعِيَّةِ </a:t>
            </a: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لِصالِحِ ٱلْأَجْيالِ ٱللاَّحِقَةِ.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DF627B76-638B-B82E-6403-9F0CAB63F1E6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تُحَقِّقُ تَنْمِيَةً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ٱقْتِصادِيَّةً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تُحافِظُ عَلى ٱلثَّرَواتِ ٱلطَّبيعِيَّةِ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تَضْمَنُ لِلْأَجْيالِ ٱللاحِقَةِ حَقَّهُمْ في 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ٱلثَّرَواتِ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ٱلطَّبيعِيَّةِ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 de texte 1312">
            <a:extLst>
              <a:ext uri="{FF2B5EF4-FFF2-40B4-BE49-F238E27FC236}">
                <a16:creationId xmlns:a16="http://schemas.microsoft.com/office/drawing/2014/main" id="{0E89D6DB-76DF-CC42-2BF5-37A3C3AE4DBC}"/>
              </a:ext>
            </a:extLst>
          </p:cNvPr>
          <p:cNvSpPr txBox="1"/>
          <p:nvPr/>
        </p:nvSpPr>
        <p:spPr>
          <a:xfrm>
            <a:off x="5660779" y="4686674"/>
            <a:ext cx="2876047" cy="12817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0675" indent="-34290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ٱلشَّمْسِيَّةِ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 </a:t>
            </a:r>
          </a:p>
          <a:p>
            <a:pPr marL="320675" indent="-34290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تَدْويرُ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ٱلنُّفاياتِ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marL="247650" indent="-269875" algn="r" rtl="1">
              <a:lnSpc>
                <a:spcPct val="107000"/>
              </a:lnSpc>
              <a:buNone/>
            </a:pP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91B1B70C-4AF3-F9A8-F008-4BBB83A295FE}"/>
              </a:ext>
            </a:extLst>
          </p:cNvPr>
          <p:cNvSpPr txBox="1"/>
          <p:nvPr/>
        </p:nvSpPr>
        <p:spPr>
          <a:xfrm>
            <a:off x="550809" y="4686674"/>
            <a:ext cx="3535680" cy="1250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ٱلْفَحْمِ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ٱلصِّناعَةِ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اَلرَّعْيُ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ٱلْجائِرُ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fr-FR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91108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8E32C-314A-DBBD-7E47-5327BEAE8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0D8E2-FF69-DF78-40CC-E54D97B1A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أحصل على توضيح لمفهوم "التنمية المستدامة" بإعطاء تعريف له وتحديد خصائصه وتقديم أمثلة توضيحية وأخرى مضادة.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261412-6FA3-1395-087B-AAFEE689F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AA64AA-4421-7430-1661-F0D928C38F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5DBFA9-974E-895B-FCD6-C4D6AC0B9A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F3B07B-119B-1F93-8EDE-2B3EE56E6D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279C35-8B7A-82CE-F2E2-69481B2850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466516-4299-9FD8-77CC-AE03411AEE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CF5DB79-2C44-7434-0B38-4A4DAF8F7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E057A9-50B7-C4F0-C881-0DE01B0F82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DA36D0-6784-F363-0310-E9D1E387B7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CB01888A-D6B3-AEB2-9B47-7262175A5B95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57B60C01-7946-A04F-2655-7C191789AA75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اِزْدِهارٌ وَتَطَوُّرٌ مَعَ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ٱلْحِفاظِ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ٱلثَّرَواتِ ٱلطَّبيعِيَّةِ </a:t>
            </a: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لِصالِحِ ٱلْأَجْيالِ ٱللاَّحِقَةِ.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0577521E-409F-4C57-41EE-B71BA99CDE75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تُحَقِّقُ تَنْمِيَةً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ٱقْتِصادِيَّةً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تُحافِظُ عَلى ٱلثَّرَواتِ ٱلطَّبيعِيَّةِ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تَضْمَنُ لِلْأَجْيالِ ٱللاحِقَةِ حَقَّهُمْ في 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ٱلثَّرَواتِ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ٱلطَّبيعِيَّةِ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 de texte 1312">
            <a:extLst>
              <a:ext uri="{FF2B5EF4-FFF2-40B4-BE49-F238E27FC236}">
                <a16:creationId xmlns:a16="http://schemas.microsoft.com/office/drawing/2014/main" id="{70B6ADA1-0F73-FC32-FAAF-B8CD6EB0DE65}"/>
              </a:ext>
            </a:extLst>
          </p:cNvPr>
          <p:cNvSpPr txBox="1"/>
          <p:nvPr/>
        </p:nvSpPr>
        <p:spPr>
          <a:xfrm>
            <a:off x="5660779" y="4686674"/>
            <a:ext cx="2876047" cy="12817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0675" indent="-34290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ٱلشَّمْسِيَّةِ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 </a:t>
            </a:r>
          </a:p>
          <a:p>
            <a:pPr marL="320675" indent="-34290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تَدْويرُ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ٱلنُّفاياتِ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marL="247650" indent="-269875" algn="r" rtl="1">
              <a:lnSpc>
                <a:spcPct val="107000"/>
              </a:lnSpc>
              <a:buNone/>
            </a:pP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D73944B0-C96B-F599-11FA-030BE5AC667E}"/>
              </a:ext>
            </a:extLst>
          </p:cNvPr>
          <p:cNvSpPr txBox="1"/>
          <p:nvPr/>
        </p:nvSpPr>
        <p:spPr>
          <a:xfrm>
            <a:off x="550809" y="4686674"/>
            <a:ext cx="3535680" cy="1250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ٱلْفَحْمِ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ٱلصِّناعَةِ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اَلرَّعْيُ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ٱلْجائِرُ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fr-FR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207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A10AA-8E23-F33C-A761-7B388D58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89983-91C8-EE4F-3724-E1B983D2F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B353A1-D028-AC08-F2F9-C935C4109C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868977-F1F3-10AF-6FF8-F7F72AE0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D2F29E9-7999-20A4-0A34-BFAA72C655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0DE557-D03F-22DC-1361-ADCC520FFC0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D86F48-CFD3-9559-7528-235FB7D694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9B892D-7452-F4B7-82ED-D27DDC8313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750ED55-578E-0D94-6C8A-C77886B4B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394ED0B-842D-72E1-24FF-2C46492A71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78729-FA35-2DD9-B5EA-71BCE4FF61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08518547-9FCC-053E-B3CE-D27C4D56F51C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36F62505-331E-0916-55EF-8F6011E3DB47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اِزْدِهارٌ وَتَطَوُّرٌ مَعَ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ٱلْحِفاظِ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ٱلثَّرَواتِ ٱلطَّبيعِيَّةِ </a:t>
            </a: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لِصالِحِ ٱلْأَجْيالِ ٱللاَّحِقَةِ.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0A17B948-1B06-69A2-E751-1785CAA842F4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تُحَقِّقُ تَنْمِيَةً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ٱقْتِصادِيَّةً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تُحافِظُ عَلى ٱلثَّرَواتِ ٱلطَّبيعِيَّةِ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FR" sz="1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تَضْمَنُ لِلْأَجْيالِ ٱللاحِقَةِ حَقَّهُمْ في 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ٱلثَّرَواتِ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ٱلطَّبيعِيَّةِ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 de texte 1312">
            <a:extLst>
              <a:ext uri="{FF2B5EF4-FFF2-40B4-BE49-F238E27FC236}">
                <a16:creationId xmlns:a16="http://schemas.microsoft.com/office/drawing/2014/main" id="{EAB01774-A2BB-2163-A189-723AB2EE7986}"/>
              </a:ext>
            </a:extLst>
          </p:cNvPr>
          <p:cNvSpPr txBox="1"/>
          <p:nvPr/>
        </p:nvSpPr>
        <p:spPr>
          <a:xfrm>
            <a:off x="5660779" y="4686674"/>
            <a:ext cx="2876047" cy="12817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0675" indent="-34290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ٱلشَّمْسِيَّةِ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 </a:t>
            </a:r>
          </a:p>
          <a:p>
            <a:pPr marL="320675" indent="-34290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تَدْويرُ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ٱلنُّفاياتِ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marL="247650" indent="-269875" algn="r" rtl="1">
              <a:lnSpc>
                <a:spcPct val="107000"/>
              </a:lnSpc>
              <a:buNone/>
            </a:pP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3841392A-E661-0E9F-4373-9A0E71693DE0}"/>
              </a:ext>
            </a:extLst>
          </p:cNvPr>
          <p:cNvSpPr txBox="1"/>
          <p:nvPr/>
        </p:nvSpPr>
        <p:spPr>
          <a:xfrm>
            <a:off x="550809" y="4686674"/>
            <a:ext cx="3535680" cy="1250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ٱلْفَحْمِ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ٱلصِّناعَةِ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اَلرَّعْيُ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ٱلْجائِرُ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fr-FR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9464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007A-EE96-3E77-BBC9-7DF4A71A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276F6-CB02-C717-72F7-596584D4D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7783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أتذكر كيف أستعمل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معين.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A43C5B-CBF2-B36A-1B9B-CA71D327B9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536F16-172D-2ABF-1E5B-F84C5C539F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F85C86-4BD1-7B77-B93C-928B935FD6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46252-A6E7-B883-6F57-15FEE304E6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82F00-A06A-5658-7E17-DAB1FFB4D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68B1B4C-9C84-B32D-07E8-02EBE337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5316CA-A106-1EBA-2831-4487370FFA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DD9FA4-FA66-40F8-309D-DABADD50CF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4568DD7-0A0C-E954-DE10-86DABA60F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Google Shape;2106;p52">
            <a:extLst>
              <a:ext uri="{FF2B5EF4-FFF2-40B4-BE49-F238E27FC236}">
                <a16:creationId xmlns:a16="http://schemas.microsoft.com/office/drawing/2014/main" id="{C487B2F3-21F0-5583-FE10-D9C1E8E773D6}"/>
              </a:ext>
            </a:extLst>
          </p:cNvPr>
          <p:cNvSpPr txBox="1"/>
          <p:nvPr/>
        </p:nvSpPr>
        <p:spPr>
          <a:xfrm flipH="1">
            <a:off x="694944" y="2493142"/>
            <a:ext cx="7295891" cy="13176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مُخَطَّطَ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فرايَرْ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وَأَكْتُبُ في وَسَطِهِ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ٱلْمَفْهومَ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ٱلْمُرادَ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تَوْضيحُهُ.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AD17F2-E948-A26D-FAF8-B5369DDEA914}"/>
              </a:ext>
            </a:extLst>
          </p:cNvPr>
          <p:cNvSpPr txBox="1"/>
          <p:nvPr/>
        </p:nvSpPr>
        <p:spPr>
          <a:xfrm>
            <a:off x="683562" y="4110725"/>
            <a:ext cx="7307274" cy="15193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أَمْلَأُ بِطاقاتِ </a:t>
            </a:r>
            <a:r>
              <a:rPr lang="ar-MA" sz="3600" dirty="0" err="1"/>
              <a:t>ٱلْمُخَطَّطِ</a:t>
            </a:r>
            <a:r>
              <a:rPr lang="ar-MA" sz="3600" dirty="0"/>
              <a:t> بِإِعْطاءِ تَعْريفٍ لِلْمَفْهومِ وَتَحْديدِ خَصائِصِهِ، ثُمَّ تَقْديمِ أَمْثِلَةٍ تَوْضيحِيَّةٍ وَأُخْرى مُضادَّةٍ.</a:t>
            </a:r>
            <a:endParaRPr lang="fr-FR" sz="360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3325C74-B17B-C8D1-C3A4-A73FB7C52E9B}"/>
              </a:ext>
            </a:extLst>
          </p:cNvPr>
          <p:cNvSpPr/>
          <p:nvPr/>
        </p:nvSpPr>
        <p:spPr>
          <a:xfrm>
            <a:off x="7990836" y="2847547"/>
            <a:ext cx="561396" cy="77819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3674BDD-4808-475E-BF06-44B9FF224509}"/>
              </a:ext>
            </a:extLst>
          </p:cNvPr>
          <p:cNvSpPr/>
          <p:nvPr/>
        </p:nvSpPr>
        <p:spPr>
          <a:xfrm>
            <a:off x="8011366" y="4390810"/>
            <a:ext cx="566730" cy="9592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9052345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C5F69-2DDF-E32B-D681-19D2A7487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FBF19-E23E-5FA3-AF29-80996F7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ستقومون بشكل جماعي باستعمال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" الطاقات النظيفة"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888A81-DBA2-CE4D-B311-F9A7474862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14F8F5-0C29-AB7D-0540-05A53625CA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F610F6-FFAE-D206-90CF-F5E50DDE1B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0816FD-E579-DAA0-9726-869ED9E83A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1122A0-DE22-4466-6B26-7F869E67F3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474D0D-36F1-59B2-5ACE-4ECE1469CF3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BBD7B3C-19FC-72D7-2724-1D42D8D46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34D9A04-30B8-F178-53DD-824BFDCA7D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BD480D-3ACE-B68B-E068-526C17E5C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611F67F-705D-1B4D-5BC7-6E780945EAC6}"/>
              </a:ext>
            </a:extLst>
          </p:cNvPr>
          <p:cNvSpPr/>
          <p:nvPr/>
        </p:nvSpPr>
        <p:spPr>
          <a:xfrm>
            <a:off x="2118858" y="2929742"/>
            <a:ext cx="4837730" cy="15077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اَلطّاقاتُ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ٱلنَّظيفَةُ</a:t>
            </a:r>
            <a:endParaRPr lang="a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546904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FBBA-05AA-D9BB-7E0D-DE678F927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B7AEC-885F-6667-8392-1920D4EB8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يقدم تعريفا للطاقات النظيفة؟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0D6BC5-7C9F-DA48-C89C-E93F383CD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230F56-75F7-CE25-1304-87547F0094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BFB301-D63A-2C7D-85A5-C86AF5C81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70DB03-B376-C6B9-CFA3-B18078FA2FA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F97FB4-CF1B-10FF-6571-690BEFDBDA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67D9CF-6768-4D40-E22F-502680C9830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9328359-6DF7-3911-AB98-C9AEB23CE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EB1A56-9B0C-876A-B80D-7ED2C31C79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A7BC01-485F-F564-FB71-50BCDEFD4E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1312">
            <a:extLst>
              <a:ext uri="{FF2B5EF4-FFF2-40B4-BE49-F238E27FC236}">
                <a16:creationId xmlns:a16="http://schemas.microsoft.com/office/drawing/2014/main" id="{E5B2FB34-3F36-0F67-8737-88EAFC93BB8B}"/>
              </a:ext>
            </a:extLst>
          </p:cNvPr>
          <p:cNvSpPr txBox="1"/>
          <p:nvPr/>
        </p:nvSpPr>
        <p:spPr>
          <a:xfrm>
            <a:off x="5578565" y="2086567"/>
            <a:ext cx="2935578" cy="174219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3E63D171-C1E7-27FD-A8F5-8FDF44D99FC1}"/>
              </a:ext>
            </a:extLst>
          </p:cNvPr>
          <p:cNvSpPr txBox="1"/>
          <p:nvPr/>
        </p:nvSpPr>
        <p:spPr>
          <a:xfrm>
            <a:off x="3489569" y="3936629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اَلطّاقاتُ </a:t>
            </a:r>
            <a:r>
              <a:rPr lang="ar-M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ٱلنَّظيفَةُ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D7599CB9-DB77-8488-C1A2-240FA1B0257E}"/>
              </a:ext>
            </a:extLst>
          </p:cNvPr>
          <p:cNvSpPr txBox="1"/>
          <p:nvPr/>
        </p:nvSpPr>
        <p:spPr>
          <a:xfrm>
            <a:off x="5578566" y="4452980"/>
            <a:ext cx="2935577" cy="151751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</a:t>
            </a: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 de texte 1312">
            <a:extLst>
              <a:ext uri="{FF2B5EF4-FFF2-40B4-BE49-F238E27FC236}">
                <a16:creationId xmlns:a16="http://schemas.microsoft.com/office/drawing/2014/main" id="{9AA7B4CD-DCF1-0CDB-604C-862A63A799D9}"/>
              </a:ext>
            </a:extLst>
          </p:cNvPr>
          <p:cNvSpPr txBox="1"/>
          <p:nvPr/>
        </p:nvSpPr>
        <p:spPr>
          <a:xfrm>
            <a:off x="613524" y="4484222"/>
            <a:ext cx="3612850" cy="161777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610EF57C-753D-E330-6DD6-A5E212677B12}"/>
              </a:ext>
            </a:extLst>
          </p:cNvPr>
          <p:cNvSpPr txBox="1"/>
          <p:nvPr/>
        </p:nvSpPr>
        <p:spPr>
          <a:xfrm>
            <a:off x="596998" y="2140500"/>
            <a:ext cx="3612850" cy="174219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7155" indent="-90170" algn="r" rtl="1">
              <a:lnSpc>
                <a:spcPct val="107000"/>
              </a:lnSpc>
              <a:buNone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7735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7EB08-D180-A87B-5014-717FCF785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CF93C7-2AE4-74C8-4E6F-331800994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تعريف آخر. من يقرأ؟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آخرون يحددون خصائص الطاقات النظيفة.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137DF3-68E6-A66D-A825-BAA8E49EFC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5C52AC-E2DD-4B9A-C24C-D9755A96E0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DEAE72-F0E1-AA7E-29A8-3DA01CDA3B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04BF98-A404-6D35-7EBF-7DA1D1D223F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C4009D-6C2A-5A11-F4C4-CE5CAC5ACE5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070ED8-B519-A262-E7A9-D7C09D9D12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3F76515-158F-C821-DC87-B65C0B384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8AE4FDD-242C-BA47-61B1-5374215AE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56CABF-D4E8-D068-AD74-3EBDCA4048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5994D5D7-4EF2-5FFC-23EB-18A23712063F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اَلطّاقاتُ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ٱلنَّظيفَةُ</a:t>
            </a:r>
            <a:endParaRPr lang="ar-SA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2AC516E6-1BF4-24F4-33A4-924C33358BBF}"/>
              </a:ext>
            </a:extLst>
          </p:cNvPr>
          <p:cNvSpPr txBox="1"/>
          <p:nvPr/>
        </p:nvSpPr>
        <p:spPr>
          <a:xfrm>
            <a:off x="5578566" y="4452980"/>
            <a:ext cx="2935577" cy="15175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1" name="Zone de texte 1312">
            <a:extLst>
              <a:ext uri="{FF2B5EF4-FFF2-40B4-BE49-F238E27FC236}">
                <a16:creationId xmlns:a16="http://schemas.microsoft.com/office/drawing/2014/main" id="{AA699CDD-9F06-A16A-6F0E-043D1666A08F}"/>
              </a:ext>
            </a:extLst>
          </p:cNvPr>
          <p:cNvSpPr txBox="1"/>
          <p:nvPr/>
        </p:nvSpPr>
        <p:spPr>
          <a:xfrm>
            <a:off x="613524" y="4484222"/>
            <a:ext cx="3612850" cy="161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D62B5D31-CC57-E09D-33ED-9E7B353DC5A2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طاقاتٌ مُسْتَخْلَصَةٌ مِنْ مَصادِرَ طَبيعِيَّةٍ مُتَجَدِّدَةٍ لا تُنْتِجُ غازاتٍ ضارَّةً وَلا تُلَوِّثُ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ٱلْبيئَةَ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C566FCEB-8E8C-D18F-81A7-56B5E11DF2BD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2736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D195B-6244-D289-E5D7-1555CE5C1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CAFE67-AF8A-D8CD-DAD5-4F5F8B6FB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بطاقة الخصائص؟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آخرون يقدمون أمثلة للطاقات النظيفة.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539734-6726-80EB-5E5B-A2D192908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188FBE-71BA-142B-CF85-5B778D5C17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DC8CB9-F498-711D-1081-D31EDDD06A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C75DA9-AFF0-9F8F-BBBF-E487BD7A5A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A9B1B-3273-602B-11B4-133F0807F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A50E19-3E47-7B35-527D-099223FED5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F5A3A1C-E538-AA6F-0CF8-535796C1F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0B148F-AEDD-8878-840A-61FF889DD5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DC8CC4-FDE8-095B-A573-BD04A4E598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4ED196A4-31DF-C4DB-2F22-A90CA7F7D9D3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اَلطّاقاتُ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ٱلنَّظيفَةُ</a:t>
            </a:r>
            <a:endParaRPr lang="ar-SA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C55850E9-AC2D-4587-37A9-1A4AB529E5E0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طاقاتٌ مُسْتَخْلَصَةٌ مِنْ مَصادِرَ طَبيعِيَّةٍ مُتَجَدِّدَةٍ لا تُنْتِجُ غازاتٍ ضارَّةً وَلا تُلَوِّثُ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ٱلْبيئَةَ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4FC1FA9A-5AAF-9C9F-3196-519DF2143AEF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تُصْدِرُ غازاتٍ سامَّةً وَلا تُلَوِّثُ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ٱلْهَواءَ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مَصادِرُها مُتَجَدِّدَةٌ وَدائِمَةٌ؛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تَضْمَنُ لِلْأَجْيالِ ٱللاحِقَةِ حَقَّهُمْ في ٱلثَّرَواتِ ٱلطَّبيعِيَّةِ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 de texte 1312">
            <a:extLst>
              <a:ext uri="{FF2B5EF4-FFF2-40B4-BE49-F238E27FC236}">
                <a16:creationId xmlns:a16="http://schemas.microsoft.com/office/drawing/2014/main" id="{6BC3C8B3-5632-3EA4-2DCC-75D9B2B3C94B}"/>
              </a:ext>
            </a:extLst>
          </p:cNvPr>
          <p:cNvSpPr txBox="1"/>
          <p:nvPr/>
        </p:nvSpPr>
        <p:spPr>
          <a:xfrm>
            <a:off x="5515851" y="4484222"/>
            <a:ext cx="3008194" cy="15175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85625628-E9B7-12AE-40EB-B86AFD8A6239}"/>
              </a:ext>
            </a:extLst>
          </p:cNvPr>
          <p:cNvSpPr txBox="1"/>
          <p:nvPr/>
        </p:nvSpPr>
        <p:spPr>
          <a:xfrm>
            <a:off x="550808" y="4515464"/>
            <a:ext cx="3702221" cy="161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63348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6D24-3EEC-2B2A-6ECC-731EDEDB7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6AE95-B485-DEA2-937C-CEB978D4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بطاقة الأمثلة؟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آخرون يقدمون أمثلة مضادة.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994CF-532D-24CC-C220-BCA0E25CA0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6871F4-5234-D996-69E3-4C906B924E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E08C64-1CF8-08A2-5712-3040B99B56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C9AEA-4EFB-B7FC-C677-E268D7E2C35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8F3150-7B03-FE90-E02E-42103BDBE90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E302E-69D3-A1D8-0CC0-C55B7A044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CFF99D1-464D-0796-3F73-4330904C2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647F5B-7DBB-8E58-C696-8FEAFC63EC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539D58-C899-291E-DDC1-A5B1D6D293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2F3301C5-69DF-B49B-2189-3F6B072C1C45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اَلطّاقاتُ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ٱلنَّظيفَةُ</a:t>
            </a:r>
            <a:endParaRPr lang="ar-SA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FED91D41-9EAB-AFBB-8340-4FC55A7136D4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اِزْدِهارٌ وَتَطَوُّرٌ مَعَ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ٱلْحِفاظِ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ٱلثَّرَواتِ ٱلطَّبيعِيَّةِ </a:t>
            </a: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لِصالِحِ ٱلْأَجْيالِ ٱللاَّحِقَةِ.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DC41DC62-0851-4EBE-157D-1A34EB8FDF43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تُصْدِرُ غازاتٍ سامَّةً وَلا تُلَوِّثُ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ٱلْهَواءَ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مَصادِرُها مُتَجَدِّدَةٌ وَدائِمَةٌ؛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تَضْمَنُ لِلْأَجْيالِ ٱللاحِقَةِ حَقَّهُمْ في ٱلثَّرَواتِ ٱلطَّبيعِيَّةِ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3D795008-E4B4-7608-43E7-F26DC99C19C5}"/>
              </a:ext>
            </a:extLst>
          </p:cNvPr>
          <p:cNvSpPr txBox="1"/>
          <p:nvPr/>
        </p:nvSpPr>
        <p:spPr>
          <a:xfrm>
            <a:off x="550808" y="4515464"/>
            <a:ext cx="3702221" cy="161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6FFAC8A5-EED7-C8C1-6395-7791F7ACE6C1}"/>
              </a:ext>
            </a:extLst>
          </p:cNvPr>
          <p:cNvSpPr txBox="1"/>
          <p:nvPr/>
        </p:nvSpPr>
        <p:spPr>
          <a:xfrm>
            <a:off x="5625674" y="4377488"/>
            <a:ext cx="3008194" cy="17245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اَلطَّاقَةُ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ٱلشَّمْسِيَّةِ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طاقَةُ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ٱلرِّياحِ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طاقَةُ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ٱلْمِياهِ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83512626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A2857-0107-7D2A-8555-9FF43AB9E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1B55D-6E00-06AB-7268-6698DC1D4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حصيلة توضيح مفهوم "الطاقات النظيفة" باستعمال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C9B301-31B2-9A50-0F85-8044BD3C6A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43B8E0-D5E2-1709-885B-78C24C88E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752CE5-9BDF-83F6-C4DB-E819393780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F3114-B3C2-5A4F-C740-562E3769C3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145F9-A676-6941-302F-804C5C811C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4D456C-991F-C58A-5FB0-C325EF6DD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C7D42E8-E136-40B1-7D26-240EFB59C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56E489-9CA7-48DF-5090-F0D3024734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40F42D-261A-DE80-7223-182D72C683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30E53992-634A-3F10-C040-CF02A52C6929}"/>
              </a:ext>
            </a:extLst>
          </p:cNvPr>
          <p:cNvSpPr txBox="1"/>
          <p:nvPr/>
        </p:nvSpPr>
        <p:spPr>
          <a:xfrm>
            <a:off x="3404366" y="3769167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اَلطّاقاتُ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ٱلنَّظيفَةُ</a:t>
            </a:r>
            <a:endParaRPr lang="ar-SA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FB257B58-E3E6-0588-F37B-36667734823E}"/>
              </a:ext>
            </a:extLst>
          </p:cNvPr>
          <p:cNvSpPr txBox="1"/>
          <p:nvPr/>
        </p:nvSpPr>
        <p:spPr>
          <a:xfrm>
            <a:off x="5588467" y="1954117"/>
            <a:ext cx="2935578" cy="15397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اِزْدِهارٌ وَتَطَوُّرٌ مَعَ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ٱلْحِفاظِ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ٱلثَّرَواتِ ٱلطَّبيعِيَّةِ </a:t>
            </a: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لِصالِحِ ٱلْأَجْيالِ ٱللاَّحِقَةِ.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038CCBCA-2C5A-7625-7490-E38543D68CA8}"/>
              </a:ext>
            </a:extLst>
          </p:cNvPr>
          <p:cNvSpPr txBox="1"/>
          <p:nvPr/>
        </p:nvSpPr>
        <p:spPr>
          <a:xfrm>
            <a:off x="550809" y="1861417"/>
            <a:ext cx="3612850" cy="1674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تُصْدِرُ غازاتٍ سامَّةً وَلا تُلَوِّثُ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ٱلْهَواءَ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مَصادِرُها مُتَجَدِّدَةٌ وَدائِمَةٌ؛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تَضْمَنُ لِلْأَجْيالِ ٱللاحِقَةِ حَقَّهُمْ في ٱلثَّرَواتِ ٱلطَّبيعِيَّةِ</a:t>
            </a:r>
            <a:r>
              <a:rPr lang="ar-M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1E04D5FE-7A86-D9A4-8AEC-A65DDE982023}"/>
              </a:ext>
            </a:extLst>
          </p:cNvPr>
          <p:cNvSpPr txBox="1"/>
          <p:nvPr/>
        </p:nvSpPr>
        <p:spPr>
          <a:xfrm>
            <a:off x="550808" y="4515464"/>
            <a:ext cx="3702221" cy="161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اَلْغازُ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ٱلطَّبيعِيُّ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اَلْبِتْرولُ؛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اَلْحَطَبُ... 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3E59A514-AE94-64A2-7719-524658CED272}"/>
              </a:ext>
            </a:extLst>
          </p:cNvPr>
          <p:cNvSpPr txBox="1"/>
          <p:nvPr/>
        </p:nvSpPr>
        <p:spPr>
          <a:xfrm>
            <a:off x="5625674" y="4377488"/>
            <a:ext cx="3008194" cy="17245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ٱلشَّمْسِيَّةِ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طاقَةِ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ٱلرِّياحِ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طاقَةِ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ٱلْمِياهِ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3070785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2AE9-A385-9714-DBA6-56486B65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92AA9-A42F-8999-C875-AF2D6CBC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-126-.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B8DFB-BDB5-3205-59ED-4A05BA039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66425D-4A82-C329-221A-8D6A91433E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008141-1360-29F4-79DA-D975FC4FE5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7F8AB4-C44F-8611-0110-F2FBE25EDA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3C2A1-8483-8B8C-5E56-87177BC7A4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A856A5-6F3F-79C4-2CDD-5587FA7E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41C92C-889F-D9E7-E808-5D730D4875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F60455-7084-595C-3382-220D3301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8ECFBB-3363-8799-71EC-1EB0DEF4A8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98E07E-47DC-CBBF-4E38-5D8E764EB7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2634" y="1452877"/>
            <a:ext cx="3467952" cy="49771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02A940-41A2-EC9B-5D65-D02489069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043" y="5019473"/>
            <a:ext cx="3580799" cy="12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51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0F9C-91AF-F00C-8B90-035CB325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57C8F-8837-BCE2-6828-2A7CE52D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"أنجز بمفردي "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C2CD8E-15AC-2E1E-A50E-A100F30797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5F7464-6E08-AD90-2706-F007A5D739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A9BBC-4336-0C70-6CE2-B244E6AF91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52F7D-CACB-1280-D6CE-9E7304D868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866AD-44D9-C1BE-BCBA-E6FD4DFCC0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160AE9-23CE-0B2E-E753-D05D7E85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10E2D7-9AA5-FC33-A5DF-A7BE80BB7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BF9CA0-0930-2B7E-014C-2335E415C7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D0D860-9C0A-3B9F-B29A-CB03329444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552D22-861C-6A3F-B323-C58ED54302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3369" y="2299606"/>
            <a:ext cx="7102455" cy="368544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E54C06-D59A-9889-8DDE-19BD55298F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1" y="1382591"/>
            <a:ext cx="897073" cy="103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0550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E6787-E4C2-B927-41C2-D3569F03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7A408-8ADC-4BA3-9294-AE9A7DE03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D8B25E-82F5-C922-EB7E-A4F3ABEB66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13E659-47C5-0876-43BA-D84A5831C2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505460-49AC-4085-61E5-4DF18B9316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999DF-7CA2-56A6-DDCD-B509A6813B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958E4D-9305-789F-D64C-A77A7CC8B0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14B0732-15DD-7714-3935-FB38545A8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65E9E33-36A3-2E21-481B-8E36103BCB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5BD8CC-FBDE-6798-DC0D-FEB0B7DE9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9A610E6-0818-BA30-F03F-9D071E0CB0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706CB2-55EB-E0E7-F385-C96986F6F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298" y="2250968"/>
            <a:ext cx="7102455" cy="368544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416075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374EF-7DCA-A055-A673-8850B0FA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049D6-3D86-4E82-C19B-DEAB5BD6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9F28FB-B49B-D091-137D-0D62219A66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6EDAA7-FE90-8BB7-B7E5-F51365911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EC604D-CE9C-8C8B-D400-6436B9A8EC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BA6E0D-6B72-C692-9E49-CF4CBFCFFA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ABA5BE-9CA8-EB52-F6AD-A6B1F591D4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25E7DB-911A-F7C6-4E8F-2E0F2FFF40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AA8D20A-B66F-B6A2-8C52-685BA7F51C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3E1A5F-482D-C944-CE4A-59C5FCEC67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E00133-1706-2AAA-B047-84F58E4886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96177E16-AF6E-B5D7-8063-8FAE6CDE2ABC}"/>
              </a:ext>
            </a:extLst>
          </p:cNvPr>
          <p:cNvSpPr txBox="1"/>
          <p:nvPr/>
        </p:nvSpPr>
        <p:spPr>
          <a:xfrm>
            <a:off x="3404366" y="3853465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ٱلثَّلَوُّثُ</a:t>
            </a:r>
            <a:endParaRPr lang="ar-SA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C342FFCF-08EE-A143-C0F5-901C68FB1D88}"/>
              </a:ext>
            </a:extLst>
          </p:cNvPr>
          <p:cNvSpPr txBox="1"/>
          <p:nvPr/>
        </p:nvSpPr>
        <p:spPr>
          <a:xfrm>
            <a:off x="4980343" y="1954117"/>
            <a:ext cx="3543702" cy="181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نْتِشارُ مَوادَّ ضارَّةٍ في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ٱلْبيئَةِ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نَتيجَةَ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ٱلنَّشاطِ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ٱلْبَشَرِيِّ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أَوِ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ٱلطَّبيعِيِّ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مِمّا يُلْحِقُ أَضْراراً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بِٱلْإِنْسانِ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وَٱلْحَيَوانِ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وَٱلنَّباتِ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D91D1481-2204-F87E-1F4F-4BF246EA577D}"/>
              </a:ext>
            </a:extLst>
          </p:cNvPr>
          <p:cNvSpPr txBox="1"/>
          <p:nvPr/>
        </p:nvSpPr>
        <p:spPr>
          <a:xfrm>
            <a:off x="540765" y="1954117"/>
            <a:ext cx="3612850" cy="1857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تَلْويثُ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ٱلْهَواءِ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وَٱلْماءِ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وَٱلتُّرْبَةِ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تَدْميرُ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ٱلتَّوازُن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ٱلْبيئِي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اِسْتِنْزافُ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ٱلثَّرَواتِ ٱلطَّبيعِيَّة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تَهْديدُ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صِحَّة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ٱلْإِنْسانِ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وَٱلْكائِناتِ</a:t>
            </a:r>
            <a:r>
              <a:rPr lang="ar-SA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ٱلْحَيَّةِ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F267284B-C793-9173-8806-98D2BB4B7C49}"/>
              </a:ext>
            </a:extLst>
          </p:cNvPr>
          <p:cNvSpPr txBox="1"/>
          <p:nvPr/>
        </p:nvSpPr>
        <p:spPr>
          <a:xfrm>
            <a:off x="540765" y="4397433"/>
            <a:ext cx="3685609" cy="2060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تَدْويرُ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ٱلنُّفاياتِ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ٱلنَّظيفَةِ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اَلتَّنَقُّلُ بِٱسْتِعْمالِ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ٱلدَّراجاتِ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ٱلْهَوائِيَّةِ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 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E50652C7-6290-22B9-8BDC-1644FEDA3759}"/>
              </a:ext>
            </a:extLst>
          </p:cNvPr>
          <p:cNvSpPr txBox="1"/>
          <p:nvPr/>
        </p:nvSpPr>
        <p:spPr>
          <a:xfrm>
            <a:off x="4980343" y="4377488"/>
            <a:ext cx="3653525" cy="2080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اِنْبِعاثاتُ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ٱلْغازاتِ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ٱلْمَصانِعِ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رَمْيُ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ٱلنُّفاياتِ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ٱلْأَنْهارِ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ٱلْمُبيداتِ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ٱلْكيماوِيَّةِ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69096211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2453703"/>
            <a:ext cx="4500000" cy="174251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أستعد لفهم النص؛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أنصت للنص وأتحقق من فهمه؛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أعيد إنتاج مضمون النص.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00792" y="1771950"/>
            <a:ext cx="3198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التواصل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01" y="757493"/>
            <a:ext cx="7345645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ستحاولون فهم نص سماعي بعنوان " الطبيعة أمانة الأجيال" وتعيدون سرد مضامينه. </a:t>
            </a:r>
            <a:endParaRPr lang="f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FDBB9E3-76EC-C549-7AAC-0B1164EA33C1}"/>
              </a:ext>
            </a:extLst>
          </p:cNvPr>
          <p:cNvSpPr txBox="1"/>
          <p:nvPr/>
        </p:nvSpPr>
        <p:spPr>
          <a:xfrm>
            <a:off x="1744914" y="3178006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 اَلطَّبيعَةُ أَمانَةُ ٱلْأَجْيالِ 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C1F6204-CE0F-25DA-9DB9-B72C90650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7DFF-2317-6BA0-B8A4-C4CD0638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EA45F-83BC-AB74-32B4-DB17878E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بتعرف معاني كلمات أساسية في النص. من يقرأ الكلمات التالية ؟</a:t>
            </a:r>
            <a:endParaRPr lang="f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F2BC17-2763-0C0F-90E7-A1CAF2B7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631AE7-A71C-ECAD-3A7F-5C99817144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750B56-1C78-41E7-E60D-6DEDCF918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972A0-BB2C-9919-60B9-AAF308A286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C64E7-B39D-7983-8DD2-F36A3BDE9D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9FBC4-1017-ACC4-3C22-2DB6B845A6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F29601-C632-285E-B3D5-5C85A3CAD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FD792D-D461-16D7-C31B-FF1CD2E1E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52120-98E8-0AED-A6AF-DA7363687C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D4136EB-FB8E-B79B-AD26-137147E5160F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اِسْتَنْزَفَ</a:t>
            </a:r>
            <a:endParaRPr dirty="0"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B623D45B-D35E-32C0-D4DF-411B089EB67F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اَلْمَوارِدُ ٱلطَّبيعِيَّةُ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0CEC4248-E4C5-9D20-2CED-7DC40E562392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اَلْبيئَةُ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9FC1A68-B3FE-7E1C-D48F-D519F790AD8D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جَرْداءُ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30933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7094-774E-1D51-C3AF-EA4DBD05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A4509-79E3-B626-AB13-B2138FE9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"الموارد الطبيعية" ؟ ثم آخر يركبها في جملة مفيدة أو يعطي أمثلة لها.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4DDE64-DB4C-439F-8934-B2C4E31D2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F47893-6067-7ECF-7CF0-6C9E3BC9D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62A713-8CF8-7CD2-1865-4D594351F4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0F2BC-D4A2-0DA1-6358-F0E4EED407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4E8230-2626-0FC3-452C-2C7104DB72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257195-AE44-6451-9526-E37DAA8B12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553183-FE3E-6697-B37E-D16339FF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8B0AA0-1422-39C5-8F9C-7D36EE517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A522AB-843B-253B-715D-D656123697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FB286D5-6950-B4E6-399E-DA9D8ACDD1DF}"/>
              </a:ext>
            </a:extLst>
          </p:cNvPr>
          <p:cNvSpPr txBox="1"/>
          <p:nvPr/>
        </p:nvSpPr>
        <p:spPr>
          <a:xfrm>
            <a:off x="667789" y="4038814"/>
            <a:ext cx="7341428" cy="1021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كُلُّ ما نَجِدُهُ في ٱلطَّبيعَةِ مِنْ مَوارِدَ.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388B401-56E7-3948-69A8-24BCA87A0D1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C3CB709-8553-B27C-54A9-6466A2D0053E}"/>
              </a:ext>
            </a:extLst>
          </p:cNvPr>
          <p:cNvSpPr txBox="1"/>
          <p:nvPr/>
        </p:nvSpPr>
        <p:spPr>
          <a:xfrm>
            <a:off x="2522911" y="208808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اَلْمَوارِدُ ٱلطَّبيعِيَّةُ</a:t>
            </a:r>
          </a:p>
        </p:txBody>
      </p:sp>
    </p:spTree>
    <p:extLst>
      <p:ext uri="{BB962C8B-B14F-4D97-AF65-F5344CB8AC3E}">
        <p14:creationId xmlns:p14="http://schemas.microsoft.com/office/powerpoint/2010/main" val="26828322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B821-89E1-25CE-F70F-C1EF0249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099F5-2EBB-3D79-16F0-D8946DF9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البيئة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7CC5D-0215-2D65-A2A2-6A804E4A5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4A5AE-A007-F4E3-5AB3-671F6262B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1E7013-656D-CCC1-646B-97AC3C1E4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072CF-AE7C-798C-D88C-4D4EB86F7E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CCFEC-9CBB-52CA-B59F-EF1A437E73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686B3B-2D67-D7CE-FDC0-4510E8C4D2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64E7EC-8738-2D4C-9591-361841D8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A7F37D-BECF-DD07-7633-1F9C5B617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EC53C9-C4D3-F28E-DB52-5BED20D2D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7154B47-EDB0-91EF-B4FD-04F3B8B4B3E6}"/>
              </a:ext>
            </a:extLst>
          </p:cNvPr>
          <p:cNvSpPr txBox="1"/>
          <p:nvPr/>
        </p:nvSpPr>
        <p:spPr>
          <a:xfrm>
            <a:off x="957943" y="3930765"/>
            <a:ext cx="7190310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كُلُّ ما حَوْلَنا مِنْ هَواءٍ وَماءِ وَأَرْضٍ وَنَباتاتٍ وَحَيَواناتٍ.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AA24382-94A1-A5BD-B1F1-B913407A83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E8A7A26-C56E-F39B-5172-8F1F301F44BB}"/>
              </a:ext>
            </a:extLst>
          </p:cNvPr>
          <p:cNvSpPr txBox="1"/>
          <p:nvPr/>
        </p:nvSpPr>
        <p:spPr>
          <a:xfrm>
            <a:off x="2577946" y="208919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اَلْبيئَةُ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136211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C69D9-8CF8-297F-44A0-3325D9AA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C29A7-367E-7693-E75A-2DACFDFB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فعل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استنزف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32556A-A43E-A397-3C2E-9394CFF54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24A4F6-07B9-CD89-7AF2-F9AE591464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ABC21D-A3CD-C4D2-9A2F-A9D211C8A3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A39ED-5D05-9E54-271A-5DDF6A645F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B5C011-0F81-A96F-100A-EC1722497F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49401-791F-349C-0A34-51E58FBE47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44764A-F3B1-0915-458D-108AFE7714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86FFF-1229-473F-DEC3-9831891C6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BDF378-EDF6-BA32-D124-4E618D74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EAB403D-FFAB-47B8-EBC4-ECF50B93754A}"/>
              </a:ext>
            </a:extLst>
          </p:cNvPr>
          <p:cNvSpPr txBox="1"/>
          <p:nvPr/>
        </p:nvSpPr>
        <p:spPr>
          <a:xfrm>
            <a:off x="1044243" y="3956778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اِسْتَهْلَكَ أَوْ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ٱسْتَعْمَلَ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شَيْئاً حَتّى نَفِدَ أَوْ قَلَّ بِشَكْلٍ كَبيرٍ.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C0C08FA-9827-30CC-DD8D-B58372B0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7F6C729-29DB-CE50-ACBD-7B3637137AC4}"/>
              </a:ext>
            </a:extLst>
          </p:cNvPr>
          <p:cNvSpPr txBox="1"/>
          <p:nvPr/>
        </p:nvSpPr>
        <p:spPr>
          <a:xfrm>
            <a:off x="2884500" y="1981867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اِسْتَنْزَفَ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3323834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3FB26-7E25-9C3B-E6A8-DC5C3479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51121-972F-29D5-CD3D-9D2829DC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جرداء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550D53-33E7-15E0-ED73-74002B812A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D79BC7-602F-5925-BBA9-151267A4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7306EE-67C5-1082-94D3-5C25C3043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5B6259-FAA4-2C26-DB5F-511C5B7168A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71B1D-5B23-2B5B-2659-4DEB76FA86C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77452C-1125-94FC-7ADD-60B9B6AA3E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56C45F-574B-9FF9-7A32-0FF285933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5D9D8C-82BB-5C59-C90B-FD7C59B91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8C616-079E-C272-8760-46D516201C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E58957-C443-9C6F-6230-75A222C8AB7B}"/>
              </a:ext>
            </a:extLst>
          </p:cNvPr>
          <p:cNvSpPr txBox="1"/>
          <p:nvPr/>
        </p:nvSpPr>
        <p:spPr>
          <a:xfrm>
            <a:off x="1044243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خالِيَةٌ وَقاحِلَةٌ، لا توجَدُ فيها أَشْجارٌ وَلا نَباتٌ.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0FD0AF-D75F-0BCF-E371-3E23A6923FA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DB77C71-BCDA-EBFE-3C89-3BA68A64F221}"/>
              </a:ext>
            </a:extLst>
          </p:cNvPr>
          <p:cNvSpPr txBox="1"/>
          <p:nvPr/>
        </p:nvSpPr>
        <p:spPr>
          <a:xfrm>
            <a:off x="2848590" y="208919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جَرْداءُ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08787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E599-DCCA-C442-5844-DBC13952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4929B-F2FD-2D16-22B8-E7E5D687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أو عبارة ويذكرنا بمعناها؟ </a:t>
            </a: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A6BDE-FBBB-F1C2-02C5-F0E45FD82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35F5BA-EAEA-A3E8-6F79-F9FB6827C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980AD1-02A2-3698-7B27-109DF1A0B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2D7D14-FD7C-C11C-3EF6-9A1D402E42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C427B-58B7-FE81-4A12-66819E7E01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CE9FD-C794-0193-E61C-07EB18D7BE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4C60D4-6C75-9C5D-9D0A-29BE4BE5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81235-5EF6-B9D3-172B-894C40DA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BAFA13-73AD-1E86-1867-8D7F9DE4E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2E2593-11D2-CC54-A2F7-AA198DC0D3DB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اِسْتَنْزَفَ</a:t>
            </a:r>
            <a:endParaRPr dirty="0"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6B552C16-4849-9622-0DE7-B0BFC5A274D4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اَلْمَوارِدُ ٱلطَّبيعِيَّةُ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4B271083-1E9A-F285-AD28-36C9020ECCA3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اَلْبيئَةُ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41FF978-7AD8-040B-1685-5B1D0A3D5A35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جَرْداءُ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08979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69317-1982-D6C2-5C89-0284CB36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5AF49-38CB-7CF1-3061-6C4391582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50942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نستمع لنص "الطبيعة أمانة الأجيال"، حاولوا بشكل ثنائي توقع المعلومات التي يمكن أن يقدمها النص انطلاقا من عنوانه والصورتين التاليتين: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2C33C-71B1-BD17-7C47-029C1A5B523A}"/>
              </a:ext>
            </a:extLst>
          </p:cNvPr>
          <p:cNvSpPr txBox="1"/>
          <p:nvPr/>
        </p:nvSpPr>
        <p:spPr>
          <a:xfrm>
            <a:off x="1894324" y="1568643"/>
            <a:ext cx="4981172" cy="12258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اَلطَّبيعَةُ أَمانَةُ ٱلْأَجْيالِ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A97723-BE8D-D8A0-2D13-FBA965A55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4BE418-450E-F185-E153-E89A2F1F84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3B105-A1ED-9A45-183C-D17B072D86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768E5-F69B-220F-AFB4-200F26AD5B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F4444-C194-D8A4-530D-68B3CDAE94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380198-D757-E61E-76E9-F2D6D3F36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F9B9D2-CBBF-6145-AC13-B5BB008D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D58EA3-85A0-38BC-11DB-CD4B5ACE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68EB912-F7A7-79E6-D960-B780C50A17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D716B-3AB0-6FF4-93D9-92B5190D24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289" y="2995154"/>
            <a:ext cx="4153711" cy="34550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BAA09BE-484A-F994-C36D-AC42F3AE8B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0537" y="2995153"/>
            <a:ext cx="4153711" cy="34550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5991883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E0C5-DEEA-73AB-3A05-76A00D48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FF010-ED26-55AF-2E6C-6FEE4B82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لتسجيل أهم المعلومات التي ستلتقطونها أثناء الاستماع.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0C1DFB-5D26-AB9A-5422-7C06EE813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DCE87A-B91E-6C5F-0895-5F52E78F86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062C4-EFD0-8BA0-28D1-A9CF93C543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8AB60-11BB-5A3A-21D2-EB1F906E0F4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8CAA68-6134-90AD-F02A-A4B84B6288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B90639-4E51-EBC8-EB37-14F23261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D067F7-0FBB-6FAC-F3FC-41926B0C9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5D56B7-D827-7974-2553-F8E800761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81D596-398B-A8A4-ED71-9EECA6D75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6F068B3-2D67-D2BC-E418-16E989731073}"/>
              </a:ext>
            </a:extLst>
          </p:cNvPr>
          <p:cNvSpPr txBox="1"/>
          <p:nvPr/>
        </p:nvSpPr>
        <p:spPr>
          <a:xfrm>
            <a:off x="1284514" y="2632552"/>
            <a:ext cx="6574971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أَثْناءَ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ٱلِاسْتِماعِ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وَأُسَجِّلُ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ٱلْأَساسِيَّةَ عَلى دَفْتَري.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766092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9032-CBC8-E5E8-E994-7E8FB34F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01610-F4A7-39A4-99BF-EECBE649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8393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"الطبيعة أمانة الأجيال" (مرتان)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D39A97B-593D-0265-5060-BC54C54BFA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B3D4E1-4415-AFB1-6D98-20E14ECCF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C1839C-E782-6F98-0DE2-98A8EEE7F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19291-3AEB-464B-CCBF-23DD069120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804F93-0568-996C-A796-39E201F871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63BFB-7E6A-00DC-89D7-85E0F7D7B1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58E52F-A16B-7B91-7BCD-B0934E41AB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46F834-F151-E624-28B4-094A473E8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20BED-63A9-2456-EFFD-9D56E7175DF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FINALE - الطبيعة أمانة الأجيال DONE -260305">
            <a:hlinkClick r:id="" action="ppaction://media"/>
            <a:extLst>
              <a:ext uri="{FF2B5EF4-FFF2-40B4-BE49-F238E27FC236}">
                <a16:creationId xmlns:a16="http://schemas.microsoft.com/office/drawing/2014/main" id="{5E9275A3-71E7-E43D-AEDA-3A4100B289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3603" y="1848227"/>
            <a:ext cx="7594649" cy="469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8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3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81AB-BE2A-E042-3AFB-AA3F34F3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442DE-548A-4126-390E-EA9FCEE6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 ويوضح كيف استطاع هو وزميله التحقق منه؟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9C3D67-7E7D-2925-FBE3-565E6C3A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E07F06-C65B-E70A-B8B2-A15DB73EF0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E6B8C9-81C0-9079-989F-205F11E1A9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26BF7-193A-F114-6F50-A07C8C4A3A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489C2-D38D-313D-CA07-FD007878C9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0DA48E-D06D-49D5-2EE4-595B89A93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A1C57D-94AD-B268-0CAA-6E18D7DF7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81658-5522-967E-4ACD-C5F38E26E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CAE15DF-596F-1CC2-AADC-FCB55723B5EB}"/>
              </a:ext>
            </a:extLst>
          </p:cNvPr>
          <p:cNvSpPr txBox="1"/>
          <p:nvPr/>
        </p:nvSpPr>
        <p:spPr>
          <a:xfrm>
            <a:off x="741560" y="3429000"/>
            <a:ext cx="4416575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40724939-C684-D41B-43F1-2496392313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3295939" y="1920227"/>
            <a:ext cx="5147778" cy="3431852"/>
          </a:xfrm>
          <a:prstGeom prst="roundRect">
            <a:avLst/>
          </a:prstGeo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150EF8-0519-C210-50A5-762A9B396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16652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C519-8911-A26D-D71E-70E3427F5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5015E-D24C-BC16-1CCF-EAC83B86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جماعة عن بعض الأسئلة لفهم النص. 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2F5003-0746-CD28-79D5-61D0B563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5BA09-4F9A-7150-63F2-FC9AB376B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83BF3E-34FA-2683-DB93-874617E9B5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0C90BD-FAFE-90C1-5C71-CD69658678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9FDE9-035B-E165-730D-D2C957EDF3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76C110-11C8-5685-2C5E-C9DCF7CB08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09FF4E-0584-2C07-6E76-2EB436365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05713-315D-247A-927A-5833B826CE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762FA9-BBE3-6303-F212-061E4F66E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AFAC3E-97EF-3076-6BC4-874F472C2922}"/>
              </a:ext>
            </a:extLst>
          </p:cNvPr>
          <p:cNvSpPr txBox="1"/>
          <p:nvPr/>
        </p:nvSpPr>
        <p:spPr>
          <a:xfrm>
            <a:off x="1515715" y="3204597"/>
            <a:ext cx="611256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ٱلْمُتَحاوِرانِ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ٱلنَّصِّ؟</a:t>
            </a:r>
          </a:p>
        </p:txBody>
      </p:sp>
    </p:spTree>
    <p:extLst>
      <p:ext uri="{BB962C8B-B14F-4D97-AF65-F5344CB8AC3E}">
        <p14:creationId xmlns:p14="http://schemas.microsoft.com/office/powerpoint/2010/main" val="404246675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81B7-1D83-3A4B-AAD2-323912273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232777-FA2E-1AA9-E80E-C5C2F9C0B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39DD22-AC1F-AAFB-21DC-1F580FA8A0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7CE10D-C03B-FBDC-217D-260582D78F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EC9357-B4B2-3852-DD40-BE039A40D4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1A0C9F-B77E-4D6C-1404-3DA5A01119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0A6CF8-9449-DF29-E459-6AD37AB2AD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DD85E1-A91E-7B8B-C16D-EF60CF722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FCF31D-B2DF-F159-9231-F963BA54F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FE1ACE-CDC1-F3FC-9A9A-A1DFF27A61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F4F730-FE1C-C4D0-CA4C-AF4851A747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D20521-B24D-AD73-A305-B4D12052E3AA}"/>
              </a:ext>
            </a:extLst>
          </p:cNvPr>
          <p:cNvSpPr txBox="1"/>
          <p:nvPr/>
        </p:nvSpPr>
        <p:spPr>
          <a:xfrm>
            <a:off x="1515715" y="2426385"/>
            <a:ext cx="611256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تُمَثِّلُ شَخْصِيَّةُ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ٱلْجَدِّ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وَشَخْصِيَّةُ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ٱلْحَفيدِ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ٱلنَّصِّ ؟</a:t>
            </a:r>
          </a:p>
        </p:txBody>
      </p:sp>
    </p:spTree>
    <p:extLst>
      <p:ext uri="{BB962C8B-B14F-4D97-AF65-F5344CB8AC3E}">
        <p14:creationId xmlns:p14="http://schemas.microsoft.com/office/powerpoint/2010/main" val="116172782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8621-43DC-0CD0-D6A1-F376D33BF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646B9-6125-25E5-31AD-62242104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3F360B-43A2-F3FB-52D7-947C7426C3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D8E8EC-8DBB-BB95-358F-D3824607FC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DEEE89-5646-90D1-B3AC-4D96BDB8657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12961A-D86F-F0B6-432F-F0E55B50CC9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D1FA1-0893-85D3-C059-81473247BB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5F3BF9-A701-28E4-A4BE-6A5AAA31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3D6B26-CE3F-09E0-F623-CACD958E9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BFD6F0-2D44-5ABE-0176-4FEE968C06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161321-4F0F-39E1-579D-80F9B1501AAA}"/>
              </a:ext>
            </a:extLst>
          </p:cNvPr>
          <p:cNvSpPr txBox="1"/>
          <p:nvPr/>
        </p:nvSpPr>
        <p:spPr>
          <a:xfrm>
            <a:off x="746503" y="2815491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ٱلْمَوْضوعُ ٱلَّذي ناقَشَهُ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وَحَفيدُهُ؟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C0B4129-21BE-FB93-3118-F85C072966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649008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13E5-17D9-9E56-8FB3-BEF7CB5D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3EEB-69F6-D290-06D2-BA1346B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1F249B-CF28-95BB-3ECE-E1945ECED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09E2E5-3B07-319B-B05A-E82C374DB5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22E9F-2506-C937-D1A4-2E2B4FFFEEB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7079F-151C-7369-DF17-799A5C959E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A3EA6-49B1-0B87-49DF-C5431D3804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660DF5-36CA-975D-DD65-BF729186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4BF5B5-085D-A24D-D5F1-EBEA13336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60B86-AA8B-998F-872C-E2B7B9AB8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D1835C-F4B3-2185-CDBA-24BAB6210D68}"/>
              </a:ext>
            </a:extLst>
          </p:cNvPr>
          <p:cNvSpPr txBox="1"/>
          <p:nvPr/>
        </p:nvSpPr>
        <p:spPr>
          <a:xfrm>
            <a:off x="1385421" y="2592041"/>
            <a:ext cx="6538828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ٱلْحَفيدِ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ٱسْتِغْلالِ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386DE-253A-DECE-089B-D2EEE6D7C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70864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71CDF-C276-595D-610C-6AB82EE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9731CB-B299-96D8-7698-AE6B3BD5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81BB8A-390F-7A06-DBEB-0C48EB34D0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2C972F-46BD-E4D2-9804-29FB0E3A2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39B55C-4099-C226-AFC5-15C0D90C28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00C9-4ED8-EFDE-3C75-6089610E05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16C42-97E5-3E3D-C916-14B0A4DCF7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B2E1E4-7C72-9BEE-B152-162C31B2C3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E60786-5480-4B35-FAED-7F578F667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B1B225-D6F0-5607-D0B3-AFCE3530D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2DBD75-8342-6E9D-8DC7-F52FA8BD84CE}"/>
              </a:ext>
            </a:extLst>
          </p:cNvPr>
          <p:cNvSpPr txBox="1"/>
          <p:nvPr/>
        </p:nvSpPr>
        <p:spPr>
          <a:xfrm>
            <a:off x="814060" y="2773873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ٱسْتِغْلالِ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997266-75A4-61DB-2D3D-F5D1AFF396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373196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9BAB-B367-4E4E-4112-83B21438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26739-1990-EF91-43EF-3127491F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916CE6-3E1F-78B0-5AC4-9D0EF2F7EF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10D0F-D7BE-D21A-F7EA-A03ECE146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98A40B-33D4-2D6F-0A5B-D139E71412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636536-0132-AC34-C50C-AFA4388635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DBE03A-9D17-9023-D593-6F7380C40D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7BC441-7C81-230D-46FD-EBC6C0A087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564742-3AE8-30DC-F165-3FA2EDA0D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E948E1-96AC-983A-B39F-0B99942FF7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6D1B8A-DBD5-5932-6681-EAF12E49C0DF}"/>
              </a:ext>
            </a:extLst>
          </p:cNvPr>
          <p:cNvSpPr txBox="1"/>
          <p:nvPr/>
        </p:nvSpPr>
        <p:spPr>
          <a:xfrm>
            <a:off x="746503" y="3299585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بِٱلطَّبيعَةِ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أَمانَةُ ٱلْأَجْيالِ؟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D0CA43-70F8-8085-8E39-6CF671484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75368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D691-AE96-F82F-4376-5ED14A4F3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D1EE1-15E4-8C66-B686-84C7245A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F13C0B-794C-5890-8EBA-B006ACED8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A09B18-1D42-A7B1-EC62-C4B118AE22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EE6AB-3766-FBD4-1203-4E752D5185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A7A9D-367E-F780-4F75-367522C123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873E13-E805-2F2F-F56B-F5AA59A89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CE51ED-FF5C-98F4-B30B-F8D6D2B165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26CE87-A4B5-B946-B558-DF1E5FCE5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44BC7E-5B33-8E73-560B-0460418F5E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B7EE3EC-FC28-B829-331C-FCDD56D9083F}"/>
              </a:ext>
            </a:extLst>
          </p:cNvPr>
          <p:cNvSpPr txBox="1"/>
          <p:nvPr/>
        </p:nvSpPr>
        <p:spPr>
          <a:xfrm>
            <a:off x="1799495" y="2077720"/>
            <a:ext cx="554501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طَبيعةُ ٱلنَّصِّ؟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C632E5-D162-20F2-A3BE-62B9409726B9}"/>
              </a:ext>
            </a:extLst>
          </p:cNvPr>
          <p:cNvSpPr/>
          <p:nvPr/>
        </p:nvSpPr>
        <p:spPr>
          <a:xfrm>
            <a:off x="3576251" y="3356884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2CD1402-3DE7-405F-D1D9-3EA53963691F}"/>
              </a:ext>
            </a:extLst>
          </p:cNvPr>
          <p:cNvSpPr/>
          <p:nvPr/>
        </p:nvSpPr>
        <p:spPr>
          <a:xfrm>
            <a:off x="6111551" y="3429000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DD0D80-CD5B-1844-F338-480A2B0DD61F}"/>
              </a:ext>
            </a:extLst>
          </p:cNvPr>
          <p:cNvSpPr/>
          <p:nvPr/>
        </p:nvSpPr>
        <p:spPr>
          <a:xfrm>
            <a:off x="3576251" y="4114033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792B18F-541E-3274-00F9-46F60E1D9C16}"/>
              </a:ext>
            </a:extLst>
          </p:cNvPr>
          <p:cNvSpPr/>
          <p:nvPr/>
        </p:nvSpPr>
        <p:spPr>
          <a:xfrm>
            <a:off x="6111551" y="418614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9E622BD-997B-11F7-30E5-D51E398D7887}"/>
              </a:ext>
            </a:extLst>
          </p:cNvPr>
          <p:cNvSpPr/>
          <p:nvPr/>
        </p:nvSpPr>
        <p:spPr>
          <a:xfrm>
            <a:off x="6111551" y="5022127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6B4E65-09F2-AEB2-DAFC-786AF6BE8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E046EA-2096-B2D6-2174-808C7265525A}"/>
              </a:ext>
            </a:extLst>
          </p:cNvPr>
          <p:cNvSpPr/>
          <p:nvPr/>
        </p:nvSpPr>
        <p:spPr>
          <a:xfrm>
            <a:off x="3576250" y="5022127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حِوارِيٌّ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587429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7B64-A3FF-2680-4A50-B9AC3866F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D961B-5CB1-1E49-6923-6A1AF898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19EEB0-4762-31E8-D05B-0BF97B49BE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B950C7-AAB0-1EC9-21E7-194214F155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6C0F5-EF2A-43F5-3F13-D9002579F3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62C3B0-9D03-C2C4-99BB-E9EECC55F2C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19B3D-D6A2-72EE-F550-6A2DBEA0EE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06BBC6A-64C3-3BA8-355B-9CE69AB28F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52676C-298A-9DCD-8F17-79BD97DF3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44F732-BEC7-BA2B-6BAF-219052D8F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06575B-F376-EE22-780E-E5B2B8F4D1A2}"/>
              </a:ext>
            </a:extLst>
          </p:cNvPr>
          <p:cNvSpPr txBox="1"/>
          <p:nvPr/>
        </p:nvSpPr>
        <p:spPr>
          <a:xfrm>
            <a:off x="525615" y="3176192"/>
            <a:ext cx="809277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اَلنَّصُّ حِوارِيٌّ، لِأَنَّهُ مُحادَثَةٌ بَيْنَ شَخْصِيَّتَيْنِ، وَهُما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ٱلْجَدُّ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وَحَفيدُهُ، يُناقِشانِ قَضِيَّةَ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ٱلْحِفاظِ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 لِصالِحِ ٱلْأَجْيالِ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ٱلْقادِمَةِ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29B11-9B5B-8B4A-7D2A-23143E5B18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8BB1BF8B-B2A3-48B0-A6A3-034E54DAD68B}"/>
              </a:ext>
            </a:extLst>
          </p:cNvPr>
          <p:cNvSpPr/>
          <p:nvPr/>
        </p:nvSpPr>
        <p:spPr>
          <a:xfrm>
            <a:off x="5458255" y="2039032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3C6B0D-A7E7-E5CA-E73A-C389BC3929CA}"/>
              </a:ext>
            </a:extLst>
          </p:cNvPr>
          <p:cNvSpPr/>
          <p:nvPr/>
        </p:nvSpPr>
        <p:spPr>
          <a:xfrm>
            <a:off x="2949848" y="1970858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حِوارِيٌّ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892386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00A1-68E3-A61C-6244-438D56D6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F342B-DA4D-D889-C0B7-2DE1D0D2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كراساتكم- الصفحة -127-.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3DA359-9DEF-BA8B-0EBA-EC974578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3F2838-2C7B-9FFB-3A6A-E62948B63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A250F-22A1-3D89-736E-CA23F294E4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3497F-3BA3-D383-F210-9FEA15E062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DF9FB-803E-0A4D-957D-249B9857DE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AAA4FB-E4A1-424E-FB9F-2ED1D9B1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390D87-54FF-80F2-8F65-AB907DCB8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E31700-EC83-111D-7677-84280D79C9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191107-F8F1-502E-D6F4-54FCCBBA7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19F678-A026-44FB-7261-159C5C619D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609" y="1506178"/>
            <a:ext cx="3402977" cy="50075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D9EA03-18AF-1155-8E36-75AA3E0506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7609" y="3429000"/>
            <a:ext cx="3402977" cy="14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576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DB6E-3A52-8CD2-3199-0D0599094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3D0BE-CAED-090C-A06F-BBED27B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على دفاتركم، وأجيبوا عن الأسئلة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A2AE4D-C611-1F50-6FDD-663B8814A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EEA6C8-3EAA-A950-A4C3-4084BC8387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75A85-C1CD-AD84-FD19-37D9E0883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FE0789-93F0-228C-B817-8A3CD2928E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262133-8EC5-DE62-877A-1691A1B507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030093-72D7-8D33-793F-5311CE76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8288CA-0EDF-F018-6435-81D9E3447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054E77-0CA5-7153-E231-11CFF23E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1415D5F-5A59-2D6A-BE86-A81C6E23F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BEF9DB-6776-07EF-DB12-DA05CE4C39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6" y="1062000"/>
            <a:ext cx="1023378" cy="11777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6DEFBC-498B-A5AB-4EB3-0FA4F35CB8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9216" y="2324911"/>
            <a:ext cx="6840001" cy="368678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583254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C55F-A4E9-9B29-3BB5-57C9DBE36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02B1F-9014-4644-FC26-425239D8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98236A-333D-5A59-FA87-4F3704DFFE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DEF4D6-1A3C-92EF-5A12-A3E85BB42E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F732B-E8E7-405A-3AC7-F0F898AFEC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AF600-AC59-D4DE-A42B-5C7FEB4933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D00F7-F195-7E51-FC48-9EA0FFD315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D799DB-4BAF-C0CA-D24E-4B948FD5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F5DAB2-F724-B55F-B8E5-E00A086F6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1058E6-88C8-6347-1D37-C2F4DE459A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6480B6B-AF59-AB3B-C4CC-E2E03CA769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1BB6B5-CCCB-D30D-6052-E4C8FA230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216" y="2324911"/>
            <a:ext cx="6840001" cy="368678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876892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414E-CE9E-EBDA-42C0-AEDFEDEF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D9A9B-0621-49C4-5192-EE9C169D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8F4A70-8E04-3D6B-FDA8-ABB7882063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BA118A-599B-E236-3903-556F08F870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B6E6EC-AF12-7003-84CB-720941EA5F3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8481ED-F117-8BE6-7676-0A27CC44A9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355E76-B66E-EF2C-E25C-A59C8B27B9C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6390E9-E1E4-00E1-5633-B0455647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F64965-49A6-6821-8F5F-F349A9F88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EAD98E-ADBC-1898-F013-0666F96214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27BF3A7-E4CF-6278-8A10-7395491340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8C5846D-DFDA-4C17-195A-B7C6F0F5059F}"/>
              </a:ext>
            </a:extLst>
          </p:cNvPr>
          <p:cNvSpPr txBox="1"/>
          <p:nvPr/>
        </p:nvSpPr>
        <p:spPr>
          <a:xfrm>
            <a:off x="356565" y="2682462"/>
            <a:ext cx="8003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ٱلْحَفيدُ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ٱلتِّكْنُولوجيا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سَتُساعِدُ ٱلْأَجْيالَ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ٱلْقادِمَةَ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إيجادِ حُلولٍ جَديدَةٍ وَبَدائِلَ أَكْثَرَ تَطَوُّراً، مِمّا يَجْعَلُها في غِنًى عَمّا نَسْتَخْدِمُهُ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ٱلطَّبيعِيَّةِ.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3780CCB-9629-3416-D219-4A39A23CB5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64" y="1782461"/>
            <a:ext cx="8233557" cy="900001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63ED9C90-93AF-10F1-9003-9E662EB20B99}"/>
              </a:ext>
            </a:extLst>
          </p:cNvPr>
          <p:cNvSpPr/>
          <p:nvPr/>
        </p:nvSpPr>
        <p:spPr>
          <a:xfrm>
            <a:off x="8389854" y="2659178"/>
            <a:ext cx="370913" cy="43774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AAE61A-70E2-474F-7CAF-95C49542ED21}"/>
              </a:ext>
            </a:extLst>
          </p:cNvPr>
          <p:cNvSpPr txBox="1"/>
          <p:nvPr/>
        </p:nvSpPr>
        <p:spPr>
          <a:xfrm>
            <a:off x="363733" y="4166946"/>
            <a:ext cx="80033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نَحْنُ وَرِثْنا هَذِهِ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أَجْدادِنا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حَرِصوا عَلى صَوْنِها، فَيَجِبُ عَلَيْنا أَنْ نَفْعَلَ ٱلشَّيْءَ نَفْسَهُ مِنْ أَجْلِ ٱلْأَجْيالِ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هُناكَ مَوارِدُ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كَٱلْغاباتِ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وَٱلْمِياهِ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 يُمْكِنُ تَعْويضُها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بِٱلتِّكْنولوجيا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إِذا ضاعَتْ.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يُمْكِنُ تَحْقيقُ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ٱلنُّموِّ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ٱلِاقْتِصادِيِّ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وَٱلرَّفاهِيَةِ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دونَ تَدْميرِ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FE9E175-4007-9AB5-D90F-835DFD3C39F0}"/>
              </a:ext>
            </a:extLst>
          </p:cNvPr>
          <p:cNvSpPr/>
          <p:nvPr/>
        </p:nvSpPr>
        <p:spPr>
          <a:xfrm>
            <a:off x="8363186" y="4175539"/>
            <a:ext cx="370913" cy="43774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CCD5ACC-5B04-3EBD-962E-5714A6A2252C}"/>
              </a:ext>
            </a:extLst>
          </p:cNvPr>
          <p:cNvSpPr/>
          <p:nvPr/>
        </p:nvSpPr>
        <p:spPr>
          <a:xfrm>
            <a:off x="632373" y="2232461"/>
            <a:ext cx="291755" cy="27727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2619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9875A-339E-4F63-C7E8-5D2CF2245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0FBAD-0D73-B48E-CD65-8F526A86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نناقش جماعة جواب السؤال الرابع.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2A7AB0-DC9C-5993-F87F-61DD2C5D8C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04C8CA-F075-8E27-BEBF-40919B4036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C2D36-D5C2-A698-9D57-55552A9514F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A0943-7A37-DA19-745A-044CAEB700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5B0D26-E994-BCC2-C4BB-F38AECFEEC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7DF86AB-397F-7AB2-059B-C90D2A6C67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649E85-5717-ADAD-6476-60A9050EA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435D15-BD30-4FFE-BF8E-CE580F2581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D12187F-039D-EF12-FED7-11E0D29B70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470EEE-D456-B10A-E720-405DD141D3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216" y="2220663"/>
            <a:ext cx="6840001" cy="368678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7D431BA-6D17-0AD5-86BB-9AA10D775D25}"/>
              </a:ext>
            </a:extLst>
          </p:cNvPr>
          <p:cNvSpPr/>
          <p:nvPr/>
        </p:nvSpPr>
        <p:spPr>
          <a:xfrm>
            <a:off x="8148252" y="5214026"/>
            <a:ext cx="460727" cy="369651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71271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B3B0-245D-3DAD-E9DA-7049D53D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8A38D-4825-D110-497D-7D7AEC26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 أستعد لأتحدث"، من يقرأ التعليمة؟ (سنجيب جماعة)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7442C0-7B57-7BE5-B3B6-20BAA813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2E4B2C-F948-9807-C94F-8223D54F54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922E0-4B00-E582-977D-1FBC1286CF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32505-5A4E-42E3-AE67-CABF8BFFF9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80DA4A-F0A5-EB95-DFEC-9B23A95F87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60DCF-A620-4E88-F32F-2AE9D9A1C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DE7D98-3A9F-E1EB-F311-46B0C30A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84F4C2-3E00-8063-2AFD-48380F4F3E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7A162A-D534-1FA7-939D-D787F8E11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AA54BC-3E6F-E8CD-AE11-720DA3F6AF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609" y="1506178"/>
            <a:ext cx="3402977" cy="50075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DF98E4-C746-1D26-1013-4F2C5FB916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954" y="4907605"/>
            <a:ext cx="3402977" cy="143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1980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3156D-6556-65F3-2CC2-DE708F7F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1C79F-FBD2-356B-39EF-3851B38F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الرأي الأول؟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 ثم الانتقال إلى المقطع الموالي.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553AFB-0198-CB01-D90B-B5179C68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7DE50B-3580-0553-8452-F3EFBE58BF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F5DBF-99ED-E11C-E73E-207D6BB818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77189-A367-4265-08AA-B6D2825E68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40C7C7-9456-68CA-DA53-1F3216C39C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2B9818-4E75-9BF1-1B9C-81063BA7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353EFC-2DCE-B435-F503-414954D77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F090B0-C343-D01B-14C4-431FE60BE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AD54E7E-C2F1-1CD8-F939-9C5C59EC4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6A8DB8-0C97-BD5F-3887-FCCC6E367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396" y="2636196"/>
            <a:ext cx="7749418" cy="29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9500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A69FB-4148-E0B3-5FA2-BABF92050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78A13-61FA-7B5A-5FC2-EDFC8D4AD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بالأجوبة المقدمة والأساليب المقترحة واستعدوا لتقديم ملخص النص شفهيا.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18BDB7-DD5A-ADB0-AFE8-7769949FA4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905329-240E-CECB-9541-DA574DF5A4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23204-74E5-4044-97C4-C5563E574E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9F7CF-5D1C-C73F-0FBC-EF36B880AE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2F3A20-C180-5753-D456-FE69416787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B01438-8508-D819-B0E5-9F4793DAE7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EAC9E1-9FB2-EC4F-BD65-5F5F6B7CD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B2EEFD-A49E-BCA5-DE38-DCD40FD75B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2D4F46-488B-B60A-B7C1-E6058EF44D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68F3B2D8-58F9-E099-3D2C-669A29A895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1514506"/>
            <a:ext cx="692792" cy="79730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D955C5-EC0F-A2EF-9882-19D8F8DE91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966" y="2949827"/>
            <a:ext cx="7810736" cy="239366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151366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AF9E-5995-6D6B-DA22-86356B72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5459D-7636-DC34-60B0-C7F67C1C7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756000"/>
            <a:ext cx="6927624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باسترسال لتقديم ملخص النص.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تناقش كل محاولة من حيث انسجام المعلومات والتحدث باسترسال.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382E25-8794-8B73-49D9-F6C657AE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86F390-4315-CF47-8B20-1640C0215C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E9164-2F09-A12C-2FFE-E6DEE1818B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E0758-ED16-7DF4-F939-8C56BAAE88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69A42-CEBC-D6FE-5164-9A408D57AFA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2B05E6-E168-7083-2480-EC9ED83F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55C258-BC58-A022-F158-92CC60DBB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C31AAF-2822-8BB6-9F34-9B21B89B7F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3FD770D-CA79-DBAE-A28C-73489B30A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CAE86E-65F8-2723-4DEB-CDD4CC7FE100}"/>
              </a:ext>
            </a:extLst>
          </p:cNvPr>
          <p:cNvSpPr txBox="1"/>
          <p:nvPr/>
        </p:nvSpPr>
        <p:spPr>
          <a:xfrm>
            <a:off x="814060" y="316297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ٱلْمُلَخَّصَ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وَأُناقِشُهُ مَعَ زُمَلائي.</a:t>
            </a:r>
          </a:p>
        </p:txBody>
      </p:sp>
    </p:spTree>
    <p:extLst>
      <p:ext uri="{BB962C8B-B14F-4D97-AF65-F5344CB8AC3E}">
        <p14:creationId xmlns:p14="http://schemas.microsoft.com/office/powerpoint/2010/main" val="39754089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B21531-DB4C-E3CE-DCDE-133CC5D39D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1ACF62-23EE-1BB8-F66A-1AF8EB5A2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D1A980-A928-E6F3-56FC-DACD4F6256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5BF271-DF79-FA6B-DCFB-0C7EDE1E4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7D0BF5-56B1-D2C4-3BF1-2DC757F759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16C86F-B26A-77FA-A3CA-92046BC01A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FB5D13-F1FC-BD7F-2753-47D8DD2930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B8C56C-41B4-50F7-EC5C-9A4E4EEEE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DC073E-9DDF-18C6-0A0C-F0BDFC920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1B6CD1A-828F-6E48-665F-BB604216587C}"/>
              </a:ext>
            </a:extLst>
          </p:cNvPr>
          <p:cNvSpPr txBox="1">
            <a:spLocks/>
          </p:cNvSpPr>
          <p:nvPr/>
        </p:nvSpPr>
        <p:spPr>
          <a:xfrm>
            <a:off x="521525" y="721302"/>
            <a:ext cx="698003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استعمال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ما؟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A328CDE-CB4D-E192-20F6-CDE4C9E4E1CC}"/>
              </a:ext>
            </a:extLst>
          </p:cNvPr>
          <p:cNvSpPr/>
          <p:nvPr/>
        </p:nvSpPr>
        <p:spPr>
          <a:xfrm>
            <a:off x="620696" y="2990659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نَسْتَعْمِلُ مُخَطَّطَ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لِتَوْضيحِ مَفْهومٍ ما؟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5252819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382C-7F1E-09BB-50F1-D421C95F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0B96E-3CC3-AD09-DB3D-9B525271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الطبيعة أمانة الأجيال"؟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9E1B12-2063-35E6-74BA-BC1793F88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D69C0B-B123-E72D-65AF-F21AC4A697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101308-CBE5-E26F-8328-653FAE06E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7C310-7377-A85B-4358-F9C407D196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C5A29-9B5F-90EA-01C4-F1C5CA1241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6B9834-6EAD-C3EC-95E5-745AAF964D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22AFDD-AD82-17FF-4458-C64EB73A0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D727D4-0F57-0975-B2C8-60054EF7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A4D1D-F863-32EB-04F8-B1474FDFB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2053DD-B0B1-D932-5492-5A381C33DEC9}"/>
              </a:ext>
            </a:extLst>
          </p:cNvPr>
          <p:cNvSpPr/>
          <p:nvPr/>
        </p:nvSpPr>
        <p:spPr>
          <a:xfrm>
            <a:off x="901920" y="2978255"/>
            <a:ext cx="7162310" cy="22065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وَرَدَتْ فـي نَصِّ «اَلطَّبيعَةُ أَمانَةُ ٱلْأَجْيالِ »؟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6705276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8BB04-57C7-98EB-729B-00E7DAA2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7AE52A-E935-2CCE-B6D4-17A0FCE84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« أستعد لفهم النص» ثم ركبوا المفردات في جمل مفيدة.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6AF953-222D-A64F-B745-CBD2503B7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29B630-23BF-8B72-50E6-79E7764E52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D2508B-7307-EA9C-D42B-332DDC15F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FDD4E-1526-879F-48A5-9B6E8EF677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9B0074-F9CE-43EA-5CB8-9F07405F45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740302-DCD2-E122-8EEF-3F72C39D52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A937FF-1CDE-7508-C498-64AC2E2993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8EC4F0-5258-2DA0-E4E7-BB7BCB4FEF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6E53B9-82F9-1AB8-50C9-C107E30FB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8E5C15-E146-628E-EE6A-0879186CD4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954" y="1418629"/>
            <a:ext cx="3402977" cy="50075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5DF3F7-4A4D-0B6E-209E-20FE9EE6E3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954" y="1956119"/>
            <a:ext cx="3402977" cy="117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365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AF8C1FA-B73F-E0C2-C1E4-1C1DFEE743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73F4-4A0D-D163-CD08-A67DF541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B155DF-4094-AC9C-4CBD-EC63B826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82496-76A5-2B02-46BF-213CB596A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6CBE8A-6918-EA8A-670C-B3203372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BE595B8-EDD5-9319-66C6-3889F4B68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3A2CFD-1E2D-CF82-5400-3071375255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3AB268-77A3-6EAF-A2B9-D480E238B2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BEF37-521F-00D6-B6C8-CD55F234E9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FE1E457-0C7F-D70E-4286-AE2AE41F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BA77CD-04CA-95D3-FAEA-D3BAD49915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63C85A-3FF0-943E-40EC-19E25E4FA6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66A314A1-1BE7-2FD6-763B-95908070F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4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20248</TotalTime>
  <Words>2768</Words>
  <Application>Microsoft Office PowerPoint</Application>
  <PresentationFormat>Affichage à l'écran (4:3)</PresentationFormat>
  <Paragraphs>588</Paragraphs>
  <Slides>72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72</vt:i4>
      </vt:variant>
    </vt:vector>
  </HeadingPairs>
  <TitlesOfParts>
    <vt:vector size="103" baseType="lpstr">
      <vt:lpstr>Sakkal Majalla</vt:lpstr>
      <vt:lpstr>Aptos</vt:lpstr>
      <vt:lpstr>Modern Love</vt:lpstr>
      <vt:lpstr>Dosis ExtraBold</vt:lpstr>
      <vt:lpstr>Arial</vt:lpstr>
      <vt:lpstr>Aptos Display</vt:lpstr>
      <vt:lpstr>Wingdings</vt:lpstr>
      <vt:lpstr>Calibri</vt:lpstr>
      <vt:lpstr>Dosis</vt:lpstr>
      <vt:lpstr>Dosis Medium</vt:lpstr>
      <vt:lpstr>Microsoft Uighur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حاولوا الالتزام بالسلوكات السابقة، من يذكرنا بها؟ </vt:lpstr>
      <vt:lpstr>ضعوا الكراسة والدفتر واللوحة في القمطر.</vt:lpstr>
      <vt:lpstr>توجيه</vt:lpstr>
      <vt:lpstr>من يقرأ دون أخطاء. (قراءتان فقط) </vt:lpstr>
      <vt:lpstr>اقرؤوا النص قراءة صامتة ثم أجيبوا عن الأسئلة المسجلة على السبورة.</vt:lpstr>
      <vt:lpstr>يتم تسجيل الأسئلة على السبورة أثناء القراءة الجهرية للنص. </vt:lpstr>
      <vt:lpstr>نصحح جماعة. </vt:lpstr>
      <vt:lpstr>من يقرأ الأجوبة. </vt:lpstr>
      <vt:lpstr>معجم</vt:lpstr>
      <vt:lpstr>ستتعرفون مخطط فراير وستتعلمون كيف توظفونه لتوضيح مفهوم ما. </vt:lpstr>
      <vt:lpstr>في البداية، ماذا نقصد بمخطط فراير؟</vt:lpstr>
      <vt:lpstr> من يقرأ؟</vt:lpstr>
      <vt:lpstr>انتبهوا كيف سأوظف مخطط فراير لتوضيح مفهوم التنمية المستدامة. </vt:lpstr>
      <vt:lpstr>أرسم مخطط فراير وأكتب في وسطه مفهوم "التنمية المستدامة".</vt:lpstr>
      <vt:lpstr>أسأل: ما المقصود بالتنمية المستدامة؟ ما خصائصها؟ وأجيب عن كل منهما في الخانة المناسبة له في المخطط.</vt:lpstr>
      <vt:lpstr>أقدم أمثلة توضيحية وأخرى مضادة.</vt:lpstr>
      <vt:lpstr>أحصل على توضيح لمفهوم "التنمية المستدامة" بإعطاء تعريف له وتحديد خصائصه وتقديم أمثلة توضيحية وأخرى مضادة.</vt:lpstr>
      <vt:lpstr>من يقرأ؟</vt:lpstr>
      <vt:lpstr>أتذكر كيف أستعمل مخطط فراير لتوضيح مفهوم معين.</vt:lpstr>
      <vt:lpstr>دوركم. ستقومون بشكل جماعي باستعمال مخطط فراير لتوضيح مفهوم " الطاقات النظيفة"</vt:lpstr>
      <vt:lpstr> من يقدم تعريفا للطاقات النظيفة؟ </vt:lpstr>
      <vt:lpstr>هذا تعريف آخر. من يقرأ؟  آخرون يحددون خصائص الطاقات النظيفة.</vt:lpstr>
      <vt:lpstr>من يقرأ بطاقة الخصائص؟   آخرون يقدمون أمثلة للطاقات النظيفة.</vt:lpstr>
      <vt:lpstr>من يقرأ بطاقة الأمثلة؟   آخرون يقدمون أمثلة مضادة.</vt:lpstr>
      <vt:lpstr>من يقرأ حصيلة توضيح مفهوم "الطاقات النظيفة" باستعمال مخطط فراير.</vt:lpstr>
      <vt:lpstr>خذوا كراساتكم الصفحة رقم -126-.</vt:lpstr>
      <vt:lpstr>أنجزوا نشاط "أنجز بمفردي " .</vt:lpstr>
      <vt:lpstr>نصحح جماعة.</vt:lpstr>
      <vt:lpstr>هذه مقترحات أخرى. من يقرأ؟ </vt:lpstr>
      <vt:lpstr>Présentation PowerPoint</vt:lpstr>
      <vt:lpstr>في حصة اليوم ستحاولون فهم نص سماعي بعنوان " الطبيعة أمانة الأجيال" وتعيدون سرد مضامينه. </vt:lpstr>
      <vt:lpstr>نبدأ حصتنا بتعرف معاني كلمات أساسية في النص. من يقرأ الكلمات التالية ؟</vt:lpstr>
      <vt:lpstr>من يقرأ معنى عبارة "الموارد الطبيعية" ؟ ثم آخر يركبها في جملة مفيدة أو يعطي أمثلة لها.</vt:lpstr>
      <vt:lpstr>من يقرأ معنى كلمة " البيئة" ؟ ثم آخر يركبها في جملة مفيدة.</vt:lpstr>
      <vt:lpstr>من يقرأ معنى فعل " استنزف " ؟ ثم آخر يركبه في جملة مفيدة.</vt:lpstr>
      <vt:lpstr>من يقرأ معنى كلمة " جرداء " ؟ ثم آخر يركبها في جملة مفيدة.</vt:lpstr>
      <vt:lpstr>من يختار كلمة أو عبارة ويذكرنا بمعناها؟ </vt:lpstr>
      <vt:lpstr> قبل أن نستمع لنص "الطبيعة أمانة الأجيال"، حاولوا بشكل ثنائي توقع المعلومات التي يمكن أن يقدمها النص انطلاقا من عنوانه والصورتين التاليتين: </vt:lpstr>
      <vt:lpstr>خذوا دفاتر البحث لتسجيل أهم المعلومات التي ستلتقطونها أثناء الاستماع. </vt:lpstr>
      <vt:lpstr>عرض فيديو "الطبيعة أمانة الأجيال" (مرتان) </vt:lpstr>
      <vt:lpstr>من يقرأ توقعه ويوضح كيف استطاع هو وزميله التحقق منه؟ </vt:lpstr>
      <vt:lpstr>سنجيب جماعة عن بعض الأسئلة لفهم النص. من يجيب عن السؤال التالي؟</vt:lpstr>
      <vt:lpstr>Présentation PowerPoint</vt:lpstr>
      <vt:lpstr>Présentation PowerPoint</vt:lpstr>
      <vt:lpstr>Présentation PowerPoint</vt:lpstr>
      <vt:lpstr>مناقشة الجواب.</vt:lpstr>
      <vt:lpstr>Présentation PowerPoint</vt:lpstr>
      <vt:lpstr>مناقشة الجواب.</vt:lpstr>
      <vt:lpstr>نصحح. من يقرأ؟</vt:lpstr>
      <vt:lpstr>الآن، خذوا كراساتكم- الصفحة -127-. </vt:lpstr>
      <vt:lpstr>استعينوا بما سجلتموه على دفاتركم، وأجيبوا عن الأسئلة التالية. </vt:lpstr>
      <vt:lpstr>نصحح جماعة. </vt:lpstr>
      <vt:lpstr>صححوا على كراساتكم.</vt:lpstr>
      <vt:lpstr>نناقش جماعة جواب السؤال الرابع. </vt:lpstr>
      <vt:lpstr>ننتقل إلى نشاط " أستعد لأتحدث"، من يقرأ التعليمة؟ (سنجيب جماعة) </vt:lpstr>
      <vt:lpstr>من يحدد الرأي الأول؟ مناقشة الأجوبة ثم الانتقال إلى المقطع الموالي. </vt:lpstr>
      <vt:lpstr>استعينوا بالأجوبة المقدمة والأساليب المقترحة واستعدوا لتقديم ملخص النص شفهيا. </vt:lpstr>
      <vt:lpstr>من يتحدث باسترسال لتقديم ملخص النص.   تناقش كل محاولة من حيث انسجام المعلومات والتحدث باسترسال.</vt:lpstr>
      <vt:lpstr>اختتام الحصة</vt:lpstr>
      <vt:lpstr>Présentation PowerPoint</vt:lpstr>
      <vt:lpstr>من يذكرنا بأهم الأفكار التي وردت في النص السماعي" الطبيعة أمانة الأجيال"؟</vt:lpstr>
      <vt:lpstr>أنجزوا نشاط « أستعد لفهم النص» ثم ركبوا المفردات في جمل مفيدة.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265</cp:revision>
  <dcterms:created xsi:type="dcterms:W3CDTF">2023-09-20T21:35:22Z</dcterms:created>
  <dcterms:modified xsi:type="dcterms:W3CDTF">2026-05-10T06:12:20Z</dcterms:modified>
</cp:coreProperties>
</file>