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4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5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6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7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8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9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0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1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9" r:id="rId1"/>
    <p:sldMasterId id="2147483702" r:id="rId2"/>
    <p:sldMasterId id="2147483725" r:id="rId3"/>
    <p:sldMasterId id="2147483748" r:id="rId4"/>
    <p:sldMasterId id="2147483771" r:id="rId5"/>
    <p:sldMasterId id="2147483786" r:id="rId6"/>
    <p:sldMasterId id="2147483799" r:id="rId7"/>
    <p:sldMasterId id="2147483824" r:id="rId8"/>
    <p:sldMasterId id="2147483839" r:id="rId9"/>
    <p:sldMasterId id="2147483863" r:id="rId10"/>
    <p:sldMasterId id="2147483886" r:id="rId11"/>
    <p:sldMasterId id="2147483910" r:id="rId12"/>
  </p:sldMasterIdLst>
  <p:notesMasterIdLst>
    <p:notesMasterId r:id="rId46"/>
  </p:notesMasterIdLst>
  <p:sldIdLst>
    <p:sldId id="2147482754" r:id="rId13"/>
    <p:sldId id="2147482604" r:id="rId14"/>
    <p:sldId id="2147482471" r:id="rId15"/>
    <p:sldId id="2147482697" r:id="rId16"/>
    <p:sldId id="2147482705" r:id="rId17"/>
    <p:sldId id="2147482706" r:id="rId18"/>
    <p:sldId id="2147482472" r:id="rId19"/>
    <p:sldId id="2147482473" r:id="rId20"/>
    <p:sldId id="2134807209" r:id="rId21"/>
    <p:sldId id="2134807211" r:id="rId22"/>
    <p:sldId id="2147482740" r:id="rId23"/>
    <p:sldId id="2147482757" r:id="rId24"/>
    <p:sldId id="2134807214" r:id="rId25"/>
    <p:sldId id="2147482708" r:id="rId26"/>
    <p:sldId id="2134806766" r:id="rId27"/>
    <p:sldId id="2147482525" r:id="rId28"/>
    <p:sldId id="2147482526" r:id="rId29"/>
    <p:sldId id="2147482749" r:id="rId30"/>
    <p:sldId id="2147482527" r:id="rId31"/>
    <p:sldId id="2147482750" r:id="rId32"/>
    <p:sldId id="2147482755" r:id="rId33"/>
    <p:sldId id="2147482756" r:id="rId34"/>
    <p:sldId id="2147482758" r:id="rId35"/>
    <p:sldId id="2147482712" r:id="rId36"/>
    <p:sldId id="2147482530" r:id="rId37"/>
    <p:sldId id="2147482732" r:id="rId38"/>
    <p:sldId id="2147482751" r:id="rId39"/>
    <p:sldId id="2147482753" r:id="rId40"/>
    <p:sldId id="2147482542" r:id="rId41"/>
    <p:sldId id="2147482715" r:id="rId42"/>
    <p:sldId id="2147482726" r:id="rId43"/>
    <p:sldId id="2147482502" r:id="rId44"/>
    <p:sldId id="2147482634" r:id="rId45"/>
  </p:sldIdLst>
  <p:sldSz cx="9144000" cy="6858000" type="screen4x3"/>
  <p:notesSz cx="6858000" cy="9144000"/>
  <p:embeddedFontLst>
    <p:embeddedFont>
      <p:font typeface="Dosis" pitchFamily="2" charset="0"/>
      <p:regular r:id="rId47"/>
      <p:bold r:id="rId48"/>
    </p:embeddedFont>
    <p:embeddedFont>
      <p:font typeface="Dosis ExtraBold" pitchFamily="2" charset="0"/>
      <p:bold r:id="rId49"/>
    </p:embeddedFont>
    <p:embeddedFont>
      <p:font typeface="Dosis Medium" pitchFamily="2" charset="0"/>
      <p:regular r:id="rId50"/>
    </p:embeddedFont>
    <p:embeddedFont>
      <p:font typeface="Dosis SemiBold" pitchFamily="2" charset="0"/>
      <p:bold r:id="rId51"/>
    </p:embeddedFont>
    <p:embeddedFont>
      <p:font typeface="Microsoft Uighur" panose="02000000000000000000" pitchFamily="2" charset="-78"/>
      <p:regular r:id="rId52"/>
      <p:bold r:id="rId53"/>
    </p:embeddedFont>
    <p:embeddedFont>
      <p:font typeface="Modern Love" panose="04090805081005020601" pitchFamily="82" charset="0"/>
      <p:regular r:id="rId5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D6E9EA"/>
    <a:srgbClr val="1E3F48"/>
    <a:srgbClr val="0097B2"/>
    <a:srgbClr val="106585"/>
    <a:srgbClr val="00729A"/>
    <a:srgbClr val="70B1B6"/>
    <a:srgbClr val="7FB9BE"/>
    <a:srgbClr val="C3D21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447" autoAdjust="0"/>
  </p:normalViewPr>
  <p:slideViewPr>
    <p:cSldViewPr snapToGrid="0">
      <p:cViewPr varScale="1">
        <p:scale>
          <a:sx n="69" d="100"/>
          <a:sy n="69" d="100"/>
        </p:scale>
        <p:origin x="12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font" Target="fonts/font7.fntdata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font" Target="fonts/font2.fntdata"/><Relationship Id="rId56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font" Target="fonts/font3.fntdata"/><Relationship Id="rId57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3453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2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4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4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4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5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5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5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png"/></Relationships>
</file>

<file path=ppt/slideLayouts/_rels/slideLayout1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png"/></Relationships>
</file>

<file path=ppt/slideLayouts/_rels/slideLayout1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.png"/></Relationships>
</file>

<file path=ppt/slideLayouts/_rels/slideLayout2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2001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0160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0966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0966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6936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9308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6845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4340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2811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9854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56981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892190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09108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275526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045763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031206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793627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422172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805204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376462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97611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551285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40040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9278802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734938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793439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193824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34757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543932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467394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510624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6639393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70048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927207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616541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52660999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95952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488448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2038225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70037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42523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28986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957946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06137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954458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703587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39851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132157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15380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216025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547331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15968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543699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245144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4201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237532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24051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0654299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386664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555972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18261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40852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34531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915191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207009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523729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638190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03492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075235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26435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10196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572477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522920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3094230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548947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5096649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034262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80845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91894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965721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476876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421984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076784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962071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418801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956832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320357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929907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55370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23804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0313992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45651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009583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670764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851981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60945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881488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448947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085035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86080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406265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956322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838949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252588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070493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866024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772157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4713601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623261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298369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32159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0226464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592509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78969837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52396796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49233665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29594443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67050442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15577027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43839897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1394596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059286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903813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949687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346648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470687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2300830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780179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315450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417914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872348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983339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8527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6166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707100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38037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208652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0550551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86831229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834030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222530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7640188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71868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6118002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330508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440172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138421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076398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90009032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38397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224708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831811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2811305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65620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7969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09812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7747584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482579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738592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545941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97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302269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32750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95750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812130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152272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5308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8844324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674912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19674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948570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987871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8666073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023542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192793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9528127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027169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217310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2643779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117650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20505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197694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719131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349970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185823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0570366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8791451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4426139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7734032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492351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94828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232912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7979014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14086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119687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3298651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307214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9126440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601085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1475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6478015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273977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039644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830587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808720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042331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3803274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227515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384315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5664665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638317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744022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5807237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498336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858204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6583803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27061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5934630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2195411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0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165177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4569403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5530890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0299436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9536708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769692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9914022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857609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3004884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26331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163800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4372769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6578586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5468304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1323543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9187885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882304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1429593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1846086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0613591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65112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0.xml"/><Relationship Id="rId21" Type="http://schemas.openxmlformats.org/officeDocument/2006/relationships/slideLayout" Target="../slideLayouts/slideLayout78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slideLayout" Target="../slideLayouts/slideLayout7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97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18" Type="http://schemas.openxmlformats.org/officeDocument/2006/relationships/slideLayout" Target="../slideLayouts/slideLayout128.xml"/><Relationship Id="rId26" Type="http://schemas.openxmlformats.org/officeDocument/2006/relationships/image" Target="../media/image6.jpg"/><Relationship Id="rId3" Type="http://schemas.openxmlformats.org/officeDocument/2006/relationships/slideLayout" Target="../slideLayouts/slideLayout113.xml"/><Relationship Id="rId21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slideLayout" Target="../slideLayouts/slideLayout127.xml"/><Relationship Id="rId25" Type="http://schemas.openxmlformats.org/officeDocument/2006/relationships/theme" Target="../theme/theme7.xml"/><Relationship Id="rId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26.xml"/><Relationship Id="rId20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24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23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20.xml"/><Relationship Id="rId19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Relationship Id="rId22" Type="http://schemas.openxmlformats.org/officeDocument/2006/relationships/slideLayout" Target="../slideLayouts/slideLayout13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36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18" Type="http://schemas.openxmlformats.org/officeDocument/2006/relationships/slideLayout" Target="../slideLayouts/slideLayout166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151.xml"/><Relationship Id="rId21" Type="http://schemas.openxmlformats.org/officeDocument/2006/relationships/slideLayout" Target="../slideLayouts/slideLayout169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slideLayout" Target="../slideLayouts/slideLayout165.xml"/><Relationship Id="rId25" Type="http://schemas.openxmlformats.org/officeDocument/2006/relationships/theme" Target="../theme/theme9.xml"/><Relationship Id="rId2" Type="http://schemas.openxmlformats.org/officeDocument/2006/relationships/slideLayout" Target="../slideLayouts/slideLayout150.xml"/><Relationship Id="rId16" Type="http://schemas.openxmlformats.org/officeDocument/2006/relationships/slideLayout" Target="../slideLayouts/slideLayout164.xml"/><Relationship Id="rId20" Type="http://schemas.openxmlformats.org/officeDocument/2006/relationships/slideLayout" Target="../slideLayouts/slideLayout168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24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23" Type="http://schemas.openxmlformats.org/officeDocument/2006/relationships/slideLayout" Target="../slideLayouts/slideLayout171.xml"/><Relationship Id="rId10" Type="http://schemas.openxmlformats.org/officeDocument/2006/relationships/slideLayout" Target="../slideLayouts/slideLayout158.xml"/><Relationship Id="rId19" Type="http://schemas.openxmlformats.org/officeDocument/2006/relationships/slideLayout" Target="../slideLayouts/slideLayout167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Relationship Id="rId22" Type="http://schemas.openxmlformats.org/officeDocument/2006/relationships/slideLayout" Target="../slideLayouts/slideLayout17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slideLayout" Target="../slideLayouts/slideLayout185.xml"/><Relationship Id="rId18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75.xml"/><Relationship Id="rId21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79.xml"/><Relationship Id="rId12" Type="http://schemas.openxmlformats.org/officeDocument/2006/relationships/slideLayout" Target="../slideLayouts/slideLayout184.xml"/><Relationship Id="rId17" Type="http://schemas.openxmlformats.org/officeDocument/2006/relationships/slideLayout" Target="../slideLayouts/slideLayout189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74.xml"/><Relationship Id="rId16" Type="http://schemas.openxmlformats.org/officeDocument/2006/relationships/slideLayout" Target="../slideLayouts/slideLayout188.xml"/><Relationship Id="rId20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77.xml"/><Relationship Id="rId15" Type="http://schemas.openxmlformats.org/officeDocument/2006/relationships/slideLayout" Target="../slideLayouts/slideLayout187.xml"/><Relationship Id="rId23" Type="http://schemas.openxmlformats.org/officeDocument/2006/relationships/slideLayout" Target="../slideLayouts/slideLayout195.xml"/><Relationship Id="rId10" Type="http://schemas.openxmlformats.org/officeDocument/2006/relationships/slideLayout" Target="../slideLayouts/slideLayout182.xml"/><Relationship Id="rId19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slideLayout" Target="../slideLayouts/slideLayout186.xml"/><Relationship Id="rId22" Type="http://schemas.openxmlformats.org/officeDocument/2006/relationships/slideLayout" Target="../slideLayouts/slideLayout19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18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198.xml"/><Relationship Id="rId21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17" Type="http://schemas.openxmlformats.org/officeDocument/2006/relationships/slideLayout" Target="../slideLayouts/slideLayout21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97.xml"/><Relationship Id="rId16" Type="http://schemas.openxmlformats.org/officeDocument/2006/relationships/slideLayout" Target="../slideLayouts/slideLayout211.xml"/><Relationship Id="rId20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200.xml"/><Relationship Id="rId15" Type="http://schemas.openxmlformats.org/officeDocument/2006/relationships/slideLayout" Target="../slideLayouts/slideLayout210.xml"/><Relationship Id="rId23" Type="http://schemas.openxmlformats.org/officeDocument/2006/relationships/slideLayout" Target="../slideLayouts/slideLayout218.xml"/><Relationship Id="rId10" Type="http://schemas.openxmlformats.org/officeDocument/2006/relationships/slideLayout" Target="../slideLayouts/slideLayout205.xml"/><Relationship Id="rId19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9.xml"/><Relationship Id="rId22" Type="http://schemas.openxmlformats.org/officeDocument/2006/relationships/slideLayout" Target="../slideLayouts/slideLayout21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1.xml"/><Relationship Id="rId21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20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23" Type="http://schemas.openxmlformats.org/officeDocument/2006/relationships/slideLayout" Target="../slideLayouts/slideLayout241.xml"/><Relationship Id="rId10" Type="http://schemas.openxmlformats.org/officeDocument/2006/relationships/slideLayout" Target="../slideLayouts/slideLayout228.xml"/><Relationship Id="rId19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Relationship Id="rId22" Type="http://schemas.openxmlformats.org/officeDocument/2006/relationships/slideLayout" Target="../slideLayouts/slideLayout2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8463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93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808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  <p:sldLayoutId id="214748372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035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  <p:sldLayoutId id="2147483742" r:id="rId17"/>
    <p:sldLayoutId id="2147483743" r:id="rId18"/>
    <p:sldLayoutId id="2147483744" r:id="rId19"/>
    <p:sldLayoutId id="2147483745" r:id="rId20"/>
    <p:sldLayoutId id="2147483746" r:id="rId21"/>
    <p:sldLayoutId id="214748374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7078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  <p:sldLayoutId id="2147483766" r:id="rId18"/>
    <p:sldLayoutId id="2147483767" r:id="rId19"/>
    <p:sldLayoutId id="2147483768" r:id="rId20"/>
    <p:sldLayoutId id="2147483769" r:id="rId21"/>
    <p:sldLayoutId id="214748377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21/05/2026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7906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936" r:id="rId13"/>
    <p:sldLayoutId id="2147483784" r:id="rId14"/>
    <p:sldLayoutId id="2147483933" r:id="rId15"/>
    <p:sldLayoutId id="2147483785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2005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939" r:id="rId13"/>
    <p:sldLayoutId id="2147483938" r:id="rId14"/>
    <p:sldLayoutId id="214748393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272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12" r:id="rId13"/>
    <p:sldLayoutId id="2147483813" r:id="rId14"/>
    <p:sldLayoutId id="2147483814" r:id="rId15"/>
    <p:sldLayoutId id="2147483815" r:id="rId16"/>
    <p:sldLayoutId id="2147483816" r:id="rId17"/>
    <p:sldLayoutId id="2147483817" r:id="rId18"/>
    <p:sldLayoutId id="2147483818" r:id="rId19"/>
    <p:sldLayoutId id="2147483819" r:id="rId20"/>
    <p:sldLayoutId id="2147483820" r:id="rId21"/>
    <p:sldLayoutId id="2147483821" r:id="rId22"/>
    <p:sldLayoutId id="2147483822" r:id="rId23"/>
    <p:sldLayoutId id="2147483823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7624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  <p:sldLayoutId id="2147483838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722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  <p:sldLayoutId id="2147483856" r:id="rId17"/>
    <p:sldLayoutId id="2147483857" r:id="rId18"/>
    <p:sldLayoutId id="2147483858" r:id="rId19"/>
    <p:sldLayoutId id="2147483859" r:id="rId20"/>
    <p:sldLayoutId id="2147483860" r:id="rId21"/>
    <p:sldLayoutId id="2147483861" r:id="rId22"/>
    <p:sldLayoutId id="2147483862" r:id="rId23"/>
    <p:sldLayoutId id="2147483940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8380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  <p:sldLayoutId id="2147483880" r:id="rId17"/>
    <p:sldLayoutId id="2147483881" r:id="rId18"/>
    <p:sldLayoutId id="2147483882" r:id="rId19"/>
    <p:sldLayoutId id="2147483883" r:id="rId20"/>
    <p:sldLayoutId id="2147483941" r:id="rId21"/>
    <p:sldLayoutId id="2147483884" r:id="rId22"/>
    <p:sldLayoutId id="214748388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4449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  <p:sldLayoutId id="214748390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7890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  <p:sldLayoutId id="2147483922" r:id="rId12"/>
    <p:sldLayoutId id="2147483923" r:id="rId13"/>
    <p:sldLayoutId id="2147483924" r:id="rId14"/>
    <p:sldLayoutId id="2147483925" r:id="rId15"/>
    <p:sldLayoutId id="2147483926" r:id="rId16"/>
    <p:sldLayoutId id="2147483927" r:id="rId17"/>
    <p:sldLayoutId id="2147483928" r:id="rId18"/>
    <p:sldLayoutId id="2147483929" r:id="rId19"/>
    <p:sldLayoutId id="2147483930" r:id="rId20"/>
    <p:sldLayoutId id="2147483937" r:id="rId21"/>
    <p:sldLayoutId id="2147483931" r:id="rId22"/>
    <p:sldLayoutId id="214748393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9.jp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Relationship Id="rId9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6.png"/><Relationship Id="rId7" Type="http://schemas.openxmlformats.org/officeDocument/2006/relationships/image" Target="../media/image4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6.png"/><Relationship Id="rId7" Type="http://schemas.openxmlformats.org/officeDocument/2006/relationships/image" Target="../media/image4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6.png"/><Relationship Id="rId7" Type="http://schemas.openxmlformats.org/officeDocument/2006/relationships/image" Target="../media/image4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3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Relationship Id="rId9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07.xml"/><Relationship Id="rId5" Type="http://schemas.openxmlformats.org/officeDocument/2006/relationships/image" Target="../media/image32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6.png"/><Relationship Id="rId7" Type="http://schemas.openxmlformats.org/officeDocument/2006/relationships/image" Target="../media/image47.png"/><Relationship Id="rId12" Type="http://schemas.microsoft.com/office/2007/relationships/hdphoto" Target="../media/hdphoto7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png"/><Relationship Id="rId11" Type="http://schemas.openxmlformats.org/officeDocument/2006/relationships/image" Target="../media/image49.png"/><Relationship Id="rId5" Type="http://schemas.openxmlformats.org/officeDocument/2006/relationships/image" Target="../media/image38.png"/><Relationship Id="rId10" Type="http://schemas.microsoft.com/office/2007/relationships/hdphoto" Target="../media/hdphoto6.wdp"/><Relationship Id="rId4" Type="http://schemas.openxmlformats.org/officeDocument/2006/relationships/image" Target="../media/image37.png"/><Relationship Id="rId9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07.xml"/><Relationship Id="rId5" Type="http://schemas.openxmlformats.org/officeDocument/2006/relationships/image" Target="../media/image12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220.xml"/><Relationship Id="rId7" Type="http://schemas.openxmlformats.org/officeDocument/2006/relationships/image" Target="../media/image3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6.png"/><Relationship Id="rId5" Type="http://schemas.openxmlformats.org/officeDocument/2006/relationships/image" Target="../media/image34.png"/><Relationship Id="rId4" Type="http://schemas.openxmlformats.org/officeDocument/2006/relationships/image" Target="../media/image46.png"/><Relationship Id="rId9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slideLayout" Target="../slideLayouts/slideLayout192.xml"/><Relationship Id="rId7" Type="http://schemas.openxmlformats.org/officeDocument/2006/relationships/image" Target="../media/image3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22.gif"/><Relationship Id="rId4" Type="http://schemas.openxmlformats.org/officeDocument/2006/relationships/image" Target="../media/image34.png"/><Relationship Id="rId9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9202FA7-22B4-2DEA-8980-D4E0FB409B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1" b="3759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  <a:noFill/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C61EA6A-0CFC-2B2C-1091-B5D83FE3F1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436" y="3336840"/>
            <a:ext cx="2722572" cy="800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896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22113D61-7D8E-E3C8-08FE-5DE70C98A12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</a:t>
            </a:r>
            <a:r>
              <a:rPr lang="fr-FR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الثاني</a:t>
            </a:r>
            <a:endParaRPr lang="fr-MA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إنتاج كتابي – الحصة 3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الحصة4  (30د)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الأساليب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. (30د)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قبل القراءة: التوقع والتحقق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– الفهم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توليف (شكل وفهم) (40د)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الاثرائية : الحصة 2  (20د)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التراكيب . (30د)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(10د)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ما بعد القراءة : تقويم المقروء(30د)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الكتابة : إنتاج كتابي الحصة 5 (30د)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5 -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يومياتي في الكتابة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86" y="2122576"/>
            <a:ext cx="13019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حي بن يقظان  (2)  – تركيب و تقويم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892323" y="3380220"/>
            <a:ext cx="17155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ورشة القراءة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– الحصة 4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 كتابة الحجج  - الحصة 5 : إنتاج مشترك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086808" y="4692778"/>
            <a:ext cx="2515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 – الحصة 5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0411D317-4984-A58F-56A5-73DC875A121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72608" y="3255190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16526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3138671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كتابة فقرة بسيطة 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بتوظيف أساليب التعليل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4029452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استثمار نص مقروء؛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E688406-B6D5-3294-EAF9-8A364E4EC6FD}"/>
              </a:ext>
            </a:extLst>
          </p:cNvPr>
          <p:cNvGrpSpPr/>
          <p:nvPr/>
        </p:nvGrpSpPr>
        <p:grpSpPr>
          <a:xfrm>
            <a:off x="1224000" y="4920233"/>
            <a:ext cx="6696000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C59D9D4-F179-EC7F-D86A-CC7F59E9A72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441C4DF-9238-0085-0874-C9D1C437C9A0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حجج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347043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94937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</a:t>
            </a:r>
            <a:r>
              <a:rPr lang="ar-MA" sz="2800" b="1" dirty="0">
                <a:cs typeface="Microsoft Uighur" panose="02000000000000000000" pitchFamily="2" charset="-78"/>
              </a:rPr>
              <a:t>يومياتي في الكتابة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564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59328EA-B723-6C0E-E427-93F4145C8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767CFD88-A632-7DE0-88C5-F009B7D24B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EDD33BA-FDF6-6817-CCEC-9E62E5265B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95858C72-269F-F713-DEF3-755A10BDC1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1602DA7-D8B9-CB3F-AE3F-99550FB466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5" name="Rectangle 124">
            <a:extLst>
              <a:ext uri="{FF2B5EF4-FFF2-40B4-BE49-F238E27FC236}">
                <a16:creationId xmlns:a16="http://schemas.microsoft.com/office/drawing/2014/main" id="{0FCE3A03-AFF6-26E7-C83C-EB6D246186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1BC096F-D704-5C70-892B-2CB7A34B9F8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FD85E79-0A8F-E883-223F-B8ACDFA907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3" name="Espace réservé pour une image  10">
            <a:extLst>
              <a:ext uri="{FF2B5EF4-FFF2-40B4-BE49-F238E27FC236}">
                <a16:creationId xmlns:a16="http://schemas.microsoft.com/office/drawing/2014/main" id="{48113D8F-D016-309D-77E9-1203A7D98F4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1B8FB2F-722E-865C-9816-3FD7A5BAC679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3DDE4D0-A554-B08E-D044-E14F4A8F5E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11441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DC36DB50-CC22-FE34-F334-EA4DCDEC3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EC33B5-33EF-53AE-F7E3-5E654236CE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3EF799-6305-9659-CCEC-9588AF4DE9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35C2DDF-1878-FECB-00E1-1D56C085D0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6C210A-22F0-C2AF-9D0E-F7E3E50C258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F012A26-29F9-8F9E-B20D-B55392F24A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1B173B-9A19-634D-161E-306D9BB2890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11891E7-FF9F-54AC-F950-E4F947BC76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B15038-145E-7458-2632-9BD9B1DC632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9" name="Espace réservé pour une image  4">
            <a:extLst>
              <a:ext uri="{FF2B5EF4-FFF2-40B4-BE49-F238E27FC236}">
                <a16:creationId xmlns:a16="http://schemas.microsoft.com/office/drawing/2014/main" id="{A9315436-C173-644A-76EC-732D60A426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07338" y="650875"/>
            <a:ext cx="898525" cy="900113"/>
          </a:xfrm>
        </p:spPr>
      </p:pic>
      <p:pic>
        <p:nvPicPr>
          <p:cNvPr id="2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6779A2A7-2C7E-3B81-A7B2-DF6AFE765A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9647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73057-B35F-CDB2-0679-18F415F47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8D6F99A-7FBE-42E6-998F-ACACD6610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نشاط يومياتي في الكتابة.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7B8762-778E-C6FC-2B14-5F5DA425D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EAE30F5-089F-E38B-1CB4-9E4DFED59E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82763C3-02D4-B810-E06C-CCAEDEB18F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41E2395-B2D4-6FFD-934F-470880B07D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AB1CC1B-75D4-5731-BDC1-3C9B4963E1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4FE43F-2C19-7634-191B-4752772FB3E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232FFA6-A8D6-4A2F-3C4D-B2983BE904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620423-54DE-D0C0-A3D3-7DEE96F942C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2" name="Espace réservé pour une image  2">
            <a:extLst>
              <a:ext uri="{FF2B5EF4-FFF2-40B4-BE49-F238E27FC236}">
                <a16:creationId xmlns:a16="http://schemas.microsoft.com/office/drawing/2014/main" id="{20B90988-A4DE-5E6B-D0AA-DE8AC43B1C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CEF69F9-0250-3729-C8E1-C83AD348AEB2}"/>
              </a:ext>
            </a:extLst>
          </p:cNvPr>
          <p:cNvSpPr txBox="1"/>
          <p:nvPr/>
        </p:nvSpPr>
        <p:spPr>
          <a:xfrm>
            <a:off x="2093126" y="2577650"/>
            <a:ext cx="5132476" cy="1532066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يَوْمِيّاتي في ﭐلْكِتابَةِ.</a:t>
            </a:r>
          </a:p>
        </p:txBody>
      </p:sp>
    </p:spTree>
    <p:extLst>
      <p:ext uri="{BB962C8B-B14F-4D97-AF65-F5344CB8AC3E}">
        <p14:creationId xmlns:p14="http://schemas.microsoft.com/office/powerpoint/2010/main" val="213546771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7797B-766E-6470-7FE1-F86802D64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6A60F204-8B56-45A7-4FA9-3B2DD020E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598" y="69532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الأفعال التالية. اختر واحداً منها وأبدِ رأيك فيه: هل تؤيده أم ترفضه؟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CC0871-0C55-F368-78D4-FB7772146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25172C3-A6BD-FE91-C27B-11DB1E3040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99267A1-B288-F3A1-F0EE-646454A00A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1FC2E0F-0B93-44D3-0247-7E10600BA1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00CFE33-54FC-50A4-E90C-23E89F366A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15DBCD-8EA5-6680-1AC1-D80DB8EB79E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9EC81CD-5C18-8E64-3020-CD2003D846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926E3E-EFAE-7362-F09A-11A34E131A4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3F15796B-66DB-933F-EA52-95DCE8BB33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AFEB6D0-E883-C27A-9D23-541FB6514E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7641" y="4426616"/>
            <a:ext cx="3157915" cy="2021424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8AE905E-445E-EC17-E91C-59A9F47FA4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5556" y="1764441"/>
            <a:ext cx="3015496" cy="2298319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878A312-D9C1-3611-F3BD-27C1C6F764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70267" y="1792500"/>
            <a:ext cx="2926043" cy="2270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00911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A6BAD-05E8-9C5E-7E4E-7E3EC739B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FDEC6270-FB48-477B-F0BA-3ABEAACD6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598" y="69532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استعينوا بالعبارات التالية .سامر بين الصفوف لمساعدتكم. معكم 5 دقائق للإنجاز في  دفاتركم.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2804AC-9BBF-C1D0-55E2-64BFFB5A4C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128678E-7A95-C4AC-0016-8F9D930FAB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B0E4C5C-173A-922A-DDD5-1977ACA9E8D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B572A55-3707-9B81-B1DF-A08AC89E75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7F9B272-AACD-3D43-9737-FF7BA8A3C34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A6B706-76DE-1934-6781-A50F9F5D492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63D8005-17A4-339A-4BD1-20440D0D836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892E20-A581-F85B-BD08-CC766035A67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2231A3B7-164F-290D-66AE-2EC715DB50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BCAA71A-8546-3B02-2A46-C0D0EFB77285}"/>
              </a:ext>
            </a:extLst>
          </p:cNvPr>
          <p:cNvSpPr txBox="1"/>
          <p:nvPr/>
        </p:nvSpPr>
        <p:spPr>
          <a:xfrm>
            <a:off x="750405" y="3108536"/>
            <a:ext cx="7822093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buNone/>
            </a:pP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أَرى أَنَّ.............................…...لِأَنَّ ................................................</a:t>
            </a:r>
          </a:p>
          <a:p>
            <a:pPr algn="just" rtl="1">
              <a:lnSpc>
                <a:spcPct val="150000"/>
              </a:lnSpc>
              <a:buNone/>
            </a:pP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أَعْتَقِدُ أَنَّ...........................…...لِأَنَّ................................................</a:t>
            </a:r>
          </a:p>
          <a:p>
            <a:pPr algn="just" rtl="1">
              <a:lnSpc>
                <a:spcPct val="150000"/>
              </a:lnSpc>
              <a:buNone/>
            </a:pP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رَأيي.........................…...لِأَنَّ ..................................................</a:t>
            </a:r>
          </a:p>
          <a:p>
            <a:pPr algn="just" rtl="1">
              <a:lnSpc>
                <a:spcPct val="150000"/>
              </a:lnSpc>
              <a:buNone/>
            </a:pP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مِنْ وِجْهَةِ نَظَري........................…...لِأَنَّ ........................................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61F428B-37D8-95DE-E8B7-785880EF97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815" y="1853731"/>
            <a:ext cx="1866183" cy="146583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DADDF2A-3FAE-A1CB-FE02-BBC1F22E02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2690" y="1853731"/>
            <a:ext cx="1923235" cy="146583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4ECF882-999F-3852-E478-5315FD4811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43723" y="1852584"/>
            <a:ext cx="1923235" cy="149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99780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E242E-DF96-ED56-92AD-50B4426F8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471972EE-870C-B127-F83B-E6E9874BD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598" y="69532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جوابه.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7F355C7-879F-CC3D-9759-E1C39080D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3A3440-5235-BDC4-93EF-1EB3905A6B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477FCC-ACD1-3885-3CB0-0239EF6238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DEA203C-3417-D20B-3CDD-18C94F2655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82B3806-0202-F504-B33D-18C3C84A804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F943F7-34A0-E58E-95A9-D68080D6CF0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F7C2D4D-9B7B-9A82-FC06-27589B090D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72B788-877E-417A-6140-9C71FAC8D9C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BDE4DD6C-7BFD-6305-EF69-22F0FCC603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1EDABD5-6C16-AE46-DF1B-45DEDA441D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7641" y="4426616"/>
            <a:ext cx="3157915" cy="2021424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4289172-5ECF-23D7-C5D1-10DB55785A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5556" y="1764441"/>
            <a:ext cx="3015496" cy="2298319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0A0D8C9-1A65-197F-B9E8-2BC770DED2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70267" y="1792500"/>
            <a:ext cx="2926043" cy="2270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42427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5CBB0-D9CA-DF00-9221-1F0DDA471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304BB7A-1965-6965-56F7-AFE57B4F03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338DB2-267F-D61F-3F6A-1A09964C4D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7E3812E-758E-1C52-F263-F1A4EC0CCC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1989CC4-403E-5F1E-A881-1F697972363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D585FF6-DC14-00AF-EE48-1687B3898D1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5942B6-7AAF-0CCF-1E0B-64F22EF3236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210053-B8F5-BC30-A455-8B3E71B3F57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91FD176-DD9E-A2FE-25E2-380286B618F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C9100D35-2DE4-E24C-9C93-B7B98242D6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F8D9535-02CE-B81E-D69C-8A931A34C717}"/>
              </a:ext>
            </a:extLst>
          </p:cNvPr>
          <p:cNvSpPr txBox="1"/>
          <p:nvPr/>
        </p:nvSpPr>
        <p:spPr>
          <a:xfrm>
            <a:off x="-120316" y="845112"/>
            <a:ext cx="75554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الكتابة هم ...........................................................................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D3FF3C8-56DF-732F-522C-232F97B25726}"/>
              </a:ext>
            </a:extLst>
          </p:cNvPr>
          <p:cNvSpPr txBox="1"/>
          <p:nvPr/>
        </p:nvSpPr>
        <p:spPr>
          <a:xfrm>
            <a:off x="3116422" y="1332227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ٱلْكِتابَةِ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5886CCD0-5EA4-DB54-C868-151430A4224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94291" y="248636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680245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649" y="999269"/>
            <a:ext cx="3234184" cy="720000"/>
          </a:xfrm>
        </p:spPr>
        <p:txBody>
          <a:bodyPr/>
          <a:lstStyle/>
          <a:p>
            <a:pPr lvl="0" algn="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ورشة القراءة – الحصة 4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83401"/>
            <a:ext cx="7789894" cy="3091198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299411" y="2924174"/>
            <a:ext cx="6533147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حي بن يقظان (2) – تركيب و تقويم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4249791" y="1730626"/>
            <a:ext cx="2975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 rtl="1">
              <a:defRPr sz="36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 – الحصة 4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  <p:pic>
        <p:nvPicPr>
          <p:cNvPr id="5" name="Image 8">
            <a:extLst>
              <a:ext uri="{FF2B5EF4-FFF2-40B4-BE49-F238E27FC236}">
                <a16:creationId xmlns:a16="http://schemas.microsoft.com/office/drawing/2014/main" id="{3BE6C508-0C53-9D16-9D22-FD939E761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6833" y="1139239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E90184-17B2-1C30-A2C3-B190C6217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1" y="1772260"/>
            <a:ext cx="46907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59328EA-B723-6C0E-E427-93F4145C8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قراءة نص حي بن يقظان. قراءات فردية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767CFD88-A632-7DE0-88C5-F009B7D24B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EDD33BA-FDF6-6817-CCEC-9E62E5265B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95858C72-269F-F713-DEF3-755A10BDC1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1602DA7-D8B9-CB3F-AE3F-99550FB466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603824EE-146C-6868-5FB0-FC012ADCEC1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FCE3A03-AFF6-26E7-C83C-EB6D246186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1BC096F-D704-5C70-892B-2CB7A34B9F8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FD85E79-0A8F-E883-223F-B8ACDFA907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7BC216E2-F890-13C7-77A4-BA83D43712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D1542CE8-59C3-BFF7-F2F9-202FE6661233}"/>
              </a:ext>
            </a:extLst>
          </p:cNvPr>
          <p:cNvGrpSpPr/>
          <p:nvPr/>
        </p:nvGrpSpPr>
        <p:grpSpPr>
          <a:xfrm>
            <a:off x="356794" y="1920476"/>
            <a:ext cx="8422467" cy="4466997"/>
            <a:chOff x="356794" y="1920476"/>
            <a:chExt cx="8422467" cy="44669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19B3994-A82F-5E22-7EB0-B0E0D29333E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794" y="1954108"/>
              <a:ext cx="3073103" cy="4317137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E427175-734B-8101-20C0-947575192CC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816650" y="1972583"/>
              <a:ext cx="3125223" cy="4414890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83C6C21-EDF8-DDA7-3E3A-E9A3DEB6AB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714105" y="1920476"/>
              <a:ext cx="3065156" cy="44214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5509333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1F3AE-C939-742D-F50B-9740D53F3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B49FEC6-DD06-DC45-D8BD-ED5A1B0AA24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F0C8311-7788-AF97-45F9-E1876267E5DD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C5EB385-2117-F646-E570-2941CD54E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ستجيبون  على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الأسئلة التالية. عمل ثنائي 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93E1C471-8134-EAB8-C55C-0268FFA018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1D7D7D3C-80A8-C664-70EE-592256BCB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8E22BF74-7418-C029-CFFB-AB7A5F2900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942CE9C-6A81-F1E8-2C0D-49B87581F1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4F8D44E4-A1DA-DAC2-C850-4E71FB6025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5732A9B9-C030-CE3C-429B-E35225E33E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14CC7DB1-92FB-04C3-0CE4-2ABB4E77816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D742B47A-695E-D02F-B19F-C462D49923A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05985B1-960A-61AD-8FFB-6817CAB594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2A1EDE-3B6A-B696-BD40-3E60A89857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2556" y="2408999"/>
            <a:ext cx="8032021" cy="376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604871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819BC-658A-6699-F3A0-767B97AEE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09E268B2-1F6A-2867-7B33-BE3F4DE7D02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6D97692-D1FF-9169-EC0D-6519AC44DFD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8E5D14D-B479-322A-DC59-D7A23DB2E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 معكم 10 دقائق</a:t>
            </a:r>
            <a:endParaRPr lang="fr-FR" sz="2400" b="1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D5BA0FF3-03CD-9251-85C0-8EE3E53D28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ED0DD598-6C9C-5BF9-E83F-10EE7D5240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CFEDE38C-A0D3-D3E8-6602-D46C458CAF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B363F5E-E19B-9C4F-3A44-7691C0EEAB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92C5738A-DC0B-0C00-3028-16FD61906C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9B134656-9D04-1554-B7B8-E33427EA3F0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F94E6CE2-0497-5A5C-132B-451D89DF172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CEE8D24-5421-E553-115E-204FD071B9B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76C0DB46-E9EE-9792-E1E7-055516BF8B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6EAEC27-009C-C920-C6D7-2ABC682C8D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2556" y="2408999"/>
            <a:ext cx="8032021" cy="376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387178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2212F-963B-CF70-4166-29DD2DCDD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3184056-06DD-ECC3-E147-F8E1099CBB1A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1356008-7352-066B-A188-19CF5575368B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742E603-1759-6CCA-13E2-16AA73AA9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جوابه. هل أنتم متفقون؟ (تصحيح تفاعلي)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538A6687-8829-31AF-97A4-5FA7EE134B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72893DCC-3A97-6C22-B192-33ADFDAE6D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C51E9A3F-29EB-417A-6693-763F264608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5A4DE65B-7612-69EA-C2CD-C31807E37D2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008C2A5D-49AA-2A25-30B1-2BEFAF7351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1BD0DAE0-84D7-D3E2-2FEA-BF7F5800B49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B2A5637-EBB2-71ED-CE32-4922D6367A5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9A9A9240-4609-8FAF-D36B-041BE965119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3D079CA6-C27D-F789-649F-A8F00C1A34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8CA4056-499B-272B-AC5A-F571980869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2556" y="2408999"/>
            <a:ext cx="8032021" cy="376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77870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30F41-560B-3001-F526-FDC0248E8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D1E5B6D-2634-220D-270E-61F2C922C4A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37A5FEF-D4B5-5C9B-971D-E911F7AA95BD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A47681C-64D0-942E-903E-1E2668CCC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نموذجا للتصحيح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يقرأ؟ صححوا.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46DB57F5-B29A-54D7-E455-8617561606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BC7039B-F868-59C9-E4AD-301BF4F4B5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386EF6F6-B797-7F76-DE01-02974D9B6C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A5F062F-C598-147A-2001-64A16F8841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C3B10E3B-4D68-56BA-AFAA-E74C177A6C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94144001-6B78-8F5D-EDFC-5C1EA3AAACF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10855F5B-6F78-1F24-6A5C-EDB0E47627B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214536D-B949-33F4-3C92-B49C91600FA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C59DF611-7181-D196-0FDA-D9236D8F53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10FE19-0223-6C28-460B-A8C3828016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2556" y="2408999"/>
            <a:ext cx="8032021" cy="3764788"/>
          </a:xfrm>
          <a:prstGeom prst="rect">
            <a:avLst/>
          </a:prstGeom>
        </p:spPr>
      </p:pic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0C374CAB-BF05-816C-BA28-D4565B8DEBC4}"/>
              </a:ext>
            </a:extLst>
          </p:cNvPr>
          <p:cNvSpPr txBox="1"/>
          <p:nvPr/>
        </p:nvSpPr>
        <p:spPr>
          <a:xfrm>
            <a:off x="769061" y="2782175"/>
            <a:ext cx="7605795" cy="624321"/>
          </a:xfrm>
          <a:prstGeom prst="roundRect">
            <a:avLst>
              <a:gd name="adj" fmla="val 11715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kern="0" dirty="0">
                <a:solidFill>
                  <a:srgbClr val="C00000"/>
                </a:solidFill>
                <a:ea typeface="Calibri" panose="020F0502020204030204" pitchFamily="34" charset="0"/>
              </a:rPr>
              <a:t>اِنْدْهَشَ «حَيٌّ» حينَ رَأى «أَسالَ» يَرْكَعُ وَيَسْجُدُ وَيَبْتَهِل ِللهِ.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45C48C0-EC3B-C343-4596-E51E309D4082}"/>
              </a:ext>
            </a:extLst>
          </p:cNvPr>
          <p:cNvSpPr txBox="1"/>
          <p:nvPr/>
        </p:nvSpPr>
        <p:spPr>
          <a:xfrm>
            <a:off x="602557" y="4042915"/>
            <a:ext cx="793888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يَدُلُّ عَلى ذلِكَ ٱلْجُمْلَةُ ٱلتّالِيَةُ : «فَلا بُدَّ أَنَّ لِهذا ٱلْكَوْنِ خالِقاً عَظيماً، قَدْ أَوْجَدَهُ وَرَتَّبَهُ وَأَحْسَنَ نِظامَهُ».</a:t>
            </a:r>
            <a:endParaRPr lang="fr-MA" sz="32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66A65FF-4857-07C3-DF11-7DD9632F3329}"/>
              </a:ext>
            </a:extLst>
          </p:cNvPr>
          <p:cNvSpPr txBox="1"/>
          <p:nvPr/>
        </p:nvSpPr>
        <p:spPr>
          <a:xfrm>
            <a:off x="509423" y="5304177"/>
            <a:ext cx="803202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تَغَيَّرَتْ حَياةُ «حَيٍّ» بَعْدَ لِقائِهِ مَعَ «أَسالَ»؛ فَتَعَلَّمَ ٱلْكَلامَ، وَعَرَفَ أُموراً جَديدَةً عَنِ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ٱلدّينِ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وَٱلْحَياةِ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وَأَصْبَحَ أَكْثَرَ مَعْرِفَةً وَحِكْمَةً.</a:t>
            </a:r>
            <a:endParaRPr lang="fr-MA" sz="32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7571375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571A4-1A40-F060-7D0C-489FF98F0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80F615B-4579-BE44-2CED-F56E849FC487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6D222B1-6526-431C-FD71-D93161DA4DFB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0AA0C81-B68B-A560-4C23-7D0871C91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965" y="756000"/>
            <a:ext cx="7303408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 استعينوا بمضمون النص لملء الجدول في كراساتكم. عمل فردي.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8AC64783-145F-6A11-36F9-5F03C28FC55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37454B40-231A-0AD2-15A3-E66038E4A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6FAFE233-64C2-300A-36AC-9FF370F759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6A65A02A-12CE-810B-C363-6DF4210E4A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0A883A4F-8364-45A2-8119-2D0BBAA472A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C2CA5E0-1702-71CC-5560-D4C5977CD2C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40C1C87-312E-0744-D6F7-338BBC9C152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EF5BA57C-3A0F-BF6F-250B-7D2642A517C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C71319FB-A8D4-665D-41CF-E809453217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9B2C856-28AE-441F-EA8F-75CF25D38D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0806" y="2664269"/>
            <a:ext cx="8462387" cy="308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65226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34975-0E71-3735-35C4-4D66AC701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67B6816-F3F5-9241-0689-386DA3ACA88E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1411AD6-2A4A-D041-51EE-1CECBE011305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AFF410B-1A48-9997-CF3E-A7744E3E9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965" y="756000"/>
            <a:ext cx="7303408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سامر بين الصفوف لمساعدتكم. 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3214286C-EB32-0EA4-FE44-B466CB2C2C5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9FEA3D75-7A95-B117-A09A-A3AEE0108E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02EDA54A-53EC-C0E8-0DB7-AC6E0EF07E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EA24564D-7C50-1895-A881-8118876F6C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F4DA7B55-1625-3319-042C-20B03040368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CE7269A-E208-06F6-B548-33D7017276E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300FF4BA-1898-319C-0D32-EC60B82322B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2AD519D0-3010-CE2A-0DB1-172DF3A16A4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81B220EF-9B1B-5A73-776D-279B4E7CD0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A324E42-B689-C822-1469-51C6201EF6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0806" y="2664269"/>
            <a:ext cx="8462387" cy="308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54372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5C2AF-D730-DA56-9527-FFDE883CC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3C36931-FC39-93BA-C04E-E1E17BF84829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52B31E7-D18E-4B4B-CC0F-24A5D0125EC9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1175C6D-98A3-2E15-DB59-F49D7E33E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965" y="756000"/>
            <a:ext cx="7303408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نصحح, من يقرأ جوابه؟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7BDA28B7-EC3F-7C4F-B7DB-3232400F860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15E9CE61-2EC8-CE3B-D4E4-64D14041EA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2CEA8515-C418-7021-7925-D829F98DF8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45FBD515-582E-118F-DEF2-F1C4F8F75F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FD4C2F5A-AB4F-B8C8-CF42-38DA63DAD4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82100EAC-ECFC-D422-9AD6-ABE6C3F8D70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C5F3D89-F1DC-F68E-C965-47C8A4BF5B3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89A49E4C-8F34-3A7E-13B3-A9935778A7F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FA93BA34-3AD8-C9DF-9348-63BE8DB30D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2525114-D172-5562-AAAB-8B18025665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0806" y="2664269"/>
            <a:ext cx="8462387" cy="308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30793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D3E23-D555-0479-9847-1F8D40506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9B25BD3A-4864-BCD8-453E-F365A19C53A2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7A5A2F7-E107-106C-0A96-6C699B41A84D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E1E5A3F-62D1-02A6-0EB6-433966565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965" y="756000"/>
            <a:ext cx="7303408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35EDD576-2B50-E8AC-2259-4D090942377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6F5C21E3-DD4F-DFA7-E4B0-006D5AF14F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71E2B816-DDF3-313E-10CE-D6A3CFD829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80CBDA07-322C-87D1-84CA-B71173441E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7B1A7EC8-B1EC-2DD1-11A2-AF69551C027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1D953792-71E5-4B42-2EEA-9068C7330A7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C4022B1B-DEED-1AF8-F081-025E1D6E81C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B95A1F58-CBCE-2B3B-43B2-F673C8602B8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436A2B95-0377-DB21-3145-E70D97F8FB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D9DCD5A-F494-2835-47AD-E3FF91D61E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1661" y="2684148"/>
            <a:ext cx="8462387" cy="308532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6ED20F3-74FA-5BD2-0B7C-ABEFC2AE2B1A}"/>
              </a:ext>
            </a:extLst>
          </p:cNvPr>
          <p:cNvSpPr txBox="1"/>
          <p:nvPr/>
        </p:nvSpPr>
        <p:spPr>
          <a:xfrm>
            <a:off x="3701177" y="3820803"/>
            <a:ext cx="34687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عِنْدَما رَأى غُراباً يَدْفِنُ غُراباً آخرَ مَيِّتاً.</a:t>
            </a:r>
            <a:endParaRPr lang="fr-MA" sz="28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863F77B-8634-D98C-4CD7-CFB0F55C27F7}"/>
              </a:ext>
            </a:extLst>
          </p:cNvPr>
          <p:cNvSpPr txBox="1"/>
          <p:nvPr/>
        </p:nvSpPr>
        <p:spPr>
          <a:xfrm>
            <a:off x="389952" y="3820803"/>
            <a:ext cx="34687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ساعَدَهُ عَلى دَفْنِ ٱلظَّبْيَةِ.</a:t>
            </a:r>
            <a:endParaRPr lang="fr-MA" sz="28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5EEA019-0D3D-8EBF-CF08-CABC04065C88}"/>
              </a:ext>
            </a:extLst>
          </p:cNvPr>
          <p:cNvSpPr txBox="1"/>
          <p:nvPr/>
        </p:nvSpPr>
        <p:spPr>
          <a:xfrm>
            <a:off x="3701177" y="4484552"/>
            <a:ext cx="36698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رَأى لَهَباً مُشْتَعِلاً في ٱلْغابَةِ وَحافَظَ عَلَيْهِ.</a:t>
            </a:r>
            <a:endParaRPr lang="fr-MA" sz="28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EDB05EA-8177-3D23-926A-5EE9DBC3962E}"/>
              </a:ext>
            </a:extLst>
          </p:cNvPr>
          <p:cNvSpPr txBox="1"/>
          <p:nvPr/>
        </p:nvSpPr>
        <p:spPr>
          <a:xfrm>
            <a:off x="3820669" y="5117072"/>
            <a:ext cx="34687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تَأَمُّلُ وَمُلاحَظَةُ ٱلطَّبيعَةِ.</a:t>
            </a:r>
            <a:endParaRPr lang="fr-MA" sz="28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EBBA596-D84C-8267-E12D-EFB9F28FB3E5}"/>
              </a:ext>
            </a:extLst>
          </p:cNvPr>
          <p:cNvSpPr txBox="1"/>
          <p:nvPr/>
        </p:nvSpPr>
        <p:spPr>
          <a:xfrm>
            <a:off x="168965" y="4453323"/>
            <a:ext cx="37221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مَنَحَتْهُ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ٱلدِّفْءَ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وَساعَدَتْهُ عَلى طَهْيِ ٱلطَّعامِ.</a:t>
            </a:r>
            <a:endParaRPr lang="fr-MA" sz="28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855F429-8A43-CEF9-6CCE-63C5F0F4930A}"/>
              </a:ext>
            </a:extLst>
          </p:cNvPr>
          <p:cNvSpPr txBox="1"/>
          <p:nvPr/>
        </p:nvSpPr>
        <p:spPr>
          <a:xfrm>
            <a:off x="340806" y="5085843"/>
            <a:ext cx="34687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فَهِمَ ٱلْحَياةَ وَأَدْرَكَ نِظامَ ٱلْكَوْنِ.</a:t>
            </a:r>
            <a:endParaRPr lang="fr-MA" sz="28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5409590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8BC41-1F6F-2CC1-B5A0-2B9052EA5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E0D87EB8-C741-895C-BDE6-2D1903EF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304" y="67440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ورشة الكتابة </a:t>
            </a:r>
            <a:r>
              <a:rPr lang="fr-MA" sz="4000" dirty="0">
                <a:solidFill>
                  <a:srgbClr val="424D7C"/>
                </a:solidFill>
              </a:rPr>
              <a:t>-</a:t>
            </a:r>
            <a:r>
              <a:rPr lang="ar-MA" sz="4000" dirty="0"/>
              <a:t> </a:t>
            </a:r>
            <a:r>
              <a:rPr lang="ar-MA" sz="4000" dirty="0">
                <a:solidFill>
                  <a:srgbClr val="424D7B"/>
                </a:solidFill>
              </a:rPr>
              <a:t>الإنتاج الكتابي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0539CC-5072-1797-7F7D-4E40D7EC11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75538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B7B0373-6A9E-B5E2-1C43-58E4E5BCBC9B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defRPr/>
            </a:pPr>
            <a:r>
              <a:rPr lang="ar-MA" dirty="0">
                <a:latin typeface="Microsoft Uighur" panose="02000000000000000000" pitchFamily="2" charset="-78"/>
              </a:rPr>
              <a:t> كتابة الحجج(5).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B7E8D8D-5442-0397-4A55-E0527B432A95}"/>
              </a:ext>
            </a:extLst>
          </p:cNvPr>
          <p:cNvSpPr txBox="1"/>
          <p:nvPr/>
        </p:nvSpPr>
        <p:spPr>
          <a:xfrm>
            <a:off x="2187146" y="1775538"/>
            <a:ext cx="5088718" cy="661720"/>
          </a:xfrm>
          <a:prstGeom prst="rect">
            <a:avLst/>
          </a:prstGeom>
        </p:spPr>
        <p:txBody>
          <a:bodyPr anchor="ctr"/>
          <a:lstStyle>
            <a:lvl1pPr algn="ctr" defTabSz="914400" rtl="1">
              <a:lnSpc>
                <a:spcPct val="90000"/>
              </a:lnSpc>
              <a:spcBef>
                <a:spcPct val="0"/>
              </a:spcBef>
              <a:buNone/>
              <a:defRPr lang="fr-MA" sz="4000" b="1">
                <a:solidFill>
                  <a:srgbClr val="424D7B"/>
                </a:solidFill>
                <a:latin typeface="Dosis ExtraBold" pitchFamily="2" charset="0"/>
                <a:ea typeface="+mj-ea"/>
                <a:cs typeface="Microsoft Uighur" panose="02000000000000000000" pitchFamily="2" charset="-78"/>
              </a:defRPr>
            </a:lvl1pPr>
          </a:lstStyle>
          <a:p>
            <a:pPr lvl="0"/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ورشة الكتابة 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-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 </a:t>
            </a:r>
            <a:r>
              <a:rPr lang="ar-MA" sz="3600" dirty="0">
                <a:latin typeface="Microsoft Uighur" panose="02000000000000000000" pitchFamily="2" charset="-78"/>
              </a:rPr>
              <a:t>الإنتاج الكتابي – الحصة 5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DF20D383-1A63-FDCE-DE0B-D08BBA0102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970" y="1775538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8BB70B-38F1-8697-6A54-87C852EA2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171" y="818406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521C25-4846-D5B7-DDBE-44DDDE4A1F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" r="-1"/>
          <a:stretch>
            <a:fillRect/>
          </a:stretch>
        </p:blipFill>
        <p:spPr>
          <a:xfrm>
            <a:off x="7277297" y="2045538"/>
            <a:ext cx="594650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2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9D96C-8CC7-CECE-8D0F-80C9ADF26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8DDBCE5-AF86-CC68-22F2-468E4A8D74C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CEA94A2-0037-9325-7A50-537540D43A0A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7E7BB9A-6466-E9AB-DBD2-77A857E3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59913"/>
            <a:ext cx="6840000" cy="612000"/>
          </a:xfrm>
        </p:spPr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خطوات كتابة الحجج التي تعرفنا عليها؟ ما أنواع الحجج التي تعلمتم؟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7EC5EF15-AA7F-1A78-E4C8-641EE303EE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93C8171F-0CB3-75A8-2A86-A1189282A9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22B9F256-E86B-9CAF-74CF-327685A8C2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18C5B36D-B11B-C6E1-D2DF-11D6D89350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7FC407D3-3405-F60F-7E0C-F1268F3ED4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949D9D42-0912-6BF0-A78D-FA2783CD4BC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C0A209A5-69A7-9483-B3D3-2E8B79B3C93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F7BB857E-A4AE-66E1-A78C-1E329688219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353BEFE6-39D8-3C3B-9253-4318B43B05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90352E4C-A8D8-A219-7463-AAB4934D6FDA}"/>
              </a:ext>
            </a:extLst>
          </p:cNvPr>
          <p:cNvSpPr txBox="1"/>
          <p:nvPr/>
        </p:nvSpPr>
        <p:spPr>
          <a:xfrm>
            <a:off x="606490" y="3321308"/>
            <a:ext cx="7931019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C"/>
                </a:solidFill>
              </a:rPr>
              <a:t>كِتابَـــــــــــةُ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ٱلْحُجَــــــــــــــــجِ.</a:t>
            </a:r>
            <a:endParaRPr kumimoji="0" lang="fr-MA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94978170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D7DC0-345C-3982-B1B8-6B453DE00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FA3CE80-165D-0102-0435-DA287F1EA587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A1E0CB8-CE7E-213D-7892-56F41950A89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F35F31D-0DA1-60BF-3295-4AE59DA22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سأوزع عليكم إنتاجاتكم.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D1A98334-3FD5-D610-8114-F78BC3B151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B39B14B-68F1-755F-5789-3649CB5238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FF0BBE6B-D03B-CE38-FAF7-2CAC839134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FB08F9DB-5667-9403-D6D1-1D7F976FE1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63F088B2-8AF6-70A9-5094-AF78A8DCA0F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238C7824-C705-3DB8-2F7D-D877D50DA3A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BCEAC911-8C87-F219-2E92-74B9E1DFC7D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0E9F3CA-BA19-98EC-0D4B-2D137E5DC10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35FAEC11-F7EB-6C49-D486-69FF4FA9E8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7F2BCB7-D510-B245-202B-675C744F33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61861" y="1440086"/>
            <a:ext cx="3583897" cy="5105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02718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3CF2D-78F1-05BB-0D93-D243CE335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EC06647-8C2E-8DD6-8C61-AF0EC154A46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67D37D5-1113-8B2E-23C8-426088256D78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E0F7BB0-CC8D-0E57-B525-C4CC46C38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إنتاجاتكم. عمل ثنائي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D23156D5-FAC1-7040-D97D-1A8441C7EC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EFC783B5-3103-3FCB-A5A2-265DC57792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55F1B418-1BC7-8819-AB78-F58FD8BA15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EF19DCDC-9262-C726-B309-E221F7CD4D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11B76E82-1985-D705-B509-6175FD15D0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7D7BF786-4A6A-F952-66F4-24C33B8B3A3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0D2D2DF1-1A8A-43C6-6F2F-1BC0A00F901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2C6C366A-35E8-D441-B0EF-5A3684FC804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2FCCF2AD-086E-12CF-7630-F7A4B0A091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6E7B8C0-4A9A-13D4-1CE4-A7A1BEC092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61861" y="1440086"/>
            <a:ext cx="3583897" cy="5105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450268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E2B22-97BE-3929-BB21-50FCD7106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0BA0906-4832-D5CB-B360-441A0DE6187C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E25DBDA-C0BD-74CB-CC15-EFF147FB48D2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29F6C51-8EBB-8462-2DC1-FBB654ACA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 سنقوم بإنتاج مشترك خذوا الصفحة . ( نشاط تفاعلي على السبورة)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02BFFFE0-4EBF-1072-D997-BD31C96D2B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00426A6F-2787-DAEF-5FE4-14367320F9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27AE8356-B1D1-D4B9-F9EF-E8AFC5661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594E47C2-0FBF-3D1F-DC36-F382CA1C0E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7C94AF43-D0F2-2531-BB88-A12AC1D14D1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A50EF29C-6F3E-5B5C-6012-FBEB1FD1C11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3D6E2E9A-97D1-2F6F-B825-8BF53CAA2E7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CFE5AA0A-EC21-36D4-3294-3CE6871E358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2D5F0F11-1C2B-94A6-C09D-2FF6E9C750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46B9A7-EF21-E96C-4693-7553F63E9F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21533" y="1431392"/>
            <a:ext cx="3663011" cy="511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274900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36411-D1A7-099D-1287-63DFF0BAB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C2B44472-E439-CEAC-7FAB-BA80C60343EA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9EB79FC-7299-A97D-83F5-C5DD42345F9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25BB59D-9806-490B-B09B-446C7A048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دونوا الإنتاج في كراساتكم كي تعودوا إليه أثناء المراجعة.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917B7015-A8DD-02FF-D7D8-F0BBDCC0B6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A169B8EF-DDAB-ED49-39DE-998BE450F5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2CE3322B-703D-95F8-3EF1-BC171C2AE1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8834FB6D-05E7-0A0F-CBD3-8088AAC2DD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B4164217-8D71-949E-23EC-52C20D30A7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7C6F3FB-64B5-02F9-7DB9-F1D520357DE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0945E811-FE69-8DDE-42BF-107D3506497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1DCF423C-E381-B47C-B45E-A45357D785E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795F7E7B-90B9-EA2C-91D1-1935A6607F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1971E9D-297A-A872-8DDD-6F26C760EC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21533" y="1431392"/>
            <a:ext cx="3663011" cy="511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7616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331" y="3224807"/>
            <a:ext cx="5436000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1855803" y="3725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2400" b="1" dirty="0">
                <a:solidFill>
                  <a:srgbClr val="B1EDEA"/>
                </a:solidFill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468E97-2950-BF8B-CD72-E2C70C14C13C}"/>
              </a:ext>
            </a:extLst>
          </p:cNvPr>
          <p:cNvSpPr txBox="1"/>
          <p:nvPr/>
        </p:nvSpPr>
        <p:spPr>
          <a:xfrm>
            <a:off x="5166585" y="3335822"/>
            <a:ext cx="123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FFBB3A4-E47E-0A1F-4EDF-48C3A0DDFB2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F211772-8209-8B71-363D-F38CE163DB1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6AF5F6-D8E7-C229-1FF4-EF10C6A0406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7B544-E3BE-8B4A-9111-780607E4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47ECA4B-2F47-3250-3FA0-1C4ED3B82AF1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B31F348-D60F-8F06-2BC8-BF4CE1F26B90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6FDEFD7-33C2-13B3-E94F-33CF0E072E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B605505-736C-235A-670C-F5C842B1BD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55B254E-BCA7-9953-BE5F-C00FD64D68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B0FFB63-5664-7C9B-F26E-46C4B6DE6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0698ADD-9E9E-C4D4-5E33-C7FFB538D2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D03564D-90B6-0E6D-AC41-48996D81114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A0EC15-937E-7862-79C3-DCF68848D34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073625D-6CE1-2205-1297-94B001ADEC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1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0F2CB18-BB58-9E23-5C86-FCA486B887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2616" y="756000"/>
            <a:ext cx="783900" cy="783900"/>
          </a:xfrm>
        </p:spPr>
      </p:pic>
      <p:pic>
        <p:nvPicPr>
          <p:cNvPr id="6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6C917EB8-72F3-187A-3983-8C3C349916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7F8EFA1-E77F-13C1-E6CA-3738082843E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0620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01- ورشة ال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01- الإنتاج الكتاب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17234</TotalTime>
  <Words>858</Words>
  <Application>Microsoft Office PowerPoint</Application>
  <PresentationFormat>Affichage à l'écran (4:3)</PresentationFormat>
  <Paragraphs>194</Paragraphs>
  <Slides>33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33</vt:i4>
      </vt:variant>
    </vt:vector>
  </HeadingPairs>
  <TitlesOfParts>
    <vt:vector size="55" baseType="lpstr">
      <vt:lpstr>Dosis ExtraBold</vt:lpstr>
      <vt:lpstr>Dosis Medium</vt:lpstr>
      <vt:lpstr>Microsoft Uighur</vt:lpstr>
      <vt:lpstr>Calibri Light</vt:lpstr>
      <vt:lpstr>Dosis</vt:lpstr>
      <vt:lpstr>Arial</vt:lpstr>
      <vt:lpstr>Dosis SemiBold</vt:lpstr>
      <vt:lpstr>Calibri</vt:lpstr>
      <vt:lpstr>Modern Love</vt:lpstr>
      <vt:lpstr>Wingdings</vt:lpstr>
      <vt:lpstr>1_Thème Office</vt:lpstr>
      <vt:lpstr>01- نشاط اعتيادي</vt:lpstr>
      <vt:lpstr>2_01- ورشة القراءة</vt:lpstr>
      <vt:lpstr>4_01- الإنتاج الكتابي</vt:lpstr>
      <vt:lpstr>2_Thème Office</vt:lpstr>
      <vt:lpstr>3_Thème Office</vt:lpstr>
      <vt:lpstr>1_Env-Enseignant</vt:lpstr>
      <vt:lpstr>3_Env-Enseignant</vt:lpstr>
      <vt:lpstr>1_الصـــرف والتحويل</vt:lpstr>
      <vt:lpstr>1_05- اختتام الحصة</vt:lpstr>
      <vt:lpstr>2_05- اختتام الحصة</vt:lpstr>
      <vt:lpstr>2_01- نشاط اعتيادي</vt:lpstr>
      <vt:lpstr>Présentation PowerPoint</vt:lpstr>
      <vt:lpstr>Présentation PowerPoint</vt:lpstr>
      <vt:lpstr>تنظيم حصص الأسبوع الثاني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ضعوا اللوحة على الطاولة ، الكراسة والدفتر والمقلمة في القمطر</vt:lpstr>
      <vt:lpstr>نواصل  نشاط يومياتي في الكتابة. </vt:lpstr>
      <vt:lpstr>لاحظوا الأفعال التالية. اختر واحداً منها وأبدِ رأيك فيه: هل تؤيده أم ترفضه؟</vt:lpstr>
      <vt:lpstr>استعينوا بالعبارات التالية .سامر بين الصفوف لمساعدتكم. معكم 5 دقائق للإنجاز في  دفاتركم.</vt:lpstr>
      <vt:lpstr>من يقرأ جوابه.</vt:lpstr>
      <vt:lpstr>Présentation PowerPoint</vt:lpstr>
      <vt:lpstr>ورشة القراءة – الحصة 4 </vt:lpstr>
      <vt:lpstr>نواصل قراءة نص حي بن يقظان. قراءات فردية</vt:lpstr>
      <vt:lpstr>الآن ستجيبون  على الأسئلة التالية. عمل ثنائي .</vt:lpstr>
      <vt:lpstr>سأمر بين الصفوف لمساعدتكم. معكم 10 دقائق</vt:lpstr>
      <vt:lpstr>من يقرأ جوابه. هل أنتم متفقون؟ (تصحيح تفاعلي)</vt:lpstr>
      <vt:lpstr>إليكم نموذجا للتصحيح. من يقرأ؟ صححوا.</vt:lpstr>
      <vt:lpstr>الان استعينوا بمضمون النص لملء الجدول في كراساتكم. عمل فردي.</vt:lpstr>
      <vt:lpstr>سامر بين الصفوف لمساعدتكم. </vt:lpstr>
      <vt:lpstr>نصحح, من يقرأ جوابه؟</vt:lpstr>
      <vt:lpstr>صححوا.</vt:lpstr>
      <vt:lpstr>ورشة الكتابة - الإنتاج الكتابي </vt:lpstr>
      <vt:lpstr>ما خطوات كتابة الحجج التي تعرفنا عليها؟ ما أنواع الحجج التي تعلمتم؟</vt:lpstr>
      <vt:lpstr>سأوزع عليكم إنتاجاتكم.</vt:lpstr>
      <vt:lpstr>صححوا إنتاجاتكم. عمل ثنائي </vt:lpstr>
      <vt:lpstr>الان سنقوم بإنتاج مشترك خذوا الصفحة . ( نشاط تفاعلي على السبورة) </vt:lpstr>
      <vt:lpstr>دونوا الإنتاج في كراساتكم كي تعودوا إليه أثناء المراجعة.</vt:lpstr>
      <vt:lpstr>Présentation PowerPoint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164</cp:revision>
  <dcterms:created xsi:type="dcterms:W3CDTF">2023-09-20T21:35:22Z</dcterms:created>
  <dcterms:modified xsi:type="dcterms:W3CDTF">2026-05-20T23:23:25Z</dcterms:modified>
</cp:coreProperties>
</file>