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</p:sldMasterIdLst>
  <p:notesMasterIdLst>
    <p:notesMasterId r:id="rId68"/>
  </p:notesMasterIdLst>
  <p:sldIdLst>
    <p:sldId id="2147482765" r:id="rId13"/>
    <p:sldId id="2147482604" r:id="rId14"/>
    <p:sldId id="2147482469" r:id="rId15"/>
    <p:sldId id="2147482697" r:id="rId16"/>
    <p:sldId id="2147482618" r:id="rId17"/>
    <p:sldId id="2147482716" r:id="rId18"/>
    <p:sldId id="2147482470" r:id="rId19"/>
    <p:sldId id="2147482477" r:id="rId20"/>
    <p:sldId id="2147482480" r:id="rId21"/>
    <p:sldId id="2147482483" r:id="rId22"/>
    <p:sldId id="2147482745" r:id="rId23"/>
    <p:sldId id="2147482481" r:id="rId24"/>
    <p:sldId id="2147482708" r:id="rId25"/>
    <p:sldId id="2147482485" r:id="rId26"/>
    <p:sldId id="2134807148" r:id="rId27"/>
    <p:sldId id="2147482503" r:id="rId28"/>
    <p:sldId id="2147482747" r:id="rId29"/>
    <p:sldId id="2147482748" r:id="rId30"/>
    <p:sldId id="2147482749" r:id="rId31"/>
    <p:sldId id="2147482750" r:id="rId32"/>
    <p:sldId id="2147482751" r:id="rId33"/>
    <p:sldId id="2134807164" r:id="rId34"/>
    <p:sldId id="2134807155" r:id="rId35"/>
    <p:sldId id="2134807156" r:id="rId36"/>
    <p:sldId id="2147482753" r:id="rId37"/>
    <p:sldId id="2147482754" r:id="rId38"/>
    <p:sldId id="2147482766" r:id="rId39"/>
    <p:sldId id="2147482755" r:id="rId40"/>
    <p:sldId id="2147482712" r:id="rId41"/>
    <p:sldId id="2147482487" r:id="rId42"/>
    <p:sldId id="2147482767" r:id="rId43"/>
    <p:sldId id="2147482776" r:id="rId44"/>
    <p:sldId id="2147482777" r:id="rId45"/>
    <p:sldId id="2147482778" r:id="rId46"/>
    <p:sldId id="2147482779" r:id="rId47"/>
    <p:sldId id="2147482771" r:id="rId48"/>
    <p:sldId id="2147482772" r:id="rId49"/>
    <p:sldId id="2147482780" r:id="rId50"/>
    <p:sldId id="2147482488" r:id="rId51"/>
    <p:sldId id="2147482490" r:id="rId52"/>
    <p:sldId id="2147482743" r:id="rId53"/>
    <p:sldId id="2147482491" r:id="rId54"/>
    <p:sldId id="2147482492" r:id="rId55"/>
    <p:sldId id="2147482493" r:id="rId56"/>
    <p:sldId id="2147482494" r:id="rId57"/>
    <p:sldId id="2147482775" r:id="rId58"/>
    <p:sldId id="2134807111" r:id="rId59"/>
    <p:sldId id="2147482496" r:id="rId60"/>
    <p:sldId id="2147482497" r:id="rId61"/>
    <p:sldId id="2147482715" r:id="rId62"/>
    <p:sldId id="2147482499" r:id="rId63"/>
    <p:sldId id="2147482501" r:id="rId64"/>
    <p:sldId id="2147482729" r:id="rId65"/>
    <p:sldId id="2147482502" r:id="rId66"/>
    <p:sldId id="2147482634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3EEE8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tableStyles" Target="tableStyle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22.gif"/><Relationship Id="rId5" Type="http://schemas.openxmlformats.org/officeDocument/2006/relationships/image" Target="../media/image34.png"/><Relationship Id="rId10" Type="http://schemas.openxmlformats.org/officeDocument/2006/relationships/image" Target="../media/image43.png"/><Relationship Id="rId4" Type="http://schemas.openxmlformats.org/officeDocument/2006/relationships/image" Target="../media/image41.sv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12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11" Type="http://schemas.openxmlformats.org/officeDocument/2006/relationships/image" Target="../media/image46.png"/><Relationship Id="rId5" Type="http://schemas.openxmlformats.org/officeDocument/2006/relationships/image" Target="../media/image39.png"/><Relationship Id="rId10" Type="http://schemas.microsoft.com/office/2007/relationships/hdphoto" Target="../media/hdphoto6.wdp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12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11" Type="http://schemas.openxmlformats.org/officeDocument/2006/relationships/image" Target="../media/image46.png"/><Relationship Id="rId5" Type="http://schemas.openxmlformats.org/officeDocument/2006/relationships/image" Target="../media/image39.png"/><Relationship Id="rId10" Type="http://schemas.microsoft.com/office/2007/relationships/hdphoto" Target="../media/hdphoto6.wdp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10" Type="http://schemas.microsoft.com/office/2007/relationships/hdphoto" Target="../media/hdphoto13.wdp"/><Relationship Id="rId4" Type="http://schemas.openxmlformats.org/officeDocument/2006/relationships/image" Target="../media/image38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4.wdp"/><Relationship Id="rId7" Type="http://schemas.openxmlformats.org/officeDocument/2006/relationships/image" Target="../media/image3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4.wdp"/><Relationship Id="rId7" Type="http://schemas.openxmlformats.org/officeDocument/2006/relationships/image" Target="../media/image3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9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microsoft.com/office/2007/relationships/hdphoto" Target="../media/hdphoto18.wd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62.png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22.gif"/><Relationship Id="rId4" Type="http://schemas.openxmlformats.org/officeDocument/2006/relationships/image" Target="../media/image34.png"/><Relationship Id="rId9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74DF7F-0560-77AC-453D-1EAE4D801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" b="357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61EA6A-0CFC-2B2C-1091-B5D83FE3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79" y="3338027"/>
            <a:ext cx="2776589" cy="81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18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051DE87-144B-25D4-A7A0-6B2B258E5B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 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  <a:endParaRPr lang="ar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التراكيب 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 – الفعل المبني للمجهول.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حي بن يقظان (2) </a:t>
            </a:r>
            <a:r>
              <a:rPr lang="fr-FR" dirty="0"/>
              <a:t>-</a:t>
            </a:r>
            <a:r>
              <a:rPr lang="ar-MA" dirty="0"/>
              <a:t> -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</a:t>
            </a:r>
            <a:r>
              <a:rPr lang="fr-MA"/>
              <a:t>- 02</a:t>
            </a:r>
            <a:r>
              <a:rPr lang="ar-MA" dirty="0"/>
              <a:t>ورشة القراءة – </a:t>
            </a:r>
            <a:r>
              <a:rPr lang="ar-MA"/>
              <a:t>الحصة 3</a:t>
            </a:r>
            <a:r>
              <a:rPr lang="ar-MA" dirty="0"/>
              <a:t>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نائب الفاعل.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855907" y="4668066"/>
            <a:ext cx="1702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وتوظيف الفعل المبني للمجهول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الفهم القرائي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نائب الفاعل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أدوات اللغة.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5B599338-6AA2-7D03-05D4-910DE6C6B7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59600" y="747713"/>
            <a:ext cx="793399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خلال هذه الحصة  في نشاط أدوات اللغة.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ﭐللُّغَةِ.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توظيف الفعل المضارع المجزوم 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666797" y="2674865"/>
            <a:ext cx="80530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ثَلاثَ جُمَلٍ تَسْتَعْمِلُ فيها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ﭐلْفِعْلِ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ﭐلْمُضارِعِ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ﭐلْمَجْزومِ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مَعَ :</a:t>
            </a:r>
          </a:p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ﭐلنّاهِيَةِ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                   لامُ ﭐلْأَمْرِ                               لَمْ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143B-4775-7B0D-BEEA-E8CF2D63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AA5FD-DDAA-B66B-AC26-03FB12043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للإجابة على دفاتركم.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108404C-16EC-7EDB-4AF8-3E6D478A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01DE8D-F519-2E9B-60CE-833D0BBE6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599F0D-B648-F28A-CC18-56B563B782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3D795-FB08-6E48-4572-E334E726F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1443470-D010-042A-B625-6D22D1075D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2B793-608B-32CB-0CF5-44E6895910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943B10-16F0-97E6-B5C8-48AABD00B4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FB60A8-6037-1394-6F32-2392A7EFED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85ED005-F987-F61B-FBEB-57CB33B91B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324837-6B85-6FD7-C1FF-2ABE79CD97B5}"/>
              </a:ext>
            </a:extLst>
          </p:cNvPr>
          <p:cNvSpPr txBox="1"/>
          <p:nvPr/>
        </p:nvSpPr>
        <p:spPr>
          <a:xfrm>
            <a:off x="666797" y="2674865"/>
            <a:ext cx="80530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ثَلاثَ جُمَلٍ تَسْتَعْمِلُ فيها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ﭐلْفِعْلِ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ﭐلْمُضارِعِ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ﭐلْمَجْزومِ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مَعَ :</a:t>
            </a:r>
          </a:p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ﭐلنّاهِيَةِ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                   لامُ ﭐلْأَمْرِ                               لَمْ </a:t>
            </a:r>
          </a:p>
        </p:txBody>
      </p:sp>
    </p:spTree>
    <p:extLst>
      <p:ext uri="{BB962C8B-B14F-4D97-AF65-F5344CB8AC3E}">
        <p14:creationId xmlns:p14="http://schemas.microsoft.com/office/powerpoint/2010/main" val="7841444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3554CB-9494-8C44-8B25-54BBBA139E9F}"/>
              </a:ext>
            </a:extLst>
          </p:cNvPr>
          <p:cNvSpPr txBox="1"/>
          <p:nvPr/>
        </p:nvSpPr>
        <p:spPr>
          <a:xfrm>
            <a:off x="666797" y="2674865"/>
            <a:ext cx="80530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ثَلاثَ جُمَلٍ تَسْتَعْمِلُ فيها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ﭐلْفِعْلِ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ﭐلْمُضارِعِ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ﭐلْمَجْزومِ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مَعَ :</a:t>
            </a:r>
          </a:p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ﭐلنّاهِيَةِ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                   لامُ ﭐلْأَمْرِ                               لَمْ </a:t>
            </a: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حي بن يقظان (2).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 استثمار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 الجزء الثاني من نص النبتة العجيبة وتوظيف استراتيجيات فهم النص.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95765C-566B-1798-C551-D133BD13834B}"/>
              </a:ext>
            </a:extLst>
          </p:cNvPr>
          <p:cNvGrpSpPr/>
          <p:nvPr/>
        </p:nvGrpSpPr>
        <p:grpSpPr>
          <a:xfrm>
            <a:off x="356794" y="1920476"/>
            <a:ext cx="8422467" cy="4466997"/>
            <a:chOff x="356794" y="1920476"/>
            <a:chExt cx="8422467" cy="44669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9ACF7D-F785-8127-47CB-587A94974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794" y="1954108"/>
              <a:ext cx="3073103" cy="431713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551CAA-917F-D601-59DA-215A08E62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16650" y="1972583"/>
              <a:ext cx="3125223" cy="441489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545C831-72F4-2DE6-E8A4-A0C42457F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14105" y="1920476"/>
              <a:ext cx="3065156" cy="4421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ECB6F4-F521-8A4D-0977-C9453EB90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2763" y="1425855"/>
            <a:ext cx="5419991" cy="51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788EFA-10F9-25B9-637D-536229C01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088" y="2374998"/>
            <a:ext cx="8409824" cy="210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E0B0-BDAD-114D-A94C-0FC8B0F0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E98750B-D09A-59DB-23DB-003CABD7278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18D99EE-28C0-CCB7-F0CA-26B70780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6C8C56A-2E81-2DD0-0C7D-5DF6B7452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D3F3BF-0A8B-D7AF-FE83-5C8ABBCF4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24B2157-A781-2799-F2BB-0985B5249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A08C97-F50E-736B-0755-FD988C3ED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6421880-EE32-E039-056E-A689403C36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055E12-AC63-9A94-E901-7EE52CB515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E8C8F4-46FB-2C17-BB3B-12D0BC9EDC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D5F37A-20B9-C8FF-6A19-0D469AF947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EE80ED-F6DC-38AF-0669-BD1D1677A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2E00E5-DF77-28C5-B004-A6A80D7D1B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605" y="2994709"/>
            <a:ext cx="8409824" cy="2108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71D003-6FD1-AFA6-2F28-1C10AA35840C}"/>
              </a:ext>
            </a:extLst>
          </p:cNvPr>
          <p:cNvSpPr txBox="1"/>
          <p:nvPr/>
        </p:nvSpPr>
        <p:spPr>
          <a:xfrm>
            <a:off x="1707501" y="3529252"/>
            <a:ext cx="33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يَشْعُرُ بِحُزْنٍ شَديدٍ.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64B249-8186-2874-E20C-9B7ABCBD2FF8}"/>
              </a:ext>
            </a:extLst>
          </p:cNvPr>
          <p:cNvSpPr txBox="1"/>
          <p:nvPr/>
        </p:nvSpPr>
        <p:spPr>
          <a:xfrm>
            <a:off x="1707500" y="4023594"/>
            <a:ext cx="33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اِشْتَعَلَتْ.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D1712F-0048-5E2C-3FEB-FEF7E48C77C3}"/>
              </a:ext>
            </a:extLst>
          </p:cNvPr>
          <p:cNvSpPr txBox="1"/>
          <p:nvPr/>
        </p:nvSpPr>
        <p:spPr>
          <a:xfrm>
            <a:off x="3349690" y="4472721"/>
            <a:ext cx="1726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تَدْخُلُ أَوْ تَصِلُ.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7043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9B06-4548-D8C5-75CF-42D6E06E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E2CC452-3FE8-99CC-7B14-271F4C18B8D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CC98E7C-024B-7265-726D-7AC1178C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الثاني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7ED7A0F-129D-7761-FDBF-5D449C5FC5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B91013-7B58-1E81-AA25-D8955EF3B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83F306-B1D5-488D-1A63-A082C1D3D5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E889E02-AF64-87C8-576E-36B596C8DE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D2E659-E3D3-590E-B9C3-32F148E173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81DE38-A1BA-F767-F4FD-4454CC5D24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2CF837-8F42-C838-9E5B-50CE69F067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270B50-F294-83A1-593C-EBCBDCF954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29CFCBB-89F1-9B8B-0809-2775E7100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48234E-5FCB-DCFA-6A5E-A8CC2573F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453" y="2841401"/>
            <a:ext cx="8169093" cy="185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059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FD4B-ECAA-ADF3-6219-629DA38A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FFDFA6B-27A9-F5B7-2FF3-7F2F86DDF4B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0785B52-AB05-CB5C-05FE-D733AA2B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514664E-03B4-B6B5-8162-FE2422EA04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291F49-D15C-526F-14A9-48E82620E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F88355-069A-F3D3-FCC2-07C8360D2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DACF7D-1B0E-84D0-715B-41F0C5568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328BF4-8168-E1AE-659A-2C7A276939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39B5351-F92A-6C16-BE86-7447B2EC77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99B851-39BB-18B9-0C12-F59E8E2827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ED9CD1-5281-AF4C-576D-F5D682E00F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9A5B304-2BDB-ED9F-7801-2B9102552F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3AC39E-DFCD-30C6-EBF7-4A9C9F924A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453" y="2841401"/>
            <a:ext cx="8169093" cy="18546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C7521D-1E73-F280-A665-5A5C70D79D4A}"/>
              </a:ext>
            </a:extLst>
          </p:cNvPr>
          <p:cNvSpPr txBox="1"/>
          <p:nvPr/>
        </p:nvSpPr>
        <p:spPr>
          <a:xfrm>
            <a:off x="2385628" y="3202590"/>
            <a:ext cx="2477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ﭐلْحَيَّةُ.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DFE423-E8F6-D93E-E875-7B2F597CC102}"/>
              </a:ext>
            </a:extLst>
          </p:cNvPr>
          <p:cNvSpPr txBox="1"/>
          <p:nvPr/>
        </p:nvSpPr>
        <p:spPr>
          <a:xfrm>
            <a:off x="1494331" y="3684903"/>
            <a:ext cx="33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اَلْأَجْرامُ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ﭐلسَّماوِيَّةُ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700B74-F835-FDDE-2F44-D25C6F3687B6}"/>
              </a:ext>
            </a:extLst>
          </p:cNvPr>
          <p:cNvSpPr txBox="1"/>
          <p:nvPr/>
        </p:nvSpPr>
        <p:spPr>
          <a:xfrm>
            <a:off x="1494331" y="4139311"/>
            <a:ext cx="33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اَلطَّبيعَةُ.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42011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CBBA-6CE7-B722-63DB-6CF5CEC7C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8D355BB-7C6C-890C-D97E-D68C3E756123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0A21059-8692-7F15-8BAE-D16A2164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الثالث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CC575EC-83F9-E930-B5F5-4F5FB42A3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8B0421-24BB-7FC6-2686-AD80CBC6A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11801C-4B59-C22A-8D67-525291191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7C1B27-A722-E342-E451-F222C5CED9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B2CD68-06EB-2498-0666-34CBD48E2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B1BA24-2BEF-E4D4-225F-C5E03D451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83A9D8-CCC8-A557-EDC9-9214A905FE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B99302-58D8-FEE4-8350-7666874BAF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5A7841C-461C-2767-D5B8-C5C0D3B40A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360A2C-E834-83F9-9A05-92FEE8C34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734" y="2334602"/>
            <a:ext cx="8360531" cy="328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806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A565C-84A6-29FA-80E9-946033A6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500649F-36C7-8C73-6015-29BD554A716B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136B5280-4DD1-6330-E9B7-2A09A2D6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النموذج. صححوا.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42B6AA2-07C9-EB50-4AAD-8D0EB3F8D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717162-62E0-B1C1-A242-42D261F68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BAF898-BCA4-BFD9-55BB-C9EDB3E96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EFA61C-3941-227E-4789-83338D95E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29F8B42-5A71-99AB-F6D4-1A9DD13E42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548362-7997-0A6D-ABDF-DB4A19D2AE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286229-8F6D-6BD3-C8C3-3FC8CECEF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10506C-F3F2-75AB-C5EA-25A097308D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2B3C27CB-5798-1A7A-A2C0-FE17298D3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8F86EA-B2BB-953D-F7AD-44A1C5249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734" y="2334602"/>
            <a:ext cx="8360531" cy="328319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B75AB63-8D73-D7CF-3612-709DAA501929}"/>
              </a:ext>
            </a:extLst>
          </p:cNvPr>
          <p:cNvSpPr txBox="1"/>
          <p:nvPr/>
        </p:nvSpPr>
        <p:spPr>
          <a:xfrm>
            <a:off x="4500708" y="3031501"/>
            <a:ext cx="3952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مَخْلوقاتٌ أَوْجَدَها اللَّهُ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ﭐلطَّبيعَةِ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 ﭐلْإِنْسانِ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وَﭐلْحَيَوانِ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وَﭐلنَّباتِ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17664F-67C4-1CD6-6EC2-F3AC45CCB021}"/>
              </a:ext>
            </a:extLst>
          </p:cNvPr>
          <p:cNvSpPr txBox="1"/>
          <p:nvPr/>
        </p:nvSpPr>
        <p:spPr>
          <a:xfrm>
            <a:off x="91196" y="2859491"/>
            <a:ext cx="3725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تَتَنَفَّسُ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تَنْمو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44EC44-1C95-EBD3-6E7A-C44532FA64B5}"/>
              </a:ext>
            </a:extLst>
          </p:cNvPr>
          <p:cNvSpPr txBox="1"/>
          <p:nvPr/>
        </p:nvSpPr>
        <p:spPr>
          <a:xfrm>
            <a:off x="5029199" y="4596296"/>
            <a:ext cx="33069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اَلْأَسَدُ                        اَلْعُصْفورُ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اَلشَّجَرَةُ                    اَلْإِنْسانُ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A234C5-390E-0FE4-9764-F8638B097818}"/>
              </a:ext>
            </a:extLst>
          </p:cNvPr>
          <p:cNvSpPr txBox="1"/>
          <p:nvPr/>
        </p:nvSpPr>
        <p:spPr>
          <a:xfrm>
            <a:off x="780423" y="4540581"/>
            <a:ext cx="32104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اَلصَّخْرُ                   اَلسَّيّارَةُ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اَلْكُرْسِيُّ                     اَلْقَلَمُ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2805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94462C0-2E5B-2262-13ED-05CD875DB84C}"/>
              </a:ext>
            </a:extLst>
          </p:cNvPr>
          <p:cNvGrpSpPr/>
          <p:nvPr/>
        </p:nvGrpSpPr>
        <p:grpSpPr>
          <a:xfrm>
            <a:off x="356794" y="1920476"/>
            <a:ext cx="8422467" cy="4466997"/>
            <a:chOff x="356794" y="1920476"/>
            <a:chExt cx="8422467" cy="44669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EEFEB44-69ED-25F2-C940-E5078DB4D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794" y="1954108"/>
              <a:ext cx="3073103" cy="431713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A67666-9F7E-65F2-2E23-BC0E4F707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16650" y="1972583"/>
              <a:ext cx="3125223" cy="441489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0F7CBB-EA44-3C5D-8334-9FEA3AFB8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14105" y="1920476"/>
              <a:ext cx="3065156" cy="4421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146  سوف تجيبون  الآن عن أسئلة بتوظيف استراتيجيات الفهم التي تعلمتم.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B70D3F-27E5-D845-B71A-282635D90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56" y="2150696"/>
            <a:ext cx="7898888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F2C85-8DAA-B7E3-3299-56AC8AD5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B7DFE6D-EE36-160D-A7DE-0EC63AAC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 للإجابة.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DD93C0-A30F-D6BE-32DD-2EA424F8A9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D0C93-F857-D06A-EE09-796785C02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69D172-CD11-416E-840B-020E8F114C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CE4B72-2201-C558-2C9C-B5D76870E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8FCE923-FC7B-5555-09FB-06E9C8D141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3C2B8C-F25B-2BD3-5F3C-3EDFBA6E1A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ABEBBB-5518-6BDE-93DD-265E2DD641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2FC5B4-E998-C7CB-ECFA-56B0AFAC25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E44ACF9-F676-D36C-DD6C-207F99194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B2E524-FC42-38E5-E81E-E8206FC87C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56" y="2150696"/>
            <a:ext cx="7898888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3181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EED56-4A9B-14FE-496D-AFB8FBCB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26E71AF-37D7-0B16-0B76-5DF96552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F5D0B33-6F47-AB6D-1CC9-9DC0DEF0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086C5A-C2CE-047D-7D41-A108EEC07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FAF12A-62EE-5BAE-8BAE-85DCE4C54B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131EBA-204C-2002-6BC3-A1678BA62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AC7E0AA-F36C-E78A-AE89-4341E4F64D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59C7FC-C6D2-E30D-8295-44E8015B62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B16C1-ABAB-0B5E-A85B-437033E4F3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0A2B79-DCC1-F56D-A9F4-6C3B17D50E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92EAFDE-65D5-50C5-3086-0774FB7A1E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C81FA7-3A9C-D1F0-DA0F-3F9C92C22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56" y="2150696"/>
            <a:ext cx="7898888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823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9B3D4-D093-D264-AA10-4EDDABB1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CC0D80-7158-7543-B7DF-2BF0865A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CC251FE-BAB9-E9F7-2BFC-B5B3E85D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F75301-4F0E-0133-BEA1-FB76AA632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7ACFF0-EA0F-D784-F51D-4DC6F456BD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3ADD8E-75D1-CCBB-E99B-372B2DB916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06D9F78-FE10-6CF4-849A-9CB212667A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9B2A13-DDBD-111C-82AE-45BF16A8B6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4F2583-1018-28F3-FB1E-0B25DA0471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451E64-536C-4D9C-38FF-E0AD67142D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6F62C4C-DD66-2FB0-9A30-C27922671B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2B57C7-FE19-8FDF-4C4E-CC5717400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56" y="2150696"/>
            <a:ext cx="7898888" cy="382557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5C7C1FD-1471-00C0-B3CB-44E8C3F01764}"/>
              </a:ext>
            </a:extLst>
          </p:cNvPr>
          <p:cNvSpPr txBox="1"/>
          <p:nvPr/>
        </p:nvSpPr>
        <p:spPr>
          <a:xfrm>
            <a:off x="345234" y="2474602"/>
            <a:ext cx="8029622" cy="624321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تَعَلَّمَ "حَيٌّ"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ﭐلْغُرابِ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كَيْفِيَّةَ دَفْنِ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ﭐلْمَوْتى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عِنْدَما رَآهُ يَدْفِنُ غُراباً آخَرَ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ﭐلتُّرابِ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40730FE-D561-ED96-7DCE-C411E47F059E}"/>
              </a:ext>
            </a:extLst>
          </p:cNvPr>
          <p:cNvSpPr txBox="1"/>
          <p:nvPr/>
        </p:nvSpPr>
        <p:spPr>
          <a:xfrm>
            <a:off x="522514" y="3665294"/>
            <a:ext cx="7998930" cy="1150101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اِكْتَشَفَ ذَلِكَ عِنْدَما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ﭐنْدَلَعَتْ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نارٌ في ﭐلْغابَةِ، فَشَوَتْ بَعْضَ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ﭐلْحَيَواناتِ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فَتَذَوَّقَ لُحومَها وَوَجَدَها لَذيذَةً.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2A1E5A-B31C-88AC-3464-6A777A33A6B4}"/>
              </a:ext>
            </a:extLst>
          </p:cNvPr>
          <p:cNvSpPr txBox="1"/>
          <p:nvPr/>
        </p:nvSpPr>
        <p:spPr>
          <a:xfrm>
            <a:off x="622758" y="4940877"/>
            <a:ext cx="77984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صَنَّفَها إِلى أَنْواعٍ مُخْتَلِفَةٍ، مِثْلَ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ﭐلْحَيَواناتِ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وَﭐلنَّباتاتِ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وَﭐلطُّيورِ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وَﭐعْتَمَدَ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ذَلِكَ عَلى مَلاحَظَةِ خَصائِصِها.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38734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71C7-76D1-DD4C-E7D9-1BD06F83C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C3547-12C7-741B-5279-C2CB0DAE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5DCEE8-9742-165A-0DC1-105971FCA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967B06-B499-5AB4-660E-67DAFE0F4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487F51-8B2C-9EB4-3EEB-51F789EBB0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E3B172-87A8-D74B-600E-A33CBB19E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0AB62A-8843-F03A-60B0-D12402AB1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008289-0330-5FF3-C300-F8D22BAF7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ACB766-484F-1EF4-724B-5933E98BFE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B63EE4-E7F0-315A-638A-5704F6CAA3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3A3394F5-39DD-3ED2-26FD-033FC5F7C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0C1DA4-4951-5734-BCAE-6E9655465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515" y="2344819"/>
            <a:ext cx="8126964" cy="1200814"/>
          </a:xfrm>
          <a:prstGeom prst="rect">
            <a:avLst/>
          </a:prstGeo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3F8C154-9C44-79DF-23E1-F7618A6F3704}"/>
              </a:ext>
            </a:extLst>
          </p:cNvPr>
          <p:cNvSpPr txBox="1"/>
          <p:nvPr/>
        </p:nvSpPr>
        <p:spPr>
          <a:xfrm>
            <a:off x="632373" y="2945226"/>
            <a:ext cx="7926986" cy="115010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فَرِحَتِ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ﭐلنَّبْتَةُ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 وُصولَ ﭐلْأَطْفالِ إِلَيْها أَعْطاها أَمَلاً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ﭐلْإِنْقاذِ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بَعْدَ أَنْ كانَتْ تُوشِكُ عَلى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ﭐلْهَلاكِ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جَرّاءِ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ﭐلْحُروبِ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وَﭐلْكَراهِيَةِ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363D259-132E-0BCB-2331-D0D7DD46D0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913" y="4095327"/>
            <a:ext cx="8032932" cy="980261"/>
          </a:xfrm>
          <a:prstGeom prst="rect">
            <a:avLst/>
          </a:prstGeom>
        </p:spPr>
      </p:pic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F85340F9-1AB3-6D31-0348-4BF2E66B5347}"/>
              </a:ext>
            </a:extLst>
          </p:cNvPr>
          <p:cNvSpPr txBox="1"/>
          <p:nvPr/>
        </p:nvSpPr>
        <p:spPr>
          <a:xfrm>
            <a:off x="578101" y="4823789"/>
            <a:ext cx="7926986" cy="1675881"/>
          </a:xfrm>
          <a:prstGeom prst="roundRect">
            <a:avLst>
              <a:gd name="adj" fmla="val 1171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اَلدَّليلُ مِنَ ﭐلنَّصِّ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"فَتَأَثَّرَ ﭐلنّاسُ بِما آلَتْ إِلَيْهِ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ﭐلنَّبْتَةُ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ﭐلْمِسْكينَةُ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جَرّاءَ خِلافاتِهِمْ وَحُروبِهِمُ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ﭐلْمُسْتَمِرَّةِ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وَأَدْرَكوا أَخيراً أَلَّا سَبيلَ لِخَلاصِهِمْ غَيْرَ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ﭐلتَّعايُشِ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مَحَبَّةٍ وَوِئامٍ.".</a:t>
            </a:r>
            <a:endParaRPr lang="ar-MA" sz="32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993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التراكيب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نائب الفاعل.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-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التراكيب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ستتعرفون على نائب الفاعل ووظيفته وإعرابه.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3019451" y="3116179"/>
            <a:ext cx="3572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نائِبُ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ﭐلْفاعِلِ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0BA09-8380-5E4D-4C7E-E8C0C8738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2016F55-C44C-833E-E884-2EE7D411A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17" y="757037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سنتذكر ما تعلمتم عن صياغة الفعل المبني للمجهول. على ألواحكم حولوا كل فعل لصيغة المبني للمجهول.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E28804-9DA3-E8F5-BD2E-7946451FB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957B6D-5AEF-6473-96EE-52279AE2C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911170-9350-6BEC-C792-6A6559F72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A57570-EF1D-B312-82F0-8FEF95F06B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A9898A-08F7-B97A-6270-E558C4274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E833B2-496F-4E39-7E19-71702EC7DA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4B9D2-57A6-6FD5-C15B-8FD6AF7B4E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72BCF-3723-3147-367B-E64BAA3CFE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E5CE6594-B04A-D649-D579-EAAF852C43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6F949BE-AF8F-744B-E574-F49C45E7E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578584"/>
              </p:ext>
            </p:extLst>
          </p:nvPr>
        </p:nvGraphicFramePr>
        <p:xfrm>
          <a:off x="748004" y="2341984"/>
          <a:ext cx="7647992" cy="404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3996">
                  <a:extLst>
                    <a:ext uri="{9D8B030D-6E8A-4147-A177-3AD203B41FA5}">
                      <a16:colId xmlns:a16="http://schemas.microsoft.com/office/drawing/2014/main" val="856953392"/>
                    </a:ext>
                  </a:extLst>
                </a:gridCol>
                <a:gridCol w="3823996">
                  <a:extLst>
                    <a:ext uri="{9D8B030D-6E8A-4147-A177-3AD203B41FA5}">
                      <a16:colId xmlns:a16="http://schemas.microsoft.com/office/drawing/2014/main" val="2565679394"/>
                    </a:ext>
                  </a:extLst>
                </a:gridCol>
              </a:tblGrid>
              <a:tr h="998375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اَلْمَبْنِيُّ لِلْمَعْلومِ</a:t>
                      </a:r>
                      <a:endParaRPr lang="fr-MA" sz="48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اَلْمَبْنِيُّ لِلْمَعْلومِ </a:t>
                      </a:r>
                      <a:endParaRPr lang="fr-MA" sz="48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3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فَتَحَ</a:t>
                      </a:r>
                      <a:endParaRPr lang="fr-MA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يَنْتَظِرُ</a:t>
                      </a:r>
                      <a:endParaRPr lang="fr-MA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1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يَحْمي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9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وَضَعَ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045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5010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4B614-B1B8-1BE7-3FD7-E10859329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E8247DB-B815-4D97-3E91-F30888A0B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17" y="757037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لتتعرفوا تركيب جملة تتضمن نائب الفاعل. من يقرأ الجملة؟ ما إعراب الكلمات التي تحتها خط؟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D458C-5580-FE65-6F64-F89E2454DC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5CFBD0-5719-1DA3-074B-A12CB0C33E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DFF39C-D98D-B4B9-5404-3EA99C917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F2AF46-5480-9612-F1CD-4FB3524D4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A8011E-733F-6E19-CE02-A5D4435E42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DC1904-A0D6-AD10-E953-3D4429B563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ACFB70-33A6-7CFB-3DC1-99B13CEAA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F8D89F-8705-61C8-9584-C98474AF4B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D9F7972B-C62E-E746-3C61-F123D33403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4BEB7D8-4D4B-8224-6771-0871C1ECB85E}"/>
              </a:ext>
            </a:extLst>
          </p:cNvPr>
          <p:cNvSpPr txBox="1"/>
          <p:nvPr/>
        </p:nvSpPr>
        <p:spPr>
          <a:xfrm>
            <a:off x="1399592" y="3214396"/>
            <a:ext cx="5269515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>
                <a:sym typeface="Sakkal Majalla"/>
              </a:rPr>
              <a:t>اِكْتَشَفَ   ٱلإِنْسانُ   ٱلنّارَ   قَديماً.</a:t>
            </a:r>
            <a:endParaRPr sz="4800" dirty="0">
              <a:sym typeface="Calibri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26E6CFC-34CE-FEE1-891A-6320EC2CBBFA}"/>
              </a:ext>
            </a:extLst>
          </p:cNvPr>
          <p:cNvCxnSpPr>
            <a:cxnSpLocks/>
          </p:cNvCxnSpPr>
          <p:nvPr/>
        </p:nvCxnSpPr>
        <p:spPr>
          <a:xfrm flipH="1">
            <a:off x="5253131" y="402149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8B0A248-AA4C-87B7-35F6-086884AEDEF8}"/>
              </a:ext>
            </a:extLst>
          </p:cNvPr>
          <p:cNvCxnSpPr>
            <a:cxnSpLocks/>
          </p:cNvCxnSpPr>
          <p:nvPr/>
        </p:nvCxnSpPr>
        <p:spPr>
          <a:xfrm flipH="1">
            <a:off x="3813535" y="402460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137273-90F5-93DB-9DCB-86EF44AB3DA4}"/>
              </a:ext>
            </a:extLst>
          </p:cNvPr>
          <p:cNvCxnSpPr>
            <a:cxnSpLocks/>
          </p:cNvCxnSpPr>
          <p:nvPr/>
        </p:nvCxnSpPr>
        <p:spPr>
          <a:xfrm flipH="1">
            <a:off x="2864493" y="4024604"/>
            <a:ext cx="705874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87033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2981-E8E8-BB12-D0E0-EBB93810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34EA1-EAF1-8411-5901-EA155DA9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17" y="757037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 كلمة مع إعرابها؟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1CB321-2BAA-1535-8465-DEDCE24AB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8C3A6A-1B93-42CE-2711-5AF3C51239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1FF5AF-F9EB-69A9-B2DE-BF67C9A50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6FF64F-6E65-57A9-D07B-ACB69EDB89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D2CB32-0A2C-F82A-9BC8-BEBCE8C811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412CBC-27AB-44AB-7368-F50546F7E7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7B8381-4B18-3ABB-3527-A588B91EE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89A9EF-53F3-2D23-91BF-3AE01A0EAE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07E5993-BF64-2E96-BF6B-DE6FBB2CFC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B56423B-5DE9-5739-BBBC-55404135778A}"/>
              </a:ext>
            </a:extLst>
          </p:cNvPr>
          <p:cNvSpPr txBox="1"/>
          <p:nvPr/>
        </p:nvSpPr>
        <p:spPr>
          <a:xfrm>
            <a:off x="534718" y="3214396"/>
            <a:ext cx="8096098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اِكْتَشَفَ       ٱلإِنْسانُ        ٱلنّارَ          قَديماً.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0BB92B9-7EF2-5EA8-05D8-E6FBC1CBADB3}"/>
              </a:ext>
            </a:extLst>
          </p:cNvPr>
          <p:cNvCxnSpPr>
            <a:cxnSpLocks/>
          </p:cNvCxnSpPr>
          <p:nvPr/>
        </p:nvCxnSpPr>
        <p:spPr>
          <a:xfrm flipH="1">
            <a:off x="6540754" y="402149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4FFF1D9-0022-2EF7-96ED-54E8102B2BB4}"/>
              </a:ext>
            </a:extLst>
          </p:cNvPr>
          <p:cNvCxnSpPr>
            <a:cxnSpLocks/>
          </p:cNvCxnSpPr>
          <p:nvPr/>
        </p:nvCxnSpPr>
        <p:spPr>
          <a:xfrm flipH="1">
            <a:off x="4802577" y="402460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CEB88AC-6F58-3F4B-6D63-A5C0FD765C0C}"/>
              </a:ext>
            </a:extLst>
          </p:cNvPr>
          <p:cNvCxnSpPr>
            <a:cxnSpLocks/>
          </p:cNvCxnSpPr>
          <p:nvPr/>
        </p:nvCxnSpPr>
        <p:spPr>
          <a:xfrm flipH="1">
            <a:off x="3293705" y="4024604"/>
            <a:ext cx="705874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E779609-E1CA-7A57-E87C-38BC85ADEBF3}"/>
              </a:ext>
            </a:extLst>
          </p:cNvPr>
          <p:cNvCxnSpPr>
            <a:cxnSpLocks/>
          </p:cNvCxnSpPr>
          <p:nvPr/>
        </p:nvCxnSpPr>
        <p:spPr>
          <a:xfrm>
            <a:off x="7053942" y="4030817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B890C4F-5925-613D-A421-CB710CC35A20}"/>
              </a:ext>
            </a:extLst>
          </p:cNvPr>
          <p:cNvCxnSpPr>
            <a:cxnSpLocks/>
          </p:cNvCxnSpPr>
          <p:nvPr/>
        </p:nvCxnSpPr>
        <p:spPr>
          <a:xfrm>
            <a:off x="5320685" y="4030820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87B8B71-8F6F-3A22-E9F5-321C5E032B4D}"/>
              </a:ext>
            </a:extLst>
          </p:cNvPr>
          <p:cNvCxnSpPr>
            <a:cxnSpLocks/>
          </p:cNvCxnSpPr>
          <p:nvPr/>
        </p:nvCxnSpPr>
        <p:spPr>
          <a:xfrm>
            <a:off x="3640062" y="4030819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8CB399FA-9581-A51B-7BE6-6B4E8B3EA617}"/>
              </a:ext>
            </a:extLst>
          </p:cNvPr>
          <p:cNvSpPr txBox="1"/>
          <p:nvPr/>
        </p:nvSpPr>
        <p:spPr>
          <a:xfrm>
            <a:off x="1623527" y="4763270"/>
            <a:ext cx="2702317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000" dirty="0">
                <a:solidFill>
                  <a:schemeClr val="tx1"/>
                </a:solidFill>
                <a:sym typeface="Sakkal Majalla"/>
              </a:rPr>
              <a:t>مَفْعولٌ بِهِ مَنْصوب</a:t>
            </a:r>
            <a:endParaRPr sz="40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37BBD59E-308E-DBE4-F386-E62CC3949DF4}"/>
              </a:ext>
            </a:extLst>
          </p:cNvPr>
          <p:cNvSpPr txBox="1"/>
          <p:nvPr/>
        </p:nvSpPr>
        <p:spPr>
          <a:xfrm>
            <a:off x="4146748" y="4763262"/>
            <a:ext cx="226762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000" dirty="0">
                <a:solidFill>
                  <a:schemeClr val="tx1"/>
                </a:solidFill>
                <a:sym typeface="Sakkal Majalla"/>
              </a:rPr>
              <a:t>فاعِلٌ مَرْفوعٌ</a:t>
            </a:r>
            <a:endParaRPr sz="40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F9CE5DB1-72A1-76A0-D405-8FE6469E913F}"/>
              </a:ext>
            </a:extLst>
          </p:cNvPr>
          <p:cNvSpPr txBox="1"/>
          <p:nvPr/>
        </p:nvSpPr>
        <p:spPr>
          <a:xfrm>
            <a:off x="6107227" y="4749274"/>
            <a:ext cx="226762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000" dirty="0">
                <a:solidFill>
                  <a:schemeClr val="tx1"/>
                </a:solidFill>
                <a:sym typeface="Sakkal Majalla"/>
              </a:rPr>
              <a:t>فِعْلٌ مُضارِعٌ</a:t>
            </a:r>
            <a:endParaRPr sz="4000" dirty="0">
              <a:solidFill>
                <a:schemeClr val="tx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733255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ADD9-68C0-50EE-0D69-E7E4CCE7C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40DA03A-52C6-E7F8-71A9-C598E868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17" y="757037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أحول الفعل لصيغة المبني للمجهول. و أحذف الفاعل.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A18916-9486-7962-09A3-79961BF924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5725C7-959E-63F5-D0A0-313B7CBD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E35A93-1223-5F3B-A38B-6FD6E11C5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C4436C-9B23-5ABB-7372-E1B466C05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86BC6-3BED-F355-ABB5-25FE234355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E959F6-C6DE-FC9B-DC45-7D89482398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DB9772-F912-65D0-FD90-5F6EBCBBF0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CB2893-1378-357A-AA6B-D461D534EE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9227702-BF01-DB0D-4EE1-C88CA75ABF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47D43AA-2022-25B0-408A-D5B26BA80FCF}"/>
              </a:ext>
            </a:extLst>
          </p:cNvPr>
          <p:cNvSpPr txBox="1"/>
          <p:nvPr/>
        </p:nvSpPr>
        <p:spPr>
          <a:xfrm>
            <a:off x="534718" y="3214396"/>
            <a:ext cx="8096098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اِكْتَشَفَ       ٱلإِنْسانُ        ٱلنّارَ          قَديماً.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C3B28D-392E-2CA6-08D6-0DDAAEB13ADE}"/>
              </a:ext>
            </a:extLst>
          </p:cNvPr>
          <p:cNvCxnSpPr>
            <a:cxnSpLocks/>
          </p:cNvCxnSpPr>
          <p:nvPr/>
        </p:nvCxnSpPr>
        <p:spPr>
          <a:xfrm flipH="1">
            <a:off x="6540754" y="402149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2E8FC1-468D-9627-FF0E-935A05744770}"/>
              </a:ext>
            </a:extLst>
          </p:cNvPr>
          <p:cNvCxnSpPr>
            <a:cxnSpLocks/>
          </p:cNvCxnSpPr>
          <p:nvPr/>
        </p:nvCxnSpPr>
        <p:spPr>
          <a:xfrm flipH="1">
            <a:off x="3293705" y="4024604"/>
            <a:ext cx="705874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47491E1-4938-7761-AAFC-7D0976B02EA2}"/>
              </a:ext>
            </a:extLst>
          </p:cNvPr>
          <p:cNvCxnSpPr>
            <a:cxnSpLocks/>
          </p:cNvCxnSpPr>
          <p:nvPr/>
        </p:nvCxnSpPr>
        <p:spPr>
          <a:xfrm>
            <a:off x="7053942" y="4030817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A29DC50-E227-3666-95A0-C36FED9CAB87}"/>
              </a:ext>
            </a:extLst>
          </p:cNvPr>
          <p:cNvCxnSpPr>
            <a:cxnSpLocks/>
          </p:cNvCxnSpPr>
          <p:nvPr/>
        </p:nvCxnSpPr>
        <p:spPr>
          <a:xfrm>
            <a:off x="3640062" y="4030819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037DACE-EE1A-D11F-FACA-578ADE948A21}"/>
              </a:ext>
            </a:extLst>
          </p:cNvPr>
          <p:cNvSpPr txBox="1"/>
          <p:nvPr/>
        </p:nvSpPr>
        <p:spPr>
          <a:xfrm>
            <a:off x="6135847" y="4786588"/>
            <a:ext cx="181946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C00000"/>
                </a:solidFill>
                <a:sym typeface="Sakkal Majalla"/>
              </a:rPr>
              <a:t>اُ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كْتُشِفَ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D675899-6D89-38AF-48E1-5CAD4F160457}"/>
              </a:ext>
            </a:extLst>
          </p:cNvPr>
          <p:cNvCxnSpPr>
            <a:endCxn id="2" idx="2"/>
          </p:cNvCxnSpPr>
          <p:nvPr/>
        </p:nvCxnSpPr>
        <p:spPr>
          <a:xfrm flipH="1">
            <a:off x="4582767" y="3284376"/>
            <a:ext cx="1351502" cy="8530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8C588A6-6891-89FF-1226-AB520449F83E}"/>
              </a:ext>
            </a:extLst>
          </p:cNvPr>
          <p:cNvCxnSpPr>
            <a:cxnSpLocks/>
          </p:cNvCxnSpPr>
          <p:nvPr/>
        </p:nvCxnSpPr>
        <p:spPr>
          <a:xfrm flipH="1" flipV="1">
            <a:off x="4810794" y="3269262"/>
            <a:ext cx="895448" cy="8592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11299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833EF-BD44-0731-2A71-0ECEA3F41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0113B3-FDD9-99FE-74A3-8CCB5249E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717" y="757037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أرفع المفعول به و اجعله نائب فاعل . أنتبه للتأنيث. 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DF4CB5-0D25-9FA7-0BAB-2B27F981CE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775D42-ECAB-BEC0-7FF5-168B980307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38A5FA-AEF0-000B-98A4-D33A37DD2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1529FF-02E4-6BE6-B801-3D0077DDD8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C9FB80-39D4-AE93-647C-F40EDB2373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1F80B3-0C86-18C3-A765-95C4F309F4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A96517-FF7A-CC18-C267-EE765EEB0C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F0F69-A65E-AC69-9D20-C41DB99689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E6DA449F-52AE-ABBD-E82A-9EFA9009A9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36D0713D-D709-8B8C-CE9D-0C4F99E468A6}"/>
              </a:ext>
            </a:extLst>
          </p:cNvPr>
          <p:cNvSpPr txBox="1"/>
          <p:nvPr/>
        </p:nvSpPr>
        <p:spPr>
          <a:xfrm>
            <a:off x="534718" y="3214396"/>
            <a:ext cx="8096098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اِكْتَشَفَ       ٱلإِنْسانُ        ٱلنّارَ          قَديماً.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C575E12-198F-B464-F6CB-FDE65E3F1C59}"/>
              </a:ext>
            </a:extLst>
          </p:cNvPr>
          <p:cNvCxnSpPr>
            <a:cxnSpLocks/>
          </p:cNvCxnSpPr>
          <p:nvPr/>
        </p:nvCxnSpPr>
        <p:spPr>
          <a:xfrm flipH="1">
            <a:off x="6540754" y="4021494"/>
            <a:ext cx="1063690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F2C9E53-8586-A180-BED9-83F53FE9B6B0}"/>
              </a:ext>
            </a:extLst>
          </p:cNvPr>
          <p:cNvCxnSpPr>
            <a:cxnSpLocks/>
          </p:cNvCxnSpPr>
          <p:nvPr/>
        </p:nvCxnSpPr>
        <p:spPr>
          <a:xfrm flipH="1">
            <a:off x="3293705" y="4024604"/>
            <a:ext cx="705874" cy="0"/>
          </a:xfrm>
          <a:prstGeom prst="line">
            <a:avLst/>
          </a:prstGeom>
          <a:ln>
            <a:solidFill>
              <a:srgbClr val="424D7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38EB9DD-580E-BE9B-B1FD-3799DBA95A8F}"/>
              </a:ext>
            </a:extLst>
          </p:cNvPr>
          <p:cNvCxnSpPr>
            <a:cxnSpLocks/>
          </p:cNvCxnSpPr>
          <p:nvPr/>
        </p:nvCxnSpPr>
        <p:spPr>
          <a:xfrm>
            <a:off x="7053942" y="4030817"/>
            <a:ext cx="0" cy="746449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14B9708-F6EF-4D3A-CD77-4FAA7AA5B805}"/>
              </a:ext>
            </a:extLst>
          </p:cNvPr>
          <p:cNvCxnSpPr>
            <a:cxnSpLocks/>
          </p:cNvCxnSpPr>
          <p:nvPr/>
        </p:nvCxnSpPr>
        <p:spPr>
          <a:xfrm>
            <a:off x="3640062" y="4030819"/>
            <a:ext cx="931938" cy="803994"/>
          </a:xfrm>
          <a:prstGeom prst="straightConnector1">
            <a:avLst/>
          </a:prstGeom>
          <a:ln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A45DB83D-9847-30D6-940B-4D1F3AE28F5F}"/>
              </a:ext>
            </a:extLst>
          </p:cNvPr>
          <p:cNvSpPr txBox="1"/>
          <p:nvPr/>
        </p:nvSpPr>
        <p:spPr>
          <a:xfrm>
            <a:off x="6135847" y="4786588"/>
            <a:ext cx="181946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اُكْتُشِفَــــ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ت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ِ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A124EAA-1F3A-C1B3-96E9-C85DA4122EA5}"/>
              </a:ext>
            </a:extLst>
          </p:cNvPr>
          <p:cNvCxnSpPr>
            <a:endCxn id="2" idx="2"/>
          </p:cNvCxnSpPr>
          <p:nvPr/>
        </p:nvCxnSpPr>
        <p:spPr>
          <a:xfrm flipH="1">
            <a:off x="4582767" y="3284376"/>
            <a:ext cx="1351502" cy="8530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1CBB8CC-9577-F996-2088-246D022A4695}"/>
              </a:ext>
            </a:extLst>
          </p:cNvPr>
          <p:cNvCxnSpPr>
            <a:cxnSpLocks/>
          </p:cNvCxnSpPr>
          <p:nvPr/>
        </p:nvCxnSpPr>
        <p:spPr>
          <a:xfrm flipH="1" flipV="1">
            <a:off x="4810794" y="3269262"/>
            <a:ext cx="895448" cy="8592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CC37B585-F879-9FB0-2F0B-5D840BF75E51}"/>
              </a:ext>
            </a:extLst>
          </p:cNvPr>
          <p:cNvSpPr txBox="1"/>
          <p:nvPr/>
        </p:nvSpPr>
        <p:spPr>
          <a:xfrm>
            <a:off x="3895821" y="4795920"/>
            <a:ext cx="181946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olidFill>
                  <a:srgbClr val="C00000"/>
                </a:solidFill>
                <a:sym typeface="Calibri"/>
              </a:rPr>
              <a:t>ٱلنّارُ</a:t>
            </a:r>
            <a:endParaRPr sz="4800" dirty="0">
              <a:solidFill>
                <a:srgbClr val="C00000"/>
              </a:solidFill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ACE8CF1C-08A1-870A-436E-2C8FB2F52604}"/>
              </a:ext>
            </a:extLst>
          </p:cNvPr>
          <p:cNvSpPr txBox="1"/>
          <p:nvPr/>
        </p:nvSpPr>
        <p:spPr>
          <a:xfrm>
            <a:off x="1494331" y="4777266"/>
            <a:ext cx="181946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sym typeface="Sakkal Majalla"/>
              </a:rPr>
              <a:t>قَديماً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359721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0F39F-DD2D-106E-27B2-713C2A935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35F8B29-1C6E-ACE8-2610-ED71D906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دوركم .  على ألواحكم، اكملوا الجمل بنائب فاعل مناسب؟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7DC1391-12EF-5E59-4E59-A165248A48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3A76CF7-73A4-01A5-8ECE-FE97D6685E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15E2899-4E2B-8D4F-55AC-74C2D429D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0E17857-0369-D226-16F2-2A378AF554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62E0F33-BB03-B238-668F-5C7D828B2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B0025-05E3-1990-E5D2-92C9D5F4E8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7B20F-64BF-1828-3ACE-200733F416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5A998A-05FE-E666-57DA-0BEBEC79A72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1EBBFCA-522D-6D48-B2A0-C356CB2D649B}"/>
              </a:ext>
            </a:extLst>
          </p:cNvPr>
          <p:cNvSpPr txBox="1"/>
          <p:nvPr/>
        </p:nvSpPr>
        <p:spPr>
          <a:xfrm>
            <a:off x="1792038" y="3415004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زُرِعَت ............... في ٱلْحَديقَةِ.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E605E-C60E-54FE-3185-6721A2D45A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830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A52F9-9D6B-9E5D-9266-E8521F567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9C008B-A42F-C80D-3550-D7A7AA42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 . صححوا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C79162E-F8BE-5067-0420-3690B1909B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DEA286D-E71F-7270-9DD7-327EF5F54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ABAFBDB-17EB-FB8D-04C7-9A9ACFE96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F459D07-0F7E-C772-F5FE-0A65BD6D8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5D0EC0-5E94-99AE-3294-EC1CEEC92F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DE05C2-1E07-8C63-5A93-4AF66337DF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3A3319-4436-F104-527C-9C5D075F5B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C28AC4-5F7C-7511-0AF6-54C2EBD0EF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24EAEE8-060D-BEC4-96D2-4B0A1AF5CB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539001F7-F8AE-A87B-F76C-3469620C2A4D}"/>
              </a:ext>
            </a:extLst>
          </p:cNvPr>
          <p:cNvSpPr txBox="1"/>
          <p:nvPr/>
        </p:nvSpPr>
        <p:spPr>
          <a:xfrm>
            <a:off x="1680260" y="3340359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زُرِعَتِ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ٱلْأَشْجَارُ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في ٱلْحَديقَةِ.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96522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B78D-40C6-BF8D-74A5-46C344CE7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6AFD18-0578-8D31-A219-9718CA40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اكملوا الجمل بنائب فاعل مناسب؟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C1B2D84-6CA5-FFA0-EC12-0A1D9BF510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715FE8E-0D12-FA37-0C28-84306A79D9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6A347E-BA09-8C46-AC5E-FAE64D3A4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A789A73-C08B-68A5-9DD6-A9D1077886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6BA1F9A-7248-4015-15EF-4564970740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377EB0-BE2A-56FB-F76E-5E0139F476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EF1D55-1CB4-E51A-1919-88477A7521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AE486D8-824B-3501-131A-5CD47097FC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081E837-9031-B42C-9822-103ED8F7B4A7}"/>
              </a:ext>
            </a:extLst>
          </p:cNvPr>
          <p:cNvSpPr txBox="1"/>
          <p:nvPr/>
        </p:nvSpPr>
        <p:spPr>
          <a:xfrm>
            <a:off x="1792038" y="3415004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كُسِرَ ............... أَثْناءَ اللَّعِبِ.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8B32012F-62E1-AFA2-DEAB-908AFA447B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1096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5E79-210E-173A-8EDE-666A8B8A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5A486BC-B883-327B-437C-D401180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 . صححوا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E4E0F70-9DED-6A9D-E0E9-62A78F36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1F26E8-365C-86DD-D5E0-156365B94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4E87C04-2206-4AF3-9AAC-482572E13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B89B0B-5A95-9D44-ACEF-6C6050219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F5D0F78-7471-AB74-2618-B0A3B0CDC0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A60856-9DDB-CAE9-6A07-FA6FB676F0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E8BDFF-D1D2-CAB2-B6A0-2806D3B78D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CD8A35-1FFE-09FC-5F46-668318064F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7EDBB01-29B3-D4F9-C3CD-EEE7CDCDB5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7D2BE7BF-0439-88F7-8C86-EF9A36462C6D}"/>
              </a:ext>
            </a:extLst>
          </p:cNvPr>
          <p:cNvSpPr txBox="1"/>
          <p:nvPr/>
        </p:nvSpPr>
        <p:spPr>
          <a:xfrm>
            <a:off x="1792038" y="3415004"/>
            <a:ext cx="5559923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كُسِرَ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ٱلزُّجاجُ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أَثْناءَ ٱللَّعِبِ.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06595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:  كيف نوظف نائب الفاعل في  جملة مفيدة؟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140CE3-CC4F-9F17-24DA-6568FA4836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805B57-5BC9-FA86-539A-5EC86AA55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93D3DD-F61D-7EA7-AD64-709923105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7BF0A9-1DA6-5604-DE2F-EB5D4CD609EB}"/>
              </a:ext>
            </a:extLst>
          </p:cNvPr>
          <p:cNvSpPr txBox="1"/>
          <p:nvPr/>
        </p:nvSpPr>
        <p:spPr>
          <a:xfrm>
            <a:off x="2161653" y="250959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نائِبُ ٱلْفاعِلِ</a:t>
            </a:r>
          </a:p>
        </p:txBody>
      </p:sp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46315-5D00-81C3-F31C-5E15622EF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DE5B6F-7DF9-DC17-4B18-F59BC4EE5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9369" y="1358531"/>
            <a:ext cx="3825261" cy="5228881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E01E3E23-5C08-26E6-1C52-0FEA6EB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90 من كراساتكم . من يقرأ الخلاصة الواردة على الصفحة؟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9508B8-3EAC-0EDB-8929-9BE2BFBC6A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8AA218-8B84-9B79-DC9B-4ABCB05094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893ECE-6A74-72B3-E6F2-61574E59D1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18C3CC3-8C99-BE3D-4D1A-07619A2516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71B1D9F-57B8-12B7-E194-0E226F561D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0A5F87-43B4-C2FA-5369-5ADBADBC8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DB1D0F-7335-CE03-B206-F785BF28F7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F5D594-F8E3-0DB0-0D43-FCE7B4E346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F67ABBD-0807-2BDF-717E-FFEFCA4C0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F5D527-3B8D-9C26-6DB8-1D0443BADE9C}"/>
              </a:ext>
            </a:extLst>
          </p:cNvPr>
          <p:cNvSpPr/>
          <p:nvPr/>
        </p:nvSpPr>
        <p:spPr>
          <a:xfrm>
            <a:off x="2957804" y="1791478"/>
            <a:ext cx="3219061" cy="1511559"/>
          </a:xfrm>
          <a:prstGeom prst="roundRect">
            <a:avLst>
              <a:gd name="adj" fmla="val 782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1253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9E8693-EF31-2318-DFDB-73DAD8F74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9369" y="1358531"/>
            <a:ext cx="3825261" cy="5228881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نموذج الإعراب؟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1322F1-8516-F9A4-E563-A8E169E705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109D89F-9CED-BA44-546E-A4A96BEE17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F84DFD-EC45-CC7D-0586-DB8B272D75C0}"/>
              </a:ext>
            </a:extLst>
          </p:cNvPr>
          <p:cNvSpPr/>
          <p:nvPr/>
        </p:nvSpPr>
        <p:spPr>
          <a:xfrm>
            <a:off x="3480318" y="5682342"/>
            <a:ext cx="2136712" cy="671805"/>
          </a:xfrm>
          <a:prstGeom prst="roundRect">
            <a:avLst>
              <a:gd name="adj" fmla="val 782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B1D897-75B1-6EF8-A4FD-1E78D3AC6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817" y="2142238"/>
            <a:ext cx="8107330" cy="40999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80BDD4A-B4B2-56DF-54AB-156F5E7F8572}"/>
              </a:ext>
            </a:extLst>
          </p:cNvPr>
          <p:cNvSpPr txBox="1"/>
          <p:nvPr/>
        </p:nvSpPr>
        <p:spPr>
          <a:xfrm>
            <a:off x="7363620" y="5718959"/>
            <a:ext cx="11223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/>
              <a:t>نُظِّمَتْ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0511D8-11A8-6456-1E2A-1E85C64541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817" y="2142238"/>
            <a:ext cx="8107330" cy="40999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94F4DAE-C7AC-2EE3-DEFE-4DB93F77A2A4}"/>
              </a:ext>
            </a:extLst>
          </p:cNvPr>
          <p:cNvSpPr txBox="1"/>
          <p:nvPr/>
        </p:nvSpPr>
        <p:spPr>
          <a:xfrm>
            <a:off x="7363620" y="5718959"/>
            <a:ext cx="11223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/>
              <a:t>نُظِّمَتْ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1E2E3E-E3DE-1A89-8B6A-F366F40147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817" y="2142238"/>
            <a:ext cx="8107330" cy="40999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349BBE-4103-BD0E-7177-E668C972E41E}"/>
              </a:ext>
            </a:extLst>
          </p:cNvPr>
          <p:cNvSpPr txBox="1"/>
          <p:nvPr/>
        </p:nvSpPr>
        <p:spPr>
          <a:xfrm>
            <a:off x="7363620" y="5718959"/>
            <a:ext cx="11223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/>
              <a:t>نُظِّمَتْ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2B4C0-A054-B12B-9141-0B4CA904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BA0344-2F80-05CC-32D6-31087FD9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صححوا.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618EA9-E5A4-151A-94E3-208EF5E15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FD9279-2785-0871-E458-B7A8C10B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C636F7-7DDE-737E-7DC4-2AA159F36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3B6C48-2D9D-556B-C529-7B5639CF2A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6A6D207-B6D5-8CF3-7589-2B4EB400B5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8FC9ED-2B18-DECE-1149-C226629340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FE8842-05EA-09B1-40BA-D118077292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1BD0CF-62E3-DB16-5786-5D0D41483D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91D01005-8935-CC35-CDC4-90F3BF9B6F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4B7FB-BB52-F571-0B4C-8AD648C46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817" y="2142238"/>
            <a:ext cx="8107330" cy="4099941"/>
          </a:xfrm>
          <a:prstGeom prst="rect">
            <a:avLst/>
          </a:prstGeo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D0303441-6C80-2080-7751-AD9429830ED8}"/>
              </a:ext>
            </a:extLst>
          </p:cNvPr>
          <p:cNvSpPr txBox="1"/>
          <p:nvPr/>
        </p:nvSpPr>
        <p:spPr>
          <a:xfrm>
            <a:off x="4130775" y="2592658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ٱلطُّيورُ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DBBA35C2-3117-C3DC-6D40-76E90E06DB12}"/>
              </a:ext>
            </a:extLst>
          </p:cNvPr>
          <p:cNvSpPr txBox="1"/>
          <p:nvPr/>
        </p:nvSpPr>
        <p:spPr>
          <a:xfrm>
            <a:off x="4157275" y="3150571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ٱلطَّبيعَةُ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0E86BD95-F153-7B78-1986-191A429191B4}"/>
              </a:ext>
            </a:extLst>
          </p:cNvPr>
          <p:cNvSpPr txBox="1"/>
          <p:nvPr/>
        </p:nvSpPr>
        <p:spPr>
          <a:xfrm>
            <a:off x="4252664" y="3730687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4800" dirty="0">
                <a:solidFill>
                  <a:srgbClr val="C00000"/>
                </a:solidFill>
                <a:sym typeface="Sakkal Majalla"/>
              </a:rPr>
              <a:t>تَدْويرُ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B5ABF590-114A-321B-558C-6845A357730D}"/>
              </a:ext>
            </a:extLst>
          </p:cNvPr>
          <p:cNvSpPr txBox="1"/>
          <p:nvPr/>
        </p:nvSpPr>
        <p:spPr>
          <a:xfrm>
            <a:off x="4218056" y="4288600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ٱلرِّياحُ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25BB71C-2B10-C5A6-FA44-01528E9EDD56}"/>
              </a:ext>
            </a:extLst>
          </p:cNvPr>
          <p:cNvSpPr txBox="1"/>
          <p:nvPr/>
        </p:nvSpPr>
        <p:spPr>
          <a:xfrm>
            <a:off x="4155749" y="4890919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4800" dirty="0">
                <a:solidFill>
                  <a:srgbClr val="C00000"/>
                </a:solidFill>
                <a:sym typeface="Sakkal Majalla"/>
              </a:rPr>
              <a:t>لَ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قْلاقٌ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C586219-FD48-D368-27F9-5E0F7656C61C}"/>
              </a:ext>
            </a:extLst>
          </p:cNvPr>
          <p:cNvSpPr txBox="1"/>
          <p:nvPr/>
        </p:nvSpPr>
        <p:spPr>
          <a:xfrm>
            <a:off x="4130775" y="5448832"/>
            <a:ext cx="2434999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رِحْلَةٌ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478A31-08AA-AC07-492C-AACE0801AEE8}"/>
              </a:ext>
            </a:extLst>
          </p:cNvPr>
          <p:cNvSpPr txBox="1"/>
          <p:nvPr/>
        </p:nvSpPr>
        <p:spPr>
          <a:xfrm>
            <a:off x="7363620" y="5718959"/>
            <a:ext cx="11223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dirty="0"/>
              <a:t>نُظِّمَتْ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5489556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القسم. عمل فردي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E83B9E-B362-491C-9F29-7624474B4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49" y="2733532"/>
            <a:ext cx="8126963" cy="232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1249FE-C6D9-8DD8-7C53-A0D03B5EC7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49" y="2733532"/>
            <a:ext cx="8126963" cy="232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 تصحيح تفاعلي.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(تدون بعض الجمل على السبورة للتصحيح) 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901689C-0C48-2594-33BA-1A7B5B96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2C712F-7D27-FC8D-0BCA-016B8B5C2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49" y="2733532"/>
            <a:ext cx="8126963" cy="232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بالمفعول المطلق؟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4EC838-1D2D-CEAE-CCCF-CE89EA700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489" y="2339117"/>
            <a:ext cx="8304245" cy="345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الأول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AEE01A-210D-7287-CC89-327737671F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834" y="2541657"/>
            <a:ext cx="7946701" cy="31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22274</TotalTime>
  <Words>1310</Words>
  <Application>Microsoft Office PowerPoint</Application>
  <PresentationFormat>Affichage à l'écran (4:3)</PresentationFormat>
  <Paragraphs>355</Paragraphs>
  <Slides>55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55</vt:i4>
      </vt:variant>
    </vt:vector>
  </HeadingPairs>
  <TitlesOfParts>
    <vt:vector size="78" baseType="lpstr">
      <vt:lpstr>Dosis Medium</vt:lpstr>
      <vt:lpstr>Arial</vt:lpstr>
      <vt:lpstr>Dosis ExtraBold</vt:lpstr>
      <vt:lpstr>Wingdings</vt:lpstr>
      <vt:lpstr>Calibri</vt:lpstr>
      <vt:lpstr>Dosis</vt:lpstr>
      <vt:lpstr>Calibri Light</vt:lpstr>
      <vt:lpstr>Modern Love</vt:lpstr>
      <vt:lpstr>Dosis SemiBold</vt:lpstr>
      <vt:lpstr>Microsoft Uighur</vt:lpstr>
      <vt:lpstr>Sakkal Majalla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خلال هذه الحصة  في نشاط أدوات اللغة. </vt:lpstr>
      <vt:lpstr>ستتدربون على توظيف الفعل المضارع المجزوم . من يقرأ؟</vt:lpstr>
      <vt:lpstr>معكم 5 دقائق للإجابة على دفاتركم.</vt:lpstr>
      <vt:lpstr>من يقرأ جوابه؟ </vt:lpstr>
      <vt:lpstr>ورشة القراءة – الحصة 3 </vt:lpstr>
      <vt:lpstr>نواصل قراءة  الجزء الثاني من نص النبتة العجيبة وتوظيف استراتيجيات فهم النص.</vt:lpstr>
      <vt:lpstr>قبل ذلك نصحح الواجب المنزلي. سأراقب إنجازاتكم.</vt:lpstr>
      <vt:lpstr>لنصحح السؤال الأول شفويا.</vt:lpstr>
      <vt:lpstr>صححوا على كراساتكم.</vt:lpstr>
      <vt:lpstr>لنصحح السؤال الثاني شفويا.</vt:lpstr>
      <vt:lpstr>صححوا على كراساتكم.</vt:lpstr>
      <vt:lpstr>لنصحح السؤال الثالث شفويا.</vt:lpstr>
      <vt:lpstr>إليكم هذا النموذج. صححوا.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خذوا الصفحة 146  سوف تجيبون  الآن عن أسئلة بتوظيف استراتيجيات الفهم التي تعلمتم. </vt:lpstr>
      <vt:lpstr>سأمر بين الصفوف لمساعدتكم. معكم 10 دقائق للإجابة.</vt:lpstr>
      <vt:lpstr>نصحح. من يقرأ جوابه؟ هل أنتم متفقون؟</vt:lpstr>
      <vt:lpstr>صححوا على كراساتكم.</vt:lpstr>
      <vt:lpstr>صححوا على كراساتكم.</vt:lpstr>
      <vt:lpstr>ورشة الكتابة - التراكيب</vt:lpstr>
      <vt:lpstr>سنشرع الآن في حصة التراكيب. ستتعرفون على نائب الفاعل ووظيفته وإعرابه.</vt:lpstr>
      <vt:lpstr>قبل ذلك سنتذكر ما تعلمتم عن صياغة الفعل المبني للمجهول. على ألواحكم حولوا كل فعل لصيغة المبني للمجهول.</vt:lpstr>
      <vt:lpstr>تابعوا معي لتتعرفوا تركيب جملة تتضمن نائب الفاعل. من يقرأ الجملة؟ ما إعراب الكلمات التي تحتها خط؟</vt:lpstr>
      <vt:lpstr>من يقرأ كل كلمة مع إعرابها؟</vt:lpstr>
      <vt:lpstr>أولا : أحول الفعل لصيغة المبني للمجهول. و أحذف الفاعل.</vt:lpstr>
      <vt:lpstr>ثم أرفع المفعول به و اجعله نائب فاعل . أنتبه للتأنيث. من يقرأ؟</vt:lpstr>
      <vt:lpstr>الان دوركم .  على ألواحكم، اكملوا الجمل بنائب فاعل مناسب؟</vt:lpstr>
      <vt:lpstr>إليكم نموذجا للتصحيح . صححوا</vt:lpstr>
      <vt:lpstr>اكملوا الجمل بنائب فاعل مناسب؟</vt:lpstr>
      <vt:lpstr>إليكم نموذجا للتصحيح . صححوا</vt:lpstr>
      <vt:lpstr>لنتذكر :  كيف نوظف نائب الفاعل في  جملة مفيدة؟ </vt:lpstr>
      <vt:lpstr>خذوا الصفحة 90 من كراساتكم . من يقرأ الخلاصة الواردة على الصفحة؟</vt:lpstr>
      <vt:lpstr>من يقرأ نموذج الإعراب؟</vt:lpstr>
      <vt:lpstr>الآن، ستشتغلون في ثنائيات لإنجاز النشاط التالي</vt:lpstr>
      <vt:lpstr>سأمر بين الصفوف لمساعدتكم.</vt:lpstr>
      <vt:lpstr>لنصحح. تصحيح تفاعلي</vt:lpstr>
      <vt:lpstr>إليكم نموذجا للإجابة . صححوا.</vt:lpstr>
      <vt:lpstr>الآن، أنجزوا النشاط التالي على  دفاتر القسم. عمل فردي</vt:lpstr>
      <vt:lpstr>سأمر بين الصفوف لمساعدتكم.</vt:lpstr>
      <vt:lpstr>لنصحح.  تصحيح تفاعلي. (تدون بعض الجمل على السبورة للتصحيح) </vt:lpstr>
      <vt:lpstr>Présentation PowerPoint</vt:lpstr>
      <vt:lpstr>Présentation PowerPoint</vt:lpstr>
      <vt:lpstr>سجلوا الواجب المنزلي الأول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171</cp:revision>
  <dcterms:created xsi:type="dcterms:W3CDTF">2023-09-20T21:35:22Z</dcterms:created>
  <dcterms:modified xsi:type="dcterms:W3CDTF">2026-05-17T16:10:32Z</dcterms:modified>
</cp:coreProperties>
</file>