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8.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Lst>
  <p:notesMasterIdLst>
    <p:notesMasterId r:id="rId60"/>
  </p:notesMasterIdLst>
  <p:sldIdLst>
    <p:sldId id="2147482765" r:id="rId10"/>
    <p:sldId id="2147482604" r:id="rId11"/>
    <p:sldId id="2147482462" r:id="rId12"/>
    <p:sldId id="2147482697" r:id="rId13"/>
    <p:sldId id="2147482618" r:id="rId14"/>
    <p:sldId id="2147482691" r:id="rId15"/>
    <p:sldId id="2147482463" r:id="rId16"/>
    <p:sldId id="2147482464" r:id="rId17"/>
    <p:sldId id="2147482474" r:id="rId18"/>
    <p:sldId id="2147482476" r:id="rId19"/>
    <p:sldId id="2147482477" r:id="rId20"/>
    <p:sldId id="2147482478" r:id="rId21"/>
    <p:sldId id="2147482706" r:id="rId22"/>
    <p:sldId id="2147482480" r:id="rId23"/>
    <p:sldId id="2147482774" r:id="rId24"/>
    <p:sldId id="2147482775" r:id="rId25"/>
    <p:sldId id="2147482731" r:id="rId26"/>
    <p:sldId id="2147482776" r:id="rId27"/>
    <p:sldId id="2147482777" r:id="rId28"/>
    <p:sldId id="2147482778" r:id="rId29"/>
    <p:sldId id="2147482779" r:id="rId30"/>
    <p:sldId id="2147482722" r:id="rId31"/>
    <p:sldId id="2147482493" r:id="rId32"/>
    <p:sldId id="2147482483" r:id="rId33"/>
    <p:sldId id="2147482739" r:id="rId34"/>
    <p:sldId id="2147482740" r:id="rId35"/>
    <p:sldId id="2147482780" r:id="rId36"/>
    <p:sldId id="2147482710" r:id="rId37"/>
    <p:sldId id="2147482744" r:id="rId38"/>
    <p:sldId id="2147482745" r:id="rId39"/>
    <p:sldId id="2147482746" r:id="rId40"/>
    <p:sldId id="2147482705" r:id="rId41"/>
    <p:sldId id="2147482498" r:id="rId42"/>
    <p:sldId id="2147482763" r:id="rId43"/>
    <p:sldId id="2147482764" r:id="rId44"/>
    <p:sldId id="2147482747" r:id="rId45"/>
    <p:sldId id="2147482503" r:id="rId46"/>
    <p:sldId id="2147482499" r:id="rId47"/>
    <p:sldId id="2147482504" r:id="rId48"/>
    <p:sldId id="2147482748" r:id="rId49"/>
    <p:sldId id="2147482761" r:id="rId50"/>
    <p:sldId id="2147482505" r:id="rId51"/>
    <p:sldId id="2147482762" r:id="rId52"/>
    <p:sldId id="2147482750" r:id="rId53"/>
    <p:sldId id="2147482749" r:id="rId54"/>
    <p:sldId id="2147482616" r:id="rId55"/>
    <p:sldId id="2147482598" r:id="rId56"/>
    <p:sldId id="2147482726" r:id="rId57"/>
    <p:sldId id="2147482601" r:id="rId58"/>
    <p:sldId id="2147482634"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ECF8FB"/>
    <a:srgbClr val="D6E9EA"/>
    <a:srgbClr val="7FB9BE"/>
    <a:srgbClr val="555F87"/>
    <a:srgbClr val="1E3F48"/>
    <a:srgbClr val="F6F6F6"/>
    <a:srgbClr val="106585"/>
    <a:srgbClr val="70B1B6"/>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4660"/>
  </p:normalViewPr>
  <p:slideViewPr>
    <p:cSldViewPr snapToGrid="0">
      <p:cViewPr varScale="1">
        <p:scale>
          <a:sx n="74" d="100"/>
          <a:sy n="74" d="100"/>
        </p:scale>
        <p:origin x="1092" y="56"/>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17/05/2026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 Id="rId9" Type="http://schemas.microsoft.com/office/2007/relationships/hdphoto" Target="../media/hdphoto7.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1.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 Id="rId9" Type="http://schemas.microsoft.com/office/2007/relationships/hdphoto" Target="../media/hdphoto5.wdp"/></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image" Target="../media/image12.png"/><Relationship Id="rId9" Type="http://schemas.microsoft.com/office/2007/relationships/hdphoto" Target="../media/hdphoto7.wdp"/></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3.wdp"/></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52657918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0549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7345742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391450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136991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89108696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7609462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47683294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0577554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6326546"/>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2.bin"/><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8.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7.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6.jpg"/><Relationship Id="rId5" Type="http://schemas.openxmlformats.org/officeDocument/2006/relationships/slideLayout" Target="../slideLayouts/slideLayout4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2.bin"/><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4.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jpg"/><Relationship Id="rId2" Type="http://schemas.openxmlformats.org/officeDocument/2006/relationships/slideLayout" Target="../slideLayouts/slideLayout77.xml"/><Relationship Id="rId16" Type="http://schemas.openxmlformats.org/officeDocument/2006/relationships/theme" Target="../theme/theme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image" Target="../media/image21.jpg"/><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theme" Target="../theme/theme6.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image" Target="../media/image2.bin"/><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heme" Target="../theme/theme7.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3" Type="http://schemas.openxmlformats.org/officeDocument/2006/relationships/slideLayout" Target="../slideLayouts/slideLayout140.xml"/><Relationship Id="rId21" Type="http://schemas.openxmlformats.org/officeDocument/2006/relationships/slideLayout" Target="../slideLayouts/slideLayout158.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image" Target="../media/image2.bin"/><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heme" Target="../theme/theme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2.bin"/><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9.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860" r:id="rId13"/>
    <p:sldLayoutId id="2147483859" r:id="rId14"/>
    <p:sldLayoutId id="2147483856" r:id="rId15"/>
    <p:sldLayoutId id="2147483855" r:id="rId16"/>
    <p:sldLayoutId id="2147483854" r:id="rId17"/>
    <p:sldLayoutId id="2147483745" r:id="rId18"/>
    <p:sldLayoutId id="2147483853" r:id="rId19"/>
    <p:sldLayoutId id="214748374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858" r:id="rId21"/>
    <p:sldLayoutId id="2147483857" r:id="rId22"/>
    <p:sldLayoutId id="2147483708" r:id="rId23"/>
    <p:sldLayoutId id="2147483709"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gif"/><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14.png"/><Relationship Id="rId4" Type="http://schemas.openxmlformats.org/officeDocument/2006/relationships/image" Target="../media/image41.png"/></Relationships>
</file>

<file path=ppt/slides/_rels/slide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pn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6.png"/><Relationship Id="rId2" Type="http://schemas.openxmlformats.org/officeDocument/2006/relationships/image" Target="../media/image46.png"/><Relationship Id="rId1" Type="http://schemas.openxmlformats.org/officeDocument/2006/relationships/slideLayout" Target="../slideLayouts/slideLayout40.xml"/><Relationship Id="rId6" Type="http://schemas.openxmlformats.org/officeDocument/2006/relationships/image" Target="../media/image49.jpeg"/><Relationship Id="rId5" Type="http://schemas.openxmlformats.org/officeDocument/2006/relationships/image" Target="../media/image44.png"/><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40.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32.gif"/></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44.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22.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44.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22.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5.gif"/><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4.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hdphoto" Target="../media/hdphoto9.wdp"/><Relationship Id="rId7"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7.png"/><Relationship Id="rId7"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4.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4.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4.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7.png"/><Relationship Id="rId7"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4.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gif"/><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22.xml"/><Relationship Id="rId7" Type="http://schemas.openxmlformats.org/officeDocument/2006/relationships/image" Target="../media/image59.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4.png"/><Relationship Id="rId11" Type="http://schemas.microsoft.com/office/2007/relationships/hdphoto" Target="../media/hdphoto12.wdp"/><Relationship Id="rId5" Type="http://schemas.openxmlformats.org/officeDocument/2006/relationships/image" Target="../media/image44.png"/><Relationship Id="rId10" Type="http://schemas.openxmlformats.org/officeDocument/2006/relationships/image" Target="../media/image62.png"/><Relationship Id="rId4" Type="http://schemas.openxmlformats.org/officeDocument/2006/relationships/image" Target="../media/image46.png"/><Relationship Id="rId9"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4.png"/><Relationship Id="rId7" Type="http://schemas.openxmlformats.org/officeDocument/2006/relationships/image" Target="../media/image63.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4.png"/><Relationship Id="rId7"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59.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6.png"/><Relationship Id="rId7" Type="http://schemas.openxmlformats.org/officeDocument/2006/relationships/image" Target="../media/image64.png"/><Relationship Id="rId2" Type="http://schemas.openxmlformats.org/officeDocument/2006/relationships/image" Target="../media/image35.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4.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6.png"/><Relationship Id="rId7" Type="http://schemas.openxmlformats.org/officeDocument/2006/relationships/image" Target="../media/image64.png"/><Relationship Id="rId2" Type="http://schemas.openxmlformats.org/officeDocument/2006/relationships/image" Target="../media/image35.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4.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6.png"/><Relationship Id="rId7" Type="http://schemas.openxmlformats.org/officeDocument/2006/relationships/image" Target="../media/image64.png"/><Relationship Id="rId2" Type="http://schemas.openxmlformats.org/officeDocument/2006/relationships/image" Target="../media/image35.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4.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44.png"/><Relationship Id="rId7" Type="http://schemas.openxmlformats.org/officeDocument/2006/relationships/image" Target="../media/image65.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4.png"/></Relationships>
</file>

<file path=ppt/slides/_rels/slide43.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46.png"/><Relationship Id="rId7" Type="http://schemas.openxmlformats.org/officeDocument/2006/relationships/image" Target="../media/image65.png"/><Relationship Id="rId2" Type="http://schemas.openxmlformats.org/officeDocument/2006/relationships/image" Target="../media/image35.png"/><Relationship Id="rId1" Type="http://schemas.openxmlformats.org/officeDocument/2006/relationships/slideLayout" Target="../slideLayouts/slideLayout22.xml"/><Relationship Id="rId6" Type="http://schemas.openxmlformats.org/officeDocument/2006/relationships/image" Target="../media/image59.png"/><Relationship Id="rId5" Type="http://schemas.openxmlformats.org/officeDocument/2006/relationships/image" Target="../media/image54.png"/><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44.png"/><Relationship Id="rId7" Type="http://schemas.openxmlformats.org/officeDocument/2006/relationships/image" Target="../media/image66.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9.gif"/><Relationship Id="rId1" Type="http://schemas.openxmlformats.org/officeDocument/2006/relationships/slideLayout" Target="../slideLayouts/slideLayout13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68.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3.png"/><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72.xml"/><Relationship Id="rId7" Type="http://schemas.openxmlformats.org/officeDocument/2006/relationships/image" Target="../media/image6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9.png"/><Relationship Id="rId5" Type="http://schemas.openxmlformats.org/officeDocument/2006/relationships/image" Target="../media/image54.png"/><Relationship Id="rId10" Type="http://schemas.openxmlformats.org/officeDocument/2006/relationships/image" Target="../media/image70.jpeg"/><Relationship Id="rId4" Type="http://schemas.openxmlformats.org/officeDocument/2006/relationships/image" Target="../media/image44.png"/><Relationship Id="rId9" Type="http://schemas.openxmlformats.org/officeDocument/2006/relationships/image" Target="../media/image32.gif"/></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31AED500-68AA-8643-6289-ED2E2B3BF46D}"/>
              </a:ext>
            </a:extLst>
          </p:cNvPr>
          <p:cNvGrpSpPr/>
          <p:nvPr/>
        </p:nvGrpSpPr>
        <p:grpSpPr>
          <a:xfrm>
            <a:off x="0" y="10"/>
            <a:ext cx="9143980" cy="6857990"/>
            <a:chOff x="20" y="10"/>
            <a:chExt cx="9143980" cy="6857990"/>
          </a:xfrm>
        </p:grpSpPr>
        <p:pic>
          <p:nvPicPr>
            <p:cNvPr id="4" name="Image 3">
              <a:extLst>
                <a:ext uri="{FF2B5EF4-FFF2-40B4-BE49-F238E27FC236}">
                  <a16:creationId xmlns:a16="http://schemas.microsoft.com/office/drawing/2014/main" id="{B7DA4893-02B5-E3B0-0B6D-DF30A31E166E}"/>
                </a:ext>
              </a:extLst>
            </p:cNvPr>
            <p:cNvPicPr>
              <a:picLocks noChangeAspect="1"/>
            </p:cNvPicPr>
            <p:nvPr/>
          </p:nvPicPr>
          <p:blipFill>
            <a:blip r:embed="rId2">
              <a:extLst>
                <a:ext uri="{28A0092B-C50C-407E-A947-70E740481C1C}">
                  <a14:useLocalDpi xmlns:a14="http://schemas.microsoft.com/office/drawing/2010/main" val="0"/>
                </a:ext>
              </a:extLst>
            </a:blip>
            <a:srcRect t="2813" b="3437"/>
            <a:stretch>
              <a:fillRect/>
            </a:stretch>
          </p:blipFill>
          <p:spPr>
            <a:xfrm>
              <a:off x="20" y="10"/>
              <a:ext cx="9143980" cy="6857990"/>
            </a:xfrm>
            <a:prstGeom prst="rect">
              <a:avLst/>
            </a:prstGeom>
            <a:noFill/>
          </p:spPr>
        </p:pic>
        <p:pic>
          <p:nvPicPr>
            <p:cNvPr id="3" name="Image 2">
              <a:extLst>
                <a:ext uri="{FF2B5EF4-FFF2-40B4-BE49-F238E27FC236}">
                  <a16:creationId xmlns:a16="http://schemas.microsoft.com/office/drawing/2014/main" id="{8C61EA6A-0CFC-2B2C-1091-B5D83FE3F1C8}"/>
                </a:ext>
              </a:extLst>
            </p:cNvPr>
            <p:cNvPicPr>
              <a:picLocks noChangeAspect="1"/>
            </p:cNvPicPr>
            <p:nvPr/>
          </p:nvPicPr>
          <p:blipFill>
            <a:blip r:embed="rId3"/>
            <a:stretch>
              <a:fillRect/>
            </a:stretch>
          </p:blipFill>
          <p:spPr>
            <a:xfrm>
              <a:off x="3306970" y="3382345"/>
              <a:ext cx="2776589" cy="816429"/>
            </a:xfrm>
            <a:prstGeom prst="rect">
              <a:avLst/>
            </a:prstGeom>
          </p:spPr>
        </p:pic>
      </p:grpSp>
    </p:spTree>
    <p:extLst>
      <p:ext uri="{BB962C8B-B14F-4D97-AF65-F5344CB8AC3E}">
        <p14:creationId xmlns:p14="http://schemas.microsoft.com/office/powerpoint/2010/main" val="208215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prstGeom prst="roundRect">
            <a:avLst/>
          </a:prstGeom>
        </p:spPr>
        <p:txBody>
          <a:bodyPr>
            <a:normAutofit fontScale="85000" lnSpcReduction="20000"/>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rmAutofit fontScale="85000" lnSpcReduction="20000"/>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vert="horz" lIns="91440" tIns="45720" rIns="91440" bIns="45720" rtlCol="0" anchor="ctr">
            <a:normAutofit/>
          </a:bodyPr>
          <a:lstStyle/>
          <a:p>
            <a:r>
              <a:rPr lang="ar-MA" dirty="0">
                <a:latin typeface="Microsoft Uighur" panose="02000000000000000000" pitchFamily="2" charset="-78"/>
                <a:cs typeface="Microsoft Uighur" panose="02000000000000000000" pitchFamily="2" charset="-78"/>
              </a:rPr>
              <a:t>تنظيم حصص الأسبوع الثاني</a:t>
            </a:r>
            <a:endParaRPr lang="fr-MA" dirty="0">
              <a:latin typeface="Microsoft Uighur" panose="02000000000000000000" pitchFamily="2" charset="-78"/>
              <a:cs typeface="Microsoft Uighur" panose="02000000000000000000" pitchFamily="2" charset="-78"/>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a:t>
            </a: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a:t>
            </a:r>
            <a:r>
              <a:rPr lang="ar-MA" sz="1600" dirty="0">
                <a:solidFill>
                  <a:srgbClr val="424D7B"/>
                </a:solidFill>
                <a:latin typeface="Microsoft Uighur" panose="02000000000000000000" pitchFamily="2" charset="-78"/>
                <a:cs typeface="Microsoft Uighur" panose="02000000000000000000" pitchFamily="2" charset="-78"/>
              </a:rPr>
              <a:t>أساليب</a:t>
            </a:r>
            <a:endPar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6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التحدث</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74F71"/>
                </a:solidFill>
                <a:effectLst/>
                <a:uLnTx/>
                <a:uFillTx/>
                <a:latin typeface="Dosis ExtraBold" pitchFamily="2" charset="0"/>
                <a:ea typeface="+mn-ea"/>
                <a:cs typeface="Arial" panose="020B0604020202020204" pitchFamily="34" charset="0"/>
              </a:rPr>
              <a:t>اليوم</a:t>
            </a:r>
            <a:r>
              <a:rPr kumimoji="0" lang="f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rPr>
              <a:t> 1 - </a:t>
            </a:r>
            <a:endParaRPr kumimoji="0" lang="ar-MA" sz="1600" b="1" i="0" u="none" strike="noStrike" kern="1200" cap="none" spc="0" normalizeH="0" baseline="0" noProof="0" dirty="0">
              <a:ln>
                <a:noFill/>
              </a:ln>
              <a:solidFill>
                <a:srgbClr val="474F71"/>
              </a:solidFill>
              <a:effectLst/>
              <a:uLnTx/>
              <a:uFillTx/>
              <a:latin typeface="Arial" panose="020B0604020202020204" pitchFamily="34" charset="0"/>
              <a:ea typeface="+mn-ea"/>
              <a:cs typeface="Arial" panose="020B0604020202020204" pitchFamily="34" charset="0"/>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 – الحصة (3 )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 (4 )</a:t>
            </a: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( 5)</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(2 )</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التراكيب . </a:t>
            </a:r>
          </a:p>
        </p:txBody>
      </p:sp>
    </p:spTree>
    <p:extLst>
      <p:ext uri="{BB962C8B-B14F-4D97-AF65-F5344CB8AC3E}">
        <p14:creationId xmlns:p14="http://schemas.microsoft.com/office/powerpoint/2010/main" val="4194481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latin typeface="Microsoft Uighur" panose="02000000000000000000" pitchFamily="2" charset="-78"/>
                <a:cs typeface="Microsoft Uighur" panose="02000000000000000000" pitchFamily="2" charset="-78"/>
              </a:rPr>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نشاط اعتيادي - 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22576"/>
            <a:ext cx="2179211" cy="400110"/>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 أساليب التعليل .</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552760" y="3380220"/>
            <a:ext cx="1055097" cy="400110"/>
          </a:xfrm>
          <a:prstGeom prst="rect">
            <a:avLst/>
          </a:prstGeom>
          <a:noFill/>
        </p:spPr>
        <p:txBody>
          <a:bodyPr wrap="non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02</a:t>
            </a:r>
            <a:r>
              <a:rPr lang="ar-MA" sz="2000" b="1" dirty="0">
                <a:solidFill>
                  <a:srgbClr val="424D7B"/>
                </a:solidFill>
                <a:latin typeface="Microsoft Uighur" panose="02000000000000000000" pitchFamily="2" charset="-78"/>
                <a:cs typeface="Microsoft Uighur" panose="02000000000000000000" pitchFamily="2" charset="-78"/>
              </a:rPr>
              <a:t>الأساليب</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أساس البقاء : أتحدث</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618018" y="4692778"/>
            <a:ext cx="984766" cy="400110"/>
          </a:xfrm>
          <a:prstGeom prst="rect">
            <a:avLst/>
          </a:prstGeom>
          <a:noFill/>
        </p:spPr>
        <p:txBody>
          <a:bodyPr wrap="square" rtlCol="0">
            <a:spAutoFit/>
          </a:bodyPr>
          <a:lstStyle/>
          <a:p>
            <a:pPr algn="r" rtl="1"/>
            <a:r>
              <a:rPr lang="fr-MA" sz="1600" b="1" dirty="0">
                <a:solidFill>
                  <a:srgbClr val="757575"/>
                </a:solidFill>
                <a:latin typeface="Microsoft Uighur" panose="02000000000000000000" pitchFamily="2" charset="-78"/>
                <a:cs typeface="Microsoft Uighur" panose="02000000000000000000" pitchFamily="2" charset="-78"/>
              </a:rPr>
              <a:t> </a:t>
            </a:r>
            <a:r>
              <a:rPr lang="fr-MA" sz="1600" b="1" dirty="0">
                <a:solidFill>
                  <a:srgbClr val="424D7B"/>
                </a:solidFill>
                <a:latin typeface="Microsoft Uighur" panose="02000000000000000000" pitchFamily="2" charset="-78"/>
                <a:cs typeface="Microsoft Uighur" panose="02000000000000000000" pitchFamily="2" charset="-78"/>
              </a:rPr>
              <a:t>- </a:t>
            </a:r>
            <a:r>
              <a:rPr lang="fr-MA" sz="2000" b="1" dirty="0">
                <a:solidFill>
                  <a:srgbClr val="424D7B"/>
                </a:solidFill>
                <a:latin typeface="Microsoft Uighur" panose="02000000000000000000" pitchFamily="2" charset="-78"/>
                <a:cs typeface="Microsoft Uighur" panose="02000000000000000000" pitchFamily="2" charset="-78"/>
              </a:rPr>
              <a:t>03</a:t>
            </a:r>
            <a:r>
              <a:rPr lang="ar-MA" sz="2000" b="1" dirty="0">
                <a:solidFill>
                  <a:srgbClr val="424D7B"/>
                </a:solidFill>
                <a:latin typeface="Microsoft Uighur" panose="02000000000000000000" pitchFamily="2" charset="-78"/>
                <a:cs typeface="Microsoft Uighur" panose="02000000000000000000" pitchFamily="2" charset="-78"/>
              </a:rPr>
              <a:t>التحدث</a:t>
            </a:r>
          </a:p>
        </p:txBody>
      </p:sp>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5"/>
          <a:srcRect/>
          <a:stretch/>
        </p:blipFill>
        <p:spPr>
          <a:xfrm>
            <a:off x="6745679" y="4688035"/>
            <a:ext cx="536339" cy="540000"/>
          </a:xfrm>
          <a:prstGeom prst="rect">
            <a:avLst/>
          </a:prstGeom>
        </p:spPr>
      </p:pic>
      <p:pic>
        <p:nvPicPr>
          <p:cNvPr id="10" name="Espace réservé pour une image  20">
            <a:extLst>
              <a:ext uri="{FF2B5EF4-FFF2-40B4-BE49-F238E27FC236}">
                <a16:creationId xmlns:a16="http://schemas.microsoft.com/office/drawing/2014/main" id="{83A71147-D8F7-EE41-3E3D-A424D8F74FD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3263371"/>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52322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دون شكل باسترسال</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تعرف وتوظيف </a:t>
              </a:r>
              <a:r>
                <a:rPr lang="ar-MA" sz="2400" b="1" dirty="0">
                  <a:solidFill>
                    <a:srgbClr val="424D7B"/>
                  </a:solidFill>
                  <a:latin typeface="Microsoft Uighur" panose="02000000000000000000" pitchFamily="2" charset="-78"/>
                  <a:cs typeface="Microsoft Uighur" panose="02000000000000000000" pitchFamily="2" charset="-78"/>
                </a:rPr>
                <a:t>أساليب التعليل</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331546"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أخذ الكلمة للتحدث  .</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2800" b="1" dirty="0">
                <a:cs typeface="Microsoft Uighur" panose="02000000000000000000" pitchFamily="2" charset="-78"/>
              </a:rPr>
              <a:t>ترحيب</a:t>
            </a:r>
          </a:p>
          <a:p>
            <a:pPr algn="r" rtl="1">
              <a:buClr>
                <a:srgbClr val="424D7B"/>
              </a:buClr>
              <a:buSzPct val="50000"/>
            </a:pPr>
            <a:r>
              <a:rPr lang="ar-MA" sz="2800" b="1" dirty="0">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algn="r" rtl="1"/>
            <a:r>
              <a:rPr lang="ar-AE" sz="2800" b="1" dirty="0">
                <a:solidFill>
                  <a:srgbClr val="424D7B"/>
                </a:solidFill>
                <a:latin typeface="Microsoft Uighur" panose="02000000000000000000" pitchFamily="2" charset="-78"/>
                <a:cs typeface="Microsoft Uighur" panose="02000000000000000000" pitchFamily="2" charset="-78"/>
              </a:rPr>
              <a:t>ا</a:t>
            </a:r>
            <a:r>
              <a:rPr lang="ar-MA" sz="28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22569261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613787" y="79476"/>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22" name="Image 21">
            <a:extLst>
              <a:ext uri="{FF2B5EF4-FFF2-40B4-BE49-F238E27FC236}">
                <a16:creationId xmlns:a16="http://schemas.microsoft.com/office/drawing/2014/main" id="{A8A3C84C-CC8C-BD52-176B-06B1445E18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981134" y="2096321"/>
            <a:ext cx="5416041" cy="3973924"/>
          </a:xfrm>
          <a:prstGeom prst="roundRect">
            <a:avLst>
              <a:gd name="adj" fmla="val 11828"/>
            </a:avLst>
          </a:prstGeom>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endParaRPr lang="fr-FR" sz="2400" dirty="0">
              <a:latin typeface="Microsoft Uighur" panose="02000000000000000000" pitchFamily="2" charset="-78"/>
              <a:cs typeface="Microsoft Uighur" panose="02000000000000000000" pitchFamily="2" charset="-78"/>
            </a:endParaRPr>
          </a:p>
        </p:txBody>
      </p:sp>
      <p:sp>
        <p:nvSpPr>
          <p:cNvPr id="30" name="Rectangle 29">
            <a:extLst>
              <a:ext uri="{FF2B5EF4-FFF2-40B4-BE49-F238E27FC236}">
                <a16:creationId xmlns:a16="http://schemas.microsoft.com/office/drawing/2014/main" id="{CDEE9CD1-3922-BA6A-C898-2CCCC7BFC94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1" name="Rectangle 30">
            <a:extLst>
              <a:ext uri="{FF2B5EF4-FFF2-40B4-BE49-F238E27FC236}">
                <a16:creationId xmlns:a16="http://schemas.microsoft.com/office/drawing/2014/main" id="{F43D4C84-C066-9F0A-047D-B15988A930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32" name="Rectangle 31">
            <a:extLst>
              <a:ext uri="{FF2B5EF4-FFF2-40B4-BE49-F238E27FC236}">
                <a16:creationId xmlns:a16="http://schemas.microsoft.com/office/drawing/2014/main" id="{174369A5-4093-5FB5-E3B2-8F861264268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36" name="Google Shape;1246;p5">
            <a:extLst>
              <a:ext uri="{FF2B5EF4-FFF2-40B4-BE49-F238E27FC236}">
                <a16:creationId xmlns:a16="http://schemas.microsoft.com/office/drawing/2014/main" id="{202A22F9-8628-2FA9-BCB9-350E9F8CFAB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37" name="Google Shape;1245;p5">
            <a:extLst>
              <a:ext uri="{FF2B5EF4-FFF2-40B4-BE49-F238E27FC236}">
                <a16:creationId xmlns:a16="http://schemas.microsoft.com/office/drawing/2014/main" id="{4EE22AD2-DF0C-CDF8-E64D-09E7E7D395E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8" name="Google Shape;1244;p5">
            <a:extLst>
              <a:ext uri="{FF2B5EF4-FFF2-40B4-BE49-F238E27FC236}">
                <a16:creationId xmlns:a16="http://schemas.microsoft.com/office/drawing/2014/main" id="{A9707B39-67BC-AFCA-739E-2BBAA910F4D0}"/>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9" name="Image 38">
            <a:extLst>
              <a:ext uri="{FF2B5EF4-FFF2-40B4-BE49-F238E27FC236}">
                <a16:creationId xmlns:a16="http://schemas.microsoft.com/office/drawing/2014/main" id="{14D2031B-9BD4-5196-08E6-54AC0A098217}"/>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40" name="Class AR_NV_05_1">
            <a:hlinkClick r:id="" action="ppaction://media"/>
            <a:extLst>
              <a:ext uri="{FF2B5EF4-FFF2-40B4-BE49-F238E27FC236}">
                <a16:creationId xmlns:a16="http://schemas.microsoft.com/office/drawing/2014/main" id="{F0A62854-9601-390B-388D-4D34833F445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3" y="2160588"/>
            <a:ext cx="7038975" cy="3959225"/>
          </a:xfrm>
          <a:prstGeom prst="rect">
            <a:avLst/>
          </a:prstGeom>
        </p:spPr>
      </p:pic>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a:blip r:embed="rId10">
            <a:extLst>
              <a:ext uri="{28A0092B-C50C-407E-A947-70E740481C1C}">
                <a14:useLocalDpi xmlns:a14="http://schemas.microsoft.com/office/drawing/2010/main" val="0"/>
              </a:ext>
            </a:extLst>
          </a:blip>
          <a:srcRect/>
          <a:stretch>
            <a:fillRect/>
          </a:stretch>
        </p:blipFill>
        <p:spPr/>
      </p:pic>
      <p:sp>
        <p:nvSpPr>
          <p:cNvPr id="2" name="Rectangle 1">
            <a:extLst>
              <a:ext uri="{FF2B5EF4-FFF2-40B4-BE49-F238E27FC236}">
                <a16:creationId xmlns:a16="http://schemas.microsoft.com/office/drawing/2014/main" id="{1D3B2D8A-0BD2-8B68-5AEC-BBA5415DC9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40"/>
                                        </p:tgtEl>
                                      </p:cBhvr>
                                    </p:cmd>
                                  </p:childTnLst>
                                </p:cTn>
                              </p:par>
                            </p:childTnLst>
                          </p:cTn>
                        </p:par>
                      </p:childTnLst>
                    </p:cTn>
                  </p:par>
                </p:childTnLst>
              </p:cTn>
              <p:nextCondLst>
                <p:cond evt="onClick" delay="0">
                  <p:tgtEl>
                    <p:spTgt spid="40"/>
                  </p:tgtEl>
                </p:cond>
              </p:nextCondLst>
            </p:seq>
            <p:video>
              <p:cMediaNode vol="80000">
                <p:cTn id="15" fill="hold" display="0">
                  <p:stCondLst>
                    <p:cond delay="indefinite"/>
                  </p:stCondLst>
                </p:cTn>
                <p:tgtEl>
                  <p:spTgt spid="4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33A7F65-6997-7148-BBA7-F637BB07523C}"/>
              </a:ext>
            </a:extLst>
          </p:cNvPr>
          <p:cNvSpPr>
            <a:spLocks noGrp="1"/>
          </p:cNvSpPr>
          <p:nvPr>
            <p:ph type="title"/>
          </p:nvPr>
        </p:nvSpPr>
        <p:spPr>
          <a:xfrm>
            <a:off x="699823" y="756000"/>
            <a:ext cx="6840000"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غير مشكولة كليا بدقة وسرعة. من يقرأ . تابعوا</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Rectangle 22">
            <a:extLst>
              <a:ext uri="{FF2B5EF4-FFF2-40B4-BE49-F238E27FC236}">
                <a16:creationId xmlns:a16="http://schemas.microsoft.com/office/drawing/2014/main" id="{AC12E2B6-5E14-F422-9E9C-E03CE0C9FB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2DD53329-9C6C-AA25-9C80-1302C7643D6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78B653F0-A56A-E1FA-C1A9-B35041C6FB4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3970047D-58EA-01EB-B848-ECAD11969C4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3B05166-584A-4451-6600-F3A46FFBE62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9" name="Google Shape;1244;p5">
            <a:extLst>
              <a:ext uri="{FF2B5EF4-FFF2-40B4-BE49-F238E27FC236}">
                <a16:creationId xmlns:a16="http://schemas.microsoft.com/office/drawing/2014/main" id="{640BA6FE-4817-503E-6C68-B48B2E81356C}"/>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363283C2-3FC8-3FC3-00A7-BE6EE0000F1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5BB5FF79-E9E5-A856-6087-804E202695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419A08CA-CA78-D429-9298-C8B6DEFA04EF}"/>
              </a:ext>
            </a:extLst>
          </p:cNvPr>
          <p:cNvSpPr txBox="1"/>
          <p:nvPr/>
        </p:nvSpPr>
        <p:spPr>
          <a:xfrm>
            <a:off x="518195" y="1454229"/>
            <a:ext cx="8107609" cy="5251728"/>
          </a:xfrm>
          <a:prstGeom prst="roundRect">
            <a:avLst>
              <a:gd name="adj" fmla="val 2568"/>
            </a:avLst>
          </a:prstGeom>
          <a:noFill/>
          <a:ln w="12700" cap="flat" cmpd="sng" algn="ctr">
            <a:noFill/>
            <a:prstDash val="dashDot"/>
            <a:miter lim="800000"/>
          </a:ln>
          <a:effectLst/>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يُعَدُّ التَّلَوُّثُ مِنْ أَكْبَرِ الْأَخْطارِ الَّتي تُهَدِّدُ الطَّبيعَةَ في عَصْرِنا. فَالدُّخّانُ الْمُتَصاعِدُ مِنَ الْمَصانِعِ وَالس</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يّاراتِ</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يُلَوِّثُ الْهَواءَ، ك</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 تُؤَدّي النّفاياتُ الْبْلاسْتيكِيَّةُ إلى تَلْويث الْبِحار وَالْأَنْهار وَالتُّرْبَة. وَتَتَضَرّر الْحَيوانات والنَّباتات بِسَبَب هذِه ال</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مُلَوِّثات، وَقَدْ تَخْتَفي بَعْض الْكائِنات مِنْ بيئَتِها الطَّبيعِيَّة. وَيُحاولُ الْإنْسان مُواجَهَة هذه الْمُشْكِلَةِ عَبْرَ إِعادَةِ التَّدْوير، وَتَقْليلِ اسْتِعْمالِ الْبْلاسْتيكِ، وَالْمُحافَظَة عَلى نَظافة الْأماكن الْعامَّة. فَحمايةُ الْبيئة مسؤولية الجميع، لأن الطبيعة النظيفة تساعد الإنسان على العيش بصحة وأمان.  </a:t>
            </a:r>
          </a:p>
        </p:txBody>
      </p:sp>
    </p:spTree>
    <p:extLst>
      <p:ext uri="{BB962C8B-B14F-4D97-AF65-F5344CB8AC3E}">
        <p14:creationId xmlns:p14="http://schemas.microsoft.com/office/powerpoint/2010/main" val="397440065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2CA4-EF71-A182-2262-EBC3413F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7EC97A-B7C1-689B-1E27-8F74959AEE5F}"/>
              </a:ext>
            </a:extLst>
          </p:cNvPr>
          <p:cNvSpPr>
            <a:spLocks noGrp="1"/>
          </p:cNvSpPr>
          <p:nvPr>
            <p:ph type="title"/>
          </p:nvPr>
        </p:nvSpPr>
        <p:spPr>
          <a:xfrm>
            <a:off x="559837" y="756000"/>
            <a:ext cx="6912536" cy="612000"/>
          </a:xfrm>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MA" sz="2000" dirty="0"/>
          </a:p>
        </p:txBody>
      </p:sp>
      <p:sp>
        <p:nvSpPr>
          <p:cNvPr id="24" name="Rectangle 23">
            <a:extLst>
              <a:ext uri="{FF2B5EF4-FFF2-40B4-BE49-F238E27FC236}">
                <a16:creationId xmlns:a16="http://schemas.microsoft.com/office/drawing/2014/main" id="{01E53275-13AA-4AE4-20F6-CADD0E2D5E4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94093852-1145-2840-3B70-43329C38A4B3}"/>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2712FCE8-1875-2F4E-F7C0-2E7AB081697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B90FFC47-8FF1-1BC7-4DC2-9B250C84748D}"/>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2A276560-E4E7-5964-4444-CF7C0945CF7B}"/>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0" name="Google Shape;1244;p5">
            <a:extLst>
              <a:ext uri="{FF2B5EF4-FFF2-40B4-BE49-F238E27FC236}">
                <a16:creationId xmlns:a16="http://schemas.microsoft.com/office/drawing/2014/main" id="{9ACFE452-6ADB-13D2-EC31-7222F95AE0F4}"/>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9B4686BF-AA04-D1F2-DFCD-70882BF3A5E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43E6710F-11B2-2C55-28A6-E3E0363D9CFF}"/>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C2C2BD5B-9C87-F896-B948-74C678F9684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29662A69-8E6B-C6A5-3E52-1CF7890F0D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97623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FB7F-0BEA-5A11-1DF6-E0291C8E6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11A90CD-A79F-2555-9279-D21CC9CF1B9D}"/>
              </a:ext>
            </a:extLst>
          </p:cNvPr>
          <p:cNvSpPr>
            <a:spLocks noGrp="1"/>
          </p:cNvSpPr>
          <p:nvPr>
            <p:ph type="title"/>
          </p:nvPr>
        </p:nvSpPr>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MA" dirty="0"/>
          </a:p>
        </p:txBody>
      </p:sp>
      <p:sp>
        <p:nvSpPr>
          <p:cNvPr id="23" name="Rectangle 22">
            <a:extLst>
              <a:ext uri="{FF2B5EF4-FFF2-40B4-BE49-F238E27FC236}">
                <a16:creationId xmlns:a16="http://schemas.microsoft.com/office/drawing/2014/main" id="{523BBF1D-908B-7DB3-9603-97D605FC88E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4" name="Rectangle 23">
            <a:extLst>
              <a:ext uri="{FF2B5EF4-FFF2-40B4-BE49-F238E27FC236}">
                <a16:creationId xmlns:a16="http://schemas.microsoft.com/office/drawing/2014/main" id="{E16262CC-64E4-606B-C62E-CA52101BFB1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5" name="Rectangle 24">
            <a:extLst>
              <a:ext uri="{FF2B5EF4-FFF2-40B4-BE49-F238E27FC236}">
                <a16:creationId xmlns:a16="http://schemas.microsoft.com/office/drawing/2014/main" id="{6B0D5EF4-D6C0-C385-1C83-6848384118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7" name="Google Shape;1246;p5">
            <a:extLst>
              <a:ext uri="{FF2B5EF4-FFF2-40B4-BE49-F238E27FC236}">
                <a16:creationId xmlns:a16="http://schemas.microsoft.com/office/drawing/2014/main" id="{7D4F447B-11E2-9C79-5965-FF099E4688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8" name="Google Shape;1245;p5">
            <a:extLst>
              <a:ext uri="{FF2B5EF4-FFF2-40B4-BE49-F238E27FC236}">
                <a16:creationId xmlns:a16="http://schemas.microsoft.com/office/drawing/2014/main" id="{84C8DF1C-746F-CDA1-9354-BC7AC9B5AF92}"/>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9" name="Google Shape;1244;p5">
            <a:extLst>
              <a:ext uri="{FF2B5EF4-FFF2-40B4-BE49-F238E27FC236}">
                <a16:creationId xmlns:a16="http://schemas.microsoft.com/office/drawing/2014/main" id="{04BDDE1D-EA69-22CC-B3A3-9BD8A04BA76E}"/>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30" name="Image 29">
            <a:extLst>
              <a:ext uri="{FF2B5EF4-FFF2-40B4-BE49-F238E27FC236}">
                <a16:creationId xmlns:a16="http://schemas.microsoft.com/office/drawing/2014/main" id="{4729A6BA-75E3-4FDA-AB84-6456A9DA073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3" name="Rectangle 2">
            <a:extLst>
              <a:ext uri="{FF2B5EF4-FFF2-40B4-BE49-F238E27FC236}">
                <a16:creationId xmlns:a16="http://schemas.microsoft.com/office/drawing/2014/main" id="{403F8CCF-5879-2F2E-3D78-B7292D1D336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6" name="Espace réservé pour une image  5">
            <a:extLst>
              <a:ext uri="{FF2B5EF4-FFF2-40B4-BE49-F238E27FC236}">
                <a16:creationId xmlns:a16="http://schemas.microsoft.com/office/drawing/2014/main" id="{81A775EC-8D1C-1168-7550-3B9644FF46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ZoneTexte 1">
            <a:extLst>
              <a:ext uri="{FF2B5EF4-FFF2-40B4-BE49-F238E27FC236}">
                <a16:creationId xmlns:a16="http://schemas.microsoft.com/office/drawing/2014/main" id="{5AB6F05C-7CE8-0990-77BF-471240606FD3}"/>
              </a:ext>
            </a:extLst>
          </p:cNvPr>
          <p:cNvSpPr txBox="1"/>
          <p:nvPr/>
        </p:nvSpPr>
        <p:spPr>
          <a:xfrm>
            <a:off x="518195" y="1454229"/>
            <a:ext cx="8107609" cy="5251728"/>
          </a:xfrm>
          <a:prstGeom prst="roundRect">
            <a:avLst>
              <a:gd name="adj" fmla="val 2568"/>
            </a:avLst>
          </a:prstGeom>
          <a:noFill/>
          <a:ln w="12700" cap="flat" cmpd="sng" algn="ctr">
            <a:noFill/>
            <a:prstDash val="dashDot"/>
            <a:miter lim="800000"/>
          </a:ln>
          <a:effectLst/>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يُعَدُّ التَّلَوُّثُ مِنْ أَكْبَرِ الْأَخْطارِ الَّتي تُهَدِّدُ الطَّبيعَةَ في عَصْرِنا. فَالدُّخّانُ الْمُتَصاعِدُ مِنَ الْمَصانِعِ وَالس</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يّاراتِ</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يُلَوِّثُ الْهَواءَ، ك</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ما تُؤَدّي النّفاياتُ الْبْلاسْتيكِيَّةُ إلى تَلْويث الْبِحار وَالْأَنْهار وَالتُّرْبَة. وَتَتَضَرّر الْحَيوانات والنَّباتات بِسَبَب هذِه ال</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مُلَوِّثات، وَقَدْ تَخْتَفي بَعْض الْكائِنات مِنْ بيئَتِها الطَّبيعِيَّة. وَيُحاولُ الْإنْسان مُواجَهَة هذه الْمُشْكِلَةِ عَبْرَ إِعادَةِ التَّدْوير، وَتَقْليلِ اسْتِعْمالِ الْبْلاسْتيكِ، وَالْمُحافَظَة عَلى نَظافة الْأماكن الْعامَّة. فَحمايةُ الْبيئة مسؤولية الجميع، لأن الطبيعة النظيفة تساعد الإنسان على العيش بصحة وأمان.  </a:t>
            </a:r>
          </a:p>
        </p:txBody>
      </p:sp>
    </p:spTree>
    <p:extLst>
      <p:ext uri="{BB962C8B-B14F-4D97-AF65-F5344CB8AC3E}">
        <p14:creationId xmlns:p14="http://schemas.microsoft.com/office/powerpoint/2010/main" val="420521824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8DE0-2FE8-C290-BE10-66D7432011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42142E-5645-BF77-C265-F49270DE3A9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000" dirty="0"/>
          </a:p>
        </p:txBody>
      </p:sp>
      <p:sp>
        <p:nvSpPr>
          <p:cNvPr id="24" name="Rectangle 23">
            <a:extLst>
              <a:ext uri="{FF2B5EF4-FFF2-40B4-BE49-F238E27FC236}">
                <a16:creationId xmlns:a16="http://schemas.microsoft.com/office/drawing/2014/main" id="{E785B6A6-42F9-DD28-BC2D-047980F17A2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5" name="Rectangle 24">
            <a:extLst>
              <a:ext uri="{FF2B5EF4-FFF2-40B4-BE49-F238E27FC236}">
                <a16:creationId xmlns:a16="http://schemas.microsoft.com/office/drawing/2014/main" id="{F72E69FE-2556-94F8-57DA-B42CAEEB55C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6" name="Rectangle 25">
            <a:extLst>
              <a:ext uri="{FF2B5EF4-FFF2-40B4-BE49-F238E27FC236}">
                <a16:creationId xmlns:a16="http://schemas.microsoft.com/office/drawing/2014/main" id="{891A5C43-90DC-82C5-792A-75781F8A04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8" name="Google Shape;1246;p5">
            <a:extLst>
              <a:ext uri="{FF2B5EF4-FFF2-40B4-BE49-F238E27FC236}">
                <a16:creationId xmlns:a16="http://schemas.microsoft.com/office/drawing/2014/main" id="{C6A80979-B051-B32F-723D-E727EF8126AE}"/>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9" name="Google Shape;1245;p5">
            <a:extLst>
              <a:ext uri="{FF2B5EF4-FFF2-40B4-BE49-F238E27FC236}">
                <a16:creationId xmlns:a16="http://schemas.microsoft.com/office/drawing/2014/main" id="{1E2EC6A7-DA6A-A1E6-D4DE-EFA52DB4EEA9}"/>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30" name="Google Shape;1244;p5">
            <a:extLst>
              <a:ext uri="{FF2B5EF4-FFF2-40B4-BE49-F238E27FC236}">
                <a16:creationId xmlns:a16="http://schemas.microsoft.com/office/drawing/2014/main" id="{37AEDC9A-6919-504B-9C9A-7B90C52F789D}"/>
              </a:ext>
            </a:extLst>
          </p:cNvPr>
          <p:cNvPicPr preferRelativeResize="0"/>
          <p:nvPr/>
        </p:nvPicPr>
        <p:blipFill rotWithShape="1">
          <a:blip r:embed="rId6">
            <a:alphaModFix amt="20000"/>
          </a:blip>
          <a:srcRect/>
          <a:stretch/>
        </p:blipFill>
        <p:spPr>
          <a:xfrm>
            <a:off x="5619515" y="136738"/>
            <a:ext cx="278069" cy="278069"/>
          </a:xfrm>
          <a:prstGeom prst="rect">
            <a:avLst/>
          </a:prstGeom>
          <a:noFill/>
          <a:ln>
            <a:noFill/>
          </a:ln>
        </p:spPr>
      </p:pic>
      <p:pic>
        <p:nvPicPr>
          <p:cNvPr id="31" name="Image 30">
            <a:extLst>
              <a:ext uri="{FF2B5EF4-FFF2-40B4-BE49-F238E27FC236}">
                <a16:creationId xmlns:a16="http://schemas.microsoft.com/office/drawing/2014/main" id="{75B96070-1F69-2A17-768E-F5528AC69AC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32" name="Joyful_Prize_Celebration_Animation">
            <a:hlinkClick r:id="" action="ppaction://media"/>
            <a:extLst>
              <a:ext uri="{FF2B5EF4-FFF2-40B4-BE49-F238E27FC236}">
                <a16:creationId xmlns:a16="http://schemas.microsoft.com/office/drawing/2014/main" id="{E56D64E3-B4DD-97E1-6639-00F17FB6A6CD}"/>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angle 1">
            <a:extLst>
              <a:ext uri="{FF2B5EF4-FFF2-40B4-BE49-F238E27FC236}">
                <a16:creationId xmlns:a16="http://schemas.microsoft.com/office/drawing/2014/main" id="{BA29B452-9BD1-32AF-B8E3-778D7E99B8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55F87"/>
                </a:solidFill>
                <a:latin typeface="Microsoft Uighur" panose="02000000000000000000" pitchFamily="2" charset="-78"/>
                <a:cs typeface="Microsoft Uighur" panose="02000000000000000000" pitchFamily="2" charset="-78"/>
              </a:rPr>
              <a:t>افتتاح الحصة</a:t>
            </a:r>
          </a:p>
        </p:txBody>
      </p:sp>
      <p:pic>
        <p:nvPicPr>
          <p:cNvPr id="5" name="Espace réservé pour une image  4">
            <a:extLst>
              <a:ext uri="{FF2B5EF4-FFF2-40B4-BE49-F238E27FC236}">
                <a16:creationId xmlns:a16="http://schemas.microsoft.com/office/drawing/2014/main" id="{FFC5B981-D498-D355-3C81-53FAAD6E42E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96667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D8B5-97D1-D3B6-EFFD-6A05D4D332AA}"/>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CDB4824-3B11-A326-E712-E7A6A7BDC74B}"/>
              </a:ext>
            </a:extLst>
          </p:cNvPr>
          <p:cNvSpPr>
            <a:spLocks noGrp="1"/>
          </p:cNvSpPr>
          <p:nvPr>
            <p:ph type="title"/>
          </p:nvPr>
        </p:nvSpPr>
        <p:spPr>
          <a:xfrm>
            <a:off x="326807" y="1223456"/>
            <a:ext cx="7886700" cy="720000"/>
          </a:xfrm>
        </p:spPr>
        <p:txBody>
          <a:bodyPr/>
          <a:lstStyle/>
          <a:p>
            <a:r>
              <a:rPr lang="ar-MA" sz="4000" dirty="0">
                <a:solidFill>
                  <a:srgbClr val="424D7C"/>
                </a:solidFill>
                <a:latin typeface="Microsoft Uighur" panose="02000000000000000000" pitchFamily="2" charset="-78"/>
                <a:cs typeface="Microsoft Uighur" panose="02000000000000000000" pitchFamily="2" charset="-78"/>
              </a:rPr>
              <a:t>الأساليب</a:t>
            </a:r>
            <a:endParaRPr lang="fr-MA" sz="4000" dirty="0">
              <a:solidFill>
                <a:srgbClr val="424D7C"/>
              </a:solidFill>
              <a:latin typeface="Microsoft Uighur" panose="02000000000000000000" pitchFamily="2" charset="-78"/>
              <a:cs typeface="Microsoft Uighur" panose="02000000000000000000" pitchFamily="2" charset="-78"/>
            </a:endParaRPr>
          </a:p>
        </p:txBody>
      </p:sp>
      <p:pic>
        <p:nvPicPr>
          <p:cNvPr id="28" name="Image 27">
            <a:extLst>
              <a:ext uri="{FF2B5EF4-FFF2-40B4-BE49-F238E27FC236}">
                <a16:creationId xmlns:a16="http://schemas.microsoft.com/office/drawing/2014/main" id="{4759D352-BC4A-0C6B-907B-240782DF28C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2433016"/>
            <a:ext cx="7789894" cy="2475869"/>
          </a:xfrm>
          <a:prstGeom prst="rect">
            <a:avLst/>
          </a:prstGeom>
        </p:spPr>
      </p:pic>
      <p:sp>
        <p:nvSpPr>
          <p:cNvPr id="29" name="Espace réservé du texte 5">
            <a:extLst>
              <a:ext uri="{FF2B5EF4-FFF2-40B4-BE49-F238E27FC236}">
                <a16:creationId xmlns:a16="http://schemas.microsoft.com/office/drawing/2014/main" id="{0FF2E1D2-E66E-BCBF-A0DC-AD401A296F31}"/>
              </a:ext>
            </a:extLst>
          </p:cNvPr>
          <p:cNvSpPr txBox="1">
            <a:spLocks/>
          </p:cNvSpPr>
          <p:nvPr/>
        </p:nvSpPr>
        <p:spPr>
          <a:xfrm>
            <a:off x="2322000" y="3324216"/>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fr-FR" sz="3600" b="1" dirty="0">
                <a:cs typeface="Microsoft Uighur" panose="02000000000000000000" pitchFamily="2" charset="-78"/>
              </a:rPr>
              <a:t> </a:t>
            </a:r>
            <a:r>
              <a:rPr lang="ar-MA" sz="3600" b="1" dirty="0">
                <a:cs typeface="Microsoft Uighur" panose="02000000000000000000" pitchFamily="2" charset="-78"/>
              </a:rPr>
              <a:t>أساليب التعليل.</a:t>
            </a:r>
            <a:endParaRPr lang="tzm-Arab-MA" sz="3600" b="1" dirty="0">
              <a:cs typeface="Microsoft Uighur" panose="02000000000000000000" pitchFamily="2" charset="-78"/>
            </a:endParaRPr>
          </a:p>
        </p:txBody>
      </p:sp>
      <p:sp>
        <p:nvSpPr>
          <p:cNvPr id="30" name="ZoneTexte 29">
            <a:extLst>
              <a:ext uri="{FF2B5EF4-FFF2-40B4-BE49-F238E27FC236}">
                <a16:creationId xmlns:a16="http://schemas.microsoft.com/office/drawing/2014/main" id="{4A349F93-78A2-ABD9-91CF-F12A75176577}"/>
              </a:ext>
            </a:extLst>
          </p:cNvPr>
          <p:cNvSpPr txBox="1"/>
          <p:nvPr/>
        </p:nvSpPr>
        <p:spPr>
          <a:xfrm>
            <a:off x="6142539" y="2234652"/>
            <a:ext cx="1099981" cy="584775"/>
          </a:xfrm>
          <a:prstGeom prst="rect">
            <a:avLst/>
          </a:prstGeom>
          <a:noFill/>
        </p:spPr>
        <p:txBody>
          <a:bodyPr wrap="none" rtlCol="0">
            <a:spAutoFit/>
          </a:bodyPr>
          <a:lstStyle/>
          <a:p>
            <a:pPr algn="r" rtl="1"/>
            <a:r>
              <a:rPr lang="ar-MA" sz="3200" b="1" dirty="0">
                <a:solidFill>
                  <a:srgbClr val="424D7C"/>
                </a:solidFill>
                <a:latin typeface="Microsoft Uighur" panose="02000000000000000000" pitchFamily="2" charset="-78"/>
                <a:cs typeface="Microsoft Uighur" panose="02000000000000000000" pitchFamily="2" charset="-78"/>
              </a:rPr>
              <a:t>الأساليب</a:t>
            </a:r>
            <a:endParaRPr lang="fr-MA" sz="3200" dirty="0">
              <a:solidFill>
                <a:srgbClr val="424D7C"/>
              </a:solidFill>
              <a:latin typeface="Microsoft Uighur" panose="02000000000000000000" pitchFamily="2" charset="-78"/>
              <a:cs typeface="Microsoft Uighur" panose="02000000000000000000" pitchFamily="2" charset="-78"/>
            </a:endParaRPr>
          </a:p>
        </p:txBody>
      </p:sp>
      <p:pic>
        <p:nvPicPr>
          <p:cNvPr id="2" name="Image 8">
            <a:extLst>
              <a:ext uri="{FF2B5EF4-FFF2-40B4-BE49-F238E27FC236}">
                <a16:creationId xmlns:a16="http://schemas.microsoft.com/office/drawing/2014/main" id="{318303CB-124F-CF0C-F5E6-D94013841A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23245" y="1402857"/>
            <a:ext cx="360000" cy="360000"/>
          </a:xfrm>
          <a:prstGeom prst="rect">
            <a:avLst/>
          </a:prstGeom>
          <a:ln>
            <a:noFill/>
          </a:ln>
        </p:spPr>
      </p:pic>
      <p:pic>
        <p:nvPicPr>
          <p:cNvPr id="3" name="Image 2" descr="Une image contenant horloge, cercle, symbole, Police&#10;&#10;Le contenu généré par l’IA peut être incorrect.">
            <a:extLst>
              <a:ext uri="{FF2B5EF4-FFF2-40B4-BE49-F238E27FC236}">
                <a16:creationId xmlns:a16="http://schemas.microsoft.com/office/drawing/2014/main" id="{2EEF9AB7-1689-47D2-ABAB-23654BA7F1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889" y="2308337"/>
            <a:ext cx="562893" cy="648000"/>
          </a:xfrm>
          <a:prstGeom prst="rect">
            <a:avLst/>
          </a:prstGeom>
        </p:spPr>
      </p:pic>
      <p:pic>
        <p:nvPicPr>
          <p:cNvPr id="5" name="Image 4">
            <a:extLst>
              <a:ext uri="{FF2B5EF4-FFF2-40B4-BE49-F238E27FC236}">
                <a16:creationId xmlns:a16="http://schemas.microsoft.com/office/drawing/2014/main" id="{EDFBBACA-2845-BD1F-F9A9-DD64CBF422F7}"/>
              </a:ext>
            </a:extLst>
          </p:cNvPr>
          <p:cNvPicPr>
            <a:picLocks noChangeAspect="1"/>
          </p:cNvPicPr>
          <p:nvPr/>
        </p:nvPicPr>
        <p:blipFill>
          <a:blip r:embed="rId5"/>
          <a:srcRect/>
          <a:stretch/>
        </p:blipFill>
        <p:spPr>
          <a:xfrm>
            <a:off x="7242520" y="2588457"/>
            <a:ext cx="730771" cy="735759"/>
          </a:xfrm>
          <a:prstGeom prst="rect">
            <a:avLst/>
          </a:prstGeom>
        </p:spPr>
      </p:pic>
    </p:spTree>
    <p:extLst>
      <p:ext uri="{BB962C8B-B14F-4D97-AF65-F5344CB8AC3E}">
        <p14:creationId xmlns:p14="http://schemas.microsoft.com/office/powerpoint/2010/main" val="1095120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1D64-0AFC-DB04-E622-C7547EA9FA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0CDBCD-9346-7606-5DD8-AE1B053BDCE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خلال هذه الحصة ستتعرفون على أساليب التعليل  وتوظفوها في جمل.</a:t>
            </a:r>
          </a:p>
        </p:txBody>
      </p:sp>
      <p:sp>
        <p:nvSpPr>
          <p:cNvPr id="2" name="Rectangle : coins arrondis 1">
            <a:extLst>
              <a:ext uri="{FF2B5EF4-FFF2-40B4-BE49-F238E27FC236}">
                <a16:creationId xmlns:a16="http://schemas.microsoft.com/office/drawing/2014/main" id="{D83A550C-D008-D4AB-D25C-0C53ABAD1291}"/>
              </a:ext>
            </a:extLst>
          </p:cNvPr>
          <p:cNvSpPr/>
          <p:nvPr/>
        </p:nvSpPr>
        <p:spPr>
          <a:xfrm>
            <a:off x="2198684" y="3084503"/>
            <a:ext cx="451395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solidFill>
                  <a:srgbClr val="424D7C"/>
                </a:solidFill>
                <a:latin typeface="Microsoft Uighur" panose="02000000000000000000" pitchFamily="2" charset="-78"/>
                <a:cs typeface="Microsoft Uighur" panose="02000000000000000000" pitchFamily="2" charset="-78"/>
              </a:rPr>
              <a:t>أَساليبُ ٱلتَّعْليلِ </a:t>
            </a:r>
          </a:p>
        </p:txBody>
      </p:sp>
      <p:sp>
        <p:nvSpPr>
          <p:cNvPr id="27" name="Rectangle 26">
            <a:extLst>
              <a:ext uri="{FF2B5EF4-FFF2-40B4-BE49-F238E27FC236}">
                <a16:creationId xmlns:a16="http://schemas.microsoft.com/office/drawing/2014/main" id="{499EED56-00D4-5F84-DC67-BD799E74D9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DAE0B13E-76D0-F1E4-B876-9F5F4B7382FE}"/>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BCD9A7B1-0234-0BEA-642B-8829E16DBF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31" name="Google Shape;1246;p5">
            <a:extLst>
              <a:ext uri="{FF2B5EF4-FFF2-40B4-BE49-F238E27FC236}">
                <a16:creationId xmlns:a16="http://schemas.microsoft.com/office/drawing/2014/main" id="{1418EDF3-A169-A358-7DA8-A60D939144B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130CDF3-4D82-21DC-011F-E655B2E5587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AE8F1EC3-D06D-AD21-10FB-F72BE4FC9A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0EA941F-3FB4-B101-B0E7-3A373CFBB2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3849BD1-27B1-E170-FB2C-F4EFFDCDE6F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E911418-4892-F6A2-8813-9ECEED1293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229725697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DDE38-76CC-8EF4-E1D7-5B0234F2D78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B3A80C8-2690-81D6-E228-6EC32C28A6E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بعض أساليب التعليل التي يمكن توظيفها.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303E9598-3EAC-AFF9-ACF0-9E22340563B9}"/>
              </a:ext>
            </a:extLst>
          </p:cNvPr>
          <p:cNvSpPr/>
          <p:nvPr/>
        </p:nvSpPr>
        <p:spPr>
          <a:xfrm>
            <a:off x="690045" y="2668068"/>
            <a:ext cx="7763910" cy="3023119"/>
          </a:xfrm>
          <a:prstGeom prst="roundRect">
            <a:avLst>
              <a:gd name="adj" fmla="val 666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كَيْ – لِكَيْ -  لِأَنَّ – مِنِ أَجْلِ – نَظراً لِـــــ – حَتّى  – لامُ ﭐلتَّعْليلِ (لِـــــــــــــ ) - لِذلكَ - وَلِهذا ﭐلسَّبَبِ – فاء السَّبَبِيَّةُ – إذْ ... </a:t>
            </a:r>
          </a:p>
        </p:txBody>
      </p:sp>
      <p:sp>
        <p:nvSpPr>
          <p:cNvPr id="27" name="Rectangle 26">
            <a:extLst>
              <a:ext uri="{FF2B5EF4-FFF2-40B4-BE49-F238E27FC236}">
                <a16:creationId xmlns:a16="http://schemas.microsoft.com/office/drawing/2014/main" id="{C4B28AEB-8F96-9ADB-CA13-EFCEA69E581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C5AAB5F6-267E-ED6E-4451-781422A9E54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A2CF90DA-89E8-C11B-9EEE-D29050CBED7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8C6662E5-4D3E-9AA7-EA74-4A490B96766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8E48579A-B7F7-FF5C-3DC5-A3E4ED40E29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46F3BDDF-7EE6-F00B-3F79-1707FA00820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E3E45CA6-7891-55D1-2BAA-D76EDA509B1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758B5350-CCAA-A09E-6845-8585CD5756F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799D13C-BFFF-304C-8896-8B05801E386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87619423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FDC05-036D-08EC-0253-55E26944B629}"/>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CE767E34-93E3-A008-36D4-DEE89F041F8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0531FE19-224D-DA51-4CD5-253AEA299A8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C659BB34-8AA8-0E98-524A-00170F16496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DE8BCAE4-2BD3-1DA0-8A98-C8759988CF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86CAAE73-85E5-25F7-048B-E684B870087D}"/>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E3C2976D-C274-D692-EB97-1174CA7C88C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3EB72F97-A543-66AD-8517-296F7BC3DA1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2476F1AA-5096-AFE9-5E40-84FEB693BAA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4A0C1D55-51C6-73A5-28CD-7025D9A09D1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Titre 9">
            <a:extLst>
              <a:ext uri="{FF2B5EF4-FFF2-40B4-BE49-F238E27FC236}">
                <a16:creationId xmlns:a16="http://schemas.microsoft.com/office/drawing/2014/main" id="{BF873C08-4A5C-21AF-8BCD-7A96428E18B0}"/>
              </a:ext>
            </a:extLst>
          </p:cNvPr>
          <p:cNvSpPr txBox="1">
            <a:spLocks/>
          </p:cNvSpPr>
          <p:nvPr/>
        </p:nvSpPr>
        <p:spPr>
          <a:xfrm>
            <a:off x="632373" y="756000"/>
            <a:ext cx="6840000" cy="612000"/>
          </a:xfrm>
          <a:prstGeom prst="rect">
            <a:avLst/>
          </a:prstGeom>
        </p:spPr>
        <p:txBody>
          <a:bodyPr vert="horz" lIns="91440" tIns="45720" rIns="91440" bIns="45720" rtlCol="0" anchor="ctr">
            <a:normAutofit/>
          </a:bodyPr>
          <a:lst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457200">
              <a:lnSpc>
                <a:spcPct val="100000"/>
              </a:lnSpc>
              <a:spcBef>
                <a:spcPts val="0"/>
              </a:spcBef>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أوظف أساليب التعليل،</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عندما أريد تبرير رأي أو فكرة وإقناع الآخرين؟</a:t>
            </a:r>
          </a:p>
        </p:txBody>
      </p:sp>
      <p:sp>
        <p:nvSpPr>
          <p:cNvPr id="9" name="Rectangle : coins arrondis 8">
            <a:extLst>
              <a:ext uri="{FF2B5EF4-FFF2-40B4-BE49-F238E27FC236}">
                <a16:creationId xmlns:a16="http://schemas.microsoft.com/office/drawing/2014/main" id="{D91AAA80-FCCB-7040-D324-754C49A4690A}"/>
              </a:ext>
            </a:extLst>
          </p:cNvPr>
          <p:cNvSpPr/>
          <p:nvPr/>
        </p:nvSpPr>
        <p:spPr>
          <a:xfrm>
            <a:off x="2431614" y="2356715"/>
            <a:ext cx="451395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solidFill>
                  <a:srgbClr val="424D7C"/>
                </a:solidFill>
                <a:latin typeface="Microsoft Uighur" panose="02000000000000000000" pitchFamily="2" charset="-78"/>
                <a:cs typeface="Microsoft Uighur" panose="02000000000000000000" pitchFamily="2" charset="-78"/>
              </a:rPr>
              <a:t>أَساليبُ ٱلتَّعْليلِ </a:t>
            </a:r>
          </a:p>
        </p:txBody>
      </p:sp>
      <p:sp>
        <p:nvSpPr>
          <p:cNvPr id="11" name="Accolade fermante 10">
            <a:extLst>
              <a:ext uri="{FF2B5EF4-FFF2-40B4-BE49-F238E27FC236}">
                <a16:creationId xmlns:a16="http://schemas.microsoft.com/office/drawing/2014/main" id="{69F5CF78-CA6E-BA85-0579-A25D3DF3D4FD}"/>
              </a:ext>
            </a:extLst>
          </p:cNvPr>
          <p:cNvSpPr/>
          <p:nvPr/>
        </p:nvSpPr>
        <p:spPr>
          <a:xfrm rot="16200000">
            <a:off x="4309950" y="1736382"/>
            <a:ext cx="479791" cy="354925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MA"/>
          </a:p>
        </p:txBody>
      </p:sp>
      <p:sp>
        <p:nvSpPr>
          <p:cNvPr id="12" name="Rectangle : coins arrondis 11">
            <a:extLst>
              <a:ext uri="{FF2B5EF4-FFF2-40B4-BE49-F238E27FC236}">
                <a16:creationId xmlns:a16="http://schemas.microsoft.com/office/drawing/2014/main" id="{9DBB584B-B2AD-626C-92F6-7BBD943A2861}"/>
              </a:ext>
            </a:extLst>
          </p:cNvPr>
          <p:cNvSpPr/>
          <p:nvPr/>
        </p:nvSpPr>
        <p:spPr>
          <a:xfrm>
            <a:off x="4935895" y="3802630"/>
            <a:ext cx="3328316"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rgbClr val="C00000"/>
                </a:solidFill>
                <a:latin typeface="Microsoft Uighur" panose="02000000000000000000" pitchFamily="2" charset="-78"/>
                <a:cs typeface="Microsoft Uighur" panose="02000000000000000000" pitchFamily="2" charset="-78"/>
              </a:rPr>
              <a:t>أُبَرِّرُ رَأْيي أَوْ مَوْقِفي</a:t>
            </a:r>
          </a:p>
        </p:txBody>
      </p:sp>
      <p:sp>
        <p:nvSpPr>
          <p:cNvPr id="13" name="Rectangle : coins arrondis 12">
            <a:extLst>
              <a:ext uri="{FF2B5EF4-FFF2-40B4-BE49-F238E27FC236}">
                <a16:creationId xmlns:a16="http://schemas.microsoft.com/office/drawing/2014/main" id="{CE16B153-5DF5-BD5C-7272-78F48F3891AF}"/>
              </a:ext>
            </a:extLst>
          </p:cNvPr>
          <p:cNvSpPr/>
          <p:nvPr/>
        </p:nvSpPr>
        <p:spPr>
          <a:xfrm>
            <a:off x="937089" y="3802630"/>
            <a:ext cx="3328316"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rgbClr val="C00000"/>
                </a:solidFill>
                <a:latin typeface="Microsoft Uighur" panose="02000000000000000000" pitchFamily="2" charset="-78"/>
                <a:cs typeface="Microsoft Uighur" panose="02000000000000000000" pitchFamily="2" charset="-78"/>
              </a:rPr>
              <a:t>أُقْنِعُ ٱلآخَرينَ بِفِكْرَةٍ</a:t>
            </a:r>
          </a:p>
        </p:txBody>
      </p:sp>
    </p:spTree>
    <p:extLst>
      <p:ext uri="{BB962C8B-B14F-4D97-AF65-F5344CB8AC3E}">
        <p14:creationId xmlns:p14="http://schemas.microsoft.com/office/powerpoint/2010/main" val="320166484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292B5-8656-E5DC-85FA-8A5D746C940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CF2B83C-502C-F11A-581A-56A8EE128547}"/>
              </a:ext>
            </a:extLst>
          </p:cNvPr>
          <p:cNvSpPr>
            <a:spLocks noGrp="1"/>
          </p:cNvSpPr>
          <p:nvPr>
            <p:ph type="title"/>
          </p:nvPr>
        </p:nvSpPr>
        <p:spPr>
          <a:xfrm>
            <a:off x="319087" y="756000"/>
            <a:ext cx="7153286"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كي تتعرفوا توظيف أساليب التعليل. بداية أحدد الفكرة التي اريد التعبير عنها.  من يقرأ المثال؟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26">
            <a:extLst>
              <a:ext uri="{FF2B5EF4-FFF2-40B4-BE49-F238E27FC236}">
                <a16:creationId xmlns:a16="http://schemas.microsoft.com/office/drawing/2014/main" id="{BF5BE024-8AB9-6805-527D-BA45D25C55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E21E0C47-FD5C-53A7-C116-8C012FDC6A5A}"/>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39EFC62A-5483-FDA1-FCCC-CCB0D1F4973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05553DAD-96F7-DB99-248A-1F0D5F09CD9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BA917F4E-80A3-5673-119F-08BB9F4E035A}"/>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58B14771-F3D1-FE1A-4527-28582714876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ECD14917-AA39-6B5F-8855-30ED433C024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59989CD8-1B62-F272-F5BC-E8A44F2DD46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9AE46D54-28C9-54FC-972B-9F9B27AB3F2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5B85F353-D4A7-C132-456E-FA6F29CF8EC7}"/>
              </a:ext>
            </a:extLst>
          </p:cNvPr>
          <p:cNvSpPr/>
          <p:nvPr/>
        </p:nvSpPr>
        <p:spPr>
          <a:xfrm>
            <a:off x="2360645" y="3086880"/>
            <a:ext cx="4749281"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rgbClr val="424D7C"/>
                </a:solidFill>
                <a:latin typeface="Microsoft Uighur" panose="02000000000000000000" pitchFamily="2" charset="-78"/>
                <a:cs typeface="Microsoft Uighur" panose="02000000000000000000" pitchFamily="2" charset="-78"/>
              </a:rPr>
              <a:t> نَغْرِسُ </a:t>
            </a:r>
            <a:r>
              <a:rPr lang="ar-MA" sz="4400" b="1" dirty="0" err="1">
                <a:solidFill>
                  <a:srgbClr val="424D7C"/>
                </a:solidFill>
                <a:latin typeface="Microsoft Uighur" panose="02000000000000000000" pitchFamily="2" charset="-78"/>
                <a:cs typeface="Microsoft Uighur" panose="02000000000000000000" pitchFamily="2" charset="-78"/>
              </a:rPr>
              <a:t>ﭐلْأَشْجارَ</a:t>
            </a:r>
            <a:r>
              <a:rPr lang="ar-MA" sz="4400" b="1" dirty="0">
                <a:solidFill>
                  <a:srgbClr val="424D7C"/>
                </a:solidFill>
                <a:latin typeface="Microsoft Uighur" panose="02000000000000000000" pitchFamily="2" charset="-78"/>
                <a:cs typeface="Microsoft Uighur" panose="02000000000000000000" pitchFamily="2" charset="-78"/>
              </a:rPr>
              <a:t>.</a:t>
            </a:r>
          </a:p>
        </p:txBody>
      </p:sp>
    </p:spTree>
    <p:extLst>
      <p:ext uri="{BB962C8B-B14F-4D97-AF65-F5344CB8AC3E}">
        <p14:creationId xmlns:p14="http://schemas.microsoft.com/office/powerpoint/2010/main" val="193208917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A913-7917-DD32-6694-8BEFE6CBBFF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ACE3B22-29DB-8D14-9D28-F5DD4E9A116F}"/>
              </a:ext>
            </a:extLst>
          </p:cNvPr>
          <p:cNvSpPr>
            <a:spLocks noGrp="1"/>
          </p:cNvSpPr>
          <p:nvPr>
            <p:ph type="title"/>
          </p:nvPr>
        </p:nvSpPr>
        <p:spPr>
          <a:xfrm>
            <a:off x="319087" y="756000"/>
            <a:ext cx="7153286" cy="612000"/>
          </a:xfrm>
        </p:spPr>
        <p:txBody>
          <a:bodyPr>
            <a:normAutofit fontScale="90000"/>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ثانيا أحدد سببا او أسبابا مقنعة مجيبا عن السؤال : لماذا نغرس الأشجار؟ من يقرأ؟ من يذكر سببا آخر؟ </a:t>
            </a:r>
          </a:p>
        </p:txBody>
      </p:sp>
      <p:sp>
        <p:nvSpPr>
          <p:cNvPr id="27" name="Rectangle 26">
            <a:extLst>
              <a:ext uri="{FF2B5EF4-FFF2-40B4-BE49-F238E27FC236}">
                <a16:creationId xmlns:a16="http://schemas.microsoft.com/office/drawing/2014/main" id="{F658B1B8-449B-8AC6-165C-D584E4B944A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6022C43D-ADBC-1D6A-75B5-7C3A05009CE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4A00B8C7-D23F-94EF-9959-99FF99BE812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7D3B6CAD-9F71-0E5A-23ED-FFD79294215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A892FC3C-298A-5BC8-FC76-69465CE2237B}"/>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ED136541-84C4-F1C6-7386-ED8378C5540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65232AE0-14C9-8194-3F98-453347FC452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CD48F2C4-61F9-E323-7269-F4C7162FF57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5E912B9A-12BA-F5DD-9C4D-7A80AB62753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Rectangle : coins arrondis 1">
            <a:extLst>
              <a:ext uri="{FF2B5EF4-FFF2-40B4-BE49-F238E27FC236}">
                <a16:creationId xmlns:a16="http://schemas.microsoft.com/office/drawing/2014/main" id="{CEFB9D89-AAAE-0255-6C35-F41A62F112EE}"/>
              </a:ext>
            </a:extLst>
          </p:cNvPr>
          <p:cNvSpPr/>
          <p:nvPr/>
        </p:nvSpPr>
        <p:spPr>
          <a:xfrm>
            <a:off x="2153545" y="2620349"/>
            <a:ext cx="4749281"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لِماذا</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نَغْرِسُ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lang="ar-MA" sz="4400" b="1" dirty="0">
                <a:solidFill>
                  <a:srgbClr val="424D7C"/>
                </a:solidFill>
                <a:latin typeface="Microsoft Uighur" panose="02000000000000000000" pitchFamily="2" charset="-78"/>
                <a:cs typeface="Microsoft Uighur" panose="02000000000000000000" pitchFamily="2" charset="-78"/>
              </a:rPr>
              <a:t>؟</a:t>
            </a:r>
            <a:endPar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4" name="Flèche : bas 3">
            <a:extLst>
              <a:ext uri="{FF2B5EF4-FFF2-40B4-BE49-F238E27FC236}">
                <a16:creationId xmlns:a16="http://schemas.microsoft.com/office/drawing/2014/main" id="{1C478E56-3608-724B-3137-4AFCFD6AEE09}"/>
              </a:ext>
            </a:extLst>
          </p:cNvPr>
          <p:cNvSpPr/>
          <p:nvPr/>
        </p:nvSpPr>
        <p:spPr>
          <a:xfrm>
            <a:off x="4493135" y="3825551"/>
            <a:ext cx="246816" cy="485192"/>
          </a:xfrm>
          <a:prstGeom prst="downArrow">
            <a:avLst/>
          </a:prstGeom>
          <a:solidFill>
            <a:srgbClr val="424D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Rectangle : coins arrondis 4">
            <a:extLst>
              <a:ext uri="{FF2B5EF4-FFF2-40B4-BE49-F238E27FC236}">
                <a16:creationId xmlns:a16="http://schemas.microsoft.com/office/drawing/2014/main" id="{5869FDCD-3C04-A38C-B56B-CBF7C137FFFC}"/>
              </a:ext>
            </a:extLst>
          </p:cNvPr>
          <p:cNvSpPr/>
          <p:nvPr/>
        </p:nvSpPr>
        <p:spPr>
          <a:xfrm>
            <a:off x="1705947" y="4624872"/>
            <a:ext cx="6068008"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حِمايَةِ </a:t>
            </a:r>
            <a:r>
              <a:rPr kumimoji="0" lang="ar-MA" sz="4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ﭐلتُّرْبَةِ</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مِنَ ﭐلِانْجِرافِ.</a:t>
            </a:r>
          </a:p>
        </p:txBody>
      </p:sp>
    </p:spTree>
    <p:extLst>
      <p:ext uri="{BB962C8B-B14F-4D97-AF65-F5344CB8AC3E}">
        <p14:creationId xmlns:p14="http://schemas.microsoft.com/office/powerpoint/2010/main" val="236030900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2809-825E-559F-1E05-28C1C75D393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496210-C8B6-3AD7-5F82-35EA4B1DD32F}"/>
              </a:ext>
            </a:extLst>
          </p:cNvPr>
          <p:cNvSpPr>
            <a:spLocks noGrp="1"/>
          </p:cNvSpPr>
          <p:nvPr>
            <p:ph type="title"/>
          </p:nvPr>
        </p:nvSpPr>
        <p:spPr>
          <a:xfrm>
            <a:off x="319087" y="756000"/>
            <a:ext cx="7153286" cy="612000"/>
          </a:xfrm>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ثالثا : أربط بين الفكرة و الأسباب باستعمال أسلوب تعليل مناسب؟ من يقرأ ؟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Rectangle 26">
            <a:extLst>
              <a:ext uri="{FF2B5EF4-FFF2-40B4-BE49-F238E27FC236}">
                <a16:creationId xmlns:a16="http://schemas.microsoft.com/office/drawing/2014/main" id="{BBB493F9-BF77-956B-9325-AF266100B25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2528383E-07C9-DAC8-6FD7-82D4E7C7E60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E2F230D2-9754-C85E-61F7-1A4F2A4512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8250A9F5-07EB-3B2D-960F-4F4D71228A1D}"/>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EF182CC7-F40D-5E6D-7FDC-A41A804023A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1CB77FD8-CE2C-8FEE-98B0-F60C5ADA93C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7C1437F6-FFD7-010A-2711-7830309C7B3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E8279B91-918D-6498-2236-58AE688D1C0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7AD8BF2C-C38C-C44D-11B0-4B13B9B8A81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7" name="Rectangle : coins arrondis 6">
            <a:extLst>
              <a:ext uri="{FF2B5EF4-FFF2-40B4-BE49-F238E27FC236}">
                <a16:creationId xmlns:a16="http://schemas.microsoft.com/office/drawing/2014/main" id="{6F5259F5-470E-0850-A2AC-224C607809ED}"/>
              </a:ext>
            </a:extLst>
          </p:cNvPr>
          <p:cNvSpPr/>
          <p:nvPr/>
        </p:nvSpPr>
        <p:spPr>
          <a:xfrm>
            <a:off x="848245" y="2037717"/>
            <a:ext cx="7493322"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نَغْرِسُ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لِـ</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ـحـــِمايَةِ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ﭐلتُّرْبَةِ</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 ﭐلِانْجِرافِ.</a:t>
            </a:r>
          </a:p>
        </p:txBody>
      </p:sp>
      <p:sp>
        <p:nvSpPr>
          <p:cNvPr id="8" name="Rectangle : coins arrondis 7">
            <a:extLst>
              <a:ext uri="{FF2B5EF4-FFF2-40B4-BE49-F238E27FC236}">
                <a16:creationId xmlns:a16="http://schemas.microsoft.com/office/drawing/2014/main" id="{FA66AC97-EA9B-DCC6-381C-6227EC398B10}"/>
              </a:ext>
            </a:extLst>
          </p:cNvPr>
          <p:cNvSpPr/>
          <p:nvPr/>
        </p:nvSpPr>
        <p:spPr>
          <a:xfrm>
            <a:off x="881533" y="3164634"/>
            <a:ext cx="7493323"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نَغْرِسُ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ﭐلْأَشْجارَ</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lang="ar-MA" sz="4400" b="1" dirty="0">
                <a:solidFill>
                  <a:srgbClr val="C00000"/>
                </a:solidFill>
                <a:latin typeface="Microsoft Uighur" panose="02000000000000000000" pitchFamily="2" charset="-78"/>
                <a:cs typeface="Microsoft Uighur" panose="02000000000000000000" pitchFamily="2" charset="-78"/>
              </a:rPr>
              <a:t>كَيْ </a:t>
            </a:r>
            <a:r>
              <a:rPr lang="ar-MA" sz="4400" b="1" dirty="0">
                <a:solidFill>
                  <a:srgbClr val="424D7C"/>
                </a:solidFill>
                <a:latin typeface="Microsoft Uighur" panose="02000000000000000000" pitchFamily="2" charset="-78"/>
                <a:cs typeface="Microsoft Uighur" panose="02000000000000000000" pitchFamily="2" charset="-78"/>
              </a:rPr>
              <a:t>نَحْمِيَّ</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ﭐلتُّرْبَةِ</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 ﭐلِانْجِرافِ.</a:t>
            </a:r>
          </a:p>
        </p:txBody>
      </p:sp>
      <p:sp>
        <p:nvSpPr>
          <p:cNvPr id="9" name="Rectangle : coins arrondis 8">
            <a:extLst>
              <a:ext uri="{FF2B5EF4-FFF2-40B4-BE49-F238E27FC236}">
                <a16:creationId xmlns:a16="http://schemas.microsoft.com/office/drawing/2014/main" id="{878C07D7-AC1B-8F20-DF8A-EB742C73BB95}"/>
              </a:ext>
            </a:extLst>
          </p:cNvPr>
          <p:cNvSpPr/>
          <p:nvPr/>
        </p:nvSpPr>
        <p:spPr>
          <a:xfrm>
            <a:off x="848244" y="4291551"/>
            <a:ext cx="7526612"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400" b="1" dirty="0">
                <a:solidFill>
                  <a:srgbClr val="C00000"/>
                </a:solidFill>
                <a:latin typeface="Microsoft Uighur" panose="02000000000000000000" pitchFamily="2" charset="-78"/>
                <a:cs typeface="Microsoft Uighur" panose="02000000000000000000" pitchFamily="2" charset="-78"/>
              </a:rPr>
              <a:t>مِنْ أَجْلِ </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حـــِمايَةِ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ﭐلتُّرْبَةِ</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 ﭐلِانْجِرافِ</a:t>
            </a:r>
            <a:r>
              <a:rPr lang="ar-MA" sz="4400" b="1" dirty="0">
                <a:solidFill>
                  <a:srgbClr val="424D7C"/>
                </a:solidFill>
                <a:latin typeface="Microsoft Uighur" panose="02000000000000000000" pitchFamily="2" charset="-78"/>
                <a:cs typeface="Microsoft Uighur" panose="02000000000000000000" pitchFamily="2" charset="-78"/>
              </a:rPr>
              <a:t>، نَغْرِسُ </a:t>
            </a:r>
            <a:r>
              <a:rPr lang="ar-MA" sz="4400" b="1" dirty="0" err="1">
                <a:solidFill>
                  <a:srgbClr val="424D7C"/>
                </a:solidFill>
                <a:latin typeface="Microsoft Uighur" panose="02000000000000000000" pitchFamily="2" charset="-78"/>
                <a:cs typeface="Microsoft Uighur" panose="02000000000000000000" pitchFamily="2" charset="-78"/>
              </a:rPr>
              <a:t>ﭐلْأَشْجارَ</a:t>
            </a:r>
            <a:r>
              <a:rPr lang="ar-MA" sz="4400" b="1" dirty="0">
                <a:solidFill>
                  <a:srgbClr val="424D7C"/>
                </a:solidFill>
                <a:latin typeface="Microsoft Uighur" panose="02000000000000000000" pitchFamily="2" charset="-78"/>
                <a:cs typeface="Microsoft Uighur" panose="02000000000000000000" pitchFamily="2" charset="-78"/>
              </a:rPr>
              <a:t> .</a:t>
            </a:r>
            <a:endPar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5F441EAC-06F0-B8CA-F67E-D44E5CB7C2AD}"/>
              </a:ext>
            </a:extLst>
          </p:cNvPr>
          <p:cNvSpPr/>
          <p:nvPr/>
        </p:nvSpPr>
        <p:spPr>
          <a:xfrm>
            <a:off x="825338" y="5418468"/>
            <a:ext cx="7493323"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400" b="1" dirty="0">
                <a:solidFill>
                  <a:srgbClr val="424D7C"/>
                </a:solidFill>
                <a:latin typeface="Microsoft Uighur" panose="02000000000000000000" pitchFamily="2" charset="-78"/>
                <a:cs typeface="Microsoft Uighur" panose="02000000000000000000" pitchFamily="2" charset="-78"/>
              </a:rPr>
              <a:t>نَحْمِيَّ</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ﭐلتُّرْبَةِ</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 ﭐلِانْجِرافِ </a:t>
            </a:r>
            <a:r>
              <a:rPr kumimoji="0" lang="ar-MA" sz="4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لِذَلِكَ</a:t>
            </a:r>
            <a:r>
              <a:rPr lang="ar-MA" sz="4400" b="1" dirty="0">
                <a:solidFill>
                  <a:srgbClr val="424D7C"/>
                </a:solidFill>
                <a:latin typeface="Microsoft Uighur" panose="02000000000000000000" pitchFamily="2" charset="-78"/>
                <a:cs typeface="Microsoft Uighur" panose="02000000000000000000" pitchFamily="2" charset="-78"/>
              </a:rPr>
              <a:t> نَغْرِسُ </a:t>
            </a:r>
            <a:r>
              <a:rPr lang="ar-MA" sz="4400" b="1" dirty="0" err="1">
                <a:solidFill>
                  <a:srgbClr val="424D7C"/>
                </a:solidFill>
                <a:latin typeface="Microsoft Uighur" panose="02000000000000000000" pitchFamily="2" charset="-78"/>
                <a:cs typeface="Microsoft Uighur" panose="02000000000000000000" pitchFamily="2" charset="-78"/>
              </a:rPr>
              <a:t>ﭐلْأَشْجارَ</a:t>
            </a:r>
            <a:r>
              <a:rPr lang="ar-MA" sz="4400" b="1" dirty="0">
                <a:solidFill>
                  <a:srgbClr val="424D7C"/>
                </a:solidFill>
                <a:latin typeface="Microsoft Uighur" panose="02000000000000000000" pitchFamily="2" charset="-78"/>
                <a:cs typeface="Microsoft Uighur" panose="02000000000000000000" pitchFamily="2" charset="-78"/>
              </a:rPr>
              <a:t>.</a:t>
            </a:r>
            <a:endPar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09972850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0756D-41C8-FBB1-5CB4-C59BF9B06C6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FB795CD-36AB-18D1-CCA0-AA52B5395F3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استعينوا بأساليب التعليل لربط بين الجملتين (السبب و النتيجة). نشاط تفاعلي. </a:t>
            </a:r>
          </a:p>
        </p:txBody>
      </p:sp>
      <p:sp>
        <p:nvSpPr>
          <p:cNvPr id="27" name="Rectangle 26">
            <a:extLst>
              <a:ext uri="{FF2B5EF4-FFF2-40B4-BE49-F238E27FC236}">
                <a16:creationId xmlns:a16="http://schemas.microsoft.com/office/drawing/2014/main" id="{96801E33-F42C-05F8-E28A-8758FC77B03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04F64112-3F3D-BCD1-C90E-006EECFF836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EB25B293-1301-6487-CAFE-1E45FDBCAF2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A39258AC-4ACC-D8F8-DF97-03335F6C95C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FA610663-4906-4903-6E2E-A184A3440EF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B3950840-244B-E9AF-23B8-FABDE177D6F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5E74FA33-7BA9-9052-D932-391E67A95C0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EF8FF2BA-7963-F9E2-F880-86CC03FA28B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6F194DDF-BD23-27C8-D261-1CF3951BC1A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2ACEC6A4-FE00-233D-4BEC-CCDA5896D33E}"/>
              </a:ext>
            </a:extLst>
          </p:cNvPr>
          <p:cNvSpPr/>
          <p:nvPr/>
        </p:nvSpPr>
        <p:spPr>
          <a:xfrm>
            <a:off x="5574200" y="3046443"/>
            <a:ext cx="2879513"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أُغْلِقُ ﭐلصُّنْبورَ .</a:t>
            </a:r>
          </a:p>
        </p:txBody>
      </p:sp>
      <p:sp>
        <p:nvSpPr>
          <p:cNvPr id="2" name="Rectangle : coins arrondis 1">
            <a:extLst>
              <a:ext uri="{FF2B5EF4-FFF2-40B4-BE49-F238E27FC236}">
                <a16:creationId xmlns:a16="http://schemas.microsoft.com/office/drawing/2014/main" id="{D07B8541-8044-BB33-5403-2E0489652026}"/>
              </a:ext>
            </a:extLst>
          </p:cNvPr>
          <p:cNvSpPr/>
          <p:nvPr/>
        </p:nvSpPr>
        <p:spPr>
          <a:xfrm>
            <a:off x="1474084" y="3046443"/>
            <a:ext cx="2602260"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ﭐلْماءَ ثَرْوَةٌ مُهِمَّةٌ.</a:t>
            </a:r>
          </a:p>
        </p:txBody>
      </p:sp>
      <p:sp>
        <p:nvSpPr>
          <p:cNvPr id="7" name="Rectangle : coins arrondis 6">
            <a:extLst>
              <a:ext uri="{FF2B5EF4-FFF2-40B4-BE49-F238E27FC236}">
                <a16:creationId xmlns:a16="http://schemas.microsoft.com/office/drawing/2014/main" id="{69A0E743-7018-EEE3-F4F0-1CBA7DDFAE66}"/>
              </a:ext>
            </a:extLst>
          </p:cNvPr>
          <p:cNvSpPr/>
          <p:nvPr/>
        </p:nvSpPr>
        <p:spPr>
          <a:xfrm>
            <a:off x="932641" y="4966853"/>
            <a:ext cx="7763910" cy="1135147"/>
          </a:xfrm>
          <a:prstGeom prst="roundRect">
            <a:avLst>
              <a:gd name="adj" fmla="val 666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كَيْ – لِكَيْ -  لِأَنَّ – مِنِ أَجْلِ – نَظراً لِـــــ – حَتّى  – لامُ ﭐلتَّعْليلِ (لِـــــــــــــ ) - لِذلكَ - وَلِهذا ﭐلسَّبَبِ – فاء السَّبَبِيَّةُ – إذْ ... </a:t>
            </a:r>
          </a:p>
        </p:txBody>
      </p:sp>
    </p:spTree>
    <p:extLst>
      <p:ext uri="{BB962C8B-B14F-4D97-AF65-F5344CB8AC3E}">
        <p14:creationId xmlns:p14="http://schemas.microsoft.com/office/powerpoint/2010/main" val="152105978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8EA9A-4581-CFEB-6030-CB13373A383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3C909E8-729F-A02A-5A61-99CF80EF45D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استعينوا بأساليب التعليل لربط بين الجملتين (السبب و النتيجة). نشاط تفاعلي</a:t>
            </a:r>
          </a:p>
        </p:txBody>
      </p:sp>
      <p:sp>
        <p:nvSpPr>
          <p:cNvPr id="27" name="Rectangle 26">
            <a:extLst>
              <a:ext uri="{FF2B5EF4-FFF2-40B4-BE49-F238E27FC236}">
                <a16:creationId xmlns:a16="http://schemas.microsoft.com/office/drawing/2014/main" id="{6C471084-1A7D-4579-5419-D4ECA84ADE1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CB54E4D1-ECDA-F883-065E-EC5F23EA372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233ED506-6693-C4C6-58CD-FD7087A7874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0E3FCB96-0089-500E-7023-69C557FAAB8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AB35C4A0-4F98-5320-6E43-E90BAFDE3F2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35" name="Image 34">
            <a:extLst>
              <a:ext uri="{FF2B5EF4-FFF2-40B4-BE49-F238E27FC236}">
                <a16:creationId xmlns:a16="http://schemas.microsoft.com/office/drawing/2014/main" id="{E911FA1B-1FC1-1BAB-D847-BA42B1FA5E6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32022AFD-CB68-1EE6-BEA5-4EA98CD1220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F7175F10-BFD9-91E5-206B-CEFE5F0CD1B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C56F0C5-633B-1B86-CA23-FA77DBAD2B5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7" name="Rectangle : coins arrondis 6">
            <a:extLst>
              <a:ext uri="{FF2B5EF4-FFF2-40B4-BE49-F238E27FC236}">
                <a16:creationId xmlns:a16="http://schemas.microsoft.com/office/drawing/2014/main" id="{6F26400C-984C-864E-7A7E-6F031F7AF954}"/>
              </a:ext>
            </a:extLst>
          </p:cNvPr>
          <p:cNvSpPr/>
          <p:nvPr/>
        </p:nvSpPr>
        <p:spPr>
          <a:xfrm>
            <a:off x="932641" y="4966853"/>
            <a:ext cx="7763910" cy="1135147"/>
          </a:xfrm>
          <a:prstGeom prst="roundRect">
            <a:avLst>
              <a:gd name="adj" fmla="val 666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كَيْ – لِكَيْ -  لِأَنَّ – مِنِ أَجْلِ – نَظراً لِـــــ – حَتّى  – لامُ ﭐلتَّعْليلِ (لِـــــــــــــ ) - لِذلكَ - وَلِهذا ﭐلسَّبَبِ – فاء السَّبَبِيَّةُ – إذْ ... </a:t>
            </a:r>
          </a:p>
        </p:txBody>
      </p:sp>
      <p:sp>
        <p:nvSpPr>
          <p:cNvPr id="5" name="Rectangle : coins arrondis 4">
            <a:extLst>
              <a:ext uri="{FF2B5EF4-FFF2-40B4-BE49-F238E27FC236}">
                <a16:creationId xmlns:a16="http://schemas.microsoft.com/office/drawing/2014/main" id="{A888E36A-6753-88CC-72F7-F995ED5D84F3}"/>
              </a:ext>
            </a:extLst>
          </p:cNvPr>
          <p:cNvSpPr/>
          <p:nvPr/>
        </p:nvSpPr>
        <p:spPr>
          <a:xfrm>
            <a:off x="3907231" y="1925518"/>
            <a:ext cx="4628287" cy="856353"/>
          </a:xfrm>
          <a:prstGeom prst="roundRect">
            <a:avLst>
              <a:gd name="adj" fmla="val 91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تَقِلُّ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ﭐلْأَمْطارُ</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في بَعْضِ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ﭐلْمَناطِقِ</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a:t>
            </a:r>
          </a:p>
        </p:txBody>
      </p:sp>
      <p:sp>
        <p:nvSpPr>
          <p:cNvPr id="8" name="Rectangle : coins arrondis 7">
            <a:extLst>
              <a:ext uri="{FF2B5EF4-FFF2-40B4-BE49-F238E27FC236}">
                <a16:creationId xmlns:a16="http://schemas.microsoft.com/office/drawing/2014/main" id="{E5A0F154-39C6-F72B-DC6B-C8EA7F586760}"/>
              </a:ext>
            </a:extLst>
          </p:cNvPr>
          <p:cNvSpPr/>
          <p:nvPr/>
        </p:nvSpPr>
        <p:spPr>
          <a:xfrm>
            <a:off x="848244" y="2960211"/>
            <a:ext cx="4253204" cy="937577"/>
          </a:xfrm>
          <a:prstGeom prst="roundRect">
            <a:avLst>
              <a:gd name="adj" fmla="val 91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يَعاني </a:t>
            </a:r>
            <a:r>
              <a:rPr kumimoji="0" lang="ar-MA" sz="4400" b="1" i="0" u="none" strike="noStrike" kern="120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ﭐلسُّكّانُ</a:t>
            </a:r>
            <a:r>
              <a:rPr kumimoji="0" lang="ar-MA" sz="4400" b="1"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مِنْ نُدْرَةِ ﭐلْماءِ.</a:t>
            </a:r>
          </a:p>
        </p:txBody>
      </p:sp>
    </p:spTree>
    <p:extLst>
      <p:ext uri="{BB962C8B-B14F-4D97-AF65-F5344CB8AC3E}">
        <p14:creationId xmlns:p14="http://schemas.microsoft.com/office/powerpoint/2010/main" val="40518991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28798-9D4B-5AFF-85B9-BC6010AB049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2237EBF-3DAD-CABD-8699-C56CED31C30D}"/>
              </a:ext>
            </a:extLst>
          </p:cNvPr>
          <p:cNvSpPr>
            <a:spLocks noGrp="1"/>
          </p:cNvSpPr>
          <p:nvPr>
            <p:ph type="title"/>
          </p:nvPr>
        </p:nvSpPr>
        <p:spPr>
          <a:xfrm>
            <a:off x="319751" y="756000"/>
            <a:ext cx="7152622"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الذي يجب عليكم تذكره؟ متى نوظف أساليب التعليل؟ من يصوغ جملة بأسلوب تعليل؟</a:t>
            </a:r>
            <a:endParaRPr lang="ar-MA" sz="2400" dirty="0"/>
          </a:p>
        </p:txBody>
      </p:sp>
      <p:sp>
        <p:nvSpPr>
          <p:cNvPr id="8" name="Rectangle 7">
            <a:extLst>
              <a:ext uri="{FF2B5EF4-FFF2-40B4-BE49-F238E27FC236}">
                <a16:creationId xmlns:a16="http://schemas.microsoft.com/office/drawing/2014/main" id="{3629ADFE-31F9-69F3-D40B-6CD53D23A17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2DD693F1-3C0A-626C-4627-5F8484CA77A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2CD3554-8AA2-4D9E-0405-D07D27A4A8C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FD08314-9548-47C9-D445-D38BF6DB7E74}"/>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CB78A4B2-48D2-462A-D720-674A363008A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BC3EA40A-4EA9-2F45-D229-2562BD940FE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C2CF0393-1C02-2EFA-72A1-A692EC94116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A42C3FB5-5AC2-61EA-6DC0-80E98F963E3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5" name="Espace réservé pour une image  14">
            <a:extLst>
              <a:ext uri="{FF2B5EF4-FFF2-40B4-BE49-F238E27FC236}">
                <a16:creationId xmlns:a16="http://schemas.microsoft.com/office/drawing/2014/main" id="{6B3EF1D5-7214-FF4B-CB99-46851BEC1236}"/>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pic>
        <p:nvPicPr>
          <p:cNvPr id="7" name="Image 6">
            <a:extLst>
              <a:ext uri="{FF2B5EF4-FFF2-40B4-BE49-F238E27FC236}">
                <a16:creationId xmlns:a16="http://schemas.microsoft.com/office/drawing/2014/main" id="{D4FE799A-123F-F8C4-06EF-B7389ABDC3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0674" y="1584000"/>
            <a:ext cx="5568158" cy="4713850"/>
          </a:xfrm>
          <a:prstGeom prst="rect">
            <a:avLst/>
          </a:prstGeom>
        </p:spPr>
      </p:pic>
      <p:sp>
        <p:nvSpPr>
          <p:cNvPr id="12" name="ZoneTexte 11">
            <a:extLst>
              <a:ext uri="{FF2B5EF4-FFF2-40B4-BE49-F238E27FC236}">
                <a16:creationId xmlns:a16="http://schemas.microsoft.com/office/drawing/2014/main" id="{D5959FFC-272D-8927-251E-74790817D587}"/>
              </a:ext>
            </a:extLst>
          </p:cNvPr>
          <p:cNvSpPr txBox="1"/>
          <p:nvPr/>
        </p:nvSpPr>
        <p:spPr>
          <a:xfrm>
            <a:off x="2462784" y="2475478"/>
            <a:ext cx="2959487"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أَساليبُ ٱلتَّعْليلِ </a:t>
            </a:r>
          </a:p>
        </p:txBody>
      </p:sp>
    </p:spTree>
    <p:extLst>
      <p:ext uri="{BB962C8B-B14F-4D97-AF65-F5344CB8AC3E}">
        <p14:creationId xmlns:p14="http://schemas.microsoft.com/office/powerpoint/2010/main" val="417711782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96CD2-A297-7C99-F474-D546140B5E56}"/>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4506027-0FD7-DACE-4641-7D3FCCAEE0D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351315" y="1439577"/>
            <a:ext cx="3609762" cy="5121746"/>
          </a:xfrm>
          <a:prstGeom prst="rect">
            <a:avLst/>
          </a:prstGeom>
        </p:spPr>
      </p:pic>
      <p:sp>
        <p:nvSpPr>
          <p:cNvPr id="8" name="Titre 7">
            <a:extLst>
              <a:ext uri="{FF2B5EF4-FFF2-40B4-BE49-F238E27FC236}">
                <a16:creationId xmlns:a16="http://schemas.microsoft.com/office/drawing/2014/main" id="{1E35DC8A-6006-0D5F-AD7B-79B596591D5A}"/>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خدوا كراساتكم الصفحة</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140 . من يقرأ الخلاصة؟</a:t>
            </a:r>
            <a:endParaRPr lang="fr-MA" sz="2000" dirty="0"/>
          </a:p>
        </p:txBody>
      </p:sp>
      <p:sp>
        <p:nvSpPr>
          <p:cNvPr id="2" name="Rectangle 1">
            <a:extLst>
              <a:ext uri="{FF2B5EF4-FFF2-40B4-BE49-F238E27FC236}">
                <a16:creationId xmlns:a16="http://schemas.microsoft.com/office/drawing/2014/main" id="{AB887A6D-3D07-0016-65B3-B91FE638B91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6612BB59-F27D-C750-086C-BDE14FC22FA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93A0D87F-F965-CD48-67C2-F4B98701833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1" name="Google Shape;1246;p5">
            <a:extLst>
              <a:ext uri="{FF2B5EF4-FFF2-40B4-BE49-F238E27FC236}">
                <a16:creationId xmlns:a16="http://schemas.microsoft.com/office/drawing/2014/main" id="{151D12E8-B381-D58A-9234-3EBA9B7FD0E3}"/>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3" name="Google Shape;1245;p5">
            <a:extLst>
              <a:ext uri="{FF2B5EF4-FFF2-40B4-BE49-F238E27FC236}">
                <a16:creationId xmlns:a16="http://schemas.microsoft.com/office/drawing/2014/main" id="{DA46EBC2-DD28-B7A8-9174-AF5B8671308A}"/>
              </a:ext>
            </a:extLst>
          </p:cNvPr>
          <p:cNvPicPr preferRelativeResize="0"/>
          <p:nvPr/>
        </p:nvPicPr>
        <p:blipFill rotWithShape="1">
          <a:blip r:embed="rId5">
            <a:alphaModFix amt="20000"/>
          </a:blip>
          <a:srcRect/>
          <a:stretch/>
        </p:blipFill>
        <p:spPr>
          <a:xfrm>
            <a:off x="3900297" y="136738"/>
            <a:ext cx="278069" cy="278069"/>
          </a:xfrm>
          <a:prstGeom prst="rect">
            <a:avLst/>
          </a:prstGeom>
          <a:noFill/>
          <a:ln>
            <a:noFill/>
          </a:ln>
        </p:spPr>
      </p:pic>
      <p:pic>
        <p:nvPicPr>
          <p:cNvPr id="23" name="Image 22">
            <a:extLst>
              <a:ext uri="{FF2B5EF4-FFF2-40B4-BE49-F238E27FC236}">
                <a16:creationId xmlns:a16="http://schemas.microsoft.com/office/drawing/2014/main" id="{74BD2CF0-20EB-FDD4-8E8C-E652C869C9C0}"/>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4" name="Image 23">
            <a:extLst>
              <a:ext uri="{FF2B5EF4-FFF2-40B4-BE49-F238E27FC236}">
                <a16:creationId xmlns:a16="http://schemas.microsoft.com/office/drawing/2014/main" id="{C550E057-063C-EBB9-04ED-C949E63B980B}"/>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9C59BC12-B63B-F6FD-7EED-010F9D19609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860B366-702C-BC8D-0BF8-187BD9DAD972}"/>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2" name="Rectangle : coins arrondis 11">
            <a:extLst>
              <a:ext uri="{FF2B5EF4-FFF2-40B4-BE49-F238E27FC236}">
                <a16:creationId xmlns:a16="http://schemas.microsoft.com/office/drawing/2014/main" id="{8C4811CA-062A-B391-72D3-A4BA02413008}"/>
              </a:ext>
            </a:extLst>
          </p:cNvPr>
          <p:cNvSpPr/>
          <p:nvPr/>
        </p:nvSpPr>
        <p:spPr>
          <a:xfrm>
            <a:off x="2612571" y="1810140"/>
            <a:ext cx="3080517" cy="1315616"/>
          </a:xfrm>
          <a:prstGeom prst="roundRect">
            <a:avLst>
              <a:gd name="adj" fmla="val 8410"/>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72590232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CC11E-E920-AE40-0FFF-60CE88498A8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12E039E-B593-7705-04D2-3C60E629D8F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النشاط التالي على كراساتكم  . عمل ثنائي ؟ 5 دقائق للإنجاز</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F55899F1-7883-C77D-78DD-86A9B919444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113AC327-51C3-42CB-8254-45FFBF173BA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F9FF54D-4D75-F344-65CC-063DD7645EE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solidFill>
                <a:latin typeface="Microsoft Uighur" panose="02000000000000000000" pitchFamily="2" charset="-78"/>
                <a:cs typeface="Microsoft Uighur" panose="02000000000000000000" pitchFamily="2" charset="-78"/>
              </a:rPr>
              <a:t>الأســــاليب</a:t>
            </a:r>
            <a:endParaRPr lang="ar-MA" sz="2400" b="1" dirty="0">
              <a:solidFill>
                <a:srgbClr val="565F88"/>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FD0A4DDD-CFD7-56DC-F6C8-C233F2673AD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678F8FF1-C458-837B-FC92-94CE428FA87E}"/>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7282052C-31A6-F78F-7AD7-03C2400A49F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DABD5A9-E7D6-49A0-83B5-AA80C8178EE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DA0F8E8-F733-7E7A-1E41-E359689AC7D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38CFAA9-CE1D-6FBD-A414-FB78F76E5E3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F048A313-FA25-9EBA-26BC-132D2820CE5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7870" y="2144224"/>
            <a:ext cx="8116686" cy="3679707"/>
          </a:xfrm>
          <a:prstGeom prst="rect">
            <a:avLst/>
          </a:prstGeom>
        </p:spPr>
      </p:pic>
    </p:spTree>
    <p:extLst>
      <p:ext uri="{BB962C8B-B14F-4D97-AF65-F5344CB8AC3E}">
        <p14:creationId xmlns:p14="http://schemas.microsoft.com/office/powerpoint/2010/main" val="283359971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1EDCD-A045-1CCF-F81B-11C80BC79A7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799CC4E-CF35-FBB1-D4B2-06A4AA147E9B}"/>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sp>
        <p:nvSpPr>
          <p:cNvPr id="7" name="Rectangle 6">
            <a:extLst>
              <a:ext uri="{FF2B5EF4-FFF2-40B4-BE49-F238E27FC236}">
                <a16:creationId xmlns:a16="http://schemas.microsoft.com/office/drawing/2014/main" id="{9F2CC75B-AFD2-36A4-3D00-D0AF5AA2D83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65B127B3-7F82-4FF5-1376-8FD48C81CF8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7EEA1621-7973-0917-068F-ACA0455C24A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15DAC5F-4F76-26C3-4274-706772F2874A}"/>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7FE96750-ACA4-0560-13A9-90E6FA601C98}"/>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C5570990-E082-3A45-313F-BB32ECF67F8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F77E79E4-E46F-B023-68F2-9226F0DFA06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EA2007CC-B02D-2EBE-2EF2-A5999FADC25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1EB3D70-DDF6-BBCC-B1F4-90410CB07BEE}"/>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2" name="Image 1">
            <a:extLst>
              <a:ext uri="{FF2B5EF4-FFF2-40B4-BE49-F238E27FC236}">
                <a16:creationId xmlns:a16="http://schemas.microsoft.com/office/drawing/2014/main" id="{D3B18EE6-3F82-B005-C933-163668E24C9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7870" y="2144224"/>
            <a:ext cx="8116686" cy="3679707"/>
          </a:xfrm>
          <a:prstGeom prst="rect">
            <a:avLst/>
          </a:prstGeom>
        </p:spPr>
      </p:pic>
    </p:spTree>
    <p:extLst>
      <p:ext uri="{BB962C8B-B14F-4D97-AF65-F5344CB8AC3E}">
        <p14:creationId xmlns:p14="http://schemas.microsoft.com/office/powerpoint/2010/main" val="43847136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46196-5856-5C15-C11F-E2686E1D28F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9CD5714-8A3B-D6D1-3792-4F801702510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من يقرأ جوابه ؟ هل أنتم متفقون؟ من يقترح نصيحة أخرى؟</a:t>
            </a:r>
          </a:p>
        </p:txBody>
      </p:sp>
      <p:sp>
        <p:nvSpPr>
          <p:cNvPr id="7" name="Rectangle 6">
            <a:extLst>
              <a:ext uri="{FF2B5EF4-FFF2-40B4-BE49-F238E27FC236}">
                <a16:creationId xmlns:a16="http://schemas.microsoft.com/office/drawing/2014/main" id="{EA52B9E3-4970-EBE0-08B7-8F27F28F48E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0D7E483A-2E3C-9F92-C81E-12F8C7D63F0B}"/>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59EE7AE-1379-F5FE-B6FF-1A86E070250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3DD750E9-0BE0-347B-81A3-9AD5EB26EA5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B53EFF3E-04A9-64D1-2A8B-D71187F674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C957D88F-BF5C-5CA2-CF17-514236F6700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933103E2-6A30-4360-8105-4691F4F7F0F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3AD86752-9E67-D648-0B10-164CFBF4D5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8A6CF821-53E4-59BA-05D5-423DDB13174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21FF9B1B-5981-2571-65AD-9D6AC5396DE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7870" y="2144224"/>
            <a:ext cx="8116686" cy="3679707"/>
          </a:xfrm>
          <a:prstGeom prst="rect">
            <a:avLst/>
          </a:prstGeom>
        </p:spPr>
      </p:pic>
    </p:spTree>
    <p:extLst>
      <p:ext uri="{BB962C8B-B14F-4D97-AF65-F5344CB8AC3E}">
        <p14:creationId xmlns:p14="http://schemas.microsoft.com/office/powerpoint/2010/main" val="396597578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21DDC-9CD8-9265-A305-0147B1CE053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6DA970-DAAC-6A16-FA56-49D884C4615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a:t>
            </a:r>
          </a:p>
        </p:txBody>
      </p:sp>
      <p:sp>
        <p:nvSpPr>
          <p:cNvPr id="7" name="Rectangle 6">
            <a:extLst>
              <a:ext uri="{FF2B5EF4-FFF2-40B4-BE49-F238E27FC236}">
                <a16:creationId xmlns:a16="http://schemas.microsoft.com/office/drawing/2014/main" id="{CB770D63-0FC7-A32E-01C0-77E9B4A162B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DD4CFE25-390F-3AB7-508D-A3E55CAF292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A93BC72A-4F81-EBB9-308E-4AF024917D2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B94066C-7D03-3914-69AA-2F705D911A90}"/>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Google Shape;1245;p5">
            <a:extLst>
              <a:ext uri="{FF2B5EF4-FFF2-40B4-BE49-F238E27FC236}">
                <a16:creationId xmlns:a16="http://schemas.microsoft.com/office/drawing/2014/main" id="{2764593E-4402-8472-BB43-66824C15C1C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1" name="Image 20">
            <a:extLst>
              <a:ext uri="{FF2B5EF4-FFF2-40B4-BE49-F238E27FC236}">
                <a16:creationId xmlns:a16="http://schemas.microsoft.com/office/drawing/2014/main" id="{1BC80D45-B702-1D31-3063-57DC30CC847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E8F6C479-97E1-A13B-FE5B-FA5D6C8439F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766FFC2A-65C6-BF8D-068B-3E4B8462271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E316861-336A-9BD8-5DC4-2F11ED90AF7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F4F18E73-8723-889A-B313-C52545585DB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7870" y="2144224"/>
            <a:ext cx="8116686" cy="3679707"/>
          </a:xfrm>
          <a:prstGeom prst="rect">
            <a:avLst/>
          </a:prstGeom>
        </p:spPr>
      </p:pic>
      <p:sp>
        <p:nvSpPr>
          <p:cNvPr id="2" name="ZoneTexte 1">
            <a:extLst>
              <a:ext uri="{FF2B5EF4-FFF2-40B4-BE49-F238E27FC236}">
                <a16:creationId xmlns:a16="http://schemas.microsoft.com/office/drawing/2014/main" id="{E429298C-38F8-D9E1-7629-CA3F190C79B6}"/>
              </a:ext>
            </a:extLst>
          </p:cNvPr>
          <p:cNvSpPr txBox="1"/>
          <p:nvPr/>
        </p:nvSpPr>
        <p:spPr>
          <a:xfrm>
            <a:off x="4655976" y="3028402"/>
            <a:ext cx="1593687" cy="707886"/>
          </a:xfrm>
          <a:prstGeom prst="rect">
            <a:avLst/>
          </a:prstGeom>
          <a:noFill/>
        </p:spPr>
        <p:txBody>
          <a:bodyPr wrap="square">
            <a:spAutoFit/>
          </a:bodyPr>
          <a:lstStyle/>
          <a:p>
            <a:pPr algn="r" rtl="1"/>
            <a:r>
              <a:rPr lang="ar-MA" sz="4000" dirty="0">
                <a:solidFill>
                  <a:srgbClr val="C00000"/>
                </a:solidFill>
              </a:rPr>
              <a:t> </a:t>
            </a:r>
            <a:r>
              <a:rPr lang="ar-MA" sz="4000" b="1" dirty="0">
                <a:solidFill>
                  <a:srgbClr val="C00000"/>
                </a:solidFill>
                <a:latin typeface="Microsoft Uighur" panose="02000000000000000000" pitchFamily="2" charset="-78"/>
                <a:cs typeface="Microsoft Uighur" panose="02000000000000000000" pitchFamily="2" charset="-78"/>
              </a:rPr>
              <a:t>مِنْ أَجْلِ</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6AC8588B-03EB-E5EB-4102-C0F5B510B4B2}"/>
              </a:ext>
            </a:extLst>
          </p:cNvPr>
          <p:cNvSpPr txBox="1"/>
          <p:nvPr/>
        </p:nvSpPr>
        <p:spPr>
          <a:xfrm>
            <a:off x="4656139" y="3569642"/>
            <a:ext cx="1593687" cy="707886"/>
          </a:xfrm>
          <a:prstGeom prst="rect">
            <a:avLst/>
          </a:prstGeom>
          <a:noFill/>
        </p:spPr>
        <p:txBody>
          <a:bodyPr wrap="square">
            <a:spAutoFit/>
          </a:bodyPr>
          <a:lstStyle/>
          <a:p>
            <a:pPr algn="r" rtl="1"/>
            <a:r>
              <a:rPr lang="ar-MA" sz="4000" dirty="0">
                <a:solidFill>
                  <a:srgbClr val="C00000"/>
                </a:solidFill>
              </a:rPr>
              <a:t> </a:t>
            </a:r>
            <a:r>
              <a:rPr lang="ar-MA" sz="4000" b="1" dirty="0">
                <a:solidFill>
                  <a:srgbClr val="C00000"/>
                </a:solidFill>
                <a:latin typeface="Microsoft Uighur" panose="02000000000000000000" pitchFamily="2" charset="-78"/>
                <a:cs typeface="Microsoft Uighur" panose="02000000000000000000" pitchFamily="2" charset="-78"/>
              </a:rPr>
              <a:t>نَـــــظَــــــــــراً لِــ</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6899DDCE-8CE2-5633-EB14-21DE999D8CFB}"/>
              </a:ext>
            </a:extLst>
          </p:cNvPr>
          <p:cNvSpPr txBox="1"/>
          <p:nvPr/>
        </p:nvSpPr>
        <p:spPr>
          <a:xfrm>
            <a:off x="4766626" y="4092220"/>
            <a:ext cx="639538" cy="707886"/>
          </a:xfrm>
          <a:prstGeom prst="rect">
            <a:avLst/>
          </a:prstGeom>
          <a:noFill/>
        </p:spPr>
        <p:txBody>
          <a:bodyPr wrap="square">
            <a:spAutoFit/>
          </a:bodyPr>
          <a:lstStyle/>
          <a:p>
            <a:pPr algn="r" rtl="1"/>
            <a:r>
              <a:rPr lang="ar-MA" sz="4000" dirty="0">
                <a:solidFill>
                  <a:srgbClr val="C00000"/>
                </a:solidFill>
              </a:rPr>
              <a:t> </a:t>
            </a:r>
            <a:r>
              <a:rPr lang="ar-MA" sz="4000" b="1" dirty="0">
                <a:solidFill>
                  <a:srgbClr val="C00000"/>
                </a:solidFill>
                <a:latin typeface="Microsoft Uighur" panose="02000000000000000000" pitchFamily="2" charset="-78"/>
                <a:cs typeface="Microsoft Uighur" panose="02000000000000000000" pitchFamily="2" charset="-78"/>
              </a:rPr>
              <a:t>لِــــــ</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78EF77DD-B547-7D20-5FAF-75E5EA818026}"/>
              </a:ext>
            </a:extLst>
          </p:cNvPr>
          <p:cNvSpPr txBox="1"/>
          <p:nvPr/>
        </p:nvSpPr>
        <p:spPr>
          <a:xfrm>
            <a:off x="4517332" y="4620466"/>
            <a:ext cx="1176972" cy="707886"/>
          </a:xfrm>
          <a:prstGeom prst="rect">
            <a:avLst/>
          </a:prstGeom>
          <a:noFill/>
        </p:spPr>
        <p:txBody>
          <a:bodyPr wrap="square">
            <a:spAutoFit/>
          </a:bodyPr>
          <a:lstStyle/>
          <a:p>
            <a:pPr algn="r" rtl="1"/>
            <a:r>
              <a:rPr lang="ar-MA" sz="4000" dirty="0">
                <a:solidFill>
                  <a:srgbClr val="C00000"/>
                </a:solidFill>
              </a:rPr>
              <a:t> </a:t>
            </a:r>
            <a:r>
              <a:rPr lang="ar-MA" sz="4000" b="1" dirty="0">
                <a:solidFill>
                  <a:srgbClr val="C00000"/>
                </a:solidFill>
                <a:latin typeface="Microsoft Uighur" panose="02000000000000000000" pitchFamily="2" charset="-78"/>
                <a:cs typeface="Microsoft Uighur" panose="02000000000000000000" pitchFamily="2" charset="-78"/>
              </a:rPr>
              <a:t>بِسَبَبِ</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76BA9F24-9DE8-1220-C314-B85450D1A965}"/>
              </a:ext>
            </a:extLst>
          </p:cNvPr>
          <p:cNvSpPr txBox="1"/>
          <p:nvPr/>
        </p:nvSpPr>
        <p:spPr>
          <a:xfrm>
            <a:off x="5283615" y="5122562"/>
            <a:ext cx="1176972" cy="707886"/>
          </a:xfrm>
          <a:prstGeom prst="rect">
            <a:avLst/>
          </a:prstGeom>
          <a:noFill/>
        </p:spPr>
        <p:txBody>
          <a:bodyPr wrap="square">
            <a:spAutoFit/>
          </a:bodyPr>
          <a:lstStyle/>
          <a:p>
            <a:pPr algn="r" rtl="1"/>
            <a:r>
              <a:rPr lang="ar-MA" sz="4000" dirty="0">
                <a:solidFill>
                  <a:srgbClr val="C00000"/>
                </a:solidFill>
              </a:rPr>
              <a:t> </a:t>
            </a:r>
            <a:r>
              <a:rPr lang="ar-MA" sz="4000" b="1" dirty="0">
                <a:solidFill>
                  <a:srgbClr val="C00000"/>
                </a:solidFill>
                <a:latin typeface="Microsoft Uighur" panose="02000000000000000000" pitchFamily="2" charset="-78"/>
                <a:cs typeface="Microsoft Uighur" panose="02000000000000000000" pitchFamily="2" charset="-78"/>
              </a:rPr>
              <a:t>حَتّى</a:t>
            </a:r>
            <a:endParaRPr lang="fr-MA"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02292188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E1FE6-8933-4F3C-75FC-BB8060F68DF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82C6E8A-5A6B-2C68-EFB3-9455A30E1160}"/>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أنجزوا النشاط التالي على دفاتر القسم بعد كتابة تاريخ اليوم و عنوان الدرس. عمل فردي</a:t>
            </a:r>
          </a:p>
        </p:txBody>
      </p:sp>
      <p:sp>
        <p:nvSpPr>
          <p:cNvPr id="2" name="Rectangle 1">
            <a:extLst>
              <a:ext uri="{FF2B5EF4-FFF2-40B4-BE49-F238E27FC236}">
                <a16:creationId xmlns:a16="http://schemas.microsoft.com/office/drawing/2014/main" id="{62175114-292C-4FCE-07BA-81C6814F20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DAB19D23-4F3A-3028-5A30-93A18B36E13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5020C073-6312-9E8E-5F76-D0318EDA4BD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0B9B2689-5CBF-34B9-F545-2EE22573403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114B76D0-DF77-CE0B-18D0-39687D559C2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9534ACC4-B1DC-325F-1EFF-2EAD37CBF3F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6F35A1FB-B7B3-F443-10ED-0DF4DD598CE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F9790E0-5AB6-2F0F-8314-B37FDA54988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A461373C-FA86-8E08-24DF-F001CF4CA0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9" name="Image 8">
            <a:extLst>
              <a:ext uri="{FF2B5EF4-FFF2-40B4-BE49-F238E27FC236}">
                <a16:creationId xmlns:a16="http://schemas.microsoft.com/office/drawing/2014/main" id="{DC2B865A-4B02-F145-5EDC-9FD7A398F46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9000" y="2105119"/>
            <a:ext cx="8138469" cy="3573584"/>
          </a:xfrm>
          <a:prstGeom prst="rect">
            <a:avLst/>
          </a:prstGeom>
        </p:spPr>
      </p:pic>
    </p:spTree>
    <p:extLst>
      <p:ext uri="{BB962C8B-B14F-4D97-AF65-F5344CB8AC3E}">
        <p14:creationId xmlns:p14="http://schemas.microsoft.com/office/powerpoint/2010/main" val="91704567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01234-75AF-5441-E148-4BDBC0096B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483EF30-CEDC-EC0E-CD50-F051A2A9A32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sp>
        <p:nvSpPr>
          <p:cNvPr id="2" name="Rectangle 1">
            <a:extLst>
              <a:ext uri="{FF2B5EF4-FFF2-40B4-BE49-F238E27FC236}">
                <a16:creationId xmlns:a16="http://schemas.microsoft.com/office/drawing/2014/main" id="{49A5D1BE-120D-1737-3D26-66CA7E43BD3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CCFA5231-C88F-4452-A002-8BEB4A59CCB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EBADFCBF-CF48-3F51-DB18-C3EF56CE4A1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BC050811-134F-5748-09AF-8BE04A76A65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E9C6106C-4796-DF7C-5282-9E268BD4C37F}"/>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3F2F259D-8D78-1C1D-19A4-E0C38FD25F9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7D3D1549-E65F-C035-B6C6-3BFE95E96E9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4DAA645E-0FB1-09B8-1D75-F24DD6D1D3C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B753B26-8752-3DBA-B2D5-5A462A80B65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A83BF732-4EB8-4855-0B48-2F9221C6601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9000" y="2105119"/>
            <a:ext cx="8138469" cy="3573584"/>
          </a:xfrm>
          <a:prstGeom prst="rect">
            <a:avLst/>
          </a:prstGeom>
        </p:spPr>
      </p:pic>
    </p:spTree>
    <p:extLst>
      <p:ext uri="{BB962C8B-B14F-4D97-AF65-F5344CB8AC3E}">
        <p14:creationId xmlns:p14="http://schemas.microsoft.com/office/powerpoint/2010/main" val="147815462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70931-A082-13A9-52F8-5BC9F431AD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FAE498E-B45A-6E84-4714-DD2960937C45}"/>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لنصحح. تصحيح تفاعلي.</a:t>
            </a:r>
          </a:p>
        </p:txBody>
      </p:sp>
      <p:sp>
        <p:nvSpPr>
          <p:cNvPr id="2" name="Rectangle 1">
            <a:extLst>
              <a:ext uri="{FF2B5EF4-FFF2-40B4-BE49-F238E27FC236}">
                <a16:creationId xmlns:a16="http://schemas.microsoft.com/office/drawing/2014/main" id="{47EA82D0-7B54-A7C6-98F7-A4B8E33B762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8BE7B6C5-F11F-BEA8-86C2-F9CBE071A3B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D5D06DBA-B6C8-9FB8-E348-56B0D7848F7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17248105-EC7E-B1BE-8AE8-96D8D54EC2A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16A452CC-7EED-27C2-8967-D3834A02A614}"/>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34C572E3-61D9-5879-3749-F22FEFAC14F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7B4C7761-0026-9CE4-D7CF-F8D06E36B40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36B7EE61-A95D-6162-53E6-C75E8CFE0E9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42E22058-C37B-C321-FDBE-D7515E13AE47}"/>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4ED27DD2-4EC8-6DEA-DCB1-C0FBE39C01D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9000" y="2105119"/>
            <a:ext cx="8138469" cy="3573584"/>
          </a:xfrm>
          <a:prstGeom prst="rect">
            <a:avLst/>
          </a:prstGeom>
        </p:spPr>
      </p:pic>
    </p:spTree>
    <p:extLst>
      <p:ext uri="{BB962C8B-B14F-4D97-AF65-F5344CB8AC3E}">
        <p14:creationId xmlns:p14="http://schemas.microsoft.com/office/powerpoint/2010/main" val="132439292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070A-CF40-5DB7-E514-654D433B9A8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6DC2CE7-7917-8283-9E08-80390A46A42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هذا الجواب ؟  صححوا.  يمكنكم اقتراح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أساليب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أخرى.</a:t>
            </a:r>
          </a:p>
        </p:txBody>
      </p:sp>
      <p:sp>
        <p:nvSpPr>
          <p:cNvPr id="2" name="Rectangle 1">
            <a:extLst>
              <a:ext uri="{FF2B5EF4-FFF2-40B4-BE49-F238E27FC236}">
                <a16:creationId xmlns:a16="http://schemas.microsoft.com/office/drawing/2014/main" id="{356DAE70-6ABE-C88A-0479-43CF6C6731D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7" name="Rectangle 6">
            <a:extLst>
              <a:ext uri="{FF2B5EF4-FFF2-40B4-BE49-F238E27FC236}">
                <a16:creationId xmlns:a16="http://schemas.microsoft.com/office/drawing/2014/main" id="{E34C2616-1944-067B-7AA0-00CBFFB1CA7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677CFBAE-435E-0948-211B-1901B0BD51A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9E0ED0BA-7328-097D-E6D9-F43B9CD461D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CB14590F-5CA0-DFAA-970B-DE34880CF349}"/>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5" name="Image 24">
            <a:extLst>
              <a:ext uri="{FF2B5EF4-FFF2-40B4-BE49-F238E27FC236}">
                <a16:creationId xmlns:a16="http://schemas.microsoft.com/office/drawing/2014/main" id="{AB3704BC-9743-C1D1-2334-6333BB90BE5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6" name="Image 25">
            <a:extLst>
              <a:ext uri="{FF2B5EF4-FFF2-40B4-BE49-F238E27FC236}">
                <a16:creationId xmlns:a16="http://schemas.microsoft.com/office/drawing/2014/main" id="{B1431534-677B-7FD0-A2CB-4E4DA8A8137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894F81B2-F54A-EEEE-D9B6-FD5F1476DFD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04C86AB-2E8A-A9F6-2922-4B07B5B2626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487C408D-B4FD-479D-46E3-B518E7E398B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9000" y="2105119"/>
            <a:ext cx="8138469" cy="3573584"/>
          </a:xfrm>
          <a:prstGeom prst="rect">
            <a:avLst/>
          </a:prstGeom>
        </p:spPr>
      </p:pic>
      <p:sp>
        <p:nvSpPr>
          <p:cNvPr id="15" name="ZoneTexte 14">
            <a:extLst>
              <a:ext uri="{FF2B5EF4-FFF2-40B4-BE49-F238E27FC236}">
                <a16:creationId xmlns:a16="http://schemas.microsoft.com/office/drawing/2014/main" id="{BE69E85E-E0CC-BE2E-CCB0-FDDBBD6E7427}"/>
              </a:ext>
            </a:extLst>
          </p:cNvPr>
          <p:cNvSpPr txBox="1"/>
          <p:nvPr/>
        </p:nvSpPr>
        <p:spPr>
          <a:xfrm>
            <a:off x="5122506" y="2621862"/>
            <a:ext cx="792568" cy="707886"/>
          </a:xfrm>
          <a:prstGeom prst="rect">
            <a:avLst/>
          </a:prstGeom>
          <a:noFill/>
        </p:spPr>
        <p:txBody>
          <a:bodyPr wrap="square">
            <a:spAutoFit/>
          </a:bodyPr>
          <a:lstStyle/>
          <a:p>
            <a:pPr algn="r" rtl="1"/>
            <a:r>
              <a:rPr lang="ar-MA" sz="4000" dirty="0">
                <a:solidFill>
                  <a:srgbClr val="C00000"/>
                </a:solidFill>
              </a:rPr>
              <a:t> </a:t>
            </a:r>
            <a:r>
              <a:rPr lang="ar-MA" sz="4000" b="1" dirty="0">
                <a:solidFill>
                  <a:srgbClr val="C00000"/>
                </a:solidFill>
                <a:latin typeface="Microsoft Uighur" panose="02000000000000000000" pitchFamily="2" charset="-78"/>
                <a:cs typeface="Microsoft Uighur" panose="02000000000000000000" pitchFamily="2" charset="-78"/>
              </a:rPr>
              <a:t>كَيْ</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A6E6D861-6F33-3832-2B07-A08EE65E2388}"/>
              </a:ext>
            </a:extLst>
          </p:cNvPr>
          <p:cNvSpPr txBox="1"/>
          <p:nvPr/>
        </p:nvSpPr>
        <p:spPr>
          <a:xfrm>
            <a:off x="4493135" y="3240011"/>
            <a:ext cx="1619909"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مِنْ  أَجْلِ</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3A005F54-E381-3951-B781-F23BC87C0A9E}"/>
              </a:ext>
            </a:extLst>
          </p:cNvPr>
          <p:cNvSpPr txBox="1"/>
          <p:nvPr/>
        </p:nvSpPr>
        <p:spPr>
          <a:xfrm>
            <a:off x="4665306" y="3850542"/>
            <a:ext cx="1327266"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بِسَبَبِ</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DFE93A9B-AD01-CFC0-61B8-D8E1218AC589}"/>
              </a:ext>
            </a:extLst>
          </p:cNvPr>
          <p:cNvSpPr txBox="1"/>
          <p:nvPr/>
        </p:nvSpPr>
        <p:spPr>
          <a:xfrm>
            <a:off x="4391325" y="4468691"/>
            <a:ext cx="1619909" cy="707886"/>
          </a:xfrm>
          <a:prstGeom prst="rect">
            <a:avLst/>
          </a:prstGeom>
          <a:noFill/>
        </p:spPr>
        <p:txBody>
          <a:bodyPr wrap="square">
            <a:spAutoFit/>
          </a:bodyPr>
          <a:lstStyle/>
          <a:p>
            <a:pPr algn="r" rtl="1"/>
            <a:r>
              <a:rPr lang="ar-MA" sz="4000" b="1" dirty="0">
                <a:solidFill>
                  <a:srgbClr val="C00000"/>
                </a:solidFill>
                <a:latin typeface="Microsoft Uighur" panose="02000000000000000000" pitchFamily="2" charset="-78"/>
                <a:cs typeface="Microsoft Uighur" panose="02000000000000000000" pitchFamily="2" charset="-78"/>
              </a:rPr>
              <a:t>نَظِــــــــــراً لِــ</a:t>
            </a:r>
            <a:endParaRPr lang="fr-MA" sz="4000" b="1" dirty="0">
              <a:solidFill>
                <a:srgbClr val="C00000"/>
              </a:solidFill>
              <a:latin typeface="Microsoft Uighur" panose="02000000000000000000" pitchFamily="2" charset="-78"/>
              <a:cs typeface="Microsoft Uighur" panose="02000000000000000000" pitchFamily="2" charset="-78"/>
            </a:endParaRPr>
          </a:p>
        </p:txBody>
      </p:sp>
      <p:sp>
        <p:nvSpPr>
          <p:cNvPr id="19" name="ZoneTexte 18">
            <a:extLst>
              <a:ext uri="{FF2B5EF4-FFF2-40B4-BE49-F238E27FC236}">
                <a16:creationId xmlns:a16="http://schemas.microsoft.com/office/drawing/2014/main" id="{094EFE36-BEC2-8081-9BA2-70A090A068BB}"/>
              </a:ext>
            </a:extLst>
          </p:cNvPr>
          <p:cNvSpPr txBox="1"/>
          <p:nvPr/>
        </p:nvSpPr>
        <p:spPr>
          <a:xfrm>
            <a:off x="4154180" y="5073697"/>
            <a:ext cx="1227774" cy="707886"/>
          </a:xfrm>
          <a:prstGeom prst="rect">
            <a:avLst/>
          </a:prstGeom>
          <a:noFill/>
        </p:spPr>
        <p:txBody>
          <a:bodyPr wrap="square">
            <a:spAutoFit/>
          </a:bodyPr>
          <a:lstStyle/>
          <a:p>
            <a:pPr algn="ctr" rtl="1"/>
            <a:r>
              <a:rPr lang="ar-MA" sz="4000" b="1" dirty="0">
                <a:solidFill>
                  <a:srgbClr val="C00000"/>
                </a:solidFill>
                <a:latin typeface="Microsoft Uighur" panose="02000000000000000000" pitchFamily="2" charset="-78"/>
                <a:cs typeface="Microsoft Uighur" panose="02000000000000000000" pitchFamily="2" charset="-78"/>
              </a:rPr>
              <a:t>حَتّى</a:t>
            </a:r>
            <a:endParaRPr lang="fr-MA"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1428880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4"/>
            <a:ext cx="7789894" cy="2921038"/>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1239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dirty="0">
                <a:solidFill>
                  <a:srgbClr val="424D7B"/>
                </a:solidFill>
              </a:rPr>
              <a:t>التحدث</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أساس البقاء: أتحدث</a:t>
            </a:r>
          </a:p>
        </p:txBody>
      </p:sp>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التحدث</a:t>
            </a:r>
          </a:p>
        </p:txBody>
      </p:sp>
      <p:pic>
        <p:nvPicPr>
          <p:cNvPr id="2" name="Image 1" descr="Une image contenant horloge, cercle, symbole, Police&#10;&#10;Le contenu généré par l’IA peut être incorrect.">
            <a:extLst>
              <a:ext uri="{FF2B5EF4-FFF2-40B4-BE49-F238E27FC236}">
                <a16:creationId xmlns:a16="http://schemas.microsoft.com/office/drawing/2014/main" id="{3BB98EB3-C7CE-FD59-A40D-67E172C1B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002" y="1718694"/>
            <a:ext cx="562893" cy="648000"/>
          </a:xfrm>
          <a:prstGeom prst="rect">
            <a:avLst/>
          </a:prstGeom>
        </p:spPr>
      </p:pic>
      <p:pic>
        <p:nvPicPr>
          <p:cNvPr id="3" name="Image 2">
            <a:extLst>
              <a:ext uri="{FF2B5EF4-FFF2-40B4-BE49-F238E27FC236}">
                <a16:creationId xmlns:a16="http://schemas.microsoft.com/office/drawing/2014/main" id="{02F6DB8C-EE6E-FDCC-C8A7-7181BCB929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61932" y="956399"/>
            <a:ext cx="432000" cy="432000"/>
          </a:xfrm>
          <a:prstGeom prst="rect">
            <a:avLst/>
          </a:prstGeom>
          <a:ln>
            <a:noFill/>
          </a:ln>
        </p:spPr>
      </p:pic>
    </p:spTree>
    <p:extLst>
      <p:ext uri="{BB962C8B-B14F-4D97-AF65-F5344CB8AC3E}">
        <p14:creationId xmlns:p14="http://schemas.microsoft.com/office/powerpoint/2010/main" val="30215485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27A1-4A57-F413-CEA9-855FA9B1FF5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9FAF33F-F702-75E6-40DA-6ED5F200E5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منكم ي</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ذكرنا  بأحداث النص الذي درسنا الأسبوع الماضي. </a:t>
            </a:r>
          </a:p>
        </p:txBody>
      </p:sp>
      <p:sp>
        <p:nvSpPr>
          <p:cNvPr id="7" name="Rectangle 6">
            <a:extLst>
              <a:ext uri="{FF2B5EF4-FFF2-40B4-BE49-F238E27FC236}">
                <a16:creationId xmlns:a16="http://schemas.microsoft.com/office/drawing/2014/main" id="{9A27B71D-0283-094D-73FB-4BD7FDFC6E2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0589DE4D-6E29-E182-091D-A8C580A605C8}"/>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D5909D40-6502-462C-0F20-3069CE86F96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CAA85D2D-5542-8CCB-1FD5-33A605D0C461}"/>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12EDA0A5-D6F1-8C9E-DD9D-2906B99BEA83}"/>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33DBCF1E-B54F-4D5D-BFDE-9BACE15B8F7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B2B783C-F9C3-C968-7ABE-D2A8A64083A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FB2B4050-0601-6995-D660-EA9DB3C4D3E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2C7E8248-02CA-739D-7FE0-5C0E5EB522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AF45E60C-C997-8C1F-E471-0B1D805389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43" y="2233130"/>
            <a:ext cx="7433607" cy="4336869"/>
          </a:xfrm>
          <a:prstGeom prst="rect">
            <a:avLst/>
          </a:prstGeom>
        </p:spPr>
      </p:pic>
      <p:sp>
        <p:nvSpPr>
          <p:cNvPr id="5" name="Espace réservé du texte 2">
            <a:extLst>
              <a:ext uri="{FF2B5EF4-FFF2-40B4-BE49-F238E27FC236}">
                <a16:creationId xmlns:a16="http://schemas.microsoft.com/office/drawing/2014/main" id="{7B35D5C4-2ACC-1CBA-59DE-19375F55D247}"/>
              </a:ext>
            </a:extLst>
          </p:cNvPr>
          <p:cNvSpPr txBox="1">
            <a:spLocks/>
          </p:cNvSpPr>
          <p:nvPr/>
        </p:nvSpPr>
        <p:spPr>
          <a:xfrm>
            <a:off x="1613134" y="1478022"/>
            <a:ext cx="5760000"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800" b="1" dirty="0">
                <a:solidFill>
                  <a:srgbClr val="424D7B"/>
                </a:solidFill>
                <a:latin typeface="Microsoft Uighur" panose="02000000000000000000" pitchFamily="2" charset="-78"/>
                <a:cs typeface="Microsoft Uighur" panose="02000000000000000000" pitchFamily="2" charset="-78"/>
              </a:rPr>
              <a:t>أَساسُ ٱلْبَقاءِ</a:t>
            </a:r>
            <a:endParaRPr lang="fr-MA" sz="2800" dirty="0">
              <a:solidFill>
                <a:srgbClr val="424D7B"/>
              </a:solidFill>
            </a:endParaRPr>
          </a:p>
        </p:txBody>
      </p:sp>
    </p:spTree>
    <p:extLst>
      <p:ext uri="{BB962C8B-B14F-4D97-AF65-F5344CB8AC3E}">
        <p14:creationId xmlns:p14="http://schemas.microsoft.com/office/powerpoint/2010/main" val="138341091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BC16E-996D-0A35-EC75-52507B2C7A0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A1794D9-02DF-D73A-3330-ED1CC4CBA5E3}"/>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وركزوا جيدا لتجيبوا سنعيد الاستماع للنص</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55345571-8225-1A6D-986F-18300A85FD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A5063E3C-C318-24D9-F29E-544DEE428CB0}"/>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63878B8-AC80-3929-EC74-639C07B31C1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18C18897-FED5-C2DD-3E93-A16A7EE452D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10D9891D-190C-52E8-5B5E-898F1298B9F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493D8733-02D5-935B-5351-BF45AB2856B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20504386-D2AB-DAC3-CE4C-34033E098CE7}"/>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79BDB507-6BE8-1C3C-29B6-3DB5B1276A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AC27ADA9-663A-2A22-4014-90B61674409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D081CBE0-B214-5CFB-0211-49D2F83627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43" y="2233130"/>
            <a:ext cx="7433607" cy="4336869"/>
          </a:xfrm>
          <a:prstGeom prst="rect">
            <a:avLst/>
          </a:prstGeom>
        </p:spPr>
      </p:pic>
      <p:sp>
        <p:nvSpPr>
          <p:cNvPr id="11" name="Espace réservé du texte 2">
            <a:extLst>
              <a:ext uri="{FF2B5EF4-FFF2-40B4-BE49-F238E27FC236}">
                <a16:creationId xmlns:a16="http://schemas.microsoft.com/office/drawing/2014/main" id="{326CF26A-07CE-B214-92C8-AA2AECEA5FE3}"/>
              </a:ext>
            </a:extLst>
          </p:cNvPr>
          <p:cNvSpPr txBox="1">
            <a:spLocks/>
          </p:cNvSpPr>
          <p:nvPr/>
        </p:nvSpPr>
        <p:spPr>
          <a:xfrm>
            <a:off x="1613134" y="1478022"/>
            <a:ext cx="5760000"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800" b="1" dirty="0">
                <a:solidFill>
                  <a:srgbClr val="424D7B"/>
                </a:solidFill>
                <a:latin typeface="Microsoft Uighur" panose="02000000000000000000" pitchFamily="2" charset="-78"/>
                <a:cs typeface="Microsoft Uighur" panose="02000000000000000000" pitchFamily="2" charset="-78"/>
              </a:rPr>
              <a:t>أَساسُ ٱلْبَقاءِ</a:t>
            </a:r>
            <a:endParaRPr lang="fr-MA" sz="2800" dirty="0">
              <a:solidFill>
                <a:srgbClr val="424D7B"/>
              </a:solidFill>
            </a:endParaRPr>
          </a:p>
        </p:txBody>
      </p:sp>
    </p:spTree>
    <p:extLst>
      <p:ext uri="{BB962C8B-B14F-4D97-AF65-F5344CB8AC3E}">
        <p14:creationId xmlns:p14="http://schemas.microsoft.com/office/powerpoint/2010/main" val="189072791"/>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22871-9B8A-D216-1A5F-3F590BD7862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BAB5E43-8549-C446-63FE-C5A8921CAFCA}"/>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تسميع نص أساس البقاء.</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435E4198-6659-EADC-C016-D1B8923DED4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D7592BA4-A697-6675-8B2D-8B479662C9BF}"/>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891C332-2554-4E4F-F837-A3E938D9A5E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67B5950-4259-E560-8EBE-CA0EF693DB4C}"/>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C8620F1-B7FE-6D73-E072-ABF4132AAFC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0D133B0-9726-7281-9D9D-8A57587A3B4E}"/>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1E904C3-BA9E-BF80-F29F-96D367B1E96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46BC65D9-19E7-C81B-7133-EE283B19399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4" name="Espace réservé pour une image  8">
            <a:extLst>
              <a:ext uri="{FF2B5EF4-FFF2-40B4-BE49-F238E27FC236}">
                <a16:creationId xmlns:a16="http://schemas.microsoft.com/office/drawing/2014/main" id="{3F8CEB82-5F61-4428-8AB0-61C1DDECB325}"/>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36865AF6-6DB7-4A5A-7C63-9D51B2864F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7462" y="1709193"/>
            <a:ext cx="6883854" cy="3849907"/>
          </a:xfrm>
          <a:prstGeom prst="rect">
            <a:avLst/>
          </a:prstGeom>
        </p:spPr>
      </p:pic>
      <p:pic>
        <p:nvPicPr>
          <p:cNvPr id="5" name="أَساسُ ٱلْبَقاءِ">
            <a:hlinkClick r:id="" action="ppaction://media"/>
            <a:extLst>
              <a:ext uri="{FF2B5EF4-FFF2-40B4-BE49-F238E27FC236}">
                <a16:creationId xmlns:a16="http://schemas.microsoft.com/office/drawing/2014/main" id="{4E41F066-F2D2-33C1-F720-A71F42498E7B}"/>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ext uri="{BEBA8EAE-BF5A-486C-A8C5-ECC9F3942E4B}">
                <a14:imgProps xmlns:a14="http://schemas.microsoft.com/office/drawing/2010/main">
                  <a14:imgLayer r:embed="rId11">
                    <a14:imgEffect>
                      <a14:saturation sat="400000"/>
                    </a14:imgEffect>
                  </a14:imgLayer>
                </a14:imgProps>
              </a:ext>
            </a:extLst>
          </a:blip>
          <a:stretch>
            <a:fillRect/>
          </a:stretch>
        </p:blipFill>
        <p:spPr>
          <a:xfrm>
            <a:off x="3977607" y="5656611"/>
            <a:ext cx="487363" cy="487363"/>
          </a:xfrm>
          <a:prstGeom prst="rect">
            <a:avLst/>
          </a:prstGeom>
        </p:spPr>
      </p:pic>
    </p:spTree>
    <p:extLst>
      <p:ext uri="{BB962C8B-B14F-4D97-AF65-F5344CB8AC3E}">
        <p14:creationId xmlns:p14="http://schemas.microsoft.com/office/powerpoint/2010/main" val="42674665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6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DDDE-650E-1109-B705-3CBA093055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E2AB05D-A918-82BF-2170-421999D9573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يقرأ السؤال؟ من يجيب؟</a:t>
            </a:r>
          </a:p>
        </p:txBody>
      </p:sp>
      <p:sp>
        <p:nvSpPr>
          <p:cNvPr id="7" name="Rectangle 6">
            <a:extLst>
              <a:ext uri="{FF2B5EF4-FFF2-40B4-BE49-F238E27FC236}">
                <a16:creationId xmlns:a16="http://schemas.microsoft.com/office/drawing/2014/main" id="{98BEE60B-0982-7AB5-A71F-75233FF0CB5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EA3076BF-19EE-1026-FE39-59462BCA39C4}"/>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15354385-E029-4BE6-F197-962B84D73DC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C3628E8F-6677-5693-1013-2AA13B214B4F}"/>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AFBEEB8-AB7A-8DE0-002C-31E51DC418C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150FF7FC-5C5F-4A78-B93E-79500BC95A01}"/>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56A9EBB-BA0F-A158-D1BA-78746895D27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2B6D7087-6B7C-9654-9893-4E79821DA71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0B3903FC-2597-3824-512D-9172EF14AFC4}"/>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DB04A5EF-D29D-BB3B-C039-B0E2F059BC0F}"/>
              </a:ext>
            </a:extLst>
          </p:cNvPr>
          <p:cNvSpPr txBox="1"/>
          <p:nvPr/>
        </p:nvSpPr>
        <p:spPr>
          <a:xfrm>
            <a:off x="781614" y="3429000"/>
            <a:ext cx="7373450" cy="855107"/>
          </a:xfrm>
          <a:prstGeom prst="roundRect">
            <a:avLst>
              <a:gd name="adj" fmla="val 5755"/>
            </a:avLst>
          </a:prstGeom>
          <a:solidFill>
            <a:srgbClr val="E9F3F3"/>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rtl="1">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أَسْبابُ نُدْرَةِ ٱلْماءِ ٱلَّتي وَرَدَتْ في ٱلنَّصِّ</a:t>
            </a:r>
            <a:r>
              <a:rPr lang="ar-MA" sz="48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endParaRPr lang="fr-FR" sz="4800" b="1" dirty="0">
              <a:solidFill>
                <a:srgbClr val="424D7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639028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8CEB-B66D-6AD8-5958-557D95F2B9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00E718-61A4-B464-42C4-525141FEE9F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خذوا الصفحة 141  من كراساتكم. </a:t>
            </a:r>
          </a:p>
        </p:txBody>
      </p:sp>
      <p:sp>
        <p:nvSpPr>
          <p:cNvPr id="2" name="Rectangle 1">
            <a:extLst>
              <a:ext uri="{FF2B5EF4-FFF2-40B4-BE49-F238E27FC236}">
                <a16:creationId xmlns:a16="http://schemas.microsoft.com/office/drawing/2014/main" id="{0BB0649D-CAA1-E9D2-ADFF-67451892D9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26FE8A8-3137-1AC9-7ACE-D4D14DB93A2C}"/>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C0C6FE7-F814-209C-A3B7-8206AF57D38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72DD1F6F-8BEB-E601-2F5B-AF9A692309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0B1925E-BDA6-4517-0EBB-F0BDD6BAF0E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64D6FB3-919B-7372-710F-A62C7BFFE2D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D752133D-289A-18C6-C5A4-48F13113764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268E836B-38F2-57C1-7624-21977EA40D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4AC3A87-687F-E4A1-2C15-183287FDB8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C098A0B0-343A-BBA2-ECFE-229C9E55556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2675187" y="1405324"/>
            <a:ext cx="3649287" cy="5166496"/>
          </a:xfrm>
          <a:prstGeom prst="rect">
            <a:avLst/>
          </a:prstGeom>
        </p:spPr>
      </p:pic>
    </p:spTree>
    <p:extLst>
      <p:ext uri="{BB962C8B-B14F-4D97-AF65-F5344CB8AC3E}">
        <p14:creationId xmlns:p14="http://schemas.microsoft.com/office/powerpoint/2010/main" val="1780247699"/>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7A5B-3345-FF5B-B58F-73681B5D98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AF61CE-35DA-3FBA-A88D-A0003D1E0FE6}"/>
              </a:ext>
            </a:extLst>
          </p:cNvPr>
          <p:cNvSpPr>
            <a:spLocks noGrp="1"/>
          </p:cNvSpPr>
          <p:nvPr>
            <p:ph type="title"/>
          </p:nvPr>
        </p:nvSpPr>
        <p:spPr>
          <a:xfrm>
            <a:off x="466642" y="781793"/>
            <a:ext cx="7153286"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يقرأ الوضعية؟ تذكروا  ما ورد  في النص لإتمام الحوار (عمل ثنائي)</a:t>
            </a:r>
          </a:p>
        </p:txBody>
      </p:sp>
      <p:sp>
        <p:nvSpPr>
          <p:cNvPr id="9" name="Rectangle 8">
            <a:extLst>
              <a:ext uri="{FF2B5EF4-FFF2-40B4-BE49-F238E27FC236}">
                <a16:creationId xmlns:a16="http://schemas.microsoft.com/office/drawing/2014/main" id="{86786779-5D43-94EE-9248-50AA05661D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CFE2351D-DEEE-5492-11A7-E6EDA755563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F61AF0B4-37E3-359D-F650-BE2341D14E5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21" name="Google Shape;1246;p5">
            <a:extLst>
              <a:ext uri="{FF2B5EF4-FFF2-40B4-BE49-F238E27FC236}">
                <a16:creationId xmlns:a16="http://schemas.microsoft.com/office/drawing/2014/main" id="{C959EC9C-4602-657A-A6FE-BF7458DB52F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2" name="Image 21">
            <a:extLst>
              <a:ext uri="{FF2B5EF4-FFF2-40B4-BE49-F238E27FC236}">
                <a16:creationId xmlns:a16="http://schemas.microsoft.com/office/drawing/2014/main" id="{5B44803C-E021-A610-8BB8-05C90D725EE5}"/>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3" name="Image 22">
            <a:extLst>
              <a:ext uri="{FF2B5EF4-FFF2-40B4-BE49-F238E27FC236}">
                <a16:creationId xmlns:a16="http://schemas.microsoft.com/office/drawing/2014/main" id="{F8EF8053-F7C8-DBFD-2230-F01A78E1745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4" name="Image 23">
            <a:extLst>
              <a:ext uri="{FF2B5EF4-FFF2-40B4-BE49-F238E27FC236}">
                <a16:creationId xmlns:a16="http://schemas.microsoft.com/office/drawing/2014/main" id="{73A0B72D-7051-AE05-5204-2F70ECB6BDD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DBF487FD-FCF0-66C0-6B35-96F1B4205B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6F181D3-8869-8033-3551-06B685DDD0B8}"/>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EAE81EAD-BD02-AF4E-C92D-38B246BB3BC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4404" y="1466239"/>
            <a:ext cx="7184334" cy="5102511"/>
          </a:xfrm>
          <a:prstGeom prst="rect">
            <a:avLst/>
          </a:prstGeom>
        </p:spPr>
      </p:pic>
      <p:sp>
        <p:nvSpPr>
          <p:cNvPr id="7" name="ZoneTexte 6">
            <a:extLst>
              <a:ext uri="{FF2B5EF4-FFF2-40B4-BE49-F238E27FC236}">
                <a16:creationId xmlns:a16="http://schemas.microsoft.com/office/drawing/2014/main" id="{2B04EE49-1AEF-F3C5-E1E2-06AF457BB36C}"/>
              </a:ext>
            </a:extLst>
          </p:cNvPr>
          <p:cNvSpPr txBox="1"/>
          <p:nvPr/>
        </p:nvSpPr>
        <p:spPr>
          <a:xfrm>
            <a:off x="6422825" y="5075602"/>
            <a:ext cx="591132" cy="369332"/>
          </a:xfrm>
          <a:prstGeom prst="rect">
            <a:avLst/>
          </a:prstGeom>
          <a:solidFill>
            <a:schemeClr val="bg1"/>
          </a:solidFill>
        </p:spPr>
        <p:txBody>
          <a:bodyPr wrap="square">
            <a:spAutoFit/>
          </a:bodyPr>
          <a:lstStyle/>
          <a:p>
            <a:pPr algn="r" rtl="1"/>
            <a:r>
              <a:rPr lang="ar-MA" dirty="0">
                <a:latin typeface="Microsoft Uighur" panose="02000000000000000000" pitchFamily="2" charset="-78"/>
              </a:rPr>
              <a:t>يُمْكِنُنا</a:t>
            </a:r>
            <a:endParaRPr lang="fr-MA" dirty="0">
              <a:latin typeface="Microsoft Uighur" panose="02000000000000000000" pitchFamily="2" charset="-78"/>
            </a:endParaRPr>
          </a:p>
        </p:txBody>
      </p:sp>
    </p:spTree>
    <p:extLst>
      <p:ext uri="{BB962C8B-B14F-4D97-AF65-F5344CB8AC3E}">
        <p14:creationId xmlns:p14="http://schemas.microsoft.com/office/powerpoint/2010/main" val="148178028"/>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5B30-9C79-20BC-B570-A53406FD1F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EB762C-B865-FA0E-8428-2938D0CA24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وظفوا بعض أساليب التعليل التي تعلمتم.</a:t>
            </a:r>
          </a:p>
        </p:txBody>
      </p:sp>
      <p:pic>
        <p:nvPicPr>
          <p:cNvPr id="13" name="Espace réservé pour une image  12">
            <a:extLst>
              <a:ext uri="{FF2B5EF4-FFF2-40B4-BE49-F238E27FC236}">
                <a16:creationId xmlns:a16="http://schemas.microsoft.com/office/drawing/2014/main" id="{F50721A6-121A-E4B8-4C00-8C53169F305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ECA4BDF9-E079-742E-FFC8-C7F685A1B90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16F7E6C-E79A-D750-987B-8C793A222777}"/>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8B968E1-F460-C339-9E56-DE15C55D07C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2" name="Google Shape;1246;p5">
            <a:extLst>
              <a:ext uri="{FF2B5EF4-FFF2-40B4-BE49-F238E27FC236}">
                <a16:creationId xmlns:a16="http://schemas.microsoft.com/office/drawing/2014/main" id="{A937F423-A002-FA1B-0189-9ADA618F769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E1361594-E3FB-1D92-406D-7772F052171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0D25869-C055-FA8C-C852-7EE66BD99E3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C31D1343-A4BF-FE03-8B43-345C930D1F7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992569AA-EC59-B383-25D1-8F8AA069FF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4" name="Image 3">
            <a:extLst>
              <a:ext uri="{FF2B5EF4-FFF2-40B4-BE49-F238E27FC236}">
                <a16:creationId xmlns:a16="http://schemas.microsoft.com/office/drawing/2014/main" id="{26EE7F67-E7D8-B2B6-FF8F-51658CD1799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4404" y="1466239"/>
            <a:ext cx="7184334" cy="5102511"/>
          </a:xfrm>
          <a:prstGeom prst="rect">
            <a:avLst/>
          </a:prstGeom>
        </p:spPr>
      </p:pic>
      <p:sp>
        <p:nvSpPr>
          <p:cNvPr id="5" name="ZoneTexte 4">
            <a:extLst>
              <a:ext uri="{FF2B5EF4-FFF2-40B4-BE49-F238E27FC236}">
                <a16:creationId xmlns:a16="http://schemas.microsoft.com/office/drawing/2014/main" id="{86661727-A08D-2504-61D4-8D0C01297C37}"/>
              </a:ext>
            </a:extLst>
          </p:cNvPr>
          <p:cNvSpPr txBox="1"/>
          <p:nvPr/>
        </p:nvSpPr>
        <p:spPr>
          <a:xfrm>
            <a:off x="6422825" y="5075602"/>
            <a:ext cx="591132" cy="369332"/>
          </a:xfrm>
          <a:prstGeom prst="rect">
            <a:avLst/>
          </a:prstGeom>
          <a:solidFill>
            <a:schemeClr val="bg1"/>
          </a:solidFill>
        </p:spPr>
        <p:txBody>
          <a:bodyPr wrap="square">
            <a:spAutoFit/>
          </a:bodyPr>
          <a:lstStyle/>
          <a:p>
            <a:pPr algn="r" rtl="1"/>
            <a:r>
              <a:rPr lang="ar-MA" dirty="0">
                <a:latin typeface="Microsoft Uighur" panose="02000000000000000000" pitchFamily="2" charset="-78"/>
              </a:rPr>
              <a:t>يُمْكِنُنا</a:t>
            </a:r>
            <a:endParaRPr lang="fr-MA" dirty="0">
              <a:latin typeface="Microsoft Uighur" panose="02000000000000000000" pitchFamily="2" charset="-78"/>
            </a:endParaRPr>
          </a:p>
        </p:txBody>
      </p:sp>
    </p:spTree>
    <p:extLst>
      <p:ext uri="{BB962C8B-B14F-4D97-AF65-F5344CB8AC3E}">
        <p14:creationId xmlns:p14="http://schemas.microsoft.com/office/powerpoint/2010/main" val="44724409"/>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870C-E3D6-AF96-79E0-CEB94286665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3F9734E-2EC9-19D7-BF16-466C3AEDC51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 يقوم ممثل كل ثنائي لتقديم عمل مجموعته أمام جماعة الفصل الدراسي.</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Espace réservé pour une image  12">
            <a:extLst>
              <a:ext uri="{FF2B5EF4-FFF2-40B4-BE49-F238E27FC236}">
                <a16:creationId xmlns:a16="http://schemas.microsoft.com/office/drawing/2014/main" id="{D737B37F-C1EE-6DE8-5ADA-DA83D1DAC7B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B1D568BB-E1A6-144A-E2DD-41126B05181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E0E66B0A-3FD2-31FA-BEE0-65DB84F176AD}"/>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11472D7-037B-944C-7D37-1D553B537FD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B92DB657-EBD6-BB9D-020C-E1826141B26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99C4B38-5F8A-0148-7F31-24CAA6DDDE9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7AD44FDA-7117-4429-49E3-BE9038E8A75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7CB53927-FA6F-81C1-EC1D-869DD837574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E4F86255-C38E-1F51-3359-A613112E0C0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7D62054C-DB25-A89D-B35D-F49EF490469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4404" y="1466239"/>
            <a:ext cx="7184334" cy="5102511"/>
          </a:xfrm>
          <a:prstGeom prst="rect">
            <a:avLst/>
          </a:prstGeom>
        </p:spPr>
      </p:pic>
      <p:sp>
        <p:nvSpPr>
          <p:cNvPr id="5" name="ZoneTexte 4">
            <a:extLst>
              <a:ext uri="{FF2B5EF4-FFF2-40B4-BE49-F238E27FC236}">
                <a16:creationId xmlns:a16="http://schemas.microsoft.com/office/drawing/2014/main" id="{CA57948D-7DCD-9071-5036-73661D7283EA}"/>
              </a:ext>
            </a:extLst>
          </p:cNvPr>
          <p:cNvSpPr txBox="1"/>
          <p:nvPr/>
        </p:nvSpPr>
        <p:spPr>
          <a:xfrm>
            <a:off x="6422825" y="5075602"/>
            <a:ext cx="591132" cy="369332"/>
          </a:xfrm>
          <a:prstGeom prst="rect">
            <a:avLst/>
          </a:prstGeom>
          <a:solidFill>
            <a:schemeClr val="bg1"/>
          </a:solidFill>
        </p:spPr>
        <p:txBody>
          <a:bodyPr wrap="square">
            <a:spAutoFit/>
          </a:bodyPr>
          <a:lstStyle/>
          <a:p>
            <a:pPr algn="r" rtl="1"/>
            <a:r>
              <a:rPr lang="ar-MA" dirty="0">
                <a:latin typeface="Microsoft Uighur" panose="02000000000000000000" pitchFamily="2" charset="-78"/>
              </a:rPr>
              <a:t>يُمْكِنُنا</a:t>
            </a:r>
            <a:endParaRPr lang="fr-MA" dirty="0">
              <a:latin typeface="Microsoft Uighur" panose="02000000000000000000" pitchFamily="2" charset="-78"/>
            </a:endParaRPr>
          </a:p>
        </p:txBody>
      </p:sp>
    </p:spTree>
    <p:extLst>
      <p:ext uri="{BB962C8B-B14F-4D97-AF65-F5344CB8AC3E}">
        <p14:creationId xmlns:p14="http://schemas.microsoft.com/office/powerpoint/2010/main" val="177119633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D91B4-80F5-1A01-4D9B-1167D9E49C4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AA0BF19-3F57-562A-6249-4A640801D86D}"/>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أليكم نموذجا . من يقرأ؟</a:t>
            </a:r>
          </a:p>
        </p:txBody>
      </p:sp>
      <p:pic>
        <p:nvPicPr>
          <p:cNvPr id="13" name="Espace réservé pour une image  12">
            <a:extLst>
              <a:ext uri="{FF2B5EF4-FFF2-40B4-BE49-F238E27FC236}">
                <a16:creationId xmlns:a16="http://schemas.microsoft.com/office/drawing/2014/main" id="{215D52CF-C47F-6036-BB78-23F2C52201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4FBD5C9B-2563-8592-36A9-1E26658B696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453031A2-8C51-A13B-8210-9B564163D82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B290951B-CAD7-3B7E-F677-57377CFBDDB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7A24BA35-27EA-2D0C-6C9D-7D6850BF291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04CC96F6-08F9-8585-91D7-03C03F052E9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B8215D85-F835-4150-915A-BAA2CCE77F0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810AA223-F11E-8789-856A-1D9D935AD1F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5202F595-C32A-2770-C022-77B26C47318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4F2E906C-FA0E-F21A-2A8A-10684F77628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4404" y="1466239"/>
            <a:ext cx="7184334" cy="5102511"/>
          </a:xfrm>
          <a:prstGeom prst="rect">
            <a:avLst/>
          </a:prstGeom>
        </p:spPr>
      </p:pic>
      <p:sp>
        <p:nvSpPr>
          <p:cNvPr id="6" name="ZoneTexte 5">
            <a:extLst>
              <a:ext uri="{FF2B5EF4-FFF2-40B4-BE49-F238E27FC236}">
                <a16:creationId xmlns:a16="http://schemas.microsoft.com/office/drawing/2014/main" id="{AD841A6E-EB99-A6CD-0826-1170F67F31A6}"/>
              </a:ext>
            </a:extLst>
          </p:cNvPr>
          <p:cNvSpPr txBox="1"/>
          <p:nvPr/>
        </p:nvSpPr>
        <p:spPr>
          <a:xfrm>
            <a:off x="2512949" y="2235583"/>
            <a:ext cx="4261376" cy="523220"/>
          </a:xfrm>
          <a:prstGeom prst="rect">
            <a:avLst/>
          </a:prstGeom>
          <a:noFill/>
        </p:spPr>
        <p:txBody>
          <a:bodyPr wrap="square">
            <a:spAutoFit/>
          </a:bodyPr>
          <a:lstStyle/>
          <a:p>
            <a:pPr algn="ctr"/>
            <a:r>
              <a:rPr lang="ar-MA" sz="2800" b="1" dirty="0">
                <a:solidFill>
                  <a:srgbClr val="C00000"/>
                </a:solidFill>
                <a:latin typeface="Microsoft Uighur" panose="02000000000000000000" pitchFamily="2" charset="-78"/>
                <a:cs typeface="Microsoft Uighur" panose="02000000000000000000" pitchFamily="2" charset="-78"/>
              </a:rPr>
              <a:t> ٱلْماءَ أَصْبَحَ نادِراً في كَثيرٍ مِنَ ٱلْمَناطِقِ.</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C561124E-B224-7D2B-0DE4-1F230A5CCDA3}"/>
              </a:ext>
            </a:extLst>
          </p:cNvPr>
          <p:cNvSpPr txBox="1"/>
          <p:nvPr/>
        </p:nvSpPr>
        <p:spPr>
          <a:xfrm>
            <a:off x="464419" y="3019441"/>
            <a:ext cx="5278793" cy="523220"/>
          </a:xfrm>
          <a:prstGeom prst="rect">
            <a:avLst/>
          </a:prstGeom>
          <a:noFill/>
        </p:spPr>
        <p:txBody>
          <a:bodyPr wrap="square">
            <a:spAutoFit/>
          </a:bodyPr>
          <a:lstStyle/>
          <a:p>
            <a:pPr algn="ctr"/>
            <a:r>
              <a:rPr lang="ar-MA" sz="2800" b="1" dirty="0">
                <a:solidFill>
                  <a:srgbClr val="C00000"/>
                </a:solidFill>
                <a:latin typeface="Microsoft Uighur" panose="02000000000000000000" pitchFamily="2" charset="-78"/>
                <a:cs typeface="Microsoft Uighur" panose="02000000000000000000" pitchFamily="2" charset="-78"/>
              </a:rPr>
              <a:t> تَسَبَّبَ ٱلْجَفافُ </a:t>
            </a:r>
            <a:r>
              <a:rPr lang="ar-MA" sz="2800" b="1" dirty="0" err="1">
                <a:solidFill>
                  <a:srgbClr val="C00000"/>
                </a:solidFill>
                <a:latin typeface="Microsoft Uighur" panose="02000000000000000000" pitchFamily="2" charset="-78"/>
                <a:cs typeface="Microsoft Uighur" panose="02000000000000000000" pitchFamily="2" charset="-78"/>
              </a:rPr>
              <a:t>وَٱلتَّغَيُّراتُ</a:t>
            </a:r>
            <a:r>
              <a:rPr lang="ar-MA" sz="2800" b="1" dirty="0">
                <a:solidFill>
                  <a:srgbClr val="C00000"/>
                </a:solidFill>
                <a:latin typeface="Microsoft Uighur" panose="02000000000000000000" pitchFamily="2" charset="-78"/>
                <a:cs typeface="Microsoft Uighur" panose="02000000000000000000" pitchFamily="2" charset="-78"/>
              </a:rPr>
              <a:t> </a:t>
            </a:r>
            <a:r>
              <a:rPr lang="ar-MA" sz="2800" b="1" dirty="0" err="1">
                <a:solidFill>
                  <a:srgbClr val="C00000"/>
                </a:solidFill>
                <a:latin typeface="Microsoft Uighur" panose="02000000000000000000" pitchFamily="2" charset="-78"/>
                <a:cs typeface="Microsoft Uighur" panose="02000000000000000000" pitchFamily="2" charset="-78"/>
              </a:rPr>
              <a:t>ٱلْمُناخِيَّةُ</a:t>
            </a:r>
            <a:r>
              <a:rPr lang="ar-MA" sz="2800" b="1" dirty="0">
                <a:solidFill>
                  <a:srgbClr val="C00000"/>
                </a:solidFill>
                <a:latin typeface="Microsoft Uighur" panose="02000000000000000000" pitchFamily="2" charset="-78"/>
                <a:cs typeface="Microsoft Uighur" panose="02000000000000000000" pitchFamily="2" charset="-78"/>
              </a:rPr>
              <a:t> في نَقْصِ ٱلْمِياهِ ٱلْعَذْبَةِ.</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1C4FE509-1715-4F4E-F388-3A4F501D0138}"/>
              </a:ext>
            </a:extLst>
          </p:cNvPr>
          <p:cNvSpPr txBox="1"/>
          <p:nvPr/>
        </p:nvSpPr>
        <p:spPr>
          <a:xfrm>
            <a:off x="1886842" y="3387011"/>
            <a:ext cx="3800187" cy="523220"/>
          </a:xfrm>
          <a:prstGeom prst="rect">
            <a:avLst/>
          </a:prstGeom>
          <a:noFill/>
        </p:spPr>
        <p:txBody>
          <a:bodyPr wrap="square">
            <a:spAutoFit/>
          </a:bodyPr>
          <a:lstStyle/>
          <a:p>
            <a:pPr algn="ctr"/>
            <a:r>
              <a:rPr lang="ar-MA" sz="2800" b="1" dirty="0">
                <a:solidFill>
                  <a:srgbClr val="C00000"/>
                </a:solidFill>
                <a:latin typeface="Microsoft Uighur" panose="02000000000000000000" pitchFamily="2" charset="-78"/>
                <a:cs typeface="Microsoft Uighur" panose="02000000000000000000" pitchFamily="2" charset="-78"/>
              </a:rPr>
              <a:t> مَلايينَ ٱلنّاسِ يُعانونَ يَوْمِيّاً مِنْ نُدْرَةِ ٱلْماءِ.</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0F3E783E-C45A-DCEC-2F5A-342986446E29}"/>
              </a:ext>
            </a:extLst>
          </p:cNvPr>
          <p:cNvSpPr txBox="1"/>
          <p:nvPr/>
        </p:nvSpPr>
        <p:spPr>
          <a:xfrm>
            <a:off x="251927" y="4150652"/>
            <a:ext cx="670868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بلى، يُمْكِنُ تَحْلِيَةُ مِياهِ ٱلْبَحْرِ وَمُعالَجَةُ ٱلْمِياهِ </a:t>
            </a:r>
            <a:r>
              <a:rPr lang="ar-MA" sz="2800" b="1" dirty="0" err="1">
                <a:solidFill>
                  <a:srgbClr val="C00000"/>
                </a:solidFill>
                <a:latin typeface="Microsoft Uighur" panose="02000000000000000000" pitchFamily="2" charset="-78"/>
                <a:cs typeface="Microsoft Uighur" panose="02000000000000000000" pitchFamily="2" charset="-78"/>
              </a:rPr>
              <a:t>ٱلْمُسْتَعْمَلَةِ</a:t>
            </a:r>
            <a:r>
              <a:rPr lang="ar-MA" sz="2800" b="1" dirty="0">
                <a:solidFill>
                  <a:srgbClr val="C00000"/>
                </a:solidFill>
                <a:latin typeface="Microsoft Uighur" panose="02000000000000000000" pitchFamily="2" charset="-78"/>
                <a:cs typeface="Microsoft Uighur" panose="02000000000000000000" pitchFamily="2" charset="-78"/>
              </a:rPr>
              <a:t>، لكِنَّ ذلِكَ غَيْرُ كافٍ.</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64A983F6-8F83-B9BD-923D-B0FB1E1715F6}"/>
              </a:ext>
            </a:extLst>
          </p:cNvPr>
          <p:cNvSpPr txBox="1"/>
          <p:nvPr/>
        </p:nvSpPr>
        <p:spPr>
          <a:xfrm>
            <a:off x="559838" y="4914293"/>
            <a:ext cx="5569718"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نَتَجَنَّبَ تَبْذيرَ ٱلْماءِ وَنُصْلِحَ </a:t>
            </a:r>
            <a:r>
              <a:rPr lang="ar-MA" sz="2800" b="1" dirty="0" err="1">
                <a:solidFill>
                  <a:srgbClr val="C00000"/>
                </a:solidFill>
                <a:latin typeface="Microsoft Uighur" panose="02000000000000000000" pitchFamily="2" charset="-78"/>
                <a:cs typeface="Microsoft Uighur" panose="02000000000000000000" pitchFamily="2" charset="-78"/>
              </a:rPr>
              <a:t>ٱلتَّسَرُّباتِ</a:t>
            </a:r>
            <a:r>
              <a:rPr lang="ar-MA" sz="2800" b="1" dirty="0">
                <a:solidFill>
                  <a:srgbClr val="C00000"/>
                </a:solidFill>
                <a:latin typeface="Microsoft Uighur" panose="02000000000000000000" pitchFamily="2" charset="-78"/>
                <a:cs typeface="Microsoft Uighur" panose="02000000000000000000" pitchFamily="2" charset="-78"/>
              </a:rPr>
              <a:t> وَنَسْتِعْمِلَ ٱلْماءَ بِعَقْلانِيَّةٍ.</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E94394D1-1A91-2776-0C42-408CDFA99FA9}"/>
              </a:ext>
            </a:extLst>
          </p:cNvPr>
          <p:cNvSpPr txBox="1"/>
          <p:nvPr/>
        </p:nvSpPr>
        <p:spPr>
          <a:xfrm>
            <a:off x="464419" y="5318235"/>
            <a:ext cx="5569718"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لَقَدْ أَدْرَكْتُ ٱلآنَ أَنَّ ٱلْحِفاظَ عَلَى ٱلْماءِ مَسْؤُولِيَّةُ ٱلْجَميعِ.</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9" name="ZoneTexte 18">
            <a:extLst>
              <a:ext uri="{FF2B5EF4-FFF2-40B4-BE49-F238E27FC236}">
                <a16:creationId xmlns:a16="http://schemas.microsoft.com/office/drawing/2014/main" id="{6279F129-DC16-A1D3-3672-ED51D20D8900}"/>
              </a:ext>
            </a:extLst>
          </p:cNvPr>
          <p:cNvSpPr txBox="1"/>
          <p:nvPr/>
        </p:nvSpPr>
        <p:spPr>
          <a:xfrm>
            <a:off x="1575261" y="5692289"/>
            <a:ext cx="420077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عَلَيْنا نَشْرَ ٱلْوَعْيِ بِأَهَمِّيَّةِ ٱلْماءِ بَيْنَ ٱلنّاسِ.</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23" name="ZoneTexte 22">
            <a:extLst>
              <a:ext uri="{FF2B5EF4-FFF2-40B4-BE49-F238E27FC236}">
                <a16:creationId xmlns:a16="http://schemas.microsoft.com/office/drawing/2014/main" id="{BCF42254-19FA-678E-A9C0-A4B059D94AFA}"/>
              </a:ext>
            </a:extLst>
          </p:cNvPr>
          <p:cNvSpPr txBox="1"/>
          <p:nvPr/>
        </p:nvSpPr>
        <p:spPr>
          <a:xfrm>
            <a:off x="602271" y="6087915"/>
            <a:ext cx="420077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يَجِبُ أَنْ نُحافِظَ عَلَيْهِ.</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C691591B-B6E4-FBD1-2EED-B1CC61A0BCFA}"/>
              </a:ext>
            </a:extLst>
          </p:cNvPr>
          <p:cNvSpPr txBox="1"/>
          <p:nvPr/>
        </p:nvSpPr>
        <p:spPr>
          <a:xfrm>
            <a:off x="6422825" y="5075602"/>
            <a:ext cx="591132" cy="369332"/>
          </a:xfrm>
          <a:prstGeom prst="rect">
            <a:avLst/>
          </a:prstGeom>
          <a:solidFill>
            <a:schemeClr val="bg1"/>
          </a:solidFill>
        </p:spPr>
        <p:txBody>
          <a:bodyPr wrap="square">
            <a:spAutoFit/>
          </a:bodyPr>
          <a:lstStyle/>
          <a:p>
            <a:pPr algn="r" rtl="1"/>
            <a:r>
              <a:rPr lang="ar-MA" dirty="0">
                <a:latin typeface="Microsoft Uighur" panose="02000000000000000000" pitchFamily="2" charset="-78"/>
              </a:rPr>
              <a:t>يُمْكِنُنا</a:t>
            </a:r>
            <a:endParaRPr lang="fr-MA" dirty="0">
              <a:latin typeface="Microsoft Uighur" panose="02000000000000000000" pitchFamily="2" charset="-78"/>
            </a:endParaRPr>
          </a:p>
        </p:txBody>
      </p:sp>
    </p:spTree>
    <p:extLst>
      <p:ext uri="{BB962C8B-B14F-4D97-AF65-F5344CB8AC3E}">
        <p14:creationId xmlns:p14="http://schemas.microsoft.com/office/powerpoint/2010/main" val="164910763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2B30C-0665-C0A5-1574-3D55DC29280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0FEC7F3-EE27-BDD1-810F-6B9F2A493390}"/>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 استعينوا بما تعلمتم  لأخذ الكلمة و التحدث .عمل فردي</a:t>
            </a:r>
          </a:p>
        </p:txBody>
      </p:sp>
      <p:sp>
        <p:nvSpPr>
          <p:cNvPr id="7" name="Rectangle 6">
            <a:extLst>
              <a:ext uri="{FF2B5EF4-FFF2-40B4-BE49-F238E27FC236}">
                <a16:creationId xmlns:a16="http://schemas.microsoft.com/office/drawing/2014/main" id="{DAA6B35A-1809-0227-1246-2AB57831A21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853D3147-2A2D-20E7-8782-A492B54D5F3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EFD91161-0985-FE1C-1D61-B571010FFDD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6AC276F4-DE8B-18BA-4EEE-64F0189DB7F3}"/>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9AF419E9-7C6A-EC78-A75F-DFD9DDFE77B4}"/>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A32FF302-CB46-4CD2-5FA1-52CBE81E95B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0526345-5578-1AB6-98CE-29BD9A6E975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CD0F1524-7DAF-5523-8F0E-1077C2B415A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77AE5F70-FEA1-B671-D4DC-7C077FF1EC0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9025671A-3C0A-36B3-B9AE-9707909B1DD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2916" y="2941498"/>
            <a:ext cx="8381997" cy="2090791"/>
          </a:xfrm>
          <a:prstGeom prst="rect">
            <a:avLst/>
          </a:prstGeom>
        </p:spPr>
      </p:pic>
    </p:spTree>
    <p:extLst>
      <p:ext uri="{BB962C8B-B14F-4D97-AF65-F5344CB8AC3E}">
        <p14:creationId xmlns:p14="http://schemas.microsoft.com/office/powerpoint/2010/main" val="1651695155"/>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0F26F-983C-E6E8-5A5B-804C0ECEBF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B62EE5B-25F5-16A7-A124-25262785EBC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pic>
        <p:nvPicPr>
          <p:cNvPr id="13" name="Espace réservé pour une image  12">
            <a:extLst>
              <a:ext uri="{FF2B5EF4-FFF2-40B4-BE49-F238E27FC236}">
                <a16:creationId xmlns:a16="http://schemas.microsoft.com/office/drawing/2014/main" id="{01A2F9A6-CCBF-C93B-D381-F79737A2FB3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7" name="Rectangle 6">
            <a:extLst>
              <a:ext uri="{FF2B5EF4-FFF2-40B4-BE49-F238E27FC236}">
                <a16:creationId xmlns:a16="http://schemas.microsoft.com/office/drawing/2014/main" id="{D90485B7-5E98-8908-E646-2C83400EFF8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19541C8-AE35-D537-C527-E44C6771230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F0D41D53-27B4-6F91-133C-2B36DD5F02C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2" name="Google Shape;1246;p5">
            <a:extLst>
              <a:ext uri="{FF2B5EF4-FFF2-40B4-BE49-F238E27FC236}">
                <a16:creationId xmlns:a16="http://schemas.microsoft.com/office/drawing/2014/main" id="{DFB7F9F5-8CF9-6561-6E8D-E1E6BBFFEB7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67CE114-41FD-7CEF-7484-888607E3FFF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D059317D-315B-65D5-0818-30E4309AB02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A91B711B-4083-0FD5-5880-FA209831CE0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0650A4D7-3ECF-90BD-E287-71623256E6E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 name="Image 1">
            <a:extLst>
              <a:ext uri="{FF2B5EF4-FFF2-40B4-BE49-F238E27FC236}">
                <a16:creationId xmlns:a16="http://schemas.microsoft.com/office/drawing/2014/main" id="{F351DD83-0FC3-E6CF-3D88-54CA76A9A67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2916" y="2941498"/>
            <a:ext cx="8381997" cy="2090791"/>
          </a:xfrm>
          <a:prstGeom prst="rect">
            <a:avLst/>
          </a:prstGeom>
        </p:spPr>
      </p:pic>
    </p:spTree>
    <p:extLst>
      <p:ext uri="{BB962C8B-B14F-4D97-AF65-F5344CB8AC3E}">
        <p14:creationId xmlns:p14="http://schemas.microsoft.com/office/powerpoint/2010/main" val="219582263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70FEC-E37C-ECA5-AF5B-C885A2B71F5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163D771-13C0-B619-D87C-594BCEDC009F}"/>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a:t>
            </a:r>
            <a:b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b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يقوم المتعلمون تباعا لتقديم إنجازاتهم بالاستعانة بالجدول</a:t>
            </a:r>
          </a:p>
        </p:txBody>
      </p:sp>
      <p:sp>
        <p:nvSpPr>
          <p:cNvPr id="7" name="Rectangle 6">
            <a:extLst>
              <a:ext uri="{FF2B5EF4-FFF2-40B4-BE49-F238E27FC236}">
                <a16:creationId xmlns:a16="http://schemas.microsoft.com/office/drawing/2014/main" id="{6A31CBCC-B0E1-F7BC-C05A-73D85796AC7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34E28E50-705C-2225-1ABE-BA01A518D6F5}"/>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3B9E614E-5017-E480-0EA7-9326957CBD5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B67EC16D-5863-C218-F208-9F86C7E6BA9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21ADAC16-8C8F-FDDD-9220-0D150BB98C6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D112FA4E-60C0-212F-9144-A4B321546CD5}"/>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7F414B71-891C-B23C-A3F1-3019F75D2AD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80379936-9A14-D5BC-80E4-AFD7EB4D878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6484840-2903-4A1B-55EE-F8901E82AAD3}"/>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A7FDB658-6DD2-BF14-A351-1A0D2BC48CC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04391" y="2586952"/>
            <a:ext cx="8192368" cy="2647760"/>
          </a:xfrm>
          <a:prstGeom prst="rect">
            <a:avLst/>
          </a:prstGeom>
        </p:spPr>
      </p:pic>
    </p:spTree>
    <p:extLst>
      <p:ext uri="{BB962C8B-B14F-4D97-AF65-F5344CB8AC3E}">
        <p14:creationId xmlns:p14="http://schemas.microsoft.com/office/powerpoint/2010/main" val="282941866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C2A5-8BE6-51CB-F496-A9FFC9F873D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728E7EB-BCCF-2B64-A6BF-AE89CE1509FE}"/>
              </a:ext>
            </a:extLst>
          </p:cNvPr>
          <p:cNvSpPr>
            <a:spLocks noGrp="1"/>
          </p:cNvSpPr>
          <p:nvPr>
            <p:ph type="title"/>
          </p:nvPr>
        </p:nvSpPr>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إليكم  النموذج. من يقرأ؟</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دونوه على دفاتر البحث.</a:t>
            </a:r>
          </a:p>
        </p:txBody>
      </p:sp>
      <p:sp>
        <p:nvSpPr>
          <p:cNvPr id="7" name="Rectangle 6">
            <a:extLst>
              <a:ext uri="{FF2B5EF4-FFF2-40B4-BE49-F238E27FC236}">
                <a16:creationId xmlns:a16="http://schemas.microsoft.com/office/drawing/2014/main" id="{3EE1A695-70FA-0B9D-CB10-35490CC2920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0DF14128-D0FB-1527-7F38-8E6358A521B6}"/>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التحـــــــدث</a:t>
            </a:r>
            <a:endParaRPr kumimoji="0" lang="ar-MA" sz="24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2B9DD0F2-FA42-D503-2C07-CE10C1B0CC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الأســــاليب</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F9894B79-C586-9E56-DBC2-8F8131B8C5CC}"/>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632A62FF-8AC3-ABAC-579C-6E00B98E336C}"/>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1" name="Image 20">
            <a:extLst>
              <a:ext uri="{FF2B5EF4-FFF2-40B4-BE49-F238E27FC236}">
                <a16:creationId xmlns:a16="http://schemas.microsoft.com/office/drawing/2014/main" id="{018172BA-058C-AF72-00E9-493121D1FCD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2" name="Image 21">
            <a:extLst>
              <a:ext uri="{FF2B5EF4-FFF2-40B4-BE49-F238E27FC236}">
                <a16:creationId xmlns:a16="http://schemas.microsoft.com/office/drawing/2014/main" id="{3D6276B7-BE2C-9891-C5AF-62AF52D297C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910426" y="136738"/>
            <a:ext cx="278069" cy="278069"/>
          </a:xfrm>
          <a:prstGeom prst="rect">
            <a:avLst/>
          </a:prstGeom>
          <a:ln>
            <a:noFill/>
          </a:ln>
        </p:spPr>
      </p:pic>
      <p:sp>
        <p:nvSpPr>
          <p:cNvPr id="3" name="Rectangle 2">
            <a:extLst>
              <a:ext uri="{FF2B5EF4-FFF2-40B4-BE49-F238E27FC236}">
                <a16:creationId xmlns:a16="http://schemas.microsoft.com/office/drawing/2014/main" id="{FE500E47-5DDB-7F31-2886-ECAA890435C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AAFD281-A413-64FC-3F56-2FF51C9CF6B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ZoneTexte 13">
            <a:extLst>
              <a:ext uri="{FF2B5EF4-FFF2-40B4-BE49-F238E27FC236}">
                <a16:creationId xmlns:a16="http://schemas.microsoft.com/office/drawing/2014/main" id="{2F4842F7-83A7-669A-7FC7-F9B45407B976}"/>
              </a:ext>
            </a:extLst>
          </p:cNvPr>
          <p:cNvSpPr txBox="1"/>
          <p:nvPr/>
        </p:nvSpPr>
        <p:spPr>
          <a:xfrm>
            <a:off x="406191" y="1709193"/>
            <a:ext cx="8331617" cy="4524315"/>
          </a:xfrm>
          <a:prstGeom prst="rect">
            <a:avLst/>
          </a:prstGeom>
          <a:noFill/>
        </p:spPr>
        <p:txBody>
          <a:bodyPr wrap="square">
            <a:spAutoFit/>
          </a:bodyPr>
          <a:lstStyle/>
          <a:p>
            <a:pPr algn="just" rtl="1"/>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زُمَلائِيَ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ٱلْأَعِزّاءُ</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a:t>
            </a:r>
          </a:p>
          <a:p>
            <a:pPr algn="just" rtl="1"/>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أُشارِكُكُمُ ٱلْيَوْمَ رَأْياً حَوْلَ أَزْمَةِ ٱلْماءِ ٱلَّتي أَصْبَحَتْ تُهَدِّدُ حَياتَنا وَمُسْتَقْبَلَنا.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فَٱلْماءُ</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أَساسُ ٱلْبَقاءِ، وَلا يُمْكِنُ لِلْإِنْسانِ أَوِ ٱلْحَيَوانِ أَوِ ٱلنَّباتِ ٱلْعَيْشُ مِنْ دُونِهِ. وَلكِنَّ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ٱلتَّبْذيرَ</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وَقِلَّةَ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ٱلتَّساقُطاتِ</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وَٱلتَّلَوُّثَ</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أَدَّتْ إِلَى نُدْرَةِ ٱلْماءِ في كَثيرٍ مِنَ ٱلْمَناطِقِ. وَلِهذه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ٱلْأسْبابِ</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كُلِّها، يَجِبُ عَلَيْنا أَنْ نُساهِمَ في ٱلْحِفاظِ عَلى هذِهِ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ٱلنِّعْمَةِ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وَذلِكَ بِتَرْشيدِ ٱسْتِعْمالِ ٱلْماءِ، وَإِغْلاقِ ٱلصُّنْبورِ عِنْدَ عَدَمِ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ٱلْحاجَةِ</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وَإِصْلاحِ </a:t>
            </a:r>
            <a:r>
              <a:rPr lang="ar-MA" sz="3600" b="1" kern="0" dirty="0" err="1">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ٱلتَّسَرُّباتِ</a:t>
            </a:r>
            <a:r>
              <a:rPr lang="a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rPr>
              <a:t>، وَنَشْرِ ٱلْوَعْيِ بَيْنَ ٱلنّاسِ. إِنَّ حِمايَةَ ٱلْماءِ مَسْؤُولِيَّةُ ٱلْجَميعِ، فَلْنَتَعاوَنْ جَميعاً مِنْ أَجْلِ مُسْتَقْبَلٍ أَفْضَلَ.</a:t>
            </a:r>
            <a:endParaRPr lang="fr-MA" sz="3600" b="1" kern="0" dirty="0">
              <a:solidFill>
                <a:srgbClr val="424D7C"/>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50919878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4FB-4A87-5CD6-2729-97ABD4DAA02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E99F511-796C-F9DA-B77D-84C1E293D038}"/>
              </a:ext>
            </a:extLst>
          </p:cNvPr>
          <p:cNvSpPr>
            <a:spLocks noGrp="1"/>
          </p:cNvSpPr>
          <p:nvPr>
            <p:ph type="title"/>
          </p:nvPr>
        </p:nvSpPr>
        <p:spPr>
          <a:xfrm>
            <a:off x="637196" y="1741749"/>
            <a:ext cx="7886700" cy="720000"/>
          </a:xfrm>
        </p:spPr>
        <p:txBody>
          <a:bodyPr>
            <a:normAutofit/>
          </a:bodyPr>
          <a:lstStyle/>
          <a:p>
            <a:r>
              <a:rPr lang="ar-MA" sz="4000" dirty="0">
                <a:solidFill>
                  <a:srgbClr val="424D7B"/>
                </a:solidFill>
              </a:rPr>
              <a:t>اختتام الحصة </a:t>
            </a:r>
            <a:endParaRPr lang="fr-MA" sz="4000" dirty="0"/>
          </a:p>
        </p:txBody>
      </p:sp>
      <p:pic>
        <p:nvPicPr>
          <p:cNvPr id="2" name="Image 1" descr="Une image contenant noir, obscurité&#10;&#10;Le contenu généré par l’IA peut être incorrect.">
            <a:extLst>
              <a:ext uri="{FF2B5EF4-FFF2-40B4-BE49-F238E27FC236}">
                <a16:creationId xmlns:a16="http://schemas.microsoft.com/office/drawing/2014/main" id="{5AEF99B9-064A-D6D7-DFA3-516A036D66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331" y="3371420"/>
            <a:ext cx="5436000" cy="1405870"/>
          </a:xfrm>
          <a:prstGeom prst="rect">
            <a:avLst/>
          </a:prstGeom>
        </p:spPr>
      </p:pic>
      <p:sp>
        <p:nvSpPr>
          <p:cNvPr id="3" name="Espace réservé du texte 5">
            <a:extLst>
              <a:ext uri="{FF2B5EF4-FFF2-40B4-BE49-F238E27FC236}">
                <a16:creationId xmlns:a16="http://schemas.microsoft.com/office/drawing/2014/main" id="{4F17E366-C802-B162-2B22-4E2ADAB801A7}"/>
              </a:ext>
            </a:extLst>
          </p:cNvPr>
          <p:cNvSpPr txBox="1">
            <a:spLocks/>
          </p:cNvSpPr>
          <p:nvPr/>
        </p:nvSpPr>
        <p:spPr>
          <a:xfrm>
            <a:off x="1855803" y="387181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 </a:t>
            </a:r>
          </a:p>
          <a:p>
            <a:pPr marL="342900" marR="0" lvl="0" indent="-342900" algn="r" defTabSz="914400" rtl="1" eaLnBrk="1" fontAlgn="auto" latinLnBrk="0" hangingPunct="1">
              <a:lnSpc>
                <a:spcPct val="100000"/>
              </a:lnSpc>
              <a:spcBef>
                <a:spcPts val="300"/>
              </a:spcBef>
              <a:spcAft>
                <a:spcPts val="0"/>
              </a:spcAft>
              <a:buClr>
                <a:srgbClr val="106585"/>
              </a:buClr>
              <a:buSzTx/>
              <a:buFont typeface="Arial" panose="020B0604020202020204" pitchFamily="34" charset="0"/>
              <a:buChar char="•"/>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واجباتكم المنزلية </a:t>
            </a:r>
          </a:p>
        </p:txBody>
      </p:sp>
      <p:sp>
        <p:nvSpPr>
          <p:cNvPr id="20" name="ZoneTexte 19">
            <a:extLst>
              <a:ext uri="{FF2B5EF4-FFF2-40B4-BE49-F238E27FC236}">
                <a16:creationId xmlns:a16="http://schemas.microsoft.com/office/drawing/2014/main" id="{49F4200C-0805-8B75-CD63-B04C07D3D562}"/>
              </a:ext>
            </a:extLst>
          </p:cNvPr>
          <p:cNvSpPr txBox="1"/>
          <p:nvPr/>
        </p:nvSpPr>
        <p:spPr>
          <a:xfrm>
            <a:off x="4680374" y="3465497"/>
            <a:ext cx="1704313" cy="46166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04 - </a:t>
            </a:r>
            <a:r>
              <a:rPr kumimoji="0" lang="f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 </a:t>
            </a:r>
            <a:endPar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1" name="Image 20">
            <a:extLst>
              <a:ext uri="{FF2B5EF4-FFF2-40B4-BE49-F238E27FC236}">
                <a16:creationId xmlns:a16="http://schemas.microsoft.com/office/drawing/2014/main" id="{8F1CCDEA-84DC-7A66-FF3A-4FE7AA7FD1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87824" y="3583516"/>
            <a:ext cx="424748" cy="540000"/>
          </a:xfrm>
          <a:prstGeom prst="rect">
            <a:avLst/>
          </a:prstGeom>
        </p:spPr>
      </p:pic>
      <p:sp>
        <p:nvSpPr>
          <p:cNvPr id="5" name="Ellipse 4">
            <a:extLst>
              <a:ext uri="{FF2B5EF4-FFF2-40B4-BE49-F238E27FC236}">
                <a16:creationId xmlns:a16="http://schemas.microsoft.com/office/drawing/2014/main" id="{C51A604E-EA26-07EE-BAC8-412163C273D7}"/>
              </a:ext>
            </a:extLst>
          </p:cNvPr>
          <p:cNvSpPr/>
          <p:nvPr/>
        </p:nvSpPr>
        <p:spPr>
          <a:xfrm>
            <a:off x="5532530" y="1894965"/>
            <a:ext cx="346976" cy="346976"/>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150490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0"/>
                                        </p:tgtEl>
                                        <p:attrNameLst>
                                          <p:attrName>style.visibility</p:attrName>
                                        </p:attrNameLst>
                                      </p:cBhvr>
                                      <p:to>
                                        <p:strVal val="visible"/>
                                      </p:to>
                                    </p:set>
                                    <p:animEffect transition="in" filter="wipe(up)">
                                      <p:cBhvr>
                                        <p:cTn id="9" dur="250"/>
                                        <p:tgtEl>
                                          <p:spTgt spid="20"/>
                                        </p:tgtEl>
                                      </p:cBhvr>
                                    </p:animEffect>
                                  </p:childTnLst>
                                </p:cTn>
                              </p:par>
                              <p:par>
                                <p:cTn id="10" presetID="10" presetClass="entr" presetSubtype="0" fill="hold" nodeType="withEffect">
                                  <p:stCondLst>
                                    <p:cond delay="1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من يذكرنا بأساليب التعليل التي تعلمنا؟</a:t>
            </a:r>
            <a:endParaRPr lang="fr-MA" sz="1800" dirty="0"/>
          </a:p>
        </p:txBody>
      </p:sp>
      <p:sp>
        <p:nvSpPr>
          <p:cNvPr id="2" name="Rectangle 1">
            <a:extLst>
              <a:ext uri="{FF2B5EF4-FFF2-40B4-BE49-F238E27FC236}">
                <a16:creationId xmlns:a16="http://schemas.microsoft.com/office/drawing/2014/main" id="{BB4F526F-6E1B-7D0C-C772-E4090E5B66A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7BAE6525-F5BD-EB48-CF03-41DBD41D5B32}"/>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82F93CD6-D1B9-3000-7566-96D1D65D747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B02C60A9-37B7-571A-F690-12DA49B1D91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4D8A86E-19C5-F593-38E5-D9D435EBB0C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751C61D5-96A5-7A7C-DDA2-3FE171CE298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4" name="Image 23">
            <a:extLst>
              <a:ext uri="{FF2B5EF4-FFF2-40B4-BE49-F238E27FC236}">
                <a16:creationId xmlns:a16="http://schemas.microsoft.com/office/drawing/2014/main" id="{A1E85136-222F-8112-F593-795B444F4E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4B79F3C4-95E4-757F-F6C3-84E7265B76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8774E0E-4D5E-2762-35EF-0B121560A2C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Rectangle : coins arrondis 3">
            <a:extLst>
              <a:ext uri="{FF2B5EF4-FFF2-40B4-BE49-F238E27FC236}">
                <a16:creationId xmlns:a16="http://schemas.microsoft.com/office/drawing/2014/main" id="{731F8B45-8659-849D-CA64-90CB1CEC821B}"/>
              </a:ext>
            </a:extLst>
          </p:cNvPr>
          <p:cNvSpPr/>
          <p:nvPr/>
        </p:nvSpPr>
        <p:spPr>
          <a:xfrm>
            <a:off x="2198684" y="3084503"/>
            <a:ext cx="4513954" cy="914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solidFill>
                  <a:srgbClr val="424D7C"/>
                </a:solidFill>
                <a:latin typeface="Microsoft Uighur" panose="02000000000000000000" pitchFamily="2" charset="-78"/>
                <a:cs typeface="Microsoft Uighur" panose="02000000000000000000" pitchFamily="2" charset="-78"/>
              </a:rPr>
              <a:t>أَساليبُ ٱلتَّعْليلِ </a:t>
            </a:r>
          </a:p>
        </p:txBody>
      </p:sp>
    </p:spTree>
    <p:extLst>
      <p:ext uri="{BB962C8B-B14F-4D97-AF65-F5344CB8AC3E}">
        <p14:creationId xmlns:p14="http://schemas.microsoft.com/office/powerpoint/2010/main" val="87890751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Espace réservé pour une image  5">
            <a:extLst>
              <a:ext uri="{FF2B5EF4-FFF2-40B4-BE49-F238E27FC236}">
                <a16:creationId xmlns:a16="http://schemas.microsoft.com/office/drawing/2014/main" id="{5E6849C0-0440-D45A-2FA8-6C7234741FF0}"/>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441F28-0CF6-784D-A88D-FF1BAFAAE9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sp>
        <p:nvSpPr>
          <p:cNvPr id="9" name="Rectangle 8">
            <a:extLst>
              <a:ext uri="{FF2B5EF4-FFF2-40B4-BE49-F238E27FC236}">
                <a16:creationId xmlns:a16="http://schemas.microsoft.com/office/drawing/2014/main" id="{E2DEADF1-843F-F4BD-289A-5F336A23B3D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الحــصة</a:t>
            </a:r>
          </a:p>
        </p:txBody>
      </p:sp>
      <p:sp>
        <p:nvSpPr>
          <p:cNvPr id="12" name="Rectangle 11">
            <a:extLst>
              <a:ext uri="{FF2B5EF4-FFF2-40B4-BE49-F238E27FC236}">
                <a16:creationId xmlns:a16="http://schemas.microsoft.com/office/drawing/2014/main" id="{E83D0BFB-73DB-D0D7-C5FB-4564FA310089}"/>
              </a:ext>
            </a:extLst>
          </p:cNvPr>
          <p:cNvSpPr>
            <a:spLocks/>
          </p:cNvSpPr>
          <p:nvPr/>
        </p:nvSpPr>
        <p:spPr>
          <a:xfrm>
            <a:off x="2775214" y="152043"/>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التحـــــــدث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BABB9059-96F4-D251-172A-0E6AE00CD47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الأســــاليب</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8" name="Image 17">
            <a:extLst>
              <a:ext uri="{FF2B5EF4-FFF2-40B4-BE49-F238E27FC236}">
                <a16:creationId xmlns:a16="http://schemas.microsoft.com/office/drawing/2014/main" id="{04248B0D-D281-DA12-EC4A-6C4C7B55CA7F}"/>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9" name="Image 18">
            <a:extLst>
              <a:ext uri="{FF2B5EF4-FFF2-40B4-BE49-F238E27FC236}">
                <a16:creationId xmlns:a16="http://schemas.microsoft.com/office/drawing/2014/main" id="{E4FA075F-FED6-1C3D-F9E0-5394EA88318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18AD1F35-343D-81EF-B104-047D59DFEEE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891181" y="136738"/>
            <a:ext cx="278069" cy="278069"/>
          </a:xfrm>
          <a:prstGeom prst="rect">
            <a:avLst/>
          </a:prstGeom>
          <a:ln>
            <a:noFill/>
          </a:ln>
        </p:spPr>
      </p:pic>
      <p:pic>
        <p:nvPicPr>
          <p:cNvPr id="22" name="Image 21">
            <a:extLst>
              <a:ext uri="{FF2B5EF4-FFF2-40B4-BE49-F238E27FC236}">
                <a16:creationId xmlns:a16="http://schemas.microsoft.com/office/drawing/2014/main" id="{EDCBF5E5-C3FD-0AD8-9CE9-A943EE4E8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pic>
        <p:nvPicPr>
          <p:cNvPr id="23" name="اختتام الحصة5_1">
            <a:hlinkClick r:id="" action="ppaction://media"/>
            <a:extLst>
              <a:ext uri="{FF2B5EF4-FFF2-40B4-BE49-F238E27FC236}">
                <a16:creationId xmlns:a16="http://schemas.microsoft.com/office/drawing/2014/main" id="{943C04B2-C268-9D91-E585-6F167880511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692275" y="1808957"/>
            <a:ext cx="5759450" cy="3240087"/>
          </a:xfrm>
          <a:prstGeom prst="rect">
            <a:avLst/>
          </a:prstGeom>
        </p:spPr>
      </p:pic>
      <p:pic>
        <p:nvPicPr>
          <p:cNvPr id="24" name="Image 23" descr="Une image contenant noir, obscurité&#10;&#10;Le contenu généré par l’IA peut être incorrect.">
            <a:extLst>
              <a:ext uri="{FF2B5EF4-FFF2-40B4-BE49-F238E27FC236}">
                <a16:creationId xmlns:a16="http://schemas.microsoft.com/office/drawing/2014/main" id="{55C637ED-FDFE-4757-F602-1207912053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3" name="Rectangle 2">
            <a:extLst>
              <a:ext uri="{FF2B5EF4-FFF2-40B4-BE49-F238E27FC236}">
                <a16:creationId xmlns:a16="http://schemas.microsoft.com/office/drawing/2014/main" id="{D55139B8-9139-9072-E124-A2FE13967B7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A5BCBF39-9384-E2E4-A8A7-CFC17AFA80A0}"/>
              </a:ext>
            </a:extLst>
          </p:cNvPr>
          <p:cNvPicPr>
            <a:picLocks noGrp="1" noChangeAspect="1"/>
          </p:cNvPicPr>
          <p:nvPr>
            <p:ph type="pic" sz="quarter" idx="12"/>
          </p:nvPr>
        </p:nvPicPr>
        <p:blipFill>
          <a:blip r:embed="rId10">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24800" y="684213"/>
            <a:ext cx="900113" cy="900112"/>
          </a:xfrm>
        </p:spPr>
      </p:pic>
    </p:spTree>
    <p:extLst>
      <p:ext uri="{BB962C8B-B14F-4D97-AF65-F5344CB8AC3E}">
        <p14:creationId xmlns:p14="http://schemas.microsoft.com/office/powerpoint/2010/main" val="353129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3"/>
                                        </p:tgtEl>
                                      </p:cBhvr>
                                    </p:cmd>
                                  </p:childTnLst>
                                </p:cTn>
                              </p:par>
                            </p:childTnLst>
                          </p:cTn>
                        </p:par>
                      </p:childTnLst>
                    </p:cTn>
                  </p:par>
                </p:childTnLst>
              </p:cTn>
              <p:nextCondLst>
                <p:cond evt="onClick" delay="0">
                  <p:tgtEl>
                    <p:spTgt spid="23"/>
                  </p:tgtEl>
                </p:cond>
              </p:nextCondLst>
            </p:seq>
            <p:video>
              <p:cMediaNode vol="80000">
                <p:cTn id="15" fill="hold" display="0">
                  <p:stCondLst>
                    <p:cond delay="indefinite"/>
                  </p:stCondLst>
                </p:cTn>
                <p:tgtEl>
                  <p:spTgt spid="23"/>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18856</TotalTime>
  <Words>1446</Words>
  <Application>Microsoft Office PowerPoint</Application>
  <PresentationFormat>Affichage à l'écran (4:3)</PresentationFormat>
  <Paragraphs>309</Paragraphs>
  <Slides>50</Slides>
  <Notes>0</Notes>
  <HiddenSlides>0</HiddenSlides>
  <MMClips>6</MMClips>
  <ScaleCrop>false</ScaleCrop>
  <HeadingPairs>
    <vt:vector size="6" baseType="variant">
      <vt:variant>
        <vt:lpstr>Polices utilisées</vt:lpstr>
      </vt:variant>
      <vt:variant>
        <vt:i4>10</vt:i4>
      </vt:variant>
      <vt:variant>
        <vt:lpstr>Thème</vt:lpstr>
      </vt:variant>
      <vt:variant>
        <vt:i4>9</vt:i4>
      </vt:variant>
      <vt:variant>
        <vt:lpstr>Titres des diapositives</vt:lpstr>
      </vt:variant>
      <vt:variant>
        <vt:i4>50</vt:i4>
      </vt:variant>
    </vt:vector>
  </HeadingPairs>
  <TitlesOfParts>
    <vt:vector size="69" baseType="lpstr">
      <vt:lpstr>Arial</vt:lpstr>
      <vt:lpstr>Calibri</vt:lpstr>
      <vt:lpstr>Calibri Light</vt:lpstr>
      <vt:lpstr>Dosis</vt:lpstr>
      <vt:lpstr>Dosis ExtraBold</vt:lpstr>
      <vt:lpstr>Dosis Medium</vt:lpstr>
      <vt:lpstr>Dosis SemiBold</vt:lpstr>
      <vt:lpstr>Microsoft Uighur</vt:lpstr>
      <vt:lpstr>Modern Love</vt:lpstr>
      <vt:lpstr>Wingdings</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Présentation PowerPoint</vt:lpstr>
      <vt:lpstr>Présentation PowerPoint</vt:lpstr>
      <vt:lpstr>تنظيم حصص الأسبوع الثاني</vt:lpstr>
      <vt:lpstr>هيكلة حصة اليوم</vt:lpstr>
      <vt:lpstr>عند نهاية الحصة</vt:lpstr>
      <vt:lpstr>  افتتاح الحصة</vt:lpstr>
      <vt:lpstr>مرحبا بكم ، سنبدأ  حصة اللغة العربية.</vt:lpstr>
      <vt:lpstr>ضعوا اللوحة والكراسة في القمطر</vt:lpstr>
      <vt:lpstr>ستتدربون في هذه الحصة على قراءة فقرة غير مشكولة كليا بدقة وسرعة. من يقرأ . تابعوا</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الأساليب</vt:lpstr>
      <vt:lpstr>خلال هذه الحصة ستتعرفون على أساليب التعليل  وتوظفوها في جمل.</vt:lpstr>
      <vt:lpstr>إليكم بعض أساليب التعليل التي يمكن توظيفها. من يقرأ؟</vt:lpstr>
      <vt:lpstr>Présentation PowerPoint</vt:lpstr>
      <vt:lpstr>انتبهوا كي تتعرفوا توظيف أساليب التعليل. بداية أحدد الفكرة التي اريد التعبير عنها.  من يقرأ المثال؟ </vt:lpstr>
      <vt:lpstr>ثانيا أحدد سببا او أسبابا مقنعة مجيبا عن السؤال : لماذا نغرس الأشجار؟ من يقرأ؟ من يذكر سببا آخر؟ </vt:lpstr>
      <vt:lpstr>ثالثا : أربط بين الفكرة و الأسباب باستعمال أسلوب تعليل مناسب؟ من يقرأ ؟ </vt:lpstr>
      <vt:lpstr>استعينوا بأساليب التعليل لربط بين الجملتين (السبب و النتيجة). نشاط تفاعلي. </vt:lpstr>
      <vt:lpstr>استعينوا بأساليب التعليل لربط بين الجملتين (السبب و النتيجة). نشاط تفاعلي</vt:lpstr>
      <vt:lpstr>ما الذي يجب عليكم تذكره؟ متى نوظف أساليب التعليل؟ من يصوغ جملة بأسلوب تعليل؟</vt:lpstr>
      <vt:lpstr>خدوا كراساتكم الصفحة  140 . من يقرأ الخلاصة؟</vt:lpstr>
      <vt:lpstr>أنجزوا النشاط التالي على كراساتكم  . عمل ثنائي ؟ 5 دقائق للإنجاز</vt:lpstr>
      <vt:lpstr>سأمر بين الصفوف لمساعدتكم.</vt:lpstr>
      <vt:lpstr>لنصحح؟ من يقرأ جوابه ؟ هل أنتم متفقون؟ من يقترح نصيحة أخرى؟</vt:lpstr>
      <vt:lpstr>صححوا.</vt:lpstr>
      <vt:lpstr>الآن أنجزوا النشاط التالي على دفاتر القسم بعد كتابة تاريخ اليوم و عنوان الدرس. عمل فردي</vt:lpstr>
      <vt:lpstr>سأمر بين الصفوف لمساعدتكم.</vt:lpstr>
      <vt:lpstr>لنصحح. تصحيح تفاعلي.</vt:lpstr>
      <vt:lpstr>إليكم هذا الجواب ؟  صححوا.  يمكنكم اقتراح أساليب أخرى.</vt:lpstr>
      <vt:lpstr>Présentation PowerPoint</vt:lpstr>
      <vt:lpstr>من منكم يذكرنا  بأحداث النص الذي درسنا الأسبوع الماضي. </vt:lpstr>
      <vt:lpstr>انتبهوا وركزوا جيدا لتجيبوا سنعيد الاستماع للنص</vt:lpstr>
      <vt:lpstr>تسميع نص أساس البقاء.</vt:lpstr>
      <vt:lpstr>يقرأ السؤال؟ من يجيب؟</vt:lpstr>
      <vt:lpstr>خذوا الصفحة 141  من كراساتكم. </vt:lpstr>
      <vt:lpstr>من يقرأ الوضعية؟ تذكروا  ما ورد  في النص لإتمام الحوار (عمل ثنائي)</vt:lpstr>
      <vt:lpstr>سأمر بين الصفوف لمساعدتكم. وظفوا بعض أساليب التعليل التي تعلمتم.</vt:lpstr>
      <vt:lpstr>لنصحح. : يقوم ممثل كل ثنائي لتقديم عمل مجموعته أمام جماعة الفصل الدراسي.</vt:lpstr>
      <vt:lpstr>أليكم نموذجا . من يقرأ؟</vt:lpstr>
      <vt:lpstr>الان . استعينوا بما تعلمتم  لأخذ الكلمة و التحدث .عمل فردي</vt:lpstr>
      <vt:lpstr>سأمر بين الصفوف لمساعدتكم. </vt:lpstr>
      <vt:lpstr>نصحح. يقوم المتعلمون تباعا لتقديم إنجازاتهم بالاستعانة بالجدول</vt:lpstr>
      <vt:lpstr>إليكم  النموذج. من يقرأ؟ دونوه على دفاتر البحث.</vt:lpstr>
      <vt:lpstr>اختتام الحصة </vt:lpstr>
      <vt:lpstr>من يذكرنا بأساليب التعليل التي تعلمنا؟</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203</cp:revision>
  <dcterms:created xsi:type="dcterms:W3CDTF">2023-09-20T21:35:22Z</dcterms:created>
  <dcterms:modified xsi:type="dcterms:W3CDTF">2026-05-17T15:55:04Z</dcterms:modified>
</cp:coreProperties>
</file>