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4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5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6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7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8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9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10.xml" ContentType="application/vnd.openxmlformats-officedocument.theme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theme/theme11.xml" ContentType="application/vnd.openxmlformats-officedocument.theme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  <p:sldMasterId id="2147483725" r:id="rId2"/>
    <p:sldMasterId id="2147483748" r:id="rId3"/>
    <p:sldMasterId id="2147483771" r:id="rId4"/>
    <p:sldMasterId id="2147483786" r:id="rId5"/>
    <p:sldMasterId id="2147483799" r:id="rId6"/>
    <p:sldMasterId id="2147483824" r:id="rId7"/>
    <p:sldMasterId id="2147483839" r:id="rId8"/>
    <p:sldMasterId id="2147483863" r:id="rId9"/>
    <p:sldMasterId id="2147483886" r:id="rId10"/>
    <p:sldMasterId id="2147483910" r:id="rId11"/>
    <p:sldMasterId id="2147483942" r:id="rId12"/>
  </p:sldMasterIdLst>
  <p:notesMasterIdLst>
    <p:notesMasterId r:id="rId66"/>
  </p:notesMasterIdLst>
  <p:sldIdLst>
    <p:sldId id="2147482760" r:id="rId13"/>
    <p:sldId id="2147482604" r:id="rId14"/>
    <p:sldId id="2147482728" r:id="rId15"/>
    <p:sldId id="2147482697" r:id="rId16"/>
    <p:sldId id="2147482705" r:id="rId17"/>
    <p:sldId id="2147482706" r:id="rId18"/>
    <p:sldId id="2147482472" r:id="rId19"/>
    <p:sldId id="2147482473" r:id="rId20"/>
    <p:sldId id="2134807209" r:id="rId21"/>
    <p:sldId id="2134807213" r:id="rId22"/>
    <p:sldId id="2134807214" r:id="rId23"/>
    <p:sldId id="2147482708" r:id="rId24"/>
    <p:sldId id="2134806766" r:id="rId25"/>
    <p:sldId id="2147482761" r:id="rId26"/>
    <p:sldId id="2147482762" r:id="rId27"/>
    <p:sldId id="2147482772" r:id="rId28"/>
    <p:sldId id="2147482763" r:id="rId29"/>
    <p:sldId id="2147482525" r:id="rId30"/>
    <p:sldId id="2147482526" r:id="rId31"/>
    <p:sldId id="2147482527" r:id="rId32"/>
    <p:sldId id="2147482747" r:id="rId33"/>
    <p:sldId id="2147482730" r:id="rId34"/>
    <p:sldId id="2147482774" r:id="rId35"/>
    <p:sldId id="2147482773" r:id="rId36"/>
    <p:sldId id="2147482764" r:id="rId37"/>
    <p:sldId id="2147482712" r:id="rId38"/>
    <p:sldId id="2147482542" r:id="rId39"/>
    <p:sldId id="2147482755" r:id="rId40"/>
    <p:sldId id="2147482769" r:id="rId41"/>
    <p:sldId id="2147482775" r:id="rId42"/>
    <p:sldId id="2147482770" r:id="rId43"/>
    <p:sldId id="2147482776" r:id="rId44"/>
    <p:sldId id="2147482777" r:id="rId45"/>
    <p:sldId id="2147482778" r:id="rId46"/>
    <p:sldId id="2147482756" r:id="rId47"/>
    <p:sldId id="2147482779" r:id="rId48"/>
    <p:sldId id="2147482780" r:id="rId49"/>
    <p:sldId id="2147482782" r:id="rId50"/>
    <p:sldId id="2147482781" r:id="rId51"/>
    <p:sldId id="2147482783" r:id="rId52"/>
    <p:sldId id="2147482784" r:id="rId53"/>
    <p:sldId id="2147482785" r:id="rId54"/>
    <p:sldId id="2147482771" r:id="rId55"/>
    <p:sldId id="2147482757" r:id="rId56"/>
    <p:sldId id="2147482758" r:id="rId57"/>
    <p:sldId id="2147482759" r:id="rId58"/>
    <p:sldId id="2147482786" r:id="rId59"/>
    <p:sldId id="2147482740" r:id="rId60"/>
    <p:sldId id="2147482715" r:id="rId61"/>
    <p:sldId id="2147482788" r:id="rId62"/>
    <p:sldId id="2147482726" r:id="rId63"/>
    <p:sldId id="2147482502" r:id="rId64"/>
    <p:sldId id="2147482634" r:id="rId6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9FA"/>
    <a:srgbClr val="424D7C"/>
    <a:srgbClr val="D6E9EA"/>
    <a:srgbClr val="1E3F48"/>
    <a:srgbClr val="0097B2"/>
    <a:srgbClr val="106585"/>
    <a:srgbClr val="00729A"/>
    <a:srgbClr val="70B1B6"/>
    <a:srgbClr val="7FB9BE"/>
    <a:srgbClr val="C3D2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447" autoAdjust="0"/>
  </p:normalViewPr>
  <p:slideViewPr>
    <p:cSldViewPr snapToGrid="0">
      <p:cViewPr varScale="1">
        <p:scale>
          <a:sx n="69" d="100"/>
          <a:sy n="69" d="100"/>
        </p:scale>
        <p:origin x="12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63" Type="http://schemas.openxmlformats.org/officeDocument/2006/relationships/slide" Target="slides/slide51.xml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presProps" Target="presProps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Relationship Id="rId34" Type="http://schemas.openxmlformats.org/officeDocument/2006/relationships/slide" Target="slides/slide22.xml"/><Relationship Id="rId50" Type="http://schemas.openxmlformats.org/officeDocument/2006/relationships/slide" Target="slides/slide38.xml"/><Relationship Id="rId55" Type="http://schemas.openxmlformats.org/officeDocument/2006/relationships/slide" Target="slides/slide4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3453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7441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26B56-67D5-72FD-9290-0A8C1EEC5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F7953ECC-4EC9-75B0-A9B3-D713B8FE58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8A10182-C04F-A032-2132-9392B6CB2F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8025DBE-BEBD-97FC-2BCE-AC8A8D89B4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85466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4CC4E-0344-5057-9C1E-1506B360B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A3D42C7B-C99C-F308-A99E-F3F7A4F566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B50FDDB-F8FA-7EAC-100B-7158044E41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E3CF9B6-937D-E899-3A9B-AB68C17F70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0379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2C2A4-F9A6-709F-389B-A16561DDB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E8938BBF-BF5E-7BE1-A9B7-79BF3580D7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3FA3E8A-4358-D224-4A28-D1B586DDB8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504D32-26EF-57F4-A4F0-E651F6B43B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11269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CC1F2-426D-53A1-0964-58736D4CD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A8108322-F2BB-636E-DB6A-D0B22BCB6B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489960E-443F-B982-EEE7-94C39411F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26FA34-0BE8-7595-8A6B-41A375BFFF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4385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5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5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5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4.png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8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4.png"/></Relationships>
</file>

<file path=ppt/slideLayouts/_rels/slideLayout1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4.png"/></Relationships>
</file>

<file path=ppt/slideLayouts/_rels/slideLayout2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4.png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4.png"/></Relationships>
</file>

<file path=ppt/slideLayouts/_rels/slideLayout2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275526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0457638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031206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79362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221728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8052045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3764623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97611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551285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400402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9278802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734938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79343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19382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347570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543932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467394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510624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6639393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70048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9272071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6165416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5266099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95952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4884482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2038225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70037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42523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289865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9579468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06137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954458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7035871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39851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132157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153809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216025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547331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15968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543699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2451447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4201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237532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2405118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06542992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38666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555972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18261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408523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34531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915191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207009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5237296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638190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03492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075235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264356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10196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572477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522920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3094230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548947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5096649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034262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0845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91894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965721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476876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421984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076784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962071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418801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956832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320357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929907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55370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23804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031399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45651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00958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670764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851981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60945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881488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448947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085035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860809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406265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956322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838949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252588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070493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866024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772157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471360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623261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298369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2159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022646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592509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7896983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523967967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49233665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29594443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6705044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5577027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4383989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1394596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059286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903813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949687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3466486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4706873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230083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780179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315450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417914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872348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9833394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8527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6166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707100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380370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2086529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0550551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86831229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834030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222530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764018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718680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611800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330508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4401727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13842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076398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90009032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38397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2247087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83181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281130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65620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79699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09812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7747584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482579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73859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545941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97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30226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3275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95750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81213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152272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530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884432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67491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196740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987871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8666073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023542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1927935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952812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0271695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217310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2643779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1176506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205059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197694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719131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34997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185823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0570366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879145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442613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734032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492351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948280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232912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7979014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14086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119687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298651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3072148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9126440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601085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14758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6478015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2739777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03964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830587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80872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042331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380327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22751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384315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566466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63831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74402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580723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4983364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85820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6583803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27061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5934630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2195411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06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1651776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4569403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5530890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0299436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9536708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7696922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9914022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8576093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300488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26331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1638002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4372769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6578586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5468304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1323543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187885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882304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1429593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1846086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0613591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651121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00038921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38148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0437105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549208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792848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9871430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564655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1928190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1475811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3809216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0456423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119755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1897846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1199658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5257490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5962051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4793249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4390094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457777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97598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5903842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7344680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939400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2" Type="http://schemas.openxmlformats.org/officeDocument/2006/relationships/slideLayout" Target="../slideLayouts/slideLayout84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26" Type="http://schemas.openxmlformats.org/officeDocument/2006/relationships/image" Target="../media/image6.jpg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23.xml"/><Relationship Id="rId16" Type="http://schemas.openxmlformats.org/officeDocument/2006/relationships/image" Target="../media/image5.jpg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18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38.xml"/><Relationship Id="rId21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17" Type="http://schemas.openxmlformats.org/officeDocument/2006/relationships/slideLayout" Target="../slideLayouts/slideLayout152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137.xml"/><Relationship Id="rId16" Type="http://schemas.openxmlformats.org/officeDocument/2006/relationships/slideLayout" Target="../slideLayouts/slideLayout151.xml"/><Relationship Id="rId20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50.xml"/><Relationship Id="rId23" Type="http://schemas.openxmlformats.org/officeDocument/2006/relationships/slideLayout" Target="../slideLayouts/slideLayout158.xml"/><Relationship Id="rId10" Type="http://schemas.openxmlformats.org/officeDocument/2006/relationships/slideLayout" Target="../slideLayouts/slideLayout145.xml"/><Relationship Id="rId19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Relationship Id="rId22" Type="http://schemas.openxmlformats.org/officeDocument/2006/relationships/slideLayout" Target="../slideLayouts/slideLayout15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61.xml"/><Relationship Id="rId21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slideLayout" Target="../slideLayouts/slideLayout175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20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23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68.xml"/><Relationship Id="rId19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Relationship Id="rId22" Type="http://schemas.openxmlformats.org/officeDocument/2006/relationships/slideLayout" Target="../slideLayouts/slideLayout1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13" Type="http://schemas.openxmlformats.org/officeDocument/2006/relationships/slideLayout" Target="../slideLayouts/slideLayout194.xml"/><Relationship Id="rId18" Type="http://schemas.openxmlformats.org/officeDocument/2006/relationships/slideLayout" Target="../slideLayouts/slideLayout199.xml"/><Relationship Id="rId3" Type="http://schemas.openxmlformats.org/officeDocument/2006/relationships/slideLayout" Target="../slideLayouts/slideLayout184.xml"/><Relationship Id="rId21" Type="http://schemas.openxmlformats.org/officeDocument/2006/relationships/slideLayout" Target="../slideLayouts/slideLayout202.xml"/><Relationship Id="rId7" Type="http://schemas.openxmlformats.org/officeDocument/2006/relationships/slideLayout" Target="../slideLayouts/slideLayout188.xml"/><Relationship Id="rId12" Type="http://schemas.openxmlformats.org/officeDocument/2006/relationships/slideLayout" Target="../slideLayouts/slideLayout193.xml"/><Relationship Id="rId17" Type="http://schemas.openxmlformats.org/officeDocument/2006/relationships/slideLayout" Target="../slideLayouts/slideLayout198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183.xml"/><Relationship Id="rId16" Type="http://schemas.openxmlformats.org/officeDocument/2006/relationships/slideLayout" Target="../slideLayouts/slideLayout197.xml"/><Relationship Id="rId20" Type="http://schemas.openxmlformats.org/officeDocument/2006/relationships/slideLayout" Target="../slideLayouts/slideLayout201.xml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86.xml"/><Relationship Id="rId15" Type="http://schemas.openxmlformats.org/officeDocument/2006/relationships/slideLayout" Target="../slideLayouts/slideLayout196.xml"/><Relationship Id="rId23" Type="http://schemas.openxmlformats.org/officeDocument/2006/relationships/slideLayout" Target="../slideLayouts/slideLayout204.xml"/><Relationship Id="rId10" Type="http://schemas.openxmlformats.org/officeDocument/2006/relationships/slideLayout" Target="../slideLayouts/slideLayout191.xml"/><Relationship Id="rId19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Relationship Id="rId14" Type="http://schemas.openxmlformats.org/officeDocument/2006/relationships/slideLayout" Target="../slideLayouts/slideLayout195.xml"/><Relationship Id="rId22" Type="http://schemas.openxmlformats.org/officeDocument/2006/relationships/slideLayout" Target="../slideLayouts/slideLayout203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2.xml"/><Relationship Id="rId13" Type="http://schemas.openxmlformats.org/officeDocument/2006/relationships/slideLayout" Target="../slideLayouts/slideLayout217.xml"/><Relationship Id="rId18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207.xml"/><Relationship Id="rId21" Type="http://schemas.openxmlformats.org/officeDocument/2006/relationships/slideLayout" Target="../slideLayouts/slideLayout225.xml"/><Relationship Id="rId7" Type="http://schemas.openxmlformats.org/officeDocument/2006/relationships/slideLayout" Target="../slideLayouts/slideLayout211.xml"/><Relationship Id="rId12" Type="http://schemas.openxmlformats.org/officeDocument/2006/relationships/slideLayout" Target="../slideLayouts/slideLayout216.xml"/><Relationship Id="rId17" Type="http://schemas.openxmlformats.org/officeDocument/2006/relationships/slideLayout" Target="../slideLayouts/slideLayout221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206.xml"/><Relationship Id="rId16" Type="http://schemas.openxmlformats.org/officeDocument/2006/relationships/slideLayout" Target="../slideLayouts/slideLayout220.xml"/><Relationship Id="rId20" Type="http://schemas.openxmlformats.org/officeDocument/2006/relationships/slideLayout" Target="../slideLayouts/slideLayout224.xml"/><Relationship Id="rId1" Type="http://schemas.openxmlformats.org/officeDocument/2006/relationships/slideLayout" Target="../slideLayouts/slideLayout205.xml"/><Relationship Id="rId6" Type="http://schemas.openxmlformats.org/officeDocument/2006/relationships/slideLayout" Target="../slideLayouts/slideLayout210.xml"/><Relationship Id="rId11" Type="http://schemas.openxmlformats.org/officeDocument/2006/relationships/slideLayout" Target="../slideLayouts/slideLayout215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209.xml"/><Relationship Id="rId15" Type="http://schemas.openxmlformats.org/officeDocument/2006/relationships/slideLayout" Target="../slideLayouts/slideLayout219.xml"/><Relationship Id="rId23" Type="http://schemas.openxmlformats.org/officeDocument/2006/relationships/slideLayout" Target="../slideLayouts/slideLayout227.xml"/><Relationship Id="rId10" Type="http://schemas.openxmlformats.org/officeDocument/2006/relationships/slideLayout" Target="../slideLayouts/slideLayout214.xml"/><Relationship Id="rId19" Type="http://schemas.openxmlformats.org/officeDocument/2006/relationships/slideLayout" Target="../slideLayouts/slideLayout223.xml"/><Relationship Id="rId4" Type="http://schemas.openxmlformats.org/officeDocument/2006/relationships/slideLayout" Target="../slideLayouts/slideLayout208.xml"/><Relationship Id="rId9" Type="http://schemas.openxmlformats.org/officeDocument/2006/relationships/slideLayout" Target="../slideLayouts/slideLayout213.xml"/><Relationship Id="rId14" Type="http://schemas.openxmlformats.org/officeDocument/2006/relationships/slideLayout" Target="../slideLayouts/slideLayout218.xml"/><Relationship Id="rId22" Type="http://schemas.openxmlformats.org/officeDocument/2006/relationships/slideLayout" Target="../slideLayouts/slideLayout226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5.xml"/><Relationship Id="rId13" Type="http://schemas.openxmlformats.org/officeDocument/2006/relationships/slideLayout" Target="../slideLayouts/slideLayout240.xml"/><Relationship Id="rId18" Type="http://schemas.openxmlformats.org/officeDocument/2006/relationships/slideLayout" Target="../slideLayouts/slideLayout245.xml"/><Relationship Id="rId3" Type="http://schemas.openxmlformats.org/officeDocument/2006/relationships/slideLayout" Target="../slideLayouts/slideLayout230.xml"/><Relationship Id="rId21" Type="http://schemas.openxmlformats.org/officeDocument/2006/relationships/slideLayout" Target="../slideLayouts/slideLayout248.xml"/><Relationship Id="rId7" Type="http://schemas.openxmlformats.org/officeDocument/2006/relationships/slideLayout" Target="../slideLayouts/slideLayout234.xml"/><Relationship Id="rId12" Type="http://schemas.openxmlformats.org/officeDocument/2006/relationships/slideLayout" Target="../slideLayouts/slideLayout239.xml"/><Relationship Id="rId17" Type="http://schemas.openxmlformats.org/officeDocument/2006/relationships/slideLayout" Target="../slideLayouts/slideLayout244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229.xml"/><Relationship Id="rId16" Type="http://schemas.openxmlformats.org/officeDocument/2006/relationships/slideLayout" Target="../slideLayouts/slideLayout243.xml"/><Relationship Id="rId20" Type="http://schemas.openxmlformats.org/officeDocument/2006/relationships/slideLayout" Target="../slideLayouts/slideLayout247.xml"/><Relationship Id="rId1" Type="http://schemas.openxmlformats.org/officeDocument/2006/relationships/slideLayout" Target="../slideLayouts/slideLayout228.xml"/><Relationship Id="rId6" Type="http://schemas.openxmlformats.org/officeDocument/2006/relationships/slideLayout" Target="../slideLayouts/slideLayout233.xml"/><Relationship Id="rId11" Type="http://schemas.openxmlformats.org/officeDocument/2006/relationships/slideLayout" Target="../slideLayouts/slideLayout238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232.xml"/><Relationship Id="rId15" Type="http://schemas.openxmlformats.org/officeDocument/2006/relationships/slideLayout" Target="../slideLayouts/slideLayout242.xml"/><Relationship Id="rId23" Type="http://schemas.openxmlformats.org/officeDocument/2006/relationships/slideLayout" Target="../slideLayouts/slideLayout250.xml"/><Relationship Id="rId10" Type="http://schemas.openxmlformats.org/officeDocument/2006/relationships/slideLayout" Target="../slideLayouts/slideLayout237.xml"/><Relationship Id="rId19" Type="http://schemas.openxmlformats.org/officeDocument/2006/relationships/slideLayout" Target="../slideLayouts/slideLayout246.xml"/><Relationship Id="rId4" Type="http://schemas.openxmlformats.org/officeDocument/2006/relationships/slideLayout" Target="../slideLayouts/slideLayout231.xml"/><Relationship Id="rId9" Type="http://schemas.openxmlformats.org/officeDocument/2006/relationships/slideLayout" Target="../slideLayouts/slideLayout236.xml"/><Relationship Id="rId14" Type="http://schemas.openxmlformats.org/officeDocument/2006/relationships/slideLayout" Target="../slideLayouts/slideLayout241.xml"/><Relationship Id="rId22" Type="http://schemas.openxmlformats.org/officeDocument/2006/relationships/slideLayout" Target="../slideLayouts/slideLayout2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80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035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2" r:id="rId17"/>
    <p:sldLayoutId id="2147483743" r:id="rId18"/>
    <p:sldLayoutId id="2147483744" r:id="rId19"/>
    <p:sldLayoutId id="2147483745" r:id="rId20"/>
    <p:sldLayoutId id="2147483746" r:id="rId21"/>
    <p:sldLayoutId id="214748374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7078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  <p:sldLayoutId id="2147483766" r:id="rId18"/>
    <p:sldLayoutId id="2147483767" r:id="rId19"/>
    <p:sldLayoutId id="2147483768" r:id="rId20"/>
    <p:sldLayoutId id="2147483769" r:id="rId21"/>
    <p:sldLayoutId id="214748377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10/05/2026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7906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936" r:id="rId13"/>
    <p:sldLayoutId id="2147483784" r:id="rId14"/>
    <p:sldLayoutId id="2147483933" r:id="rId15"/>
    <p:sldLayoutId id="2147483785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2005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939" r:id="rId13"/>
    <p:sldLayoutId id="2147483938" r:id="rId14"/>
    <p:sldLayoutId id="214748393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272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  <p:sldLayoutId id="2147483813" r:id="rId14"/>
    <p:sldLayoutId id="2147483814" r:id="rId15"/>
    <p:sldLayoutId id="2147483815" r:id="rId16"/>
    <p:sldLayoutId id="2147483816" r:id="rId17"/>
    <p:sldLayoutId id="2147483817" r:id="rId18"/>
    <p:sldLayoutId id="2147483818" r:id="rId19"/>
    <p:sldLayoutId id="2147483819" r:id="rId20"/>
    <p:sldLayoutId id="2147483820" r:id="rId21"/>
    <p:sldLayoutId id="2147483821" r:id="rId22"/>
    <p:sldLayoutId id="2147483822" r:id="rId23"/>
    <p:sldLayoutId id="2147483823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7624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  <p:sldLayoutId id="2147483838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722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  <p:sldLayoutId id="2147483856" r:id="rId17"/>
    <p:sldLayoutId id="2147483857" r:id="rId18"/>
    <p:sldLayoutId id="2147483858" r:id="rId19"/>
    <p:sldLayoutId id="2147483859" r:id="rId20"/>
    <p:sldLayoutId id="2147483860" r:id="rId21"/>
    <p:sldLayoutId id="2147483861" r:id="rId22"/>
    <p:sldLayoutId id="214748394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8380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  <p:sldLayoutId id="2147483881" r:id="rId18"/>
    <p:sldLayoutId id="2147483882" r:id="rId19"/>
    <p:sldLayoutId id="2147483883" r:id="rId20"/>
    <p:sldLayoutId id="2147483941" r:id="rId21"/>
    <p:sldLayoutId id="2147483884" r:id="rId22"/>
    <p:sldLayoutId id="214748388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4449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  <p:sldLayoutId id="214748390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7890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  <p:sldLayoutId id="2147483922" r:id="rId12"/>
    <p:sldLayoutId id="2147483923" r:id="rId13"/>
    <p:sldLayoutId id="2147483924" r:id="rId14"/>
    <p:sldLayoutId id="2147483925" r:id="rId15"/>
    <p:sldLayoutId id="2147483926" r:id="rId16"/>
    <p:sldLayoutId id="2147483927" r:id="rId17"/>
    <p:sldLayoutId id="2147483928" r:id="rId18"/>
    <p:sldLayoutId id="2147483929" r:id="rId19"/>
    <p:sldLayoutId id="2147483930" r:id="rId20"/>
    <p:sldLayoutId id="2147483937" r:id="rId21"/>
    <p:sldLayoutId id="2147483931" r:id="rId22"/>
    <p:sldLayoutId id="214748393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367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  <p:sldLayoutId id="2147483955" r:id="rId13"/>
    <p:sldLayoutId id="2147483956" r:id="rId14"/>
    <p:sldLayoutId id="2147483957" r:id="rId15"/>
    <p:sldLayoutId id="2147483958" r:id="rId16"/>
    <p:sldLayoutId id="2147483959" r:id="rId17"/>
    <p:sldLayoutId id="2147483960" r:id="rId18"/>
    <p:sldLayoutId id="2147483961" r:id="rId19"/>
    <p:sldLayoutId id="2147483962" r:id="rId20"/>
    <p:sldLayoutId id="2147483963" r:id="rId21"/>
    <p:sldLayoutId id="2147483964" r:id="rId22"/>
    <p:sldLayoutId id="214748396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9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8.jp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21.xml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3.pn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94.xml"/><Relationship Id="rId5" Type="http://schemas.openxmlformats.org/officeDocument/2006/relationships/image" Target="../media/image31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microsoft.com/office/2007/relationships/hdphoto" Target="../media/hdphoto7.wdp"/><Relationship Id="rId3" Type="http://schemas.openxmlformats.org/officeDocument/2006/relationships/image" Target="../media/image33.png"/><Relationship Id="rId7" Type="http://schemas.openxmlformats.org/officeDocument/2006/relationships/image" Target="../media/image26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7.png"/><Relationship Id="rId11" Type="http://schemas.microsoft.com/office/2007/relationships/hdphoto" Target="../media/hdphoto6.wdp"/><Relationship Id="rId5" Type="http://schemas.openxmlformats.org/officeDocument/2006/relationships/image" Target="../media/image36.png"/><Relationship Id="rId10" Type="http://schemas.openxmlformats.org/officeDocument/2006/relationships/image" Target="../media/image44.png"/><Relationship Id="rId4" Type="http://schemas.openxmlformats.org/officeDocument/2006/relationships/image" Target="../media/image35.png"/><Relationship Id="rId9" Type="http://schemas.microsoft.com/office/2007/relationships/hdphoto" Target="../media/hdphoto5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microsoft.com/office/2007/relationships/hdphoto" Target="../media/hdphoto8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microsoft.com/office/2007/relationships/hdphoto" Target="../media/hdphoto8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microsoft.com/office/2007/relationships/hdphoto" Target="../media/hdphoto8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microsoft.com/office/2007/relationships/hdphoto" Target="../media/hdphoto7.wdp"/><Relationship Id="rId3" Type="http://schemas.openxmlformats.org/officeDocument/2006/relationships/image" Target="../media/image33.png"/><Relationship Id="rId7" Type="http://schemas.openxmlformats.org/officeDocument/2006/relationships/image" Target="../media/image26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7.png"/><Relationship Id="rId11" Type="http://schemas.microsoft.com/office/2007/relationships/hdphoto" Target="../media/hdphoto6.wdp"/><Relationship Id="rId5" Type="http://schemas.openxmlformats.org/officeDocument/2006/relationships/image" Target="../media/image36.png"/><Relationship Id="rId10" Type="http://schemas.openxmlformats.org/officeDocument/2006/relationships/image" Target="../media/image44.png"/><Relationship Id="rId4" Type="http://schemas.openxmlformats.org/officeDocument/2006/relationships/image" Target="../media/image35.png"/><Relationship Id="rId9" Type="http://schemas.microsoft.com/office/2007/relationships/hdphoto" Target="../media/hdphoto5.wdp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5.png"/><Relationship Id="rId7" Type="http://schemas.openxmlformats.org/officeDocument/2006/relationships/image" Target="../media/image4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5.png"/><Relationship Id="rId7" Type="http://schemas.openxmlformats.org/officeDocument/2006/relationships/image" Target="../media/image4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5.png"/><Relationship Id="rId7" Type="http://schemas.openxmlformats.org/officeDocument/2006/relationships/image" Target="../media/image4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5.png"/><Relationship Id="rId7" Type="http://schemas.openxmlformats.org/officeDocument/2006/relationships/image" Target="../media/image4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5.png"/><Relationship Id="rId7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5.png"/><Relationship Id="rId7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5.png"/><Relationship Id="rId7" Type="http://schemas.openxmlformats.org/officeDocument/2006/relationships/image" Target="../media/image5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5.png"/><Relationship Id="rId7" Type="http://schemas.openxmlformats.org/officeDocument/2006/relationships/image" Target="../media/image5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94.xml"/><Relationship Id="rId5" Type="http://schemas.openxmlformats.org/officeDocument/2006/relationships/image" Target="../media/image12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5.png"/><Relationship Id="rId7" Type="http://schemas.openxmlformats.org/officeDocument/2006/relationships/image" Target="../media/image5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35.png"/><Relationship Id="rId7" Type="http://schemas.openxmlformats.org/officeDocument/2006/relationships/image" Target="../media/image5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35.png"/><Relationship Id="rId7" Type="http://schemas.openxmlformats.org/officeDocument/2006/relationships/image" Target="../media/image5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35.png"/><Relationship Id="rId7" Type="http://schemas.openxmlformats.org/officeDocument/2006/relationships/image" Target="../media/image5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35.png"/><Relationship Id="rId7" Type="http://schemas.openxmlformats.org/officeDocument/2006/relationships/image" Target="../media/image5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5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206.xml"/><Relationship Id="rId7" Type="http://schemas.openxmlformats.org/officeDocument/2006/relationships/image" Target="../media/image3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5.png"/><Relationship Id="rId5" Type="http://schemas.openxmlformats.org/officeDocument/2006/relationships/image" Target="../media/image33.png"/><Relationship Id="rId4" Type="http://schemas.openxmlformats.org/officeDocument/2006/relationships/image" Target="../media/image57.png"/><Relationship Id="rId9" Type="http://schemas.openxmlformats.org/officeDocument/2006/relationships/image" Target="../media/image4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slideLayout" Target="../slideLayouts/slideLayout178.xml"/><Relationship Id="rId7" Type="http://schemas.openxmlformats.org/officeDocument/2006/relationships/image" Target="../media/image3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22.gif"/><Relationship Id="rId4" Type="http://schemas.openxmlformats.org/officeDocument/2006/relationships/image" Target="../media/image33.png"/><Relationship Id="rId9" Type="http://schemas.openxmlformats.org/officeDocument/2006/relationships/image" Target="../media/image59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0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0A08B7D7-A3DD-2A9B-023E-263206382C55}"/>
              </a:ext>
            </a:extLst>
          </p:cNvPr>
          <p:cNvGrpSpPr/>
          <p:nvPr/>
        </p:nvGrpSpPr>
        <p:grpSpPr>
          <a:xfrm>
            <a:off x="20" y="10"/>
            <a:ext cx="9143980" cy="6857990"/>
            <a:chOff x="20" y="10"/>
            <a:chExt cx="9143980" cy="685799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2FF0B80-1DE0-B90E-D400-8B11744725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65" b="3785"/>
            <a:stretch>
              <a:fillRect/>
            </a:stretch>
          </p:blipFill>
          <p:spPr>
            <a:xfrm>
              <a:off x="20" y="10"/>
              <a:ext cx="9143980" cy="6857990"/>
            </a:xfrm>
            <a:prstGeom prst="rect">
              <a:avLst/>
            </a:prstGeom>
            <a:noFill/>
          </p:spPr>
        </p:pic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B056A460-9EBE-C28C-0B1D-4C9E6AAC2C58}"/>
                </a:ext>
              </a:extLst>
            </p:cNvPr>
            <p:cNvSpPr/>
            <p:nvPr/>
          </p:nvSpPr>
          <p:spPr>
            <a:xfrm rot="20902021">
              <a:off x="3404261" y="3513417"/>
              <a:ext cx="1381322" cy="501893"/>
            </a:xfrm>
            <a:prstGeom prst="roundRect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2400" b="1" dirty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الخامسة</a:t>
              </a:r>
              <a:endParaRPr lang="fr-MA" sz="2400" b="1" dirty="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1968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</a:t>
            </a:r>
            <a:r>
              <a:rPr lang="fr-FR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الأول</a:t>
            </a:r>
            <a:endParaRPr lang="f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إملاء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الحصة1 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.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قبل القراءة: التوقع والتحقق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– الفهم 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توليف (شكل وفهم)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الاثرائية : الحصة 1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الصرف والتحويل . 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ما بعد القراءة : تقويم المقروء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الكتابة : إنتاج كتابي الحصة 2 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5 -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676238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دقيقة الكتابة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86" y="2122576"/>
            <a:ext cx="1301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 حي بن يقظان (1) –  تركيب وتقويم المقروء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892323" y="3380220"/>
            <a:ext cx="17155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القراءة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– الحصة 4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39244" y="499853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كتابة الحجج - الحصة 2.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 – الإنتاج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الكتابي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0411D317-4984-A58F-56A5-73DC875A121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72608" y="3255190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16526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3138671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كتابة جمل 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تقديم الحجة أو التعليل المناسب 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4029452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استثمار نص مقروء؛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E688406-B6D5-3294-EAF9-8A364E4EC6FD}"/>
              </a:ext>
            </a:extLst>
          </p:cNvPr>
          <p:cNvGrpSpPr/>
          <p:nvPr/>
        </p:nvGrpSpPr>
        <p:grpSpPr>
          <a:xfrm>
            <a:off x="1224000" y="4920233"/>
            <a:ext cx="6696000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C59D9D4-F179-EC7F-D86A-CC7F59E9A72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441C4DF-9238-0085-0874-C9D1C437C9A0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حجج مؤيدة و حجج معارضة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347043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</a:t>
            </a:r>
            <a:r>
              <a:rPr lang="ar-MA" sz="2800" b="1" dirty="0">
                <a:cs typeface="Microsoft Uighur" panose="02000000000000000000" pitchFamily="2" charset="-78"/>
              </a:rPr>
              <a:t>دقيقة الكتابة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564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59328EA-B723-6C0E-E427-93F4145C8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67CFD88-A632-7DE0-88C5-F009B7D24B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EDD33BA-FDF6-6817-CCEC-9E62E5265B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95858C72-269F-F713-DEF3-755A10BDC1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1602DA7-D8B9-CB3F-AE3F-99550FB466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5" name="Rectangle 124">
            <a:extLst>
              <a:ext uri="{FF2B5EF4-FFF2-40B4-BE49-F238E27FC236}">
                <a16:creationId xmlns:a16="http://schemas.microsoft.com/office/drawing/2014/main" id="{0FCE3A03-AFF6-26E7-C83C-EB6D246186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1BC096F-D704-5C70-892B-2CB7A34B9F8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FD85E79-0A8F-E883-223F-B8ACDFA907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3" name="Espace réservé pour une image  10">
            <a:extLst>
              <a:ext uri="{FF2B5EF4-FFF2-40B4-BE49-F238E27FC236}">
                <a16:creationId xmlns:a16="http://schemas.microsoft.com/office/drawing/2014/main" id="{48113D8F-D016-309D-77E9-1203A7D98F4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1B8FB2F-722E-865C-9816-3FD7A5BAC679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3DDE4D0-A554-B08E-D044-E14F4A8F5E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11441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DC36DB50-CC22-FE34-F334-EA4DCDEC3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EC33B5-33EF-53AE-F7E3-5E654236CE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3EF799-6305-9659-CCEC-9588AF4DE9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35C2DDF-1878-FECB-00E1-1D56C085D0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6C210A-22F0-C2AF-9D0E-F7E3E50C258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F012A26-29F9-8F9E-B20D-B55392F24A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1B173B-9A19-634D-161E-306D9BB2890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11891E7-FF9F-54AC-F950-E4F947BC76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B15038-145E-7458-2632-9BD9B1DC632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9" name="Espace réservé pour une image  4">
            <a:extLst>
              <a:ext uri="{FF2B5EF4-FFF2-40B4-BE49-F238E27FC236}">
                <a16:creationId xmlns:a16="http://schemas.microsoft.com/office/drawing/2014/main" id="{A9315436-C173-644A-76EC-732D60A426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07338" y="650875"/>
            <a:ext cx="898525" cy="900113"/>
          </a:xfrm>
        </p:spPr>
      </p:pic>
      <p:pic>
        <p:nvPicPr>
          <p:cNvPr id="2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6779A2A7-2C7E-3B81-A7B2-DF6AFE765A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9647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73057-B35F-CDB2-0679-18F415F47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8D6F99A-7FBE-42E6-998F-ACACD6610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ال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فكرة التالية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 عبروا عن موقفكم و أتمموا بما يناسب للتعليل.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7B8762-778E-C6FC-2B14-5F5DA425D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EAE30F5-089F-E38B-1CB4-9E4DFED59E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82763C3-02D4-B810-E06C-CCAEDEB18F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41E2395-B2D4-6FFD-934F-470880B07D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AB1CC1B-75D4-5731-BDC1-3C9B4963E1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4FE43F-2C19-7634-191B-4752772FB3E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232FFA6-A8D6-4A2F-3C4D-B2983BE904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620423-54DE-D0C0-A3D3-7DEE96F942C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2" name="Espace réservé pour une image  2">
            <a:extLst>
              <a:ext uri="{FF2B5EF4-FFF2-40B4-BE49-F238E27FC236}">
                <a16:creationId xmlns:a16="http://schemas.microsoft.com/office/drawing/2014/main" id="{20B90988-A4DE-5E6B-D0AA-DE8AC43B1C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4422C80-DDAE-B4ED-E6AC-F778E6F56071}"/>
              </a:ext>
            </a:extLst>
          </p:cNvPr>
          <p:cNvSpPr txBox="1"/>
          <p:nvPr/>
        </p:nvSpPr>
        <p:spPr>
          <a:xfrm>
            <a:off x="1169216" y="1925518"/>
            <a:ext cx="684000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يَجِبُ مَنْعُ ٱسْتِعْمَالِ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ٱلْهَواتِفِ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في ٱلْمَدْرَسَةِ.</a:t>
            </a:r>
            <a:endParaRPr lang="fr-MA" sz="4800" b="1" kern="0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665CE59-439F-C70C-C930-BEA9DAE70EC4}"/>
              </a:ext>
            </a:extLst>
          </p:cNvPr>
          <p:cNvSpPr txBox="1"/>
          <p:nvPr/>
        </p:nvSpPr>
        <p:spPr>
          <a:xfrm>
            <a:off x="546652" y="3591032"/>
            <a:ext cx="81699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أُوافِقُ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لِأَنَّ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.................... 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وَلِأَنَّ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......................... </a:t>
            </a:r>
            <a:endParaRPr lang="fr-MA" sz="4800" b="1" kern="0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BEFE80B-C16E-F0EF-A536-A882088DC265}"/>
              </a:ext>
            </a:extLst>
          </p:cNvPr>
          <p:cNvSpPr txBox="1"/>
          <p:nvPr/>
        </p:nvSpPr>
        <p:spPr>
          <a:xfrm>
            <a:off x="543891" y="5040221"/>
            <a:ext cx="81699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لا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أُوَافِقُ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لِأَنَّ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.................. 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وَلِأَنَّ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........................ </a:t>
            </a:r>
            <a:endParaRPr lang="fr-MA" sz="4800" b="1" kern="0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3546771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1D844-650A-45F1-B093-72E0D7EF8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E84FC1CE-572F-E414-764C-4DA9A0509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سوف أمر بين الصفوف لمساعدتكم</a:t>
            </a:r>
            <a:endParaRPr lang="fr-FR" sz="2400" dirty="0"/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4507D51B-C4A7-3F2C-9BF5-D331A3CB6A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706438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C725926-2D3A-88E0-849E-87BE60B346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7C95D4-9410-65AE-77A8-0F270F42C2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CF9396A-903F-AFA2-540C-99E0FE9FA9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9164287-629E-1A80-9325-95B8F054BF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FAEBFB9-F61C-CED6-8F03-4BFF5EBEE18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26D036-FB36-004B-DC44-B6340AEA07D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DC0969-6457-5AB3-0AD3-959E2F7DAE9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C5EB4C-9E23-330F-550F-1A8B85B3F1D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68C3B2E-361E-6123-7FDF-E291356D7422}"/>
              </a:ext>
            </a:extLst>
          </p:cNvPr>
          <p:cNvSpPr txBox="1"/>
          <p:nvPr/>
        </p:nvSpPr>
        <p:spPr>
          <a:xfrm>
            <a:off x="1169216" y="1925518"/>
            <a:ext cx="684000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يَجِبُ مَنْعُ ٱسْتِعْمَالِ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ٱلْهَواتِفِ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في ٱلْمَدْرَسَةِ.</a:t>
            </a:r>
            <a:endParaRPr lang="fr-MA" sz="4800" b="1" kern="0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C3E939F-CDEA-3A2E-8DB3-B63EABE49E24}"/>
              </a:ext>
            </a:extLst>
          </p:cNvPr>
          <p:cNvSpPr txBox="1"/>
          <p:nvPr/>
        </p:nvSpPr>
        <p:spPr>
          <a:xfrm>
            <a:off x="546652" y="3591032"/>
            <a:ext cx="81699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أُوافِقُ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لِأَنَّ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.................... 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وَلِأَنَّ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......................... </a:t>
            </a:r>
            <a:endParaRPr lang="fr-MA" sz="4800" b="1" kern="0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2DAABB5-D9FD-1CF4-D629-9456761F8699}"/>
              </a:ext>
            </a:extLst>
          </p:cNvPr>
          <p:cNvSpPr txBox="1"/>
          <p:nvPr/>
        </p:nvSpPr>
        <p:spPr>
          <a:xfrm>
            <a:off x="543891" y="5040221"/>
            <a:ext cx="81699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لا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أُوَافِقُ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لِأَنَّ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.................. 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وَلِأَنَّ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........................ </a:t>
            </a:r>
            <a:endParaRPr lang="fr-MA" sz="4800" b="1" kern="0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7409887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5CBB0-D9CA-DF00-9221-1F0DDA471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314BBD-818F-7C75-E893-1678D9A92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واحد يقدم لنا عمله,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04BB7A-1965-6965-56F7-AFE57B4F0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338DB2-267F-D61F-3F6A-1A09964C4D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7E3812E-758E-1C52-F263-F1A4EC0CCC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1989CC4-403E-5F1E-A881-1F69797236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D585FF6-DC14-00AF-EE48-1687B3898D1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5942B6-7AAF-0CCF-1E0B-64F22EF3236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210053-B8F5-BC30-A455-8B3E71B3F5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91FD176-DD9E-A2FE-25E2-380286B618F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04DEF31-D02E-B1D2-DFDB-BF0D933499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124" y="1512118"/>
            <a:ext cx="4775752" cy="4775752"/>
          </a:xfrm>
          <a:prstGeom prst="rect">
            <a:avLst/>
          </a:prstGeom>
        </p:spPr>
      </p:pic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C9100D35-2DE4-E24C-9C93-B7B98242D6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02451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649" y="999269"/>
            <a:ext cx="3234184" cy="720000"/>
          </a:xfrm>
        </p:spPr>
        <p:txBody>
          <a:bodyPr/>
          <a:lstStyle/>
          <a:p>
            <a:pPr lvl="0" algn="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ورشة القراءة – الحصة 4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83401"/>
            <a:ext cx="7789894" cy="3091198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299411" y="2924174"/>
            <a:ext cx="6533147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حي بن يقظان (1) – تركيب و تقويم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4249791" y="1730626"/>
            <a:ext cx="2975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 rtl="1">
              <a:defRPr sz="36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 – الحصة 4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  <p:pic>
        <p:nvPicPr>
          <p:cNvPr id="5" name="Image 8">
            <a:extLst>
              <a:ext uri="{FF2B5EF4-FFF2-40B4-BE49-F238E27FC236}">
                <a16:creationId xmlns:a16="http://schemas.microsoft.com/office/drawing/2014/main" id="{3BE6C508-0C53-9D16-9D22-FD939E761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6833" y="1139239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E90184-17B2-1C30-A2C3-B190C6217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1" y="1772260"/>
            <a:ext cx="46907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59328EA-B723-6C0E-E427-93F4145C8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قراءة الجزء الأول من نص " حي بن يقظان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67CFD88-A632-7DE0-88C5-F009B7D24B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EDD33BA-FDF6-6817-CCEC-9E62E5265B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95858C72-269F-F713-DEF3-755A10BDC1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1602DA7-D8B9-CB3F-AE3F-99550FB466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603824EE-146C-6868-5FB0-FC012ADCEC1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FCE3A03-AFF6-26E7-C83C-EB6D246186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1BC096F-D704-5C70-892B-2CB7A34B9F8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FD85E79-0A8F-E883-223F-B8ACDFA907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7BC216E2-F890-13C7-77A4-BA83D43712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598BB64-0527-43FD-D1D6-75D6CB46B359}"/>
              </a:ext>
            </a:extLst>
          </p:cNvPr>
          <p:cNvGrpSpPr/>
          <p:nvPr/>
        </p:nvGrpSpPr>
        <p:grpSpPr>
          <a:xfrm>
            <a:off x="543723" y="2192298"/>
            <a:ext cx="8281190" cy="4196152"/>
            <a:chOff x="543723" y="2192298"/>
            <a:chExt cx="8281190" cy="419615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6CAF10D-E2DA-F0BD-8888-56E553275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25053" y="2192299"/>
              <a:ext cx="2893894" cy="4196151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D4570FF-9451-7BD2-BF05-9589123983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43723" y="2192298"/>
              <a:ext cx="2631337" cy="4196151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3D142B0-F1F3-BBB5-FF64-AA8B7075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861561" y="2192298"/>
              <a:ext cx="2963352" cy="41862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55093331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75997-5DD7-EFA4-7B37-B37660799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7B37321-09B9-D22B-CC46-81B5AE23D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ذلك نصحح الواجب المنزلي. سأراقب إنجازاتكم.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08BBE3C-7F73-7851-37B5-5759729600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4431EA6F-EFF4-CC69-1DF5-87C1756B7C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65A37BCF-4712-FB63-F511-4C204A6ECF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D6BB5E3C-8348-FC3E-58D2-1B6125A79B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D4086760-F572-C541-0C31-FB121AF6CF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F77D22A-C6EF-878C-571B-D6229BFFCCC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BEC5A6BA-CB1E-3927-FD83-2696FC0CB25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D96E2B2E-FC3E-3055-538D-AF6CAE31C13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754B3C84-E718-CE7B-F9C7-6B3B5010C5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75EEE80-E3BE-8DA3-2DCE-9253218B8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4331" y="1925518"/>
            <a:ext cx="7391071" cy="445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264411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355F6-B201-AA6C-FD89-F10B3A341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50F832E-3FBB-8125-0972-717944694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يجيب" هل انتم متفقون ؟  أين ورد الجواب في النص ؟  (تصحيح تفاعلي)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3BB94550-38AF-D112-7332-9E156C9ACD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B75691E-E96B-4390-51F5-EF7CE84300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731116FD-1048-8FE3-CB06-8E0A2E5690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B0F251EC-2A4E-962B-C6EB-4D45C050F3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D9D757A4-5F65-83ED-DD82-BE6F3D9B8A2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BBB97251-E463-BE15-1960-E15795A6FA2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579C5CDE-3DBD-FC0F-51C4-98BAAE49A48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B15EA80-74E9-B8EC-314B-5C881CA45AA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22E0E623-953C-09F9-7875-C0A3E7734A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C267F5B-495E-1DE4-1FCA-3913F99ADC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4331" y="1925518"/>
            <a:ext cx="7391071" cy="445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132229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25C57-9975-2B1F-57EC-D573DB140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DA2F9F-079F-61ED-60D3-6C9A45576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EBB54031-72E3-F31E-A28C-6FD70E7F99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F71EA9E1-B7AF-A5AE-3809-6D90B28A9F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974FFFD8-4622-0890-FCF0-BCF59C30B5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FFCE36B1-F3EB-88F6-252A-8AD91F78BC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426007EA-F533-D698-5113-73066EAA6B7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F26CE35B-AFD7-A8C9-1E05-C061EF1CA1D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5109E0B0-0AA9-39B1-EE81-5C0953663C9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0C71E610-7A5A-E501-6A05-92E85699452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A07255EA-E15E-171D-A791-B7B3BBF98E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B5EC0F2-1698-D60D-E5AC-C89A91081F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4331" y="1925518"/>
            <a:ext cx="7391071" cy="445455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138C982-D5C3-3518-DFE6-11009B08A78E}"/>
              </a:ext>
            </a:extLst>
          </p:cNvPr>
          <p:cNvSpPr txBox="1"/>
          <p:nvPr/>
        </p:nvSpPr>
        <p:spPr>
          <a:xfrm>
            <a:off x="1371600" y="2171660"/>
            <a:ext cx="67198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اِهْتَمَّ حَيٌّ بِٱلظَّبْيَةِ لِأَنَّها كانَتْ تَعْتَني بِهِ، فَأَحَبَّها وَتَعَلَّقَ بِها.</a:t>
            </a:r>
            <a:r>
              <a:rPr lang="ar-MA" dirty="0"/>
              <a:t>.</a:t>
            </a:r>
            <a:endParaRPr lang="fr-MA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009B0B7-F8DC-9359-A8DD-201970DA12B5}"/>
              </a:ext>
            </a:extLst>
          </p:cNvPr>
          <p:cNvSpPr txBox="1"/>
          <p:nvPr/>
        </p:nvSpPr>
        <p:spPr>
          <a:xfrm>
            <a:off x="4018241" y="3891184"/>
            <a:ext cx="28496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أَوْراقُ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ٱلشَّجَرِ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جُلودُ ٱلْحَيَواناتِ.</a:t>
            </a:r>
            <a:endParaRPr lang="fr-MA" sz="28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82AD7E0-087F-89A3-0C87-86D08ED77788}"/>
              </a:ext>
            </a:extLst>
          </p:cNvPr>
          <p:cNvSpPr txBox="1"/>
          <p:nvPr/>
        </p:nvSpPr>
        <p:spPr>
          <a:xfrm>
            <a:off x="888598" y="3891184"/>
            <a:ext cx="29775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اَلسَّتْرُ وَحِمايَةُ ٱلْجِسْمِ مِنَ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ٱلْبَرْدِ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endParaRPr lang="fr-MA" sz="28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D7C412A-0792-C1E6-1F92-29E92BC3C310}"/>
              </a:ext>
            </a:extLst>
          </p:cNvPr>
          <p:cNvSpPr txBox="1"/>
          <p:nvPr/>
        </p:nvSpPr>
        <p:spPr>
          <a:xfrm>
            <a:off x="4296310" y="4493987"/>
            <a:ext cx="23138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جُلودُ ٱلْحَيَواناتِ.</a:t>
            </a:r>
            <a:endParaRPr lang="fr-MA" sz="28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89C0B0A-1534-B264-1B0D-37BF776FE63B}"/>
              </a:ext>
            </a:extLst>
          </p:cNvPr>
          <p:cNvSpPr txBox="1"/>
          <p:nvPr/>
        </p:nvSpPr>
        <p:spPr>
          <a:xfrm>
            <a:off x="387626" y="4522047"/>
            <a:ext cx="35453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اَلدِّفْءُ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وَٱلْحِمايَةُ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مِنَ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ٱلْعَوامِلِ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ٱلطَّبيعِيَّةِ.</a:t>
            </a:r>
            <a:endParaRPr lang="fr-MA" sz="28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BFE63C-A3E9-F75B-AF2C-FD84477A87FB}"/>
              </a:ext>
            </a:extLst>
          </p:cNvPr>
          <p:cNvSpPr txBox="1"/>
          <p:nvPr/>
        </p:nvSpPr>
        <p:spPr>
          <a:xfrm>
            <a:off x="4516995" y="5130239"/>
            <a:ext cx="20931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اَلْخَشَبُ.</a:t>
            </a:r>
            <a:endParaRPr lang="fr-MA" sz="28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C112C58-8DC9-7B4B-259F-C1A360551A1E}"/>
              </a:ext>
            </a:extLst>
          </p:cNvPr>
          <p:cNvSpPr txBox="1"/>
          <p:nvPr/>
        </p:nvSpPr>
        <p:spPr>
          <a:xfrm>
            <a:off x="632373" y="5152910"/>
            <a:ext cx="32337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اَلدِّفاعُ عَنْ نَفْسِهِ وَإِبْعادُ ٱلْحَيَواناتِ</a:t>
            </a:r>
            <a:endParaRPr lang="fr-MA" sz="28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14BAA38-1B31-5F29-EFAD-BD0711334CB6}"/>
              </a:ext>
            </a:extLst>
          </p:cNvPr>
          <p:cNvSpPr txBox="1"/>
          <p:nvPr/>
        </p:nvSpPr>
        <p:spPr>
          <a:xfrm>
            <a:off x="3932947" y="5738430"/>
            <a:ext cx="28496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اَلْحِجارَةُ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وَٱلْأَغْصانُ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endParaRPr lang="fr-MA" sz="28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018772C-8997-CE78-0303-06E6173DBD2B}"/>
              </a:ext>
            </a:extLst>
          </p:cNvPr>
          <p:cNvSpPr txBox="1"/>
          <p:nvPr/>
        </p:nvSpPr>
        <p:spPr>
          <a:xfrm>
            <a:off x="864331" y="5710428"/>
            <a:ext cx="300180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اَلْحُصولُ عَلى ٱلطَّعامِ وَمُواجَهَةُ ٱلصِّعابِ.</a:t>
            </a:r>
            <a:endParaRPr lang="fr-MA" sz="2800" dirty="0"/>
          </a:p>
        </p:txBody>
      </p:sp>
    </p:spTree>
    <p:extLst>
      <p:ext uri="{BB962C8B-B14F-4D97-AF65-F5344CB8AC3E}">
        <p14:creationId xmlns:p14="http://schemas.microsoft.com/office/powerpoint/2010/main" val="315989856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9D557-7D06-0EA9-EEE2-58A722FBB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8E2F491-AA5F-1389-4B68-1B50CF1C3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قراءات فردية.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420B8C9C-0AFB-3405-F64B-F8E4435FA2B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DC0D4D93-18CF-161F-C2EE-020C5FCE43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04008E0F-E153-67A0-45FF-695E19133F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897F2A53-5A35-DD0F-760C-FBC1B1D9E92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04C7ED5C-FD09-4196-F86C-9BAC8F78700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7565A6C6-B474-F2E4-B73F-073C0E4407C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BFB9A697-807F-16DE-7728-9018DE040E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BA8BAF68-FFED-54D5-E9B9-FF05143F8C9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04EFFC6A-FCC9-ECFF-54E2-5A25D360F6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7A2E745-EE71-5E95-5404-60B40B58A1EC}"/>
              </a:ext>
            </a:extLst>
          </p:cNvPr>
          <p:cNvGrpSpPr/>
          <p:nvPr/>
        </p:nvGrpSpPr>
        <p:grpSpPr>
          <a:xfrm>
            <a:off x="543723" y="2192298"/>
            <a:ext cx="8281190" cy="4196152"/>
            <a:chOff x="543723" y="2192298"/>
            <a:chExt cx="8281190" cy="419615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7937C4B-3800-4D1A-8D53-491C77703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25053" y="2192299"/>
              <a:ext cx="2893894" cy="4196151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CD53987-E5E5-6B3D-1FBD-7289FFB9DB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43723" y="2192298"/>
              <a:ext cx="2631337" cy="4196151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6AD8BA5-641B-3559-7790-EA6F4F20FC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861561" y="2192298"/>
              <a:ext cx="2963352" cy="41862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4546326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1F3AE-C939-742D-F50B-9740D53F3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B49FEC6-DD06-DC45-D8BD-ED5A1B0AA24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F0C8311-7788-AF97-45F9-E1876267E5DD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C5EB385-2117-F646-E570-2941CD54E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ستجيبون  على الأسئلة التالية على كراساتكم. نشاط فرد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(10 دقائق للإنجاز).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93E1C471-8134-EAB8-C55C-0268FFA018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1D7D7D3C-80A8-C664-70EE-592256BCB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8E22BF74-7418-C029-CFFB-AB7A5F2900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942CE9C-6A81-F1E8-2C0D-49B87581F1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4F8D44E4-A1DA-DAC2-C850-4E71FB6025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5732A9B9-C030-CE3C-429B-E35225E33E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14CC7DB1-92FB-04C3-0CE4-2ABB4E77816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D742B47A-695E-D02F-B19F-C462D49923A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05985B1-960A-61AD-8FFB-6817CAB594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0C2467D-21C2-AC75-4167-44455C0F1A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1709193"/>
            <a:ext cx="7153275" cy="487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60487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819BC-658A-6699-F3A0-767B97AEE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8E5D14D-B479-322A-DC59-D7A23DB2E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 .</a:t>
            </a:r>
            <a:endParaRPr lang="fr-FR" sz="2400" b="1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D5BA0FF3-03CD-9251-85C0-8EE3E53D28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ED0DD598-6C9C-5BF9-E83F-10EE7D5240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CFEDE38C-A0D3-D3E8-6602-D46C458CAF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B363F5E-E19B-9C4F-3A44-7691C0EEAB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92C5738A-DC0B-0C00-3028-16FD61906C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B134656-9D04-1554-B7B8-E33427EA3F0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F94E6CE2-0497-5A5C-132B-451D89DF172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CEE8D24-5421-E553-115E-204FD071B9B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6C0DB46-E9EE-9792-E1E7-055516BF8B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2AFAFA-A276-463C-08F0-4084B1B2E9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1709193"/>
            <a:ext cx="7153275" cy="487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38717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30F41-560B-3001-F526-FDC0248E8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D1E5B6D-2634-220D-270E-61F2C922C4A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37A5FEF-D4B5-5C9B-971D-E911F7AA95BD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A47681C-64D0-942E-903E-1E2668CCC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السؤال 3. من يقرأ جوابه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هل انتم متفقون؟ من يقترح جوابا آخر؟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46DB57F5-B29A-54D7-E455-8617561606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BC7039B-F868-59C9-E4AD-301BF4F4B5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386EF6F6-B797-7F76-DE01-02974D9B6C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A5F062F-C598-147A-2001-64A16F8841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C3B10E3B-4D68-56BA-AFAA-E74C177A6C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4144001-6B78-8F5D-EDFC-5C1EA3AAACF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10855F5B-6F78-1F24-6A5C-EDB0E47627B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214536D-B949-33F4-3C92-B49C91600FA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C59DF611-7181-D196-0FDA-D9236D8F53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E2D089-2201-1ED5-42DD-91970A53F5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2318" y="2247497"/>
            <a:ext cx="8063532" cy="2865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71375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82E07-0C79-B332-308A-ED060FE2A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4C7DDBE-5C40-8692-3A05-1FAA36F0EC5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EF2AA2E-BD4D-CA3A-C7DA-9AFA9E4F993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DF310070-4ADB-507F-EBD0-873091E88E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87CEC6D9-BE8F-7222-0B05-ADD1A2F247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55F36D7D-23A5-6500-FBB3-BEA0558DEC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392A49A4-8E39-6E03-1E95-C2EEAA0248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A4935335-E088-4F58-60A4-C019098D307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932C585-1F72-BB4D-25A9-49F7897A10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9AD64B48-D450-80A8-2F6D-1159D9228FA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34DE1809-8F43-B1AE-4B95-FB37FC365D5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E534F7F0-1DAE-0B89-3C92-02CFE947BE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9AFBBAB8-A316-8067-AE70-EE9C7ABA8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نموذجا للإجابة . صححوا</a:t>
            </a:r>
            <a:r>
              <a:rPr lang="ar-MA" dirty="0"/>
              <a:t>.</a:t>
            </a:r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DA4B223-FBD6-DE50-CEB8-3208D5E43D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0234" y="2418947"/>
            <a:ext cx="8063532" cy="286562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DC536FF-F5B3-AAE9-FC72-B737140D200D}"/>
              </a:ext>
            </a:extLst>
          </p:cNvPr>
          <p:cNvSpPr txBox="1"/>
          <p:nvPr/>
        </p:nvSpPr>
        <p:spPr>
          <a:xfrm>
            <a:off x="6753225" y="3495675"/>
            <a:ext cx="11715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اَلذَّكاءُ</a:t>
            </a:r>
            <a:endParaRPr lang="fr-MA" sz="32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0516365-FA2C-86A9-4D50-4C294B643DE8}"/>
              </a:ext>
            </a:extLst>
          </p:cNvPr>
          <p:cNvSpPr txBox="1"/>
          <p:nvPr/>
        </p:nvSpPr>
        <p:spPr>
          <a:xfrm>
            <a:off x="632373" y="3495675"/>
            <a:ext cx="49111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اِبْتَكَرَ وَسائِلَ لِلْعَيْشِ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وَٱسْتَفادَ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ٱلطَّبيعَةِ.</a:t>
            </a:r>
            <a:endParaRPr lang="fr-MA" sz="32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B768E2B-671D-6C37-C1A8-F0A965137351}"/>
              </a:ext>
            </a:extLst>
          </p:cNvPr>
          <p:cNvSpPr txBox="1"/>
          <p:nvPr/>
        </p:nvSpPr>
        <p:spPr>
          <a:xfrm>
            <a:off x="6503794" y="4059636"/>
            <a:ext cx="19371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حُبُّ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ٱلاِسْتِكْشافِ</a:t>
            </a:r>
            <a:endParaRPr lang="fr-MA" sz="32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490C558-BBD0-ED59-A474-A09BD76EFAB3}"/>
              </a:ext>
            </a:extLst>
          </p:cNvPr>
          <p:cNvSpPr txBox="1"/>
          <p:nvPr/>
        </p:nvSpPr>
        <p:spPr>
          <a:xfrm>
            <a:off x="816111" y="4080450"/>
            <a:ext cx="49111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 يُلاحِظُ ما حَوْلَهُ وَيَتَساءَلُ عَنْ ٱلْأَشْياءِ</a:t>
            </a:r>
            <a:endParaRPr lang="fr-MA" sz="32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9D21E0B-50C6-0737-C420-0F9557074144}"/>
              </a:ext>
            </a:extLst>
          </p:cNvPr>
          <p:cNvSpPr txBox="1"/>
          <p:nvPr/>
        </p:nvSpPr>
        <p:spPr>
          <a:xfrm>
            <a:off x="6426865" y="4623597"/>
            <a:ext cx="19371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اَلصَّبْرُ</a:t>
            </a:r>
            <a:endParaRPr lang="fr-MA" sz="32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3E711A5-6E15-E8EA-51BE-0DE2803AAA5D}"/>
              </a:ext>
            </a:extLst>
          </p:cNvPr>
          <p:cNvSpPr txBox="1"/>
          <p:nvPr/>
        </p:nvSpPr>
        <p:spPr>
          <a:xfrm>
            <a:off x="739182" y="4622684"/>
            <a:ext cx="49111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تَحَمَّلَ صُعوباتِ ٱلْعَيْشِ في ٱلْجَزيرَةِ وَلَمْ يَسْتَسْلِمْ.</a:t>
            </a:r>
            <a:endParaRPr lang="fr-MA" sz="32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54025672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7913B-6E9B-8C8E-8D53-E7359B99E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6854699-C019-0E0D-FD56-6B9FB14694D9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D06BA00-42C8-E263-367E-6CAEEB6494FA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1E2E2A-4267-448A-2252-DC67C4882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السؤال 4. من يقرأ جوابه؟ هل أنتم متفقون؟ من يقترح جوابا آخر؟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F494C27-6885-CAD0-881E-736FBEC04A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4125DFE1-B7A6-4C63-5750-E23606A754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398F9084-1CD7-5D8F-97A2-723E2E0771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3614DD73-8320-9822-9FB1-DC3B1AE003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E48CAFFB-B823-A370-8E82-1CBBCE43734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7C85460-5B69-BCB1-7F36-4F2259D9E81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55CB269-15A1-8B5E-FDD6-2EB2465F0C9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E958ABA2-14B0-BAD8-CE37-0F443D8AD00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7EE62EA3-3E99-4254-C088-3C11B065D0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6626F88-6CD3-9BBA-9F6D-58AD9354D1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3210" y="2887776"/>
            <a:ext cx="8197579" cy="139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247446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AED71-F900-23A8-CBE5-FF20FE071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CD54B1B0-B04E-2808-FC20-0CEEC167421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9652E44-7A95-BE5D-F6A1-0F5CB04A3622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8CA7B32-8A65-67B3-5162-96882C089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0778ED43-F5A8-240D-D169-E00540397D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9212E8C8-2777-B478-F909-05593B90E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B1501CEA-DC70-3138-7AD9-10C9D16919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78BD2198-EF9A-09E6-FED0-41492D7A6F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474A3BCC-FD93-99E7-E2DD-9B4A0F2076E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71710705-4C0D-D206-F772-3035992F3AE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ECB41800-0EDA-4FC1-E17B-D4CD7839AEF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C1D0C330-AE85-AFFE-8A15-9F36C6E7329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2521C726-A702-B867-3DC8-170D933F50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9F25AB0-2013-9B01-BA56-8F7ADBF452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3210" y="2887776"/>
            <a:ext cx="8197579" cy="139846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36F8758-ECBA-343C-0432-F4BAB1974CDE}"/>
              </a:ext>
            </a:extLst>
          </p:cNvPr>
          <p:cNvSpPr txBox="1"/>
          <p:nvPr/>
        </p:nvSpPr>
        <p:spPr>
          <a:xfrm>
            <a:off x="565216" y="3256647"/>
            <a:ext cx="801356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لَوْ كُنْتُ مَكانَهُ، لَتَعامَلْتُ مَعَ ٱلطَّبيعَةِ بِحِذْرٍ وَذَكاءٍ، وَحاوَلْتُ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ٱلتَّأَقْلُمَ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 ٱلظُّروفِ،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وَٱسْتِعْمَلْتُ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 حَوْلي لِتَوْفيرِ ٱلطَّعامِ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وَٱلْمَأْوى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وَٱلْمُحافَظَةِ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نَفْسي.</a:t>
            </a:r>
            <a:endParaRPr lang="fr-MA" sz="32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5303910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57443D-7B55-DA27-6D8D-D8DA86E46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DA3BEA5-421C-6D0D-F654-D2E0BF441044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C86E88B-FE39-14C2-135B-4074E346AE1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7C81D50-CFBE-A17D-0F50-72701BD4C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السؤال 5. من يقرأ جوابه؟ هل أنتم متفقون؟ من يقترح جوابا آخر؟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DBEF7CF4-2046-2773-C0B7-426FB9D6B8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64D9A945-0C28-78F2-63CA-486DCDCB2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6E72A986-A220-DB2F-9EF4-F8FD80853A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83E5B72B-822C-029C-FA37-842DD14A20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2ACBAC1A-A1BF-E032-C782-F1DCF129F4F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E8C14E4E-523B-DBAD-E87B-2F43675C4B4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965E1547-C0A5-2365-94A5-AD9AF0DD93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EA10E35D-0163-FB00-1BE9-49F06F2767E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2E859F93-E05C-3F82-6825-EDA03D716E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AD4525C-E34C-F614-7D3E-1BCCB34CB1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4350" y="2728434"/>
            <a:ext cx="7969089" cy="1222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50483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5250A-55E8-0293-4595-32C5D6576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788C0184-97BD-F5F9-1933-141DFFB570D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1B8D75C-A80B-0B88-A0F9-234B9C100BD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8274D90-4FEB-0DD6-140F-6C5F2AB55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BA53CA59-4595-CB2E-7377-9FD1D14245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8BEB8264-2A26-4DB2-0740-F74ED8CFEC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A2C8754B-0F69-9AE9-B3B2-3CD996BFCFD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2F7DCB36-699F-542C-B5ED-8958784CE7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1019A236-3E70-C42A-2C35-96C4ED5320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CDCAE808-6BDB-4947-29E3-369B7AA6C7E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5C0590C6-B573-D822-3A8C-AF858993665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DAD873A2-DF1C-9C09-602C-3088976296C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ECE3B5AC-A6DE-D710-275D-28355334C1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303D665-C53A-BCB1-C380-0B00EA55F0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4350" y="2728434"/>
            <a:ext cx="7969089" cy="122258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090539C-45DB-7191-E2A5-E0A9D17DABEF}"/>
              </a:ext>
            </a:extLst>
          </p:cNvPr>
          <p:cNvSpPr txBox="1"/>
          <p:nvPr/>
        </p:nvSpPr>
        <p:spPr>
          <a:xfrm>
            <a:off x="864330" y="3091171"/>
            <a:ext cx="751052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نَسْتَفيدُ مِنْ تَجْرِبَتِهِ بِتَعَلُّمِ كَيْفِيَّةِ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ٱلتَّأَقْلُمِ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 ٱلطَّبيعَةِ،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وَٱلْمُحافَظَةِ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ٱلْبيئَةِ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وَٱسْتِعْمالِ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ٱلْمَوارِدِ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بِحِكْمَةٍ، وَمُواجَهَةِ ٱلتَّحَدِّياتِ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بِٱلصَّبْرِ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وَٱلتَّفْكيرِ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2919323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BC41-1F6F-2CC1-B5A0-2B9052EA5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E0D87EB8-C741-895C-BDE6-2D1903EF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304" y="121583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ورشة الكتابة </a:t>
            </a:r>
            <a:r>
              <a:rPr lang="fr-MA" sz="4000" dirty="0">
                <a:solidFill>
                  <a:srgbClr val="424D7C"/>
                </a:solidFill>
              </a:rPr>
              <a:t>-</a:t>
            </a:r>
            <a:r>
              <a:rPr lang="ar-MA" sz="4000" dirty="0"/>
              <a:t> </a:t>
            </a:r>
            <a:r>
              <a:rPr lang="ar-MA" sz="4000" dirty="0">
                <a:solidFill>
                  <a:srgbClr val="424D7B"/>
                </a:solidFill>
              </a:rPr>
              <a:t>الإنتاج الكتابي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0539CC-5072-1797-7F7D-4E40D7EC11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2300669"/>
            <a:ext cx="7789894" cy="3137605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B7B0373-6A9E-B5E2-1C43-58E4E5BCBC9B}"/>
              </a:ext>
            </a:extLst>
          </p:cNvPr>
          <p:cNvSpPr txBox="1">
            <a:spLocks/>
          </p:cNvSpPr>
          <p:nvPr/>
        </p:nvSpPr>
        <p:spPr>
          <a:xfrm>
            <a:off x="2322000" y="358544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defRPr/>
            </a:pPr>
            <a:r>
              <a:rPr lang="ar-MA" dirty="0">
                <a:latin typeface="Microsoft Uighur" panose="02000000000000000000" pitchFamily="2" charset="-78"/>
              </a:rPr>
              <a:t>كتابة الحجج – الحصة 2 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B7E8D8D-5442-0397-4A55-E0527B432A95}"/>
              </a:ext>
            </a:extLst>
          </p:cNvPr>
          <p:cNvSpPr txBox="1"/>
          <p:nvPr/>
        </p:nvSpPr>
        <p:spPr>
          <a:xfrm>
            <a:off x="2187146" y="2268834"/>
            <a:ext cx="5088718" cy="661720"/>
          </a:xfrm>
          <a:prstGeom prst="rect">
            <a:avLst/>
          </a:prstGeom>
        </p:spPr>
        <p:txBody>
          <a:bodyPr anchor="ctr"/>
          <a:lstStyle>
            <a:lvl1pPr algn="ctr" defTabSz="914400" rtl="1">
              <a:lnSpc>
                <a:spcPct val="90000"/>
              </a:lnSpc>
              <a:spcBef>
                <a:spcPct val="0"/>
              </a:spcBef>
              <a:buNone/>
              <a:defRPr lang="fr-MA" sz="4000" b="1">
                <a:solidFill>
                  <a:srgbClr val="424D7B"/>
                </a:solidFill>
                <a:latin typeface="Dosis ExtraBold" pitchFamily="2" charset="0"/>
                <a:ea typeface="+mj-ea"/>
                <a:cs typeface="Microsoft Uighur" panose="02000000000000000000" pitchFamily="2" charset="-78"/>
              </a:defRPr>
            </a:lvl1pPr>
          </a:lstStyle>
          <a:p>
            <a:pPr lvl="0"/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ورشة الكتابة 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-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 </a:t>
            </a:r>
            <a:r>
              <a:rPr lang="ar-MA" sz="3600" dirty="0">
                <a:latin typeface="Microsoft Uighur" panose="02000000000000000000" pitchFamily="2" charset="-78"/>
              </a:rPr>
              <a:t>الإنتاج الكتابي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F20D383-1A63-FDCE-DE0B-D08BBA0102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970" y="2112426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8BB70B-38F1-8697-6A54-87C852EA2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1244" y="135983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521C25-4846-D5B7-DDBE-44DDDE4A1F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" r="-1"/>
          <a:stretch>
            <a:fillRect/>
          </a:stretch>
        </p:blipFill>
        <p:spPr>
          <a:xfrm>
            <a:off x="7277297" y="2550866"/>
            <a:ext cx="59465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2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36411-D1A7-099D-1287-63DFF0BAB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C2B44472-E439-CEAC-7FAB-BA80C60343E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9EB79FC-7299-A97D-83F5-C5DD42345F9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25BB59D-9806-490B-B09B-446C7A048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كتابة الحجج؟ لماذا نكتب حججا؟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917B7015-A8DD-02FF-D7D8-F0BBDCC0B6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A169B8EF-DDAB-ED49-39DE-998BE450F5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2CE3322B-703D-95F8-3EF1-BC171C2AE1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8834FB6D-05E7-0A0F-CBD3-8088AAC2DD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B4164217-8D71-949E-23EC-52C20D30A7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7C6F3FB-64B5-02F9-7DB9-F1D520357DE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945E811-FE69-8DDE-42BF-107D3506497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1DCF423C-E381-B47C-B45E-A45357D785E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795F7E7B-90B9-EA2C-91D1-1935A6607F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A4E52021-8BA9-D3A9-F1C2-3E1F3DB14F7C}"/>
              </a:ext>
            </a:extLst>
          </p:cNvPr>
          <p:cNvSpPr txBox="1"/>
          <p:nvPr/>
        </p:nvSpPr>
        <p:spPr>
          <a:xfrm>
            <a:off x="2540996" y="3105769"/>
            <a:ext cx="4177045" cy="1090041"/>
          </a:xfrm>
          <a:prstGeom prst="roundRect">
            <a:avLst/>
          </a:prstGeom>
          <a:solidFill>
            <a:srgbClr val="FFC000">
              <a:lumMod val="60000"/>
              <a:lumOff val="40000"/>
              <a:alpha val="25098"/>
            </a:srgb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</a:rPr>
              <a:t>كتابة ٱلْحُجَجِ</a:t>
            </a:r>
            <a:endParaRPr kumimoji="0" lang="fr-MA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517616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5A105-8F22-8E09-970C-A8DEE7959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704725A-03FD-7725-F205-B44B9B4D166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813DBFC-7F09-08C9-1A4C-F7DE5CD243E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95E6825-84AD-314E-DB95-2407A854B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4A6A133B-51C8-78D3-A9A7-D0411FEAE5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72110102-19FB-756F-BC78-20F138949F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F1482999-786A-3B27-11D8-BC883E332A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3B2C99A0-0AF2-0F1B-4FD3-590A6330ED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93029055-593C-89C3-0AFC-C4124960FCC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327F7E5D-40A8-ADA1-DA40-45516166126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F30F8F6A-5398-B5A8-25C7-CE10F918CF7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91129C89-D097-5166-12EA-29A0B0FACDD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9AF87239-BBA0-678B-70D7-69837CDA1F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DA2499-99D7-849A-9B58-6F83185A99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7502" y="2709994"/>
            <a:ext cx="8088995" cy="2485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96215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FCEC2-6066-7B5E-43EC-91AE03E85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0418259-EBE4-3FBD-9A31-B53CBB6FBF5E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FC98A18-87BF-0E8C-4D93-FF58FC6483DD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6A138E2-0B68-4DF5-50B9-872C3818C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نستعمل أحيانا حججا مؤيدة للفكرة عندما نتفق معها و نريد إثبات صحة رأينا أو موقفنا. من يقرأ؟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283E54EA-896C-B826-C015-D217EF51933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AC4E353A-FEC4-1D2B-7932-2EB2C4E708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BE8F47C8-F02A-5DDD-3481-9F30A95D52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C2E5524F-F99B-143B-8EAA-C00925ED9F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D1CE7D7E-F70A-61BD-04F6-66C8C64ED9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FC280188-03FD-215A-0852-C5C95D36B94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5C6C5037-3F0B-F54A-A4EB-7FBDD0A48FF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BCB6A403-C063-8182-B68E-07068A25DF2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7528AEB5-AC5C-0B83-5689-4DA77648AB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ACDEF506-08A6-4E6D-6827-17014127E719}"/>
              </a:ext>
            </a:extLst>
          </p:cNvPr>
          <p:cNvSpPr txBox="1"/>
          <p:nvPr/>
        </p:nvSpPr>
        <p:spPr>
          <a:xfrm>
            <a:off x="2951370" y="2407488"/>
            <a:ext cx="3708367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حُجَجٌ مُؤَيِّدَةٌ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095984BA-76C1-73D4-1E9B-5D8722733B9B}"/>
              </a:ext>
            </a:extLst>
          </p:cNvPr>
          <p:cNvSpPr/>
          <p:nvPr/>
        </p:nvSpPr>
        <p:spPr>
          <a:xfrm>
            <a:off x="4538853" y="3700019"/>
            <a:ext cx="369266" cy="768469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199F7A6A-19A0-1D8A-CEF0-9E56C82B1724}"/>
              </a:ext>
            </a:extLst>
          </p:cNvPr>
          <p:cNvSpPr txBox="1"/>
          <p:nvPr/>
        </p:nvSpPr>
        <p:spPr>
          <a:xfrm>
            <a:off x="1380562" y="4739507"/>
            <a:ext cx="6382875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C00000"/>
                </a:solidFill>
                <a:sym typeface="Sakkal Majalla"/>
              </a:rPr>
              <a:t>أَسْتَخْدِمُها لِإِثْباتِ صِحَّةِ مَوْقِفي وَرَأْيي.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Sakkal Majalla"/>
            </a:endParaRPr>
          </a:p>
        </p:txBody>
      </p:sp>
    </p:spTree>
    <p:extLst>
      <p:ext uri="{BB962C8B-B14F-4D97-AF65-F5344CB8AC3E}">
        <p14:creationId xmlns:p14="http://schemas.microsoft.com/office/powerpoint/2010/main" val="2777018261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05549-EFB3-5FA3-992A-F68B29AF0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FCA5F94-4062-752F-8FBD-FDD94E05B530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DC643F5-631E-0AA1-F08D-2DCFAA6B2C4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E21D290-8C1C-0258-D455-A2ECCAF3A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 نستعمل أحيانا أخرى  حججا معارضة  للفكرة عندما لا نتفق معها و نريد إثبات ضعفها . من يقرأ؟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9F7FF8B0-BB57-AF15-E6D7-D626E01EF80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CFC73EE6-B159-9339-CF21-005FC4EB28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AC3B99D5-B543-38EA-2C8B-77F6CDE18B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E4F333A7-D7B4-E285-4368-711174A4C0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45E887AB-5B92-0363-C185-079B2790104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29E22364-D305-3F14-65F2-F6C8A1B8974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DF9D16C7-1453-9A42-7578-5B33786E40C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85C65E75-B321-CDAA-45F2-54B8D70DCEF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57090D91-7738-FAB5-3CB7-63A36AA248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64F6CDCA-E0B0-3EE7-CC1A-09E28F92331F}"/>
              </a:ext>
            </a:extLst>
          </p:cNvPr>
          <p:cNvSpPr txBox="1"/>
          <p:nvPr/>
        </p:nvSpPr>
        <p:spPr>
          <a:xfrm>
            <a:off x="2951370" y="2407488"/>
            <a:ext cx="3708367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حُجَجٌ مُعارِضَةٌ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F54FC0EA-CC57-426E-39C4-66361CF1E547}"/>
              </a:ext>
            </a:extLst>
          </p:cNvPr>
          <p:cNvSpPr/>
          <p:nvPr/>
        </p:nvSpPr>
        <p:spPr>
          <a:xfrm>
            <a:off x="4538853" y="3700019"/>
            <a:ext cx="369266" cy="768469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75427905-6EA9-2FBE-32F0-6ABD4258E52A}"/>
              </a:ext>
            </a:extLst>
          </p:cNvPr>
          <p:cNvSpPr txBox="1"/>
          <p:nvPr/>
        </p:nvSpPr>
        <p:spPr>
          <a:xfrm>
            <a:off x="476250" y="4739507"/>
            <a:ext cx="8191500" cy="80660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أَسْتَخْدِمُها لِبَيانِ نُقَطِ ٱلضَّعْفِ أَوِ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ٱلثَّغَراتِ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في مَوْقِفٍ مُخالِفٍ.</a:t>
            </a:r>
          </a:p>
        </p:txBody>
      </p:sp>
    </p:spTree>
    <p:extLst>
      <p:ext uri="{BB962C8B-B14F-4D97-AF65-F5344CB8AC3E}">
        <p14:creationId xmlns:p14="http://schemas.microsoft.com/office/powerpoint/2010/main" val="47424686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D2D4E-39B3-609E-2442-3F4212C54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7CCDE2B-2465-7437-DE83-A890B9F031D0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841B746-A64F-067B-81E1-37465FF2E93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EA9C1BE-A05F-2D9B-3898-DD2E4F1C1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معي سنكتب حججا مؤيدة و أخرى معارضة . من يقرأ الفكرة التالية؟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F49D4416-950F-9C9F-4DB0-FF84FE582C4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583F1EE0-1AC4-2A3C-8D76-44D7A82657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4BA57D0F-26BC-F784-89D1-B844116CBF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600A8C4C-3C2B-6225-911A-F29FC58FB8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D2D3A036-D65C-D74C-C0CB-3525FCC6D6B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C4F90FE-3E85-AF7E-8E2E-22CCA9AB6C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E4AAF4DF-B00B-18CD-D4BC-2213E272441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1311951D-835C-7925-2F26-F4294622732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B9B8DFB5-459B-FA1E-5B90-1BCC34597A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F15A515E-6736-C629-ECFD-0AAD869F0EBF}"/>
              </a:ext>
            </a:extLst>
          </p:cNvPr>
          <p:cNvSpPr txBox="1"/>
          <p:nvPr/>
        </p:nvSpPr>
        <p:spPr>
          <a:xfrm>
            <a:off x="725420" y="3241097"/>
            <a:ext cx="7931019" cy="207797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 ٱلْقِسْمِ، اِقْتَرَحَ بَعْضُ ٱلتَّلاميذِ فِكْرَةً جَديدَةً:</a:t>
            </a:r>
          </a:p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"نَغْرِسُ أَشْجاراً في ساحَةِ ٱلْمَدْرَسَةِ."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9123156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03F2A-A6BF-ACF6-9438-B666EA2F3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D53DD04-3F2D-9070-29A4-51AC843FF5F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2EE2CE0-D376-56C1-69D1-01FC60DE8F9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1F81DBE-E31F-E7CB-6FE8-8A05898B0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تتفقون مع الفكرة؟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A3644D60-6B2D-3092-86A6-D0B37719DC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791BC80E-8C0E-707E-9684-9C3458E0E9B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97B72F2B-0BDA-2F3C-B145-5B76C48D58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4741779C-D322-BB43-18EB-E3E3F3BCBD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750E5BC0-2E12-56F6-C3BB-0AF07914309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CD3540D9-5D92-1937-7E10-9D25AD3D83E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250AD6A6-7BBC-4CD8-0961-F471F88D9BD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11DDB34D-9452-6C74-4708-72AE62F9988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1942B5AB-DBF9-3975-6E21-FF11BDE359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5757863F-7E06-D79D-2514-D38AD038B56C}"/>
              </a:ext>
            </a:extLst>
          </p:cNvPr>
          <p:cNvSpPr txBox="1"/>
          <p:nvPr/>
        </p:nvSpPr>
        <p:spPr>
          <a:xfrm>
            <a:off x="691317" y="2390014"/>
            <a:ext cx="7931019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"نَغْرِسُ أَشْجاراً في ساحَةِ ٱلْمَدْرَسَةِ."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" name="Accolade fermante 1">
            <a:extLst>
              <a:ext uri="{FF2B5EF4-FFF2-40B4-BE49-F238E27FC236}">
                <a16:creationId xmlns:a16="http://schemas.microsoft.com/office/drawing/2014/main" id="{0D6EA484-7EFD-7EC2-7A46-D27690822E48}"/>
              </a:ext>
            </a:extLst>
          </p:cNvPr>
          <p:cNvSpPr/>
          <p:nvPr/>
        </p:nvSpPr>
        <p:spPr>
          <a:xfrm rot="16200000">
            <a:off x="4548545" y="2622403"/>
            <a:ext cx="450703" cy="2857981"/>
          </a:xfrm>
          <a:prstGeom prst="righ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9E7D9E7F-7899-A080-7128-16CDD63542EA}"/>
              </a:ext>
            </a:extLst>
          </p:cNvPr>
          <p:cNvSpPr txBox="1"/>
          <p:nvPr/>
        </p:nvSpPr>
        <p:spPr>
          <a:xfrm>
            <a:off x="4773895" y="4364176"/>
            <a:ext cx="3708367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أَنا أَتَّفِقُ مَعَ ٱلْفِكْرَةِ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3FEFB227-ACBF-68D1-2E48-19D9F7CFDF14}"/>
              </a:ext>
            </a:extLst>
          </p:cNvPr>
          <p:cNvSpPr txBox="1"/>
          <p:nvPr/>
        </p:nvSpPr>
        <p:spPr>
          <a:xfrm>
            <a:off x="610750" y="4364176"/>
            <a:ext cx="3708367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أَنا لا أَتَّفِقُ مَعَ ٱلْفِكَرَةِ</a:t>
            </a:r>
            <a:endParaRPr sz="5400" b="1" kern="0" dirty="0">
              <a:solidFill>
                <a:srgbClr val="424D7C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075459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DCD60-FCCC-BC9A-BC05-2EB6D0764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0C15644-D7EF-A8AA-AE36-6FD43A0AE315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334BA6E-7CAF-0205-BC7D-A1AF21A810D4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6BF9D8E-CCD1-2CCC-0C07-31E3B28B3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كنت مؤيّدا للفكرة سأقدم حجة مؤيدة. من يقرأ؟  من يقترح حجة أخرى مؤيدة؟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19E1D943-FDEB-6EB6-7C93-FFF2019644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3265B2AD-0FFE-D5D0-E3E6-DC48C061D7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EFBA2CCD-486D-ABDA-6A99-410EE8CD1E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5488BE91-3EBB-B428-72AD-F4B48B90CD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21BF6D3D-D966-C88B-96E9-A131729531F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8D20A972-CB4C-46A6-CDAE-84339BD947C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C72ED6F5-B6B8-C712-B1B9-9F8A22BBCFB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6A37C15C-938A-8DED-78FE-B4AFDEC12C3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749865B0-8F8B-A7E7-0784-723B7CEAD0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E0A52BC1-61BE-51D4-7F6F-70854AC24AD4}"/>
              </a:ext>
            </a:extLst>
          </p:cNvPr>
          <p:cNvSpPr txBox="1"/>
          <p:nvPr/>
        </p:nvSpPr>
        <p:spPr>
          <a:xfrm>
            <a:off x="632373" y="2935426"/>
            <a:ext cx="7943850" cy="2710296"/>
          </a:xfrm>
          <a:prstGeom prst="roundRect">
            <a:avLst>
              <a:gd name="adj" fmla="val 8815"/>
            </a:avLst>
          </a:prstGeom>
          <a:solidFill>
            <a:srgbClr val="F5F9F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أَنا أَتَّفِقُ 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مَعَ فِكْرَةِ غَرْسِ أَشْجارٍ في ساحَةِ ٱلْمَدْرَسَةِ لِأَنَّ 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ٱلْأَشْجارُ تُلَطِّفُ ٱلْجَوَّ وتُوَفِّرُ ٱلظِّلَّ أَثْناءَ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ٱلْحَرِّ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544336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C42B5-E1EF-1CB2-AB78-E8BC91212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9A152C90-C87E-045B-E9C9-7997B8813345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DDAFE53-AB37-8082-3680-B149DF696BCB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DF54451-BAF6-2334-BCD0-D665591AE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كنت معارضا للفكرة سأقدم حجة معارضة. من يقرأ؟  من يقترح حجة أخرى معارضة؟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67F7C0CD-560E-E4A8-0291-A592CB777F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2C409C2D-D4E4-9F53-866F-E9C0DEC55F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72C52479-F79A-191C-A9AA-F2E103686E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06C45B1A-1425-D796-2F1C-4C1CC70546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BD1A3FA9-4A34-355F-AA27-6FA8380922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73739DDF-9F4E-94AF-27DC-BC1E9483819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562E5B79-F4A2-5C80-27CD-4FF21C91A46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F6E6204-0565-15DB-F3BA-916754E8CA1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594A0097-0738-B5EC-7F24-C95DE4808B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4621DF3D-B03F-9A0B-F92A-47BD308E4841}"/>
              </a:ext>
            </a:extLst>
          </p:cNvPr>
          <p:cNvSpPr txBox="1"/>
          <p:nvPr/>
        </p:nvSpPr>
        <p:spPr>
          <a:xfrm>
            <a:off x="632373" y="2935426"/>
            <a:ext cx="7943850" cy="2710296"/>
          </a:xfrm>
          <a:prstGeom prst="roundRect">
            <a:avLst>
              <a:gd name="adj" fmla="val 8815"/>
            </a:avLst>
          </a:prstGeom>
          <a:solidFill>
            <a:srgbClr val="F5F9F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أَنا لا أَتَّفِقُ 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مَعَ فِكْرَةِ غَرْسِ أَشْجارٍ في ساحَةِ ٱلْمَدْرَسَةِ لِأَنَّ 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ٱلْأَشْجارُ قَدْ تَأْخُذُ مَسَاحَةً مِنْ مَكَانِ ٱللَّعِبِ.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13060936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77BF5-6DD3-6D84-A933-F3C60B9D5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B4BD69E-44F0-4243-0595-F182202CC747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F34A8D3-9263-05B8-D867-ACA6D833D732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D890E39-877E-ACC1-03D9-327BEF4D8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79 من كراساتكم. من يقرأ الخلاصة؟ 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4633A4DA-A7E6-1809-8093-05F8576B27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15D539AA-5418-1BFA-6B53-81A1868CDA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22AF9F2F-9A0B-245B-1EAC-1C47C04F38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39C69B0E-99D7-2F10-F7E2-B299AEBDD9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B34D5915-5C4D-F22D-4C6B-AC61559813C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CA8977F1-388F-0D7A-B532-6184AED66DA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159DC25D-1DF8-A9F2-C1A4-94CCC74F830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13FF236D-191C-BE00-A8EE-2211CBC5083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B0FF66C1-980C-ED39-F8E4-71291421CA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46189-4B6C-D29E-11C0-D159E04F08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53635" y="1521577"/>
            <a:ext cx="3674603" cy="5199002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F217A2C-852F-532F-05E6-6B983173EF64}"/>
              </a:ext>
            </a:extLst>
          </p:cNvPr>
          <p:cNvSpPr/>
          <p:nvPr/>
        </p:nvSpPr>
        <p:spPr>
          <a:xfrm>
            <a:off x="2958612" y="2027648"/>
            <a:ext cx="3040269" cy="1134652"/>
          </a:xfrm>
          <a:prstGeom prst="roundRect">
            <a:avLst>
              <a:gd name="adj" fmla="val 6566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067071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6E7F2-2A4D-A7A7-5E69-B231B8029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66BCD70-D986-860B-A536-A4BFD5BD1B55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EA77159-4CE5-E64C-5E39-8561D60E369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C9FC8AD-7391-0B2C-5D8F-1B5F93F20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الفكرة التالية. من يقرأ؟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1A15502F-6A41-C106-0967-8808B422D7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5B456CB6-1DF1-60F5-6998-FB95354C162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28AF89EF-ADFA-11EA-B7EC-73F6C8A0BB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E3E707C8-FA9E-E720-FFBD-39204D26E5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5CCFC636-88F5-3777-1E7F-A28253721B5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5471D683-E572-06B2-8B49-BDFFE8B4D92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3774D999-B787-6198-C0DC-FA1A652438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CAE06C6B-A8B4-8BA1-C8B5-C6E548FBA7B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37A073F5-9843-B5A8-E224-CE1CA005D6A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52679F0-A9C8-5FE5-3626-988B37811260}"/>
              </a:ext>
            </a:extLst>
          </p:cNvPr>
          <p:cNvSpPr txBox="1"/>
          <p:nvPr/>
        </p:nvSpPr>
        <p:spPr>
          <a:xfrm>
            <a:off x="632373" y="2720459"/>
            <a:ext cx="815581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تُفَكِّرُ ٱلْمَدْرَسَةُ في تَنْظيمِ حَمْلَةٍ لِتَنْظيفِ ساحَتِها بِمُشارَكَةِ ٱلتَّلاميذِ.</a:t>
            </a:r>
            <a:endParaRPr lang="fr-MA" sz="4800" b="1" kern="0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8422103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F3CC6-2BBB-9A5D-3AB7-0EECEB82C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C656C64-6B15-A82A-9A4A-BE77E4AC8782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CA72671-241F-71CA-4616-FAE05113179A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CCDC4EF-E780-8948-D967-D44379CD0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سنلعب معا لعبة الحجة المؤيدة و الحجة المعارضة.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47DC561-7424-A41F-E91A-A8F0426E815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FE7958D3-E5E1-00A5-8F99-D63289213A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F0B2920B-0261-CCF1-3DC2-572929A346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AEF7A8AD-748F-512B-18B8-8E9590A7F8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F2FAB177-3B6E-7B1E-D973-EF55D64E510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E6E1DDB0-B95A-C830-C6E4-DBF5CBF2FE8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4CD7F561-0F5B-FB16-2997-0D5CD84ED5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290CBA1C-67A3-713F-E5DD-6B38C8FF148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2552B5A4-0077-2280-EA06-FD03ABC584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1F2A39C-6138-0635-B2E3-F66B04C826D6}"/>
              </a:ext>
            </a:extLst>
          </p:cNvPr>
          <p:cNvSpPr txBox="1"/>
          <p:nvPr/>
        </p:nvSpPr>
        <p:spPr>
          <a:xfrm>
            <a:off x="494093" y="2396609"/>
            <a:ext cx="815581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تُفَكِّرُ ٱلْمَدْرَسَةُ في تَنْظيمِ حَمْلَةٍ لِتَنْظيفِ ساحَتِها بِمُشارَكَةِ ٱلتَّلاميذِ.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A178CFAC-637B-1CCF-3BFD-A6FDF3E7CBBD}"/>
              </a:ext>
            </a:extLst>
          </p:cNvPr>
          <p:cNvSpPr txBox="1"/>
          <p:nvPr/>
        </p:nvSpPr>
        <p:spPr>
          <a:xfrm>
            <a:off x="5638800" y="4921593"/>
            <a:ext cx="2897981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حُجَّةٌ مُؤَيِّدَةٌ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FA792789-8BB6-D900-3A9A-4F2B3576EB86}"/>
              </a:ext>
            </a:extLst>
          </p:cNvPr>
          <p:cNvSpPr txBox="1"/>
          <p:nvPr/>
        </p:nvSpPr>
        <p:spPr>
          <a:xfrm>
            <a:off x="882072" y="4921593"/>
            <a:ext cx="2897981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حُجَّةٌ مُعارِضَةٌ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B3AAA36-AC6E-E8D9-12A0-385D9EF1AE07}"/>
              </a:ext>
            </a:extLst>
          </p:cNvPr>
          <p:cNvSpPr txBox="1"/>
          <p:nvPr/>
        </p:nvSpPr>
        <p:spPr>
          <a:xfrm>
            <a:off x="4328919" y="4178388"/>
            <a:ext cx="5955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C00000"/>
                </a:solidFill>
              </a:rPr>
              <a:t>؟</a:t>
            </a:r>
            <a:endParaRPr lang="fr-MA" sz="7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514142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EAE58-B1E3-F8C2-66D5-BE5B6CD41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4EDC1C0-E499-9E96-44F1-726BDD2A9150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FE58AC0-28A2-BD48-F2F6-9DF1CB2599D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16A798C-9744-606E-D395-17E5886B9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كانت الحجة مؤيدة قفوا. و إن كانت معارضة اجلسوا.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DA4F7C30-3E80-42C8-FA87-99A9F4F7CF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5BDEEE2-2E03-B71B-E217-557224B0C3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65172FC6-C6B7-9269-BB1E-9A3F9AAAE4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F6434422-7FAC-75B7-B37F-0EB4D1E0B5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8BC235C7-E500-1B2E-5A8C-43E6826B3A7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7C4DF320-38E6-60D9-B624-556DB6F72EC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4A3E0C4B-7CBA-EF95-254B-5110F565D16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7123EE3-08BD-2149-02F6-EE1CDC0AD6C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435AF05B-C68A-491D-317F-DCA6B6C2A5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DA87F1D-67FA-3642-D974-537B10F2E79E}"/>
              </a:ext>
            </a:extLst>
          </p:cNvPr>
          <p:cNvSpPr txBox="1"/>
          <p:nvPr/>
        </p:nvSpPr>
        <p:spPr>
          <a:xfrm>
            <a:off x="494093" y="2396609"/>
            <a:ext cx="815581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تُفَكِّرُ ٱلْمَدْرَسَةُ في تَنْظيمِ حَمْلَةٍ لِتَنْظيفِ ساحَتِها بِمُشارَكَةِ ٱلتَّلاميذِ.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2EB2E666-4AFF-7A19-2726-C8067840EE93}"/>
              </a:ext>
            </a:extLst>
          </p:cNvPr>
          <p:cNvSpPr txBox="1"/>
          <p:nvPr/>
        </p:nvSpPr>
        <p:spPr>
          <a:xfrm>
            <a:off x="5638800" y="4921593"/>
            <a:ext cx="2897981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حُجَّةٌ مُؤَيِّدَةٌ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C316A348-2988-2163-01E9-6BF353C0AB24}"/>
              </a:ext>
            </a:extLst>
          </p:cNvPr>
          <p:cNvSpPr txBox="1"/>
          <p:nvPr/>
        </p:nvSpPr>
        <p:spPr>
          <a:xfrm>
            <a:off x="882072" y="4921593"/>
            <a:ext cx="2897981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حُجَّةٌ مُعارِضَةٌ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EE8E243-3B09-02C9-CAC6-AC96512F43A1}"/>
              </a:ext>
            </a:extLst>
          </p:cNvPr>
          <p:cNvSpPr txBox="1"/>
          <p:nvPr/>
        </p:nvSpPr>
        <p:spPr>
          <a:xfrm>
            <a:off x="4328919" y="4178388"/>
            <a:ext cx="5955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7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116908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255F5-2A85-422B-A5AD-F16FA59C5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8A43967-0BDF-6518-8327-416C8DD78EE5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352A456-68E8-333B-F40E-5F00FAEBD68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A13252D-AD5B-CC92-8F33-BE8F94130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الحجة. هل هي مؤيدة ام معارضة لفكرة حملة التنظيف؟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AB40C0F5-66AE-ABA3-F68C-81CFD6C53F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3B0FB60F-A342-40A5-E0B6-0BAD53FDEF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20728E24-F446-161C-F03A-2985D6A600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EA710693-207B-63F8-0AD3-D54CFB14C0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3FB39D3F-3BCB-FAFA-8948-700B55253D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1B2E55D-81DD-49A0-FD95-DB5B6CF442F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19B61E7C-610A-6A18-15A4-7989EE5275E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B31ABEB7-8AE5-F07C-F78A-A1CC50BC42E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ED1EC7B0-2881-14F6-8EE4-01346E3BF2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0078E984-0281-10E1-B455-0A25BE3B4F5B}"/>
              </a:ext>
            </a:extLst>
          </p:cNvPr>
          <p:cNvSpPr txBox="1"/>
          <p:nvPr/>
        </p:nvSpPr>
        <p:spPr>
          <a:xfrm>
            <a:off x="5638800" y="4921593"/>
            <a:ext cx="2897981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حُجَّةٌ مُؤَيِّدَةٌ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1A822D72-D5EA-76CB-D6FE-A61CE190B86A}"/>
              </a:ext>
            </a:extLst>
          </p:cNvPr>
          <p:cNvSpPr txBox="1"/>
          <p:nvPr/>
        </p:nvSpPr>
        <p:spPr>
          <a:xfrm>
            <a:off x="882072" y="4921593"/>
            <a:ext cx="2897981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حُجَّةٌ مُعارِضَةٌ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CF9CD04-4107-5A5A-2685-403C955883CD}"/>
              </a:ext>
            </a:extLst>
          </p:cNvPr>
          <p:cNvSpPr txBox="1"/>
          <p:nvPr/>
        </p:nvSpPr>
        <p:spPr>
          <a:xfrm>
            <a:off x="4318916" y="3604469"/>
            <a:ext cx="5955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7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3D85781-C973-73DC-3DC6-4592DD3052A3}"/>
              </a:ext>
            </a:extLst>
          </p:cNvPr>
          <p:cNvSpPr txBox="1"/>
          <p:nvPr/>
        </p:nvSpPr>
        <p:spPr>
          <a:xfrm>
            <a:off x="632373" y="2281030"/>
            <a:ext cx="81558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اَلْمُشارَكَةُ في حَمْلَةِ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ٱلتَّنْظيفِ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تُسَاهِمُ فِي تَعْليمِ ٱلتَّلاميذِ قيمَةَ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ٱلْمُسْؤولِيَّةِ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وَٱلْمُحافَظَةِ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عَلى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ٱلْمُمْتَلَكاتِ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ٱلْمُشْتَرَكَةِ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4110599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A2A08-2A4C-45AE-202A-5643C288E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FE129E64-EA98-4ABA-29BB-3FE65A796190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AAFF557-23B3-4984-5B1C-56003B487E4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CF2E8B7-3508-3548-E1D1-6E59E6AAE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الحجة. هل هي مؤيدة ام معارضة لفكرة حملة التنظيف؟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D1F3B6AC-9D6D-2644-A791-1226C10036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9EE3ECC3-D7D8-EB79-AA09-AF04E54867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198AF4D2-FA85-9E7D-156C-D483D1B9C5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4FD5A093-2FBA-1101-50DE-1F748F81C3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FE7E8962-3571-AC09-3953-0BF0EB47A93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5A1E9AE4-DC3A-4A58-F26E-D363350E372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55EBCD4D-03B6-8CEE-C060-8CB1C8DBB8A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FF293715-3869-6BB6-8306-1A19383C897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DD5EE3B0-5877-909C-99D4-F9E0471F01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B256F220-9904-74E5-6F1D-C2864AE46DF6}"/>
              </a:ext>
            </a:extLst>
          </p:cNvPr>
          <p:cNvSpPr txBox="1"/>
          <p:nvPr/>
        </p:nvSpPr>
        <p:spPr>
          <a:xfrm>
            <a:off x="5638800" y="4921593"/>
            <a:ext cx="2897981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حُجَّةٌ مُؤَيِّدَةٌ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9FA29A76-C639-6925-8A09-77016CA8B10C}"/>
              </a:ext>
            </a:extLst>
          </p:cNvPr>
          <p:cNvSpPr txBox="1"/>
          <p:nvPr/>
        </p:nvSpPr>
        <p:spPr>
          <a:xfrm>
            <a:off x="882072" y="4921593"/>
            <a:ext cx="2897981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حُجَّةٌ مُعارِضَةٌ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6FDE50A-475A-EDE2-E8AD-226AB6352954}"/>
              </a:ext>
            </a:extLst>
          </p:cNvPr>
          <p:cNvSpPr txBox="1"/>
          <p:nvPr/>
        </p:nvSpPr>
        <p:spPr>
          <a:xfrm>
            <a:off x="4318916" y="3604469"/>
            <a:ext cx="5955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7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83416A9-9D5A-A9AE-41B4-D640603FEAC3}"/>
              </a:ext>
            </a:extLst>
          </p:cNvPr>
          <p:cNvSpPr txBox="1"/>
          <p:nvPr/>
        </p:nvSpPr>
        <p:spPr>
          <a:xfrm>
            <a:off x="632373" y="2281030"/>
            <a:ext cx="81558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يُمْكِنُ أَنْ يُؤَدِّيَ إِشْراكُ ٱلتَّلاميذِ في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ٱلتَّنْظيفِ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إِلى تَضْييعِ جُزْءٍ مِنْ وَقْتِ ٱلتَّعَلُّمِ.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2492238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10FF2-6E40-45E6-1116-4D17129E0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A92B95B-813F-8049-7436-C4D39B01F5A2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EF4903B-7B8A-8023-9E16-1AEEE3F12909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DA71201-0674-FB01-1162-9D2FA6914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الحجة. هل هي مؤيدة ام معارضة لفكرة حملة التنظيف؟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1D48816A-3863-6C19-55C8-7EA6DBF808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640E348A-38FD-DDBF-B5F8-83602EBBBF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B30FE627-9AEA-3F0E-8C6C-3C56F8D116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6C2AE6B8-88D2-5E24-906E-2EC816F660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C3C9729F-5096-FF25-067E-B7E8256F78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8A3636ED-FB38-8B76-02B6-16A550CF72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B49A9E5-EE97-D1BC-4EDB-86E31C806A3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C7266F9A-0428-28FD-1774-6643D7FF57B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AE1A6FDC-1FAB-6B78-99C0-A70EA27C5B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86481CEB-7805-3753-D5F9-C7A643223BE4}"/>
              </a:ext>
            </a:extLst>
          </p:cNvPr>
          <p:cNvSpPr txBox="1"/>
          <p:nvPr/>
        </p:nvSpPr>
        <p:spPr>
          <a:xfrm>
            <a:off x="5638800" y="4921593"/>
            <a:ext cx="2897981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حُجَّةٌ مُؤَيِّدَةٌ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40531A80-3B3C-C13E-FA99-3056B0D713BE}"/>
              </a:ext>
            </a:extLst>
          </p:cNvPr>
          <p:cNvSpPr txBox="1"/>
          <p:nvPr/>
        </p:nvSpPr>
        <p:spPr>
          <a:xfrm>
            <a:off x="882072" y="4921593"/>
            <a:ext cx="2897981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حُجَّةٌ مُعارِضَةٌ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0853E75-98BE-02B4-0471-8CF5DE130B6C}"/>
              </a:ext>
            </a:extLst>
          </p:cNvPr>
          <p:cNvSpPr txBox="1"/>
          <p:nvPr/>
        </p:nvSpPr>
        <p:spPr>
          <a:xfrm>
            <a:off x="4318916" y="3604469"/>
            <a:ext cx="5955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7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C52E064-89C9-0B30-0BC4-5CF4E5610B3E}"/>
              </a:ext>
            </a:extLst>
          </p:cNvPr>
          <p:cNvSpPr txBox="1"/>
          <p:nvPr/>
        </p:nvSpPr>
        <p:spPr>
          <a:xfrm>
            <a:off x="632373" y="2281030"/>
            <a:ext cx="81558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يُمْكِنُ تَوْكيلُ مَهَمَّةِ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ٱلتَّنْظيفِ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 لِعُمَّالٍ مُخْتَصّينَ، وَذَلِكَ أَكْثَرُ فَعَالِيَّةً وَأَقَلُّ خَطَراً عَلى ٱلتَّلامِيذِ.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85402766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3703B-52D1-D5BB-B2C4-4B5D255C6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23AEBD1-6F3C-B551-72EB-6686AF2B09F0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C5487D0-2BF3-738B-E4B6-974AF454EB19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E18840B-0383-F9BA-6E0A-0D29AA0D7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الحجة. هل هي مؤيدة ام معارضة لفكرة حملة التنظيف؟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981D0C8-516C-6602-176D-1EB0F3D208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53E4F734-CC62-E687-8434-D9D2F00612F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455B9F44-7439-76AE-F927-0B9D79D4CA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D821C466-BDC5-2977-F04F-9A3A468F0C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4817B45D-E50E-819A-BF96-BD9881D9663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63F5C34-930D-2A57-07A2-8567E6D2030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0CB1DBF-FD77-FD48-1A7E-96388D9EB5B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24333C6F-A0AC-ECBD-41B4-0C7972601EB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CE3690C9-2237-4CEF-107A-63D49A5663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D8CF25EA-FA89-E417-D50C-7B5FA105AA2D}"/>
              </a:ext>
            </a:extLst>
          </p:cNvPr>
          <p:cNvSpPr txBox="1"/>
          <p:nvPr/>
        </p:nvSpPr>
        <p:spPr>
          <a:xfrm>
            <a:off x="5638800" y="4921593"/>
            <a:ext cx="2897981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حُجَّةٌ مُؤَيِّدَةٌ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54E7C530-E952-B97B-E74F-56D5FCA7288E}"/>
              </a:ext>
            </a:extLst>
          </p:cNvPr>
          <p:cNvSpPr txBox="1"/>
          <p:nvPr/>
        </p:nvSpPr>
        <p:spPr>
          <a:xfrm>
            <a:off x="882072" y="4921593"/>
            <a:ext cx="2897981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حُجَّةٌ مُعارِضَةٌ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9739139-B08B-2119-C275-B15937540921}"/>
              </a:ext>
            </a:extLst>
          </p:cNvPr>
          <p:cNvSpPr txBox="1"/>
          <p:nvPr/>
        </p:nvSpPr>
        <p:spPr>
          <a:xfrm>
            <a:off x="4318916" y="3604469"/>
            <a:ext cx="5955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7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96EBF42-1C6D-FF6B-EB41-5A7191134F01}"/>
              </a:ext>
            </a:extLst>
          </p:cNvPr>
          <p:cNvSpPr txBox="1"/>
          <p:nvPr/>
        </p:nvSpPr>
        <p:spPr>
          <a:xfrm>
            <a:off x="632373" y="2281030"/>
            <a:ext cx="81558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تُعَدُّ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ٱلسَّاحَةُ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ٱلنَّظيفَةُ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بيئَةً مُناسِبَةً لِلتَّعَلُّمِ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وَٱللَّعِبِ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مِمّا يُحَسِّنُ راحَةَ ٱلتَّلامِيذِ وَنَفْسِيَّتَهُمْ.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417073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1EFA1-1CFF-9078-B487-A2000FFD7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A5A01D1-D188-AC2B-0ED7-CE01CFD4880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D9FA3FB-7A42-8715-FCFE-8DF90D08F54D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15AAB31-1CD1-F6F4-A0B3-1A38C2AED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أنجزوا النشاط التالي على كراساتكم. الصفحة 137 . 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AA6512DC-284F-6F48-25F3-2BE9EEB5DA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0C10311D-869B-3FC5-B017-6B2E59A42E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F0E17596-7206-5348-8A6E-BF6E56E9AD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0699A1D-8A6B-D200-484C-3CCBE76B87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7C7158A5-958B-E1B5-C402-80C2AE44F3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2B7D6643-1530-79D0-1E2C-0D8ED71A0DF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8C710009-11FA-8B8C-3AA0-AE04EBE57EE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67E8AA73-9044-0A07-E2AB-3467FA06B84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7888E7C9-79C1-23A8-74F5-FA48140C49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3009357-AB9C-FDBD-8016-B9A0878B8E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7385" y="1453888"/>
            <a:ext cx="5847815" cy="516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597954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D866C-00A8-C25A-9370-93A3773E6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F98B05A-103E-488A-8578-FEFB48FCF23B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35F616E-207E-2AC9-84AA-E8C12011C47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64D2B60-5C6A-1B81-76B0-50ADE3F64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E66ACCA6-24E9-FC7A-02B2-9D69F9B388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97193685-C1E5-C728-3995-164D709B19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5B209445-7BE7-03DD-6FEF-831535FDD4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57FB1BF5-0B57-A065-C42C-EFB1B5AAF0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5A5DA91D-5EE3-E432-E9C0-5023CC6EB64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AD58AEBF-BEBC-5905-3F43-AF174DF83AF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99DFED8A-CD72-E3F7-74C0-D02592E0BB6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88578886-8CB1-19A4-392A-EF93A23E381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97475CA7-8C79-562C-D653-CCAF67E4E6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B9A899B-04D4-CAE9-D551-658919FE2A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7385" y="1453888"/>
            <a:ext cx="5847815" cy="516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632102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97FE7-2F79-DFB7-646C-5CDAB3046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742E71CE-CA29-3AAD-E436-3B5EFA92E992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ABD65D4-7902-7DFB-1696-858F27561D4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58F4AAF-C122-B7A2-8ECE-D07A24A4B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لنصحح، من منكم يعرض  انتاج مجموعته.؟ هل أنتم متفقون؟ من يقترح جوابا آخر؟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1B405AEF-22B3-5C8A-5534-CDC06751D0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5F6FB415-133F-7FE7-7864-BA55C0BFAA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10D5A678-DAEC-A38C-372B-30DEC1E546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3F29D570-883F-863E-785F-522313F3FB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4D868E57-FD5B-EBF4-38F8-C80B31B287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FC79F340-7AA0-C824-2BB6-94387FBE5D7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9F05A7E-BADB-CF81-C06B-10616DE6C1F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EC97F83A-31DF-3479-5431-A5BC061FDB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F0E521C9-B232-E104-A9A4-B7FD7B2C29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DD36A94-6FFA-639A-0B0D-3DECB85E4D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7385" y="1453888"/>
            <a:ext cx="5847815" cy="516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8897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9942E-EB44-A69E-9B81-C335EC55A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4A45795-B9D3-66BF-F480-08349981FE25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48BE7A2-6B09-3CD1-0673-51F8377A515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5E486E1-115A-75E1-374D-DB7D11F38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اقتراحا للإجابة. صححوا.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C1DFA526-9DDC-7420-1974-E0858B0F06A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FEF73875-E78D-9EF5-5BA4-1E8606E43B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B4A336AC-E7B0-2EB5-BA5A-DC5F7E247C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C82CE355-7A63-6839-BD7B-88EE6634BC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919A391D-2464-2E23-7760-5CC51D5F78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B155E7FF-2AA3-95C7-7B91-23D271D9C33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9E386765-BB56-E8C1-EDEA-769A2EFA388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B99F6740-944E-660B-4EBE-B34CE6E62AE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6701901D-60F8-709F-8FFB-F6894FA006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F0D6F33-E8A9-D859-257C-E2F783C0E7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149" y="2562269"/>
            <a:ext cx="8272939" cy="226690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3F82A1C-9D98-7095-0DC0-CB4009E56029}"/>
              </a:ext>
            </a:extLst>
          </p:cNvPr>
          <p:cNvSpPr txBox="1"/>
          <p:nvPr/>
        </p:nvSpPr>
        <p:spPr>
          <a:xfrm>
            <a:off x="3457575" y="2567917"/>
            <a:ext cx="287066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يَجِبُ مَنْعُ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ٱلسَّيّاراتِ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بَعْضِ ٱلْمَناطِقِ لِأَنَّها تُسَبِّبُ تَلَوُّثَ ٱلْهَواءِ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وَٱلِازْدِحامَ</a:t>
            </a:r>
            <a:r>
              <a:rPr lang="ar-MA" dirty="0"/>
              <a:t>.</a:t>
            </a:r>
            <a:endParaRPr lang="fr-MA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67A129C-E6EB-26F1-970E-25CE31AB2E2B}"/>
              </a:ext>
            </a:extLst>
          </p:cNvPr>
          <p:cNvSpPr txBox="1"/>
          <p:nvPr/>
        </p:nvSpPr>
        <p:spPr>
          <a:xfrm>
            <a:off x="498574" y="3806167"/>
            <a:ext cx="287066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أُفَضِّلُ ٱسْتِعْمالَها لِأَنَّها تُلَوِّثُ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ٱلْبِيئَةَ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وَتَسْتَغْرِقُ وَقْتاً طَويلاً لِلتَّحَلُّلِ.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1294594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63EF1-2D39-A7B2-E960-63404E8C9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3E9E62F-983A-798D-8859-83060A3AA979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E17D40A-9232-0E56-0DFC-4F219F4112F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639EFA3-A1F8-C413-B34A-DF73FEA9F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.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56DA6D4D-F0EC-94AD-3BA4-342FDA56BB3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001133B1-BDBB-7473-1C42-1226C2036B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ED05D0A1-1901-46A6-EAC1-D93927FD0F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660E4F0C-E42B-122F-B897-68305F5659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AA03F7E2-D023-CE24-DE08-9024AF38EC0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DADED43E-B4E8-513D-C9DA-D2A13159322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B1389AD6-B763-A58A-B6CF-D4EEB8229BD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CC6161D4-2D4F-7055-F70F-14258426F38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9BFCA6C1-FD95-8872-F7D4-5D32FDA7CE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5EFA982-87DC-B8F1-E35F-77FA4C537C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9410" y="2687894"/>
            <a:ext cx="8217403" cy="268896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E2A741A-45C5-FA4C-0139-8464C892C9BC}"/>
              </a:ext>
            </a:extLst>
          </p:cNvPr>
          <p:cNvSpPr txBox="1"/>
          <p:nvPr/>
        </p:nvSpPr>
        <p:spPr>
          <a:xfrm>
            <a:off x="3352800" y="2777609"/>
            <a:ext cx="300647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لِأَنَّها قَدْ تَكونُ غَيْرَ صِحِّيَّةٍ وَتُسَبِّبُ أَمْراضاً</a:t>
            </a:r>
            <a:r>
              <a:rPr lang="ar-MA" dirty="0"/>
              <a:t>.</a:t>
            </a:r>
            <a:endParaRPr lang="fr-MA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BDB82D2-D66F-1D4F-1019-8FFDD065DA46}"/>
              </a:ext>
            </a:extLst>
          </p:cNvPr>
          <p:cNvSpPr txBox="1"/>
          <p:nvPr/>
        </p:nvSpPr>
        <p:spPr>
          <a:xfrm>
            <a:off x="3714572" y="3636121"/>
            <a:ext cx="247463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لِأَنَّها تُنَقّي ٱلْهَواءَ وَتُقَلِّلُ مِنَ ٱلتَّلَوُّثِ وَتُوَفِّرُ ٱلظِّلَّ</a:t>
            </a:r>
            <a:r>
              <a:rPr lang="ar-MA" dirty="0"/>
              <a:t>.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3489176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3F978-6935-A951-529C-21ABDF039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2CEF254-0140-3F69-EA55-6CD77286FF0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B16F091-49BA-3C52-67FA-D30B23E22093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AAB4CBF-E8D2-C0F1-C4F9-A9137BCAB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1700C3AE-DC9A-813C-1B29-A0EB6EBD28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8436802C-BD8B-4C21-315E-DAF8A80544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DE151F6C-8156-FD9E-CF8E-DE19BDA11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396CE76D-66CC-3A56-D37D-DC4D52A500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E0621FAF-A603-E5DE-8C25-5973EC526B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7FEDAD26-BA25-81A3-637E-13769DAFC29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B4131E10-4DDB-572A-D21D-2E305C84641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BA7FF98D-4611-86F5-3AEB-32414BDE059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9" name="Espace réservé pour une image  2">
            <a:extLst>
              <a:ext uri="{FF2B5EF4-FFF2-40B4-BE49-F238E27FC236}">
                <a16:creationId xmlns:a16="http://schemas.microsoft.com/office/drawing/2014/main" id="{40804666-4A30-7388-3689-F2E8DF0011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BC8F472-10E1-242C-6E19-5D2120AED0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345" y="2545010"/>
            <a:ext cx="8243309" cy="161558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AB94D56-3DBF-8F66-B9FC-32AC09E4E007}"/>
              </a:ext>
            </a:extLst>
          </p:cNvPr>
          <p:cNvSpPr txBox="1"/>
          <p:nvPr/>
        </p:nvSpPr>
        <p:spPr>
          <a:xfrm>
            <a:off x="552450" y="3016183"/>
            <a:ext cx="799147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يَنْبَغي مَنْعُ ٱسْتِخْدامِ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ٱلسَّيّاراتِ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ٱلْمُدُنِ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ٱلْكَبيرَةِ،ِ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لأَنَّها تُساعِدُ ٱلنّاسَ عَلى ٱلتَّنَقُّلِ بِسُهولَةٍ وَتُوَفِّرُ ٱلْوَقْتَ.</a:t>
            </a:r>
          </a:p>
        </p:txBody>
      </p:sp>
    </p:spTree>
    <p:extLst>
      <p:ext uri="{BB962C8B-B14F-4D97-AF65-F5344CB8AC3E}">
        <p14:creationId xmlns:p14="http://schemas.microsoft.com/office/powerpoint/2010/main" val="3321651863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331" y="3224807"/>
            <a:ext cx="5436000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1855803" y="3725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468E97-2950-BF8B-CD72-E2C70C14C13C}"/>
              </a:ext>
            </a:extLst>
          </p:cNvPr>
          <p:cNvSpPr txBox="1"/>
          <p:nvPr/>
        </p:nvSpPr>
        <p:spPr>
          <a:xfrm>
            <a:off x="5166585" y="3335822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14173347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46514-AAE0-B769-4CC8-CD2F2D712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12DED53-CB9B-CF28-73B5-ADC918E3D01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C73E6B2-1362-DBCA-6ED8-59F9DAD51239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211ADB6-D058-6CD0-0819-71D26024A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نستعمل حجة مؤيدة؟ و متى نستعمل حجة معارضة؟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D00B9FEF-99FE-8139-C92E-1E91AF5584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3F3E6499-C005-BCF3-379C-6306CD3D9F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EF218B00-F6F8-7550-9591-D300DB2914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F56D7EFE-C520-8893-40CE-EB912B2552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46078DA6-CF26-5992-6AAF-0E970FF146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33A41BD-56D1-D1B3-E3E4-B11AA8B2792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C0AB30E2-470C-E981-E9F5-25D3E8C59E3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A45B77D-1BE9-A615-C26D-FB97FC5B9A1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2295CECA-E0B9-D23C-C6F9-50C62F2EC8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A2855605-FF44-5D60-9F7E-2E33EB27659F}"/>
              </a:ext>
            </a:extLst>
          </p:cNvPr>
          <p:cNvSpPr txBox="1"/>
          <p:nvPr/>
        </p:nvSpPr>
        <p:spPr>
          <a:xfrm>
            <a:off x="5638800" y="3530943"/>
            <a:ext cx="2897981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حُجَّةٌ مُؤَيِّدَةٌ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B6573193-C23A-ADC4-D630-F9AEC36DAEC3}"/>
              </a:ext>
            </a:extLst>
          </p:cNvPr>
          <p:cNvSpPr txBox="1"/>
          <p:nvPr/>
        </p:nvSpPr>
        <p:spPr>
          <a:xfrm>
            <a:off x="882072" y="3530943"/>
            <a:ext cx="2897981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حُجَّةٌ مُعارِضَةٌ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80A5BAF-468A-39D5-A679-EFBB4E5EFBAC}"/>
              </a:ext>
            </a:extLst>
          </p:cNvPr>
          <p:cNvSpPr txBox="1"/>
          <p:nvPr/>
        </p:nvSpPr>
        <p:spPr>
          <a:xfrm>
            <a:off x="4318916" y="2213819"/>
            <a:ext cx="5955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7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4343453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CF211772-8209-8B71-363D-F38CE163DB1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6AF5F6-D8E7-C229-1FF4-EF10C6A0406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5" name="Espace réservé pour une image  2">
            <a:extLst>
              <a:ext uri="{FF2B5EF4-FFF2-40B4-BE49-F238E27FC236}">
                <a16:creationId xmlns:a16="http://schemas.microsoft.com/office/drawing/2014/main" id="{007B8FE2-12AC-25F1-3378-E7DADC3BF0E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7B544-E3BE-8B4A-9111-780607E4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47ECA4B-2F47-3250-3FA0-1C4ED3B82AF1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B31F348-D60F-8F06-2BC8-BF4CE1F26B90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6FDEFD7-33C2-13B3-E94F-33CF0E072E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B605505-736C-235A-670C-F5C842B1BD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55B254E-BCA7-9953-BE5F-C00FD64D68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B0FFB63-5664-7C9B-F26E-46C4B6DE6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0698ADD-9E9E-C4D4-5E33-C7FFB538D2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D03564D-90B6-0E6D-AC41-48996D81114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A0EC15-937E-7862-79C3-DCF68848D34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073625D-6CE1-2205-1297-94B001ADEC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0F2CB18-BB58-9E23-5C86-FCA486B887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2616" y="756000"/>
            <a:ext cx="783900" cy="783900"/>
          </a:xfrm>
        </p:spPr>
      </p:pic>
      <p:pic>
        <p:nvPicPr>
          <p:cNvPr id="6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6C917EB8-72F3-187A-3983-8C3C349916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7F8EFA1-E77F-13C1-E6CA-3738082843E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062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01- ورشة ال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01- الإنتاج الكتاب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16510</TotalTime>
  <Words>1508</Words>
  <Application>Microsoft Office PowerPoint</Application>
  <PresentationFormat>Affichage à l'écran (4:3)</PresentationFormat>
  <Paragraphs>352</Paragraphs>
  <Slides>53</Slides>
  <Notes>6</Notes>
  <HiddenSlides>0</HiddenSlides>
  <MMClips>3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53</vt:i4>
      </vt:variant>
    </vt:vector>
  </HeadingPairs>
  <TitlesOfParts>
    <vt:vector size="77" baseType="lpstr">
      <vt:lpstr>Arial</vt:lpstr>
      <vt:lpstr>Calibri</vt:lpstr>
      <vt:lpstr>Calibri Light</vt:lpstr>
      <vt:lpstr>Dosis</vt:lpstr>
      <vt:lpstr>Dosis ExtraBold</vt:lpstr>
      <vt:lpstr>Dosis Medium</vt:lpstr>
      <vt:lpstr>Dosis SemiBold</vt:lpstr>
      <vt:lpstr>Microsoft Uighur</vt:lpstr>
      <vt:lpstr>Modern Love</vt:lpstr>
      <vt:lpstr>Sakkal Majalla</vt:lpstr>
      <vt:lpstr>Segoe UI Semibold</vt:lpstr>
      <vt:lpstr>Wingdings</vt:lpstr>
      <vt:lpstr>01- نشاط اعتيادي</vt:lpstr>
      <vt:lpstr>2_01- ورشة القراءة</vt:lpstr>
      <vt:lpstr>4_01- الإنتاج الكتابي</vt:lpstr>
      <vt:lpstr>2_Thème Office</vt:lpstr>
      <vt:lpstr>3_Thème Office</vt:lpstr>
      <vt:lpstr>1_Env-Enseignant</vt:lpstr>
      <vt:lpstr>3_Env-Enseignant</vt:lpstr>
      <vt:lpstr>1_الصـــرف والتحويل</vt:lpstr>
      <vt:lpstr>1_05- اختتام الحصة</vt:lpstr>
      <vt:lpstr>2_05- اختتام الحصة</vt:lpstr>
      <vt:lpstr>2_01- نشاط اعتيادي</vt:lpstr>
      <vt:lpstr>2_الصـــرف والتحويل</vt:lpstr>
      <vt:lpstr>Présentation PowerPoint</vt:lpstr>
      <vt:lpstr>Présentation PowerPoint</vt:lpstr>
      <vt:lpstr>تنظيم حصص الأسبوع الأول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ضعوا اللوحة على الطاولة ، الكراسة والدفتر والمقلمة في القمطر</vt:lpstr>
      <vt:lpstr>إليكم الفكرة التالية . عبروا عن موقفكم و أتمموا بما يناسب للتعليل.</vt:lpstr>
      <vt:lpstr>سوف أمر بين الصفوف لمساعدتكم</vt:lpstr>
      <vt:lpstr>كل واحد يقدم لنا عمله,</vt:lpstr>
      <vt:lpstr>ورشة القراءة – الحصة 4 </vt:lpstr>
      <vt:lpstr>نواصل قراءة الجزء الأول من نص " حي بن يقظان".</vt:lpstr>
      <vt:lpstr>قبل ذلك نصحح الواجب المنزلي. سأراقب إنجازاتكم.</vt:lpstr>
      <vt:lpstr>من يقرأ السؤال؟ من يجيب" هل انتم متفقون ؟  أين ورد الجواب في النص ؟  (تصحيح تفاعلي)</vt:lpstr>
      <vt:lpstr>صححوا.</vt:lpstr>
      <vt:lpstr>قراءات فردية.</vt:lpstr>
      <vt:lpstr>الآن ستجيبون  على الأسئلة التالية على كراساتكم. نشاط فردي (10 دقائق للإنجاز).</vt:lpstr>
      <vt:lpstr>سأمر بين الصفوف لمساعدتكم .</vt:lpstr>
      <vt:lpstr>لنصحح السؤال 3. من يقرأ جوابه؟ هل انتم متفقون؟ من يقترح جوابا آخر؟</vt:lpstr>
      <vt:lpstr>إليكم نموذجا للإجابة . صححوا.</vt:lpstr>
      <vt:lpstr>لنصحح السؤال 4. من يقرأ جوابه؟ هل أنتم متفقون؟ من يقترح جوابا آخر؟</vt:lpstr>
      <vt:lpstr>صححوا.</vt:lpstr>
      <vt:lpstr>لنصحح السؤال 5. من يقرأ جوابه؟ هل أنتم متفقون؟ من يقترح جوابا آخر؟</vt:lpstr>
      <vt:lpstr>صححوا.</vt:lpstr>
      <vt:lpstr>ورشة الكتابة - الإنتاج الكتابي </vt:lpstr>
      <vt:lpstr>من يذكرنا بخطوات كتابة الحجج؟ لماذا نكتب حججا؟</vt:lpstr>
      <vt:lpstr>من يقرأ؟</vt:lpstr>
      <vt:lpstr>نستعمل أحيانا حججا مؤيدة للفكرة عندما نتفق معها و نريد إثبات صحة رأينا أو موقفنا. من يقرأ؟</vt:lpstr>
      <vt:lpstr>و نستعمل أحيانا أخرى  حججا معارضة  للفكرة عندما لا نتفق معها و نريد إثبات ضعفها . من يقرأ؟</vt:lpstr>
      <vt:lpstr>انتبهوا معي سنكتب حججا مؤيدة و أخرى معارضة . من يقرأ الفكرة التالية؟</vt:lpstr>
      <vt:lpstr>هل تتفقون مع الفكرة؟</vt:lpstr>
      <vt:lpstr>إذا كنت مؤيّدا للفكرة سأقدم حجة مؤيدة. من يقرأ؟  من يقترح حجة أخرى مؤيدة؟</vt:lpstr>
      <vt:lpstr>إذا كنت معارضا للفكرة سأقدم حجة معارضة. من يقرأ؟  من يقترح حجة أخرى معارضة؟</vt:lpstr>
      <vt:lpstr>خذوا الصفحة 79 من كراساتكم. من يقرأ الخلاصة؟ </vt:lpstr>
      <vt:lpstr>إليكم الفكرة التالية. من يقرأ؟</vt:lpstr>
      <vt:lpstr>سنلعب معا لعبة الحجة المؤيدة و الحجة المعارضة.</vt:lpstr>
      <vt:lpstr>إذا كانت الحجة مؤيدة قفوا. و إن كانت معارضة اجلسوا.</vt:lpstr>
      <vt:lpstr>من يقرأ الحجة. هل هي مؤيدة ام معارضة لفكرة حملة التنظيف؟</vt:lpstr>
      <vt:lpstr>من يقرأ الحجة. هل هي مؤيدة ام معارضة لفكرة حملة التنظيف؟</vt:lpstr>
      <vt:lpstr>من يقرأ الحجة. هل هي مؤيدة ام معارضة لفكرة حملة التنظيف؟</vt:lpstr>
      <vt:lpstr>من يقرأ الحجة. هل هي مؤيدة ام معارضة لفكرة حملة التنظيف؟</vt:lpstr>
      <vt:lpstr>في ثنائيات أنجزوا النشاط التالي على كراساتكم. الصفحة 137 . </vt:lpstr>
      <vt:lpstr>سأمر بين الصفوف لمساعدتكم.</vt:lpstr>
      <vt:lpstr>لنصحح، من منكم يعرض  انتاج مجموعته.؟ هل أنتم متفقون؟ من يقترح جوابا آخر؟</vt:lpstr>
      <vt:lpstr>إليكم اقتراحا للإجابة. صححوا.</vt:lpstr>
      <vt:lpstr>صححوا .</vt:lpstr>
      <vt:lpstr>صححوا.</vt:lpstr>
      <vt:lpstr>Présentation PowerPoint</vt:lpstr>
      <vt:lpstr>متى نستعمل حجة مؤيدة؟ و متى نستعمل حجة معارضة؟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172</cp:revision>
  <dcterms:created xsi:type="dcterms:W3CDTF">2023-09-20T21:35:22Z</dcterms:created>
  <dcterms:modified xsi:type="dcterms:W3CDTF">2026-05-10T10:43:17Z</dcterms:modified>
</cp:coreProperties>
</file>