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5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6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9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1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2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  <p:sldMasterId id="2147483941" r:id="rId13"/>
  </p:sldMasterIdLst>
  <p:notesMasterIdLst>
    <p:notesMasterId r:id="rId77"/>
  </p:notesMasterIdLst>
  <p:sldIdLst>
    <p:sldId id="2147482799" r:id="rId14"/>
    <p:sldId id="2147482604" r:id="rId15"/>
    <p:sldId id="2147482736" r:id="rId16"/>
    <p:sldId id="2147482697" r:id="rId17"/>
    <p:sldId id="2147482618" r:id="rId18"/>
    <p:sldId id="2147482716" r:id="rId19"/>
    <p:sldId id="2147482470" r:id="rId20"/>
    <p:sldId id="2147482477" r:id="rId21"/>
    <p:sldId id="2147482480" r:id="rId22"/>
    <p:sldId id="2147482826" r:id="rId23"/>
    <p:sldId id="2147482828" r:id="rId24"/>
    <p:sldId id="2147482827" r:id="rId25"/>
    <p:sldId id="2147482708" r:id="rId26"/>
    <p:sldId id="2147482485" r:id="rId27"/>
    <p:sldId id="2134807148" r:id="rId28"/>
    <p:sldId id="2147482503" r:id="rId29"/>
    <p:sldId id="2147482829" r:id="rId30"/>
    <p:sldId id="2147482802" r:id="rId31"/>
    <p:sldId id="2147482830" r:id="rId32"/>
    <p:sldId id="2134807164" r:id="rId33"/>
    <p:sldId id="2147482737" r:id="rId34"/>
    <p:sldId id="2134807155" r:id="rId35"/>
    <p:sldId id="2134807156" r:id="rId36"/>
    <p:sldId id="2147482738" r:id="rId37"/>
    <p:sldId id="2147482739" r:id="rId38"/>
    <p:sldId id="2147482831" r:id="rId39"/>
    <p:sldId id="2147482804" r:id="rId40"/>
    <p:sldId id="2147482805" r:id="rId41"/>
    <p:sldId id="2147482832" r:id="rId42"/>
    <p:sldId id="2147482833" r:id="rId43"/>
    <p:sldId id="2147482712" r:id="rId44"/>
    <p:sldId id="2147482487" r:id="rId45"/>
    <p:sldId id="2147482793" r:id="rId46"/>
    <p:sldId id="2147482809" r:id="rId47"/>
    <p:sldId id="2147482810" r:id="rId48"/>
    <p:sldId id="2147482792" r:id="rId49"/>
    <p:sldId id="2147482834" r:id="rId50"/>
    <p:sldId id="2147482835" r:id="rId51"/>
    <p:sldId id="2147482791" r:id="rId52"/>
    <p:sldId id="2147482836" r:id="rId53"/>
    <p:sldId id="2147482837" r:id="rId54"/>
    <p:sldId id="2147482838" r:id="rId55"/>
    <p:sldId id="2147482839" r:id="rId56"/>
    <p:sldId id="2147482813" r:id="rId57"/>
    <p:sldId id="2147482840" r:id="rId58"/>
    <p:sldId id="2147482841" r:id="rId59"/>
    <p:sldId id="2147482842" r:id="rId60"/>
    <p:sldId id="2147482749" r:id="rId61"/>
    <p:sldId id="2147482762" r:id="rId62"/>
    <p:sldId id="2147482492" r:id="rId63"/>
    <p:sldId id="2147482493" r:id="rId64"/>
    <p:sldId id="2147482494" r:id="rId65"/>
    <p:sldId id="2147482823" r:id="rId66"/>
    <p:sldId id="2147482784" r:id="rId67"/>
    <p:sldId id="2134807111" r:id="rId68"/>
    <p:sldId id="2147482785" r:id="rId69"/>
    <p:sldId id="2147482786" r:id="rId70"/>
    <p:sldId id="2147482715" r:id="rId71"/>
    <p:sldId id="2147482499" r:id="rId72"/>
    <p:sldId id="2147482825" r:id="rId73"/>
    <p:sldId id="2147482729" r:id="rId74"/>
    <p:sldId id="2147482502" r:id="rId75"/>
    <p:sldId id="2147482634" r:id="rId76"/>
  </p:sldIdLst>
  <p:sldSz cx="9144000" cy="6858000" type="screen4x3"/>
  <p:notesSz cx="6858000" cy="9144000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  <p:embeddedFont>
      <p:font typeface="Segoe UI Semibold" panose="020B0702040204020203" pitchFamily="34" charset="0"/>
      <p:bold r:id="rId86"/>
      <p:boldItalic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06585"/>
    <a:srgbClr val="D6E9EA"/>
    <a:srgbClr val="1E3F48"/>
    <a:srgbClr val="FFFFFF"/>
    <a:srgbClr val="7FB9BE"/>
    <a:srgbClr val="F3EEE8"/>
    <a:srgbClr val="0097B2"/>
    <a:srgbClr val="70B1B6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font" Target="fonts/font7.fntdata"/><Relationship Id="rId89" Type="http://schemas.openxmlformats.org/officeDocument/2006/relationships/viewProps" Target="view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font" Target="fonts/font6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font" Target="fonts/font10.fntdata"/><Relationship Id="rId61" Type="http://schemas.openxmlformats.org/officeDocument/2006/relationships/slide" Target="slides/slide48.xml"/><Relationship Id="rId82" Type="http://schemas.openxmlformats.org/officeDocument/2006/relationships/font" Target="fonts/font5.fntdata"/><Relationship Id="rId1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111803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702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42340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34553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0445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37669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61841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7746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131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0479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14386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685286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17361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4.xml"/><Relationship Id="rId21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95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9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5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21.gif"/><Relationship Id="rId5" Type="http://schemas.openxmlformats.org/officeDocument/2006/relationships/image" Target="../media/image33.png"/><Relationship Id="rId10" Type="http://schemas.openxmlformats.org/officeDocument/2006/relationships/image" Target="../media/image41.png"/><Relationship Id="rId4" Type="http://schemas.openxmlformats.org/officeDocument/2006/relationships/image" Target="../media/image39.sv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5.png"/><Relationship Id="rId5" Type="http://schemas.openxmlformats.org/officeDocument/2006/relationships/image" Target="../media/image9.png"/><Relationship Id="rId4" Type="http://schemas.openxmlformats.org/officeDocument/2006/relationships/image" Target="../media/image34.gif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12" Type="http://schemas.microsoft.com/office/2007/relationships/hdphoto" Target="../media/hdphoto7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12" Type="http://schemas.microsoft.com/office/2007/relationships/hdphoto" Target="../media/hdphoto7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12" Type="http://schemas.microsoft.com/office/2007/relationships/hdphoto" Target="../media/hdphoto7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5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35.png"/><Relationship Id="rId7" Type="http://schemas.openxmlformats.org/officeDocument/2006/relationships/image" Target="../media/image5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35.png"/><Relationship Id="rId7" Type="http://schemas.openxmlformats.org/officeDocument/2006/relationships/image" Target="../media/image5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5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5.wdp"/><Relationship Id="rId7" Type="http://schemas.openxmlformats.org/officeDocument/2006/relationships/image" Target="../media/image3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microsoft.com/office/2007/relationships/hdphoto" Target="../media/hdphoto18.wdp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23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62.png"/><Relationship Id="rId9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slideLayout" Target="../slideLayouts/slideLayout121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1.gif"/><Relationship Id="rId4" Type="http://schemas.openxmlformats.org/officeDocument/2006/relationships/image" Target="../media/image33.png"/><Relationship Id="rId9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427CBB0-1C1F-208A-6489-49093E2DDFA7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A4D5B7C-F465-3AA6-1ABE-6D5F9291C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" b="3604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B056A460-9EBE-C28C-0B1D-4C9E6AAC2C58}"/>
                </a:ext>
              </a:extLst>
            </p:cNvPr>
            <p:cNvSpPr/>
            <p:nvPr/>
          </p:nvSpPr>
          <p:spPr>
            <a:xfrm rot="20902021">
              <a:off x="3377484" y="3507126"/>
              <a:ext cx="1381322" cy="501893"/>
            </a:xfrm>
            <a:prstGeom prst="roundRect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2400" b="1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الخامسة</a:t>
              </a:r>
              <a:endParaRPr lang="fr-MA" sz="2400" b="1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817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E89AB7-D2B2-0632-5B79-517C2F3EA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الأول</a:t>
            </a:r>
            <a:endParaRPr lang="fr-MA" dirty="0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الحصة1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60FDB39-AA54-6015-C204-E2F27ADE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EA19A6C1-8F8B-BD4E-08C0-3E44B9E46F96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</a:t>
            </a:r>
            <a:r>
              <a:rPr lang="ar-MA" sz="1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والتحويل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78BE40-8F41-3809-2650-96D8D32F465C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74BB831-B373-9397-BF78-99EDB597E198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64E8C72B-EA5B-3C9F-C5B8-AD262C07E20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4" name="Espace réservé du texte 25">
            <a:extLst>
              <a:ext uri="{FF2B5EF4-FFF2-40B4-BE49-F238E27FC236}">
                <a16:creationId xmlns:a16="http://schemas.microsoft.com/office/drawing/2014/main" id="{3D6A53C5-CA58-2639-F3CA-6A4F584E6327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أدوات اللغة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حي بن يقظان (1) - 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القراءة – الحصة 3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42220" y="50829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الفعل المبني للمجهول.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470941" y="4668066"/>
            <a:ext cx="2087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الصرف والتحويل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ظواهر لغوية  - المفعول لأجله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استراتيجيات فهم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نص قرائي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الفعل المبني للمجهول و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توظيفه.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أدوات اللغة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2CC08C4-37C2-C1D3-D9B8-85A441221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توظيف المفعول لأجله. من يقرأ السؤال؟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6602A-AD0C-D24E-E7FB-A1E465F6E630}"/>
              </a:ext>
            </a:extLst>
          </p:cNvPr>
          <p:cNvSpPr txBox="1"/>
          <p:nvPr/>
        </p:nvSpPr>
        <p:spPr>
          <a:xfrm>
            <a:off x="1199615" y="2214475"/>
            <a:ext cx="71752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أَكْمِلِ ٱلْجُمَلَ بِمَفْعولٍ لِأَجْلِهِ مُناسِبٍ: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يَذْهَبُ ٱلتِّلْميذُ إِلى ٱلْمَدْرَسَةِ ...............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أُغْلِقُ ٱلصُّنْبورَ ...............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أُساعِدُ ٱلْمِسْكينَ ...............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نَزْرَعُ ٱلْأَشْجارَ ...........</a:t>
            </a: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32019-CBB7-139A-6883-E76E57C5B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9F39074-5ECF-F6DF-35A5-2948669E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5 دقائق للإجابة. سأمر بين الصفوف لمساعدتكم.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80BCDF-D831-2976-5271-A5E410F2E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E9EC9C-25FD-92A8-A966-28EABB0702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FF319E-5529-0C15-1123-59DB0650D0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316CD3-BB72-6D7A-0318-75F92E0025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BAB637-FF60-71F0-0972-AE9A954529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3E27F3-1E4E-0EA2-9F1C-2FB15596A3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481951-EE53-3F04-76AE-350B341E87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08134C-4DD3-AD9B-508E-3D771C23BC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3E3EF38-0A36-C948-571B-ECF800361D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259915-940A-98A1-8D8D-9A9FC690E88C}"/>
              </a:ext>
            </a:extLst>
          </p:cNvPr>
          <p:cNvSpPr txBox="1"/>
          <p:nvPr/>
        </p:nvSpPr>
        <p:spPr>
          <a:xfrm>
            <a:off x="1199615" y="2214475"/>
            <a:ext cx="71752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أَكْمِلِ ٱلْجُمَلَ بِمَفْعولٍ لِأَجْلِهِ مُناسِبٍ: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يَذْهَبُ ٱلتِّلْميذُ إِلى ٱلْمَدْرَسَةِ ...............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أُغْلِقُ ٱلصُّنْبورَ ...............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أُساعِدُ ٱلْمِسْكينَ ...............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نَزْرَعُ ٱلْأَشْجارَ ...........</a:t>
            </a:r>
          </a:p>
        </p:txBody>
      </p:sp>
    </p:spTree>
    <p:extLst>
      <p:ext uri="{BB962C8B-B14F-4D97-AF65-F5344CB8AC3E}">
        <p14:creationId xmlns:p14="http://schemas.microsoft.com/office/powerpoint/2010/main" val="18714899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FD011-8D43-3B4D-2D93-1839918E7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2C6B9C6-C040-F7AD-8A3F-D9DEF942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634D42-4F1D-249F-340A-F8DB45AE8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7F09D5-C46E-9F42-544C-4530B6B793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906B01-FBD5-E74C-D211-A652770B0C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DD4E43-16EE-B7B9-FE1A-0C51021695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404100-165F-9F65-52CF-FD17CEC54A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5D7365-59BD-26D2-A19D-CF7F3022AE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15FA4C-7A17-891A-147C-3FC84E26FF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9AD6A0-B546-46AE-A155-05E5D06AFC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9BBB5063-F2F3-7EA2-E411-73981A18A6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71AA1CC-0C3C-A112-4C8E-C46E874E2DF1}"/>
              </a:ext>
            </a:extLst>
          </p:cNvPr>
          <p:cNvSpPr txBox="1"/>
          <p:nvPr/>
        </p:nvSpPr>
        <p:spPr>
          <a:xfrm>
            <a:off x="1199615" y="2214475"/>
            <a:ext cx="71752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أَكْمِلِ ٱلْجُمَلَ بِمَفْعولٍ لِأَجْلِهِ مُناسِبٍ: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يَذْهَبُ ٱلتِّلْميذُ إِلى ٱلْمَدْرَسَةِ ...............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أُغْلِقُ ٱلصُّنْبورَ ...............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أُساعِدُ ٱلْمِسْكينَ ...............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نَزْرَعُ ٱلْأَشْجارَ ...........</a:t>
            </a:r>
          </a:p>
        </p:txBody>
      </p:sp>
    </p:spTree>
    <p:extLst>
      <p:ext uri="{BB962C8B-B14F-4D97-AF65-F5344CB8AC3E}">
        <p14:creationId xmlns:p14="http://schemas.microsoft.com/office/powerpoint/2010/main" val="157975936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0E5AD-4E0F-7764-5725-25CB78734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87ED1FB-27E5-ECC8-87DD-369635262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للتصحيح. صححوا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629B0E-D0EC-28A5-C40C-3CED8237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5E7A906-463D-A7E8-B893-E9C2FC7D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481075-D543-FA8F-61A0-25EDB9298E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5FE848-6C2B-FF5D-C21A-A6622FF493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0902C2-3734-FC7A-6BB6-5143A817C8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213574-0C19-3961-2FB3-FE7F0EF3684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FC56BD-14EF-269C-FAD6-F9EEDD0954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178085-D00E-A591-1ACF-178E82F2AA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241570C-96D0-5912-3BC2-868B62D0D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CB61A37-4015-B307-8439-3C95C990AC9A}"/>
              </a:ext>
            </a:extLst>
          </p:cNvPr>
          <p:cNvSpPr txBox="1"/>
          <p:nvPr/>
        </p:nvSpPr>
        <p:spPr>
          <a:xfrm>
            <a:off x="1199615" y="2214475"/>
            <a:ext cx="71752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أَكْمِلِ ٱلْجُمَلَ بِمَفْعولٍ لِأَجْلِهِ مُناسِبٍ: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يَذْهَبُ ٱلتِّلْميذُ إِلى ٱلْمَدْرَسَةِ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طَلَباً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لِلْعِلْمِ.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أُغْلِقُ ٱلصُّنْبورَ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حِفاظاً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ٱلْماءِ.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أُساعِدُ ٱلْمِسْكينَ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رَأْفَةً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بِهِ.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نَزْرَعُ ٱلْأَشْجارَ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حِفاظاً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ٱلْبيئَةِ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134337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حي بن يقظان(1). 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- استثمار إستراتيجيات الفهم.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5663639" y="1730626"/>
            <a:ext cx="1561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71" y="756000"/>
            <a:ext cx="705030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الجزء الأول من نص "حي بن يقظان"؛ وتوظيف استراتيجيات الفهم.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D1CFE87-2CB9-00DA-E771-F6DC33C23194}"/>
              </a:ext>
            </a:extLst>
          </p:cNvPr>
          <p:cNvGrpSpPr/>
          <p:nvPr/>
        </p:nvGrpSpPr>
        <p:grpSpPr>
          <a:xfrm>
            <a:off x="543723" y="2192298"/>
            <a:ext cx="8281190" cy="4196152"/>
            <a:chOff x="543723" y="2192298"/>
            <a:chExt cx="8281190" cy="419615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5AF8577-B245-CA60-D790-0618C6A53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25053" y="2192299"/>
              <a:ext cx="2893894" cy="4196151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50C966D-A7D1-C70C-1A2E-CAB99D8C6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3723" y="2192298"/>
              <a:ext cx="2631337" cy="41961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B840C57-7542-6B2E-385C-E24A1942B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61561" y="2192298"/>
              <a:ext cx="2963352" cy="418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A1A3B56-FFF1-1A3C-09B0-31F146A9CF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4449" y="1584000"/>
            <a:ext cx="6840000" cy="483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84" y="756000"/>
            <a:ext cx="695918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الأول جملة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من يقرأ جوابه؟ هل انتم متفقون؟ من يقترح جوابا آخر؟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91712B-3860-3650-CB23-3C54126F83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228" y="2394896"/>
            <a:ext cx="7778645" cy="250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629BB-4FEB-606A-2D5F-0BC796BD4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DBFD4BF-61AA-E754-068C-1F9A742411A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B5A908D1-B565-A04D-B179-04B5B687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84" y="756000"/>
            <a:ext cx="695918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C8CA0E0-7B6B-9562-98DA-4E505D891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111E5F-D322-E288-D894-DCA1A486F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1A87987-DB83-F167-64B5-0A08624233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306C59-954E-9550-B9E8-EDA43FD8D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87F81D0-E73F-65A7-510F-2D29C48181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BC0416-D05B-CE66-9709-CC77DC9969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ED6EC8-FDAB-17C4-09C5-4ACB8B0A66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584B24-69A3-E43A-E7DD-4078187B8E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883BE047-2C3B-CA69-9025-B87BDC4AFE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A934CA-075B-9768-39C0-0A0DD95570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228" y="2394896"/>
            <a:ext cx="7778645" cy="250851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8BDBC4-6699-1251-E95F-944FE9733396}"/>
              </a:ext>
            </a:extLst>
          </p:cNvPr>
          <p:cNvSpPr txBox="1"/>
          <p:nvPr/>
        </p:nvSpPr>
        <p:spPr>
          <a:xfrm>
            <a:off x="656228" y="2731150"/>
            <a:ext cx="2562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اِلْتَزَمَتْ وَتَكَفَّلَتْ بِتَرْبِيَتِهِ.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BBC290-2038-2D67-F6F5-B7E4D4D6AB93}"/>
              </a:ext>
            </a:extLst>
          </p:cNvPr>
          <p:cNvSpPr txBox="1"/>
          <p:nvPr/>
        </p:nvSpPr>
        <p:spPr>
          <a:xfrm>
            <a:off x="597191" y="3203033"/>
            <a:ext cx="2562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صَوْتَهُ ٱلْعالي.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2672A4B-6F78-15DB-2DE8-02ACC86EC11B}"/>
              </a:ext>
            </a:extLst>
          </p:cNvPr>
          <p:cNvSpPr txBox="1"/>
          <p:nvPr/>
        </p:nvSpPr>
        <p:spPr>
          <a:xfrm>
            <a:off x="609155" y="3686477"/>
            <a:ext cx="2562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يُهْلِكانِ وَيُضْعِفانِ.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C529C0-B89C-B18A-1AF1-D157EEE29D3C}"/>
              </a:ext>
            </a:extLst>
          </p:cNvPr>
          <p:cNvSpPr txBox="1"/>
          <p:nvPr/>
        </p:nvSpPr>
        <p:spPr>
          <a:xfrm>
            <a:off x="668192" y="4170717"/>
            <a:ext cx="2562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يُبْعِدُ وَيُفَرِّقُ ٱلْحَيَواناتِ.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165845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3BC2-00F7-71B4-51AD-F50E95AA2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480B394-F03F-DAE8-F331-546CEEB341CC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7C9410E-2E02-767D-1D8C-AECC106C93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592984-D22A-A270-247E-90A456871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EB20930-7783-CCEA-58FE-F2759A076A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9C0C8F-B6C4-630A-8DD3-4397A9A3DA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4C87A3F-8338-1812-4965-1ED4863AF3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0DB8F3-BC78-E75C-C7F8-C1E7BF29CE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69CE132-0784-4D4A-80A2-E6F018F677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7B7A2C-5DD7-5E02-A6C8-DE401F4F73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546C981-D38C-21C0-81DE-1769A0DC2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C8BD3DC1-75F3-259F-A2AD-F4F95043C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755650"/>
            <a:ext cx="6840538" cy="612775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نتابع تصحيح السؤال الثاني. من يقرأ جوابه؟ هل انتم متفقون؟ لماذا؟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26A22F-3A49-2BC1-C273-273BF95A72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825" y="2383781"/>
            <a:ext cx="8152946" cy="371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951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7887D-EF08-7647-B71C-DE1562A93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B86B1481-7B0E-34BA-5131-806FA957EFF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C1817DE-482C-CDE6-41F2-03F94C45E6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BFB1C5B-7C19-06AA-748D-A0BACC268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FF34EC-ABA1-41BF-258A-10D762B708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E958C2F-DC0D-A75F-C54C-9D460C2070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E9CB931-9755-3715-0DB4-61FE2DAB5E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077E93-6720-BC7A-7754-8AEC77A3EB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EFB621-06EE-DD05-2845-6A39BF7397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BD12D1-50AF-8406-1542-97D1773747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0DA5A4-F315-76D5-7E12-B1FBE9BEAB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7277317A-3914-7AE0-FF80-044E9266D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755650"/>
            <a:ext cx="6840538" cy="612775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F3C6F6-78DB-3CEE-1F8E-7B36D44DAA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825" y="2383781"/>
            <a:ext cx="8152946" cy="371856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E90BE3-FBD8-CA53-551F-E64E12F6D468}"/>
              </a:ext>
            </a:extLst>
          </p:cNvPr>
          <p:cNvSpPr txBox="1"/>
          <p:nvPr/>
        </p:nvSpPr>
        <p:spPr>
          <a:xfrm>
            <a:off x="1494331" y="3730620"/>
            <a:ext cx="457200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اَلصّوفُ - اَلْوَبَرُ - اَلشَّعْرُ - اَلرّيشُ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C46808-1DF2-9D69-1189-48C950E6F033}"/>
              </a:ext>
            </a:extLst>
          </p:cNvPr>
          <p:cNvSpPr txBox="1"/>
          <p:nvPr/>
        </p:nvSpPr>
        <p:spPr>
          <a:xfrm>
            <a:off x="1121389" y="4621608"/>
            <a:ext cx="5753179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اَلْحَوافِرُ - اَلْأَنْيابُ - اَلْقُرونُ - اَلْمَخالِبُ - اَلْأَشْواكُ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9C80AA-E747-80D1-26AB-2171C51E05F6}"/>
              </a:ext>
            </a:extLst>
          </p:cNvPr>
          <p:cNvSpPr txBox="1"/>
          <p:nvPr/>
        </p:nvSpPr>
        <p:spPr>
          <a:xfrm>
            <a:off x="864331" y="5149673"/>
            <a:ext cx="5831632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اَلْجَناحُ - اَلذَّيْلُ 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713891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7125F-A556-0FAB-3388-D320EA4E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0D153-D003-62D0-A905-410B7250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A4153D8-6C91-E7FE-25C8-1C4261F73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50584A-A83E-A726-D358-F3F74356D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C5FD68-2F15-E4DC-F483-4FEF550342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BB3301-D6EB-0C3D-8DE6-6F32A98F67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3CAC372-7F09-5AC8-3088-A66BBC6EBD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0DA7E9-FC19-1CA1-AC35-5EA589CC2C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73CEF2-B86E-40AD-5AA0-B5A15DD8E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1CEB11D-8F3D-0DC5-BA0E-C191522C2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F6D3C14-D5FC-8CC3-5640-FD072F84F8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0C5355A-DD72-4FCE-DF9D-F372075A5350}"/>
              </a:ext>
            </a:extLst>
          </p:cNvPr>
          <p:cNvGrpSpPr/>
          <p:nvPr/>
        </p:nvGrpSpPr>
        <p:grpSpPr>
          <a:xfrm>
            <a:off x="543723" y="2192298"/>
            <a:ext cx="8281190" cy="4196152"/>
            <a:chOff x="543723" y="2192298"/>
            <a:chExt cx="8281190" cy="419615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2203C8E-A87F-7B36-2363-FEB80C81E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25053" y="2192299"/>
              <a:ext cx="2893894" cy="419615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DC5B201-F827-9E36-F0C2-B282A6D73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3723" y="2192298"/>
              <a:ext cx="2631337" cy="419615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18372A-D1A2-5C5B-71A3-022F2AD27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61561" y="2192298"/>
              <a:ext cx="2963352" cy="418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7409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زميلكم وسطروا بقلم الرصاص أدوات استعملها حي بن يقظان.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431554A-EFE2-1963-51BA-F4BF10B2187F}"/>
              </a:ext>
            </a:extLst>
          </p:cNvPr>
          <p:cNvGrpSpPr/>
          <p:nvPr/>
        </p:nvGrpSpPr>
        <p:grpSpPr>
          <a:xfrm>
            <a:off x="543723" y="2192298"/>
            <a:ext cx="8281190" cy="4196152"/>
            <a:chOff x="543723" y="2192298"/>
            <a:chExt cx="8281190" cy="419615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91B5AD0-C078-75C2-1E3F-7BB30F0D1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25053" y="2192299"/>
              <a:ext cx="2893894" cy="419615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158DBF0-9C9F-6582-8D1C-F5C55FDB1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3723" y="2192298"/>
              <a:ext cx="2631337" cy="4196151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A79FC6-C551-16B4-DDBE-A5DA8D20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61561" y="2192298"/>
              <a:ext cx="2963352" cy="418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0" y="75291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132 أجيبوا عن الأسئلة 1 و 2 و3. 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8DCB63-344E-1C6D-2CA0-60824E987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59" y="2364795"/>
            <a:ext cx="7809244" cy="357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6EFE-23D4-97C2-E0B3-3F57572C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E187D29-3004-4EB3-5677-260AC797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6 دقائق للإجابة.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943812C-C2DB-A134-F52F-2256E8115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C5D96DC-63FA-B086-D87D-A6FE6499E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49DDD0-5763-E0DC-47D9-8689351885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8A5A74-D06C-92BE-3C13-3FE8644C3A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6CD879-9EBD-E4D2-ADDB-B7D593BF6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A0A398-8E60-88D0-BC48-8F286361CB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FA3843-2654-0EAF-2D90-95958F500A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0F8632-FCA2-463A-4896-3D5A417AEF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B940A80-0AB8-1064-35CD-779DFFB0F7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35D6D5-DCD5-6A58-AA01-EBDFF8EF93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59" y="2364795"/>
            <a:ext cx="7809244" cy="357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5176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C8EBD-1453-317D-6A5A-1CA5B33D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F00DAB7-D9A5-35F1-E3DA-08E0F39B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الأول. من يقرأ جوابه؟ هل أنتم متفقون؟ أين ورد الجواب في النص؟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034F09-2AF8-4D39-2C2F-C7C44AA29D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A22971-FB9B-77BE-782B-3F00FCA51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1DC9609-287C-7CEC-F82B-695B60EEBB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715645-8FBE-9383-67EC-821115DCB1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81381C-CB8B-AE92-A5F8-F587EF7DE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B9A189-408C-0BD9-F394-E707BDD1E1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C57765-9545-8D39-87EF-74D3DE7BF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505588-2FD0-6FDC-A8A8-7C9291037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78B2DD03-D431-5C4F-014C-398C81FC7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CC0844-98B2-6C48-3DD4-6054137342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553" y="2713922"/>
            <a:ext cx="8272894" cy="167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53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93BAC-7786-29E9-8578-1EE1FC9D4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CE2F2A-A28F-39AA-441D-0745D15A7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5C2F1C2-4953-61BA-305F-64EAF4EDC7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F85281-3D07-EF38-2B2A-0AE095802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823E54A-E93B-C3B6-18B1-A14F772550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1C090A3-BA25-0791-0B0F-08701F4988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AE0C930-6E47-5478-F30A-2EC98B0DA8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E1DD50-AD32-911A-D456-3D4358ADAD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1C140C-8F5E-0E78-4910-2B969C24B9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95854D-6355-44A2-2BA6-41A1E826D5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4F953FFB-F2E3-8F31-0B1F-A25BF84078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30FDA3-8F29-EF69-0ABE-1160176A47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553" y="2713922"/>
            <a:ext cx="8272894" cy="16714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8FB3368-D207-4FF3-BCF9-2830E3DE0D01}"/>
              </a:ext>
            </a:extLst>
          </p:cNvPr>
          <p:cNvSpPr txBox="1"/>
          <p:nvPr/>
        </p:nvSpPr>
        <p:spPr>
          <a:xfrm>
            <a:off x="2124331" y="3195712"/>
            <a:ext cx="5638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وصَلَ حَيُّ بْنُ يَقْظانَ إِلى جَزيرَةِ ﭐلْوَقْواقِ.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026445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70CE4-4A3D-77F1-2164-F29A540E0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925A9EE-FA37-A2F3-1136-3A78B10C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هل أنتم متفقون؟ أين ورد الجواب في النص؟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4EC5150-28B3-B86C-99BC-9A67C3CC57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113E23-A108-1163-9DB0-ECF183B0C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56C6FC-DE1D-1156-5156-37B9264C73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C6C719E-2901-309E-FC17-B7A87EDFBB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F3D9C55-9BDA-61ED-ABF5-B7455A5C32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D62FDD9-78FA-8C54-80FA-85A2465C0E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CF9133-8367-19E4-2242-610616DB2B4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D2BAE5-5EEF-A030-BA27-A6502EE1CE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B50E9BBF-E8FB-12DE-6D5E-B28660CCDD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0EB8D2-B6AA-B649-4E4B-FDDFA13F1B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412" y="2843244"/>
            <a:ext cx="8299175" cy="139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5613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2E581-AFB6-1453-EB1A-A1E64232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B70C2CA-22E2-64CB-84C4-1345F3D1D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9C029A5-F85F-689C-7E60-8DC7034362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7F6542-9F0C-F8F4-7DD4-571D9D367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5C5420D-96B4-3FE9-A35A-F92C5C81D2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EE724-079C-D86C-87F5-D438A93C5F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EF25EDB-9D29-3261-7FA5-BB9876B75B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639F1F-2960-F662-0DD7-1C59D101FE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C6047F-C10A-2AD7-5B58-D99654BD85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7B736E-D162-FF8F-12E8-6B1A6E99DF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A484EB18-4DB1-FD2A-616C-BC72ACA17E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35CE19-6187-1ED5-379F-5562992BC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412" y="2851661"/>
            <a:ext cx="8299175" cy="13954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1E5D46A-FFD5-FF07-EA17-7FE4DEA0E020}"/>
              </a:ext>
            </a:extLst>
          </p:cNvPr>
          <p:cNvSpPr txBox="1"/>
          <p:nvPr/>
        </p:nvSpPr>
        <p:spPr>
          <a:xfrm>
            <a:off x="522687" y="3252637"/>
            <a:ext cx="81989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وَضَعَتْهُ في صُنْدوقٍ وَأَلْقَتْهُ في ﭐلْبَحْرِ خَوْفاً عَلَيْهِ مِنَ ﭐلْخَطَرِ وَحِرْصاً عَلى حَياتِهِ.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4184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60EA-334B-493B-81FA-852B760C7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B2D6CA3-76EA-FB2B-7170-F141175D7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الثالث. من يقرأ جوابه؟ هل أنتم متفقون؟ أين ورد الجواب في النص؟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16D39DA-643F-68BF-B700-643B2F18F1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5EDF0DB-6F4C-C1F7-3ADD-A6588FD1F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5F5653-BD98-2B8F-8BC6-FFA78F2676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391B94-0047-2C96-D2C0-2DE000A91A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F2BC5BB-FB7E-A46D-60EF-7F1D03DF68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583AEE-4BC6-43F6-1B54-E3C49C0DE6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CDB1A-0B04-EEFC-F108-5B01AE8259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EA2205-1E1C-3354-F41F-EE8D4557074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A6C3C7D1-E30F-1365-A676-348F06F03D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730792-8899-7349-0835-0D176C7E61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769" y="2697272"/>
            <a:ext cx="7970462" cy="179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1374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0FADB-50CC-C3A3-EA60-F380E6311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F20E36E-9B64-C472-5ED1-608C0EEDA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86" y="745128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i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EE013F7-276E-7E36-730B-7AE20F396E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0FFBCBE-2D44-3C62-1B30-04DBA3255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82E378-4177-DF7A-1DBD-345AA57592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ECFD8D0-9DDF-71CA-D17E-CAB3C4CB17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7953546-1447-CA17-6020-F84327BC11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D3B23E-DDD1-A735-0485-BC424FF77F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10D125-0E80-2258-5A64-CAD081D381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CE9886-9EA6-4CA0-7148-EE9DDD2A7C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A738FFEE-457E-DC20-E3AE-356F82C1F2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C08803-6470-4536-83D0-6CC65ADB2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769" y="2697272"/>
            <a:ext cx="7970462" cy="179993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EAB2DE-348E-46B6-AFFC-DC029317915D}"/>
              </a:ext>
            </a:extLst>
          </p:cNvPr>
          <p:cNvSpPr txBox="1"/>
          <p:nvPr/>
        </p:nvSpPr>
        <p:spPr>
          <a:xfrm>
            <a:off x="3657600" y="3280684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قامَتِ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ﭐلظَّبْيَةُ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بِتَرْبِيَةِ حَيٍّ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وَﭐلْعِنايَةِ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بِهِ.</a:t>
            </a:r>
          </a:p>
        </p:txBody>
      </p:sp>
    </p:spTree>
    <p:extLst>
      <p:ext uri="{BB962C8B-B14F-4D97-AF65-F5344CB8AC3E}">
        <p14:creationId xmlns:p14="http://schemas.microsoft.com/office/powerpoint/2010/main" val="400263828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الصرف والتحويل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الفعل المبني للمجهول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–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الصرف والتحويل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5" y="769996"/>
            <a:ext cx="707115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الصرف والتحويل. ستتعرفون على  الفعل المبني للمجهول وتوظفونه.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2363548" y="2971800"/>
            <a:ext cx="4884016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ﭐلْمَبْنِيُّ لِلْمَجْهولِ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01D1-9DDA-8263-D756-47F0ED135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FC15836-8A2A-CECD-6E5C-56CEE4A20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الفعل اللازم والفعل المتعدي.  كيف نميز بينهما؟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53A270-08F8-1035-2B03-05A6BF85D1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471A30-F888-DCDA-0B2A-1681A4B74F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58BC10-9B84-0C23-8FEF-553D5045E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B7B64B-F756-1257-75C8-C28D89229C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F6BCDA-DA9C-1DF3-2259-C5F09D13F8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276B1D-CDA8-B83D-CBB5-3018F8C0A8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4A7E0-C6CD-6B70-29E8-5226D5CE9B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5EDAD8-0B20-AA0C-EE1D-9DB7591F631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6CE7868A-1BD3-7108-B310-B0591FD707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4973A57-A541-BAF5-44D2-45D718EC4D38}"/>
              </a:ext>
            </a:extLst>
          </p:cNvPr>
          <p:cNvSpPr/>
          <p:nvPr/>
        </p:nvSpPr>
        <p:spPr>
          <a:xfrm>
            <a:off x="5435556" y="3783354"/>
            <a:ext cx="300451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ﭐللّازِمُ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B53CECC-5032-1966-2069-741E98358345}"/>
              </a:ext>
            </a:extLst>
          </p:cNvPr>
          <p:cNvSpPr/>
          <p:nvPr/>
        </p:nvSpPr>
        <p:spPr>
          <a:xfrm>
            <a:off x="1162090" y="3783354"/>
            <a:ext cx="326062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ﭐلْمُتَعَدّي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9D1A2F-1C00-DD15-6E05-E5BB534BC4FF}"/>
              </a:ext>
            </a:extLst>
          </p:cNvPr>
          <p:cNvSpPr txBox="1"/>
          <p:nvPr/>
        </p:nvSpPr>
        <p:spPr>
          <a:xfrm>
            <a:off x="6610183" y="2583025"/>
            <a:ext cx="5132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7200" dirty="0">
                <a:solidFill>
                  <a:srgbClr val="C00000"/>
                </a:solidFill>
              </a:rPr>
              <a:t>؟</a:t>
            </a:r>
            <a:endParaRPr lang="fr-MA" sz="72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6A3335E-9CE8-2257-50D8-99E587D8DC5D}"/>
              </a:ext>
            </a:extLst>
          </p:cNvPr>
          <p:cNvSpPr txBox="1"/>
          <p:nvPr/>
        </p:nvSpPr>
        <p:spPr>
          <a:xfrm>
            <a:off x="2535759" y="2651450"/>
            <a:ext cx="5132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7200" dirty="0">
                <a:solidFill>
                  <a:srgbClr val="C00000"/>
                </a:solidFill>
              </a:rPr>
              <a:t>؟</a:t>
            </a:r>
            <a:endParaRPr lang="fr-MA" sz="7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17715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DA061-B9F3-5BF1-5C2D-1704419E4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71728B-A1E3-20A0-51FA-EF29BFF4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ألواحكم. اكتبوا جملة تتضمن فعلا لازما. نشاط تفاعلي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C55D91-8C64-540C-0F4D-8C70D743D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1EF363-4761-21F5-57AB-0E17B3016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BB406-3FA1-F705-1184-18DFA3720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E9C6C2-2B81-D4CA-C692-478764C0C1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223D50-9E5E-D8DB-451C-1221DD84A8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9E0886-0141-B735-B11F-192D69DBE1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D166DA-2830-058B-441E-802A87BB18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BC18C6-8195-46C3-179A-F9D11A351A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948E4FB4-55F2-B7D6-4A99-BCBFED9AEE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7E87822-E9C9-6061-73ED-E3F5A373C27B}"/>
              </a:ext>
            </a:extLst>
          </p:cNvPr>
          <p:cNvSpPr/>
          <p:nvPr/>
        </p:nvSpPr>
        <p:spPr>
          <a:xfrm>
            <a:off x="3303298" y="3429000"/>
            <a:ext cx="300451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ﭐللّازِمُ</a:t>
            </a:r>
          </a:p>
        </p:txBody>
      </p:sp>
    </p:spTree>
    <p:extLst>
      <p:ext uri="{BB962C8B-B14F-4D97-AF65-F5344CB8AC3E}">
        <p14:creationId xmlns:p14="http://schemas.microsoft.com/office/powerpoint/2010/main" val="285200515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7618A-EA11-EB3B-B42F-5F52746DC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4B4BF9B-8FFE-41A9-DCE3-EC2B0632A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ألواحكم. اكتبوا جملة تتضمن فعلا متعديا. نشاط تفاعلي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F323-CA1B-DA24-FB08-A1C8D16463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E1B6AC-4109-4AA8-0B75-2078975C13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EA0EA-D6BC-5CB9-FDBB-CBFACF7A5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355B34-C5F5-BAEB-6397-96BE2A80CF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8529AF-E96F-5E3B-F4CC-33CCA33C7A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6C3447-2486-A8B4-F3C6-6BD1478EBD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F42A21-FAC0-B245-A7AC-7177832A64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189566-123E-0CA7-3CBC-2174C73F5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028F185-855E-6714-6C05-37E2A1F98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448F03-F571-79B1-C3F2-48CEC2275EBD}"/>
              </a:ext>
            </a:extLst>
          </p:cNvPr>
          <p:cNvSpPr/>
          <p:nvPr/>
        </p:nvSpPr>
        <p:spPr>
          <a:xfrm>
            <a:off x="3175246" y="3429000"/>
            <a:ext cx="326062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ﭐلْمُتَعَدّي</a:t>
            </a:r>
          </a:p>
        </p:txBody>
      </p:sp>
    </p:spTree>
    <p:extLst>
      <p:ext uri="{BB962C8B-B14F-4D97-AF65-F5344CB8AC3E}">
        <p14:creationId xmlns:p14="http://schemas.microsoft.com/office/powerpoint/2010/main" val="257826608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A479-5213-7066-7B8D-FCEFCB059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1F1E53-3096-5530-F713-1CD4E730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ستتعرفون الآن  على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 وظيفة الفعل المبني للمجهول.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590CAC-CCDF-932C-0901-0D13710080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70CD27-D93E-606E-6A18-E61CDF6644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38F62A-E108-BD09-C9BE-F8D9061E9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AB5DDA-D0B6-354A-5ADE-486906185F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E3ED57-35C6-599A-C9F6-FB1FA035E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8F683-8439-B869-1309-B468A124ED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A2F1DC-E293-4725-98D5-8275AFEBC7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65864-AF9F-83E4-DCB6-CF13E0775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70D0404-8796-C6B2-0CF4-8A75DA0AFC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BBDB95C-EC3A-25F2-18BF-94BB62D29AAD}"/>
              </a:ext>
            </a:extLst>
          </p:cNvPr>
          <p:cNvSpPr/>
          <p:nvPr/>
        </p:nvSpPr>
        <p:spPr>
          <a:xfrm>
            <a:off x="2363548" y="2971800"/>
            <a:ext cx="4884016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ﭐلْمَبْنِيُّ لِلْمَجْهولِ</a:t>
            </a:r>
          </a:p>
        </p:txBody>
      </p:sp>
    </p:spTree>
    <p:extLst>
      <p:ext uri="{BB962C8B-B14F-4D97-AF65-F5344CB8AC3E}">
        <p14:creationId xmlns:p14="http://schemas.microsoft.com/office/powerpoint/2010/main" val="27552422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8C216-C3EF-2E5B-99AC-1916D88D7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98EAF17-C0B1-741C-3B21-2C1CDD784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 التالية؟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6AC8EC-3C3A-4BC4-5332-6925E3547B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CEA6D3-3948-BF68-5AC3-4B845AC85F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9B715D-A5D2-9111-C667-A8EA449DF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8C35C8-37EB-09B3-5274-39BA30D0FB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6279A3-C8BF-27F8-46DE-2292008C3A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CA45BD-105B-0385-8D48-957FE1C608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DBC3C6-AC7B-8D79-0854-1801E99AD6B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2FA71A-C0A6-CEFB-16A7-7C73E3106FA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7A343175-D757-873B-C923-36EB665F77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20EF85-A68F-AF6D-19DA-0D48B81156E0}"/>
              </a:ext>
            </a:extLst>
          </p:cNvPr>
          <p:cNvSpPr txBox="1"/>
          <p:nvPr/>
        </p:nvSpPr>
        <p:spPr>
          <a:xfrm>
            <a:off x="1148374" y="2219428"/>
            <a:ext cx="672180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زُرِعَتِ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ﭐلْأَشْجارُ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ﭐلْحَديقَةِ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يُنَظَّفُ ﭐلْقِسْمُ كُلَّ يَوْمٍ.</a:t>
            </a:r>
          </a:p>
          <a:p>
            <a:pPr marL="857250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جُمِعَتِ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ﭐلْأَزْهارُ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ﭐلْحَقْلِ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17896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7F888-911C-7329-0C71-468DBCE5B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F7880D9-5BF5-12C0-BCC8-5265D2190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الأفعال زرعت / ينظف / جمعت/ مبنية للمجهول لأننا لا نعرف فاعلها أو لم نذكره لسبب ما. وضدها المبنية للمعلوم.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E317BA-4754-18FF-953C-F3FD703DC1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187859-6DC3-15FC-EF0C-14218E2B85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8B4C99-4391-81EC-A1CC-359C08567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A6A916-39A5-8570-680F-E1F3EB8E9C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718A-982C-0F85-1DAC-5167BFEE4E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30CD02-97CE-4B34-1FE6-D53C1F5FBB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31ABD4-4DCD-CCF4-F719-0BBEB557FE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B1492C-A86C-C2B9-A6FB-5A812A8B1E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343F8F4A-8EE8-551F-16F9-84B96E44D8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162E89-D04E-7828-5AB2-82930AA7C6E9}"/>
              </a:ext>
            </a:extLst>
          </p:cNvPr>
          <p:cNvSpPr txBox="1"/>
          <p:nvPr/>
        </p:nvSpPr>
        <p:spPr>
          <a:xfrm>
            <a:off x="1148374" y="2219428"/>
            <a:ext cx="672180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marR="0" lvl="0" indent="-8572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زُرِعَتِ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ﭐلْأَشْجارُ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ﭐلْحَديقَةِ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857250" marR="0" lvl="0" indent="-8572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يُنَظَّفُ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ﭐلْقِسْمُ كُلَّ يَوْمٍ.</a:t>
            </a:r>
          </a:p>
          <a:p>
            <a:pPr marL="857250" marR="0" lvl="0" indent="-8572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جُمِعَتِ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ﭐلْأَزْهارُ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ﭐلْحَقْلِ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265036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5F3E-B858-2CEF-FBB5-BBE649FA5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03EDE8-3F2C-6AC5-6850-063C5F12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كيف سأصوغ الفعل المبني للمجهول في الجمل التالية. من يقرأ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586999-FB1A-4876-D2ED-7274F806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1C60CB-69E1-65C9-7F68-203198131C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AAD44E-7E1E-03D3-1CC4-39B7C3887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66533-ED98-7F04-1692-B60017CC2C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F990D1-1D3C-CCC1-EA56-1133611A3A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92AD1E-BF75-E1A7-E80E-3590352D57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690D4-018E-9498-B431-EAF1647372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B659AF-76D0-B6F6-3577-4D48BA3CA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BC7D239-C657-1DD3-6581-F9DBC0B3CE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2A934A8-89F2-332E-896A-FCC3B2E28369}"/>
              </a:ext>
            </a:extLst>
          </p:cNvPr>
          <p:cNvSpPr/>
          <p:nvPr/>
        </p:nvSpPr>
        <p:spPr>
          <a:xfrm>
            <a:off x="1632856" y="2791310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فَتَحَ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ﭐلْبُسْتانِيُّ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ﭐلْبابَ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1FD9019-5D5E-2F32-008E-BA919251858D}"/>
              </a:ext>
            </a:extLst>
          </p:cNvPr>
          <p:cNvSpPr/>
          <p:nvPr/>
        </p:nvSpPr>
        <p:spPr>
          <a:xfrm>
            <a:off x="1632857" y="4066690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يَقْطِفُ ﭐلْفَلّاحُ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ﭐلثِّمارَ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273334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83908-8870-3650-5798-EC2D606EB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B9C815F-4A4C-CB2A-BE28-7992F9603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أحدد عناصر كل جملة. من يعرب الجملتين؟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62237E-A00F-C02F-F697-8964F291C6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26A0C9-10E3-7E63-7EF4-E996BA7E3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D72E20-C2FB-0139-BD16-EA31C9C2E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957F96-F80D-B908-3B01-DD1902029D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E7BC14A-343C-E2E5-0928-24C78F73F4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E05561-3B56-88ED-A28D-6A4E6E229C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5DAF33-6751-EC64-9475-C6CE39F39C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99A54F-F7B0-BEA0-2C81-800F9C514C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E7AD592-1A6B-5A9C-4099-424F09C73F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940E37B-931C-1CF1-0D22-432E988734C3}"/>
              </a:ext>
            </a:extLst>
          </p:cNvPr>
          <p:cNvSpPr/>
          <p:nvPr/>
        </p:nvSpPr>
        <p:spPr>
          <a:xfrm>
            <a:off x="1632856" y="2791310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فَتَحَ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ﭐلْبُسْتانِيُّ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ﭐلْبابَ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41DA721-E763-B7C5-B855-D28012AA6BB1}"/>
              </a:ext>
            </a:extLst>
          </p:cNvPr>
          <p:cNvSpPr/>
          <p:nvPr/>
        </p:nvSpPr>
        <p:spPr>
          <a:xfrm>
            <a:off x="1632857" y="4066690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يَقْطِفُ ﭐلْفَلّاحُ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ﭐلثِّمارَ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686356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FBE3D-2751-4599-49B0-00A88082C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4DA3A4-85E6-6E29-ECFA-C7BEF8FF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عناصر كل 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1612DD-4653-F493-2018-40BB95AD32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8859CA-9B9A-F09F-FD14-9F4D42D1DA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7D7441-3FB2-9CFE-AB19-158BC78B1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8A5B43-137B-75EA-2CF0-B3AB45CCF8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F159CBE-D3E9-DE3B-15CA-914C61C3C1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322B6E-DEAF-34B4-AA4C-3BF020C359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E458C8-3739-B5E2-E1AF-DC4846C2BB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334D04-75DB-6A4D-47AB-BB1ECC63D8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380D4207-B2A1-B97D-8C25-232C2F20C3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A0FA51-2F5B-796C-0EF4-F7B6664833F3}"/>
              </a:ext>
            </a:extLst>
          </p:cNvPr>
          <p:cNvSpPr/>
          <p:nvPr/>
        </p:nvSpPr>
        <p:spPr>
          <a:xfrm>
            <a:off x="1514440" y="1876808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فَتَحَ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ﭐلْبُسْتانِيُّ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ﭐلْبابَ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C1302C0-8C9A-716A-7150-B9B6A8E0F7AA}"/>
              </a:ext>
            </a:extLst>
          </p:cNvPr>
          <p:cNvSpPr/>
          <p:nvPr/>
        </p:nvSpPr>
        <p:spPr>
          <a:xfrm>
            <a:off x="1746630" y="4421515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يَقْطِفُ ﭐلْفَلّاحُ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ﭐلثِّمارَ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84F3189-1B04-03B1-271D-FC90288F0535}"/>
              </a:ext>
            </a:extLst>
          </p:cNvPr>
          <p:cNvSpPr/>
          <p:nvPr/>
        </p:nvSpPr>
        <p:spPr>
          <a:xfrm>
            <a:off x="5766972" y="2851171"/>
            <a:ext cx="1734836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ماضٍ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876A21-1A33-49F9-B60A-9EC94289A0A8}"/>
              </a:ext>
            </a:extLst>
          </p:cNvPr>
          <p:cNvSpPr/>
          <p:nvPr/>
        </p:nvSpPr>
        <p:spPr>
          <a:xfrm>
            <a:off x="3837621" y="2851171"/>
            <a:ext cx="1734836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فاعِلٌ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79A978C-90CD-8E68-100C-0FA4F7963782}"/>
              </a:ext>
            </a:extLst>
          </p:cNvPr>
          <p:cNvSpPr/>
          <p:nvPr/>
        </p:nvSpPr>
        <p:spPr>
          <a:xfrm>
            <a:off x="2003357" y="2851171"/>
            <a:ext cx="1734836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مَفْعولٌ بِهِ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9F44F83-B17D-276C-7E77-4A0DBA776FA4}"/>
              </a:ext>
            </a:extLst>
          </p:cNvPr>
          <p:cNvSpPr/>
          <p:nvPr/>
        </p:nvSpPr>
        <p:spPr>
          <a:xfrm>
            <a:off x="5723431" y="5485514"/>
            <a:ext cx="1734836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مضارِعٌ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3E8C019-84B7-9ED1-E479-DE64FCD6AAE2}"/>
              </a:ext>
            </a:extLst>
          </p:cNvPr>
          <p:cNvSpPr/>
          <p:nvPr/>
        </p:nvSpPr>
        <p:spPr>
          <a:xfrm>
            <a:off x="3759164" y="5485514"/>
            <a:ext cx="1734836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فاعِلٌ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0454B60-7C07-F0F0-C5BA-133BF8C3E90A}"/>
              </a:ext>
            </a:extLst>
          </p:cNvPr>
          <p:cNvSpPr/>
          <p:nvPr/>
        </p:nvSpPr>
        <p:spPr>
          <a:xfrm>
            <a:off x="1661232" y="5485514"/>
            <a:ext cx="1734836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مَفْعولٌ بِهِ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8931A7E-CA64-99D6-B4D1-8E5DD7BF4C88}"/>
              </a:ext>
            </a:extLst>
          </p:cNvPr>
          <p:cNvCxnSpPr/>
          <p:nvPr/>
        </p:nvCxnSpPr>
        <p:spPr>
          <a:xfrm flipH="1" flipV="1">
            <a:off x="5579706" y="2547257"/>
            <a:ext cx="849086" cy="55050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A772825-14BE-B08D-402E-359163673C96}"/>
              </a:ext>
            </a:extLst>
          </p:cNvPr>
          <p:cNvCxnSpPr>
            <a:cxnSpLocks/>
          </p:cNvCxnSpPr>
          <p:nvPr/>
        </p:nvCxnSpPr>
        <p:spPr>
          <a:xfrm flipH="1" flipV="1">
            <a:off x="4572000" y="2530440"/>
            <a:ext cx="133039" cy="56732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0F5A655-D4C1-6AFA-A236-0B7D68C95CCF}"/>
              </a:ext>
            </a:extLst>
          </p:cNvPr>
          <p:cNvCxnSpPr>
            <a:cxnSpLocks/>
          </p:cNvCxnSpPr>
          <p:nvPr/>
        </p:nvCxnSpPr>
        <p:spPr>
          <a:xfrm flipV="1">
            <a:off x="2976465" y="2590755"/>
            <a:ext cx="375635" cy="56632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D2A85843-113F-FB03-7BB3-EDDA015FB507}"/>
              </a:ext>
            </a:extLst>
          </p:cNvPr>
          <p:cNvCxnSpPr>
            <a:cxnSpLocks/>
          </p:cNvCxnSpPr>
          <p:nvPr/>
        </p:nvCxnSpPr>
        <p:spPr>
          <a:xfrm flipH="1" flipV="1">
            <a:off x="5723431" y="5135462"/>
            <a:ext cx="705361" cy="65884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06071C9-AA4C-499E-3B6E-6B5F0A593F2C}"/>
              </a:ext>
            </a:extLst>
          </p:cNvPr>
          <p:cNvCxnSpPr>
            <a:cxnSpLocks/>
          </p:cNvCxnSpPr>
          <p:nvPr/>
        </p:nvCxnSpPr>
        <p:spPr>
          <a:xfrm flipH="1" flipV="1">
            <a:off x="4576821" y="5098389"/>
            <a:ext cx="32680" cy="61194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117AB490-8776-9FAA-233F-9977FDA12CF7}"/>
              </a:ext>
            </a:extLst>
          </p:cNvPr>
          <p:cNvCxnSpPr>
            <a:cxnSpLocks/>
          </p:cNvCxnSpPr>
          <p:nvPr/>
        </p:nvCxnSpPr>
        <p:spPr>
          <a:xfrm flipV="1">
            <a:off x="2841986" y="5209323"/>
            <a:ext cx="547813" cy="50101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01770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B1A4-D6D1-1980-F67F-B6A55121B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E188F-D503-D9F3-923B-9A0D4440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الفعل ماضيا: أضمُ أَوَلُه وأكسر ما قبل آخره. ثم أحذف الفاعل. و أرفع الإسم الذي كان مفعولا به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0B21F7-1549-D0CF-3D3B-58B27D7E0F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CC1F86-9DF3-22F4-D289-5938FFD51B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29D486-D095-0502-8733-F5D68B926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B1F9C2-C26D-CCE7-1A5B-0BD441E8A0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81AA1B-650A-E7CA-6422-FF0DA6320A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4AAD5A-E488-DBED-BD9B-AFA2679D9C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38FDB0-DA37-EC15-EFA1-45D695F4AF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45A388-588B-0A3F-3DDA-06A4F44BB9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E3BA5C1-2591-0AF9-14E5-4EA2BA576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462B162-BE3A-96F4-C298-0458C415E29B}"/>
              </a:ext>
            </a:extLst>
          </p:cNvPr>
          <p:cNvSpPr/>
          <p:nvPr/>
        </p:nvSpPr>
        <p:spPr>
          <a:xfrm>
            <a:off x="1514440" y="2334007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فَتَحَ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ﭐلْبُسْتانِيُّ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ﭐلْبابَ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14C81F-FCCE-77A7-5F75-F9F01BC6987A}"/>
              </a:ext>
            </a:extLst>
          </p:cNvPr>
          <p:cNvSpPr/>
          <p:nvPr/>
        </p:nvSpPr>
        <p:spPr>
          <a:xfrm>
            <a:off x="1746630" y="4066793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فُتِحَ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ﭐلْبا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8FF7B982-33AA-29A3-0BFE-0161E45C50DF}"/>
              </a:ext>
            </a:extLst>
          </p:cNvPr>
          <p:cNvCxnSpPr/>
          <p:nvPr/>
        </p:nvCxnSpPr>
        <p:spPr>
          <a:xfrm flipH="1">
            <a:off x="3946849" y="2334007"/>
            <a:ext cx="933061" cy="1025013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55C8D54-0321-19CF-4DA2-BC9FF42A6215}"/>
              </a:ext>
            </a:extLst>
          </p:cNvPr>
          <p:cNvCxnSpPr>
            <a:cxnSpLocks/>
          </p:cNvCxnSpPr>
          <p:nvPr/>
        </p:nvCxnSpPr>
        <p:spPr>
          <a:xfrm>
            <a:off x="4018241" y="2453951"/>
            <a:ext cx="954975" cy="7277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7CA3F1F-67C1-8289-E872-D78EC501AFEB}"/>
              </a:ext>
            </a:extLst>
          </p:cNvPr>
          <p:cNvSpPr/>
          <p:nvPr/>
        </p:nvSpPr>
        <p:spPr>
          <a:xfrm>
            <a:off x="4292268" y="5230122"/>
            <a:ext cx="3358648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فِعْلُ ماضٍ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مَبْنِيٌّ لِلْمَجْهولِ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D412241D-2547-0D30-1699-0CD2979907F1}"/>
              </a:ext>
            </a:extLst>
          </p:cNvPr>
          <p:cNvCxnSpPr>
            <a:cxnSpLocks/>
          </p:cNvCxnSpPr>
          <p:nvPr/>
        </p:nvCxnSpPr>
        <p:spPr>
          <a:xfrm flipH="1" flipV="1">
            <a:off x="5266231" y="4752907"/>
            <a:ext cx="705361" cy="65884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16509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4996-1CFB-DF4C-F951-1948751C1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F85D2DA-B1ED-3520-8500-F3BA7C99980E}"/>
              </a:ext>
            </a:extLst>
          </p:cNvPr>
          <p:cNvSpPr/>
          <p:nvPr/>
        </p:nvSpPr>
        <p:spPr>
          <a:xfrm>
            <a:off x="1709128" y="2453951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يَقْطِفُ ﭐلْفَلّاحُ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ﭐلثِّمارَ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38A4413-EB13-4672-CF9A-0F79981A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 الفعل مضارعا: أضمُ أَوَلُه وأفتح ما قبل آخره. ثم أحذف الفاعل. و أرفع الإسم الذي كان مفعولا به. أنتبه للتأنيث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4484E4-4B9A-C339-333F-937F7E6658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9952E8-0E92-D80E-42E4-D11D4AC45F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E8C22A-3D1B-45C1-6382-CE608E4F12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A3ECED-595B-8342-626C-70D245718C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ACE486-E65B-FB20-28BB-D6DEB64322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640FD-19A9-8D23-FF22-82E9DA1D6A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5D927-0E92-41E0-A887-8788195984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58921C-5B61-F656-1E1C-7A60E7455F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06F2F9DE-61DD-5F45-181A-402CD1982B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1B34735-4D53-DAB7-C3AC-D46C4D3C27E8}"/>
              </a:ext>
            </a:extLst>
          </p:cNvPr>
          <p:cNvSpPr/>
          <p:nvPr/>
        </p:nvSpPr>
        <p:spPr>
          <a:xfrm>
            <a:off x="1746630" y="4066793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تُقْطَفُ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ﭐلثِّما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66FB83B-A3B5-8BC0-78E3-69674EDF4F5D}"/>
              </a:ext>
            </a:extLst>
          </p:cNvPr>
          <p:cNvCxnSpPr/>
          <p:nvPr/>
        </p:nvCxnSpPr>
        <p:spPr>
          <a:xfrm flipH="1">
            <a:off x="3946849" y="2334007"/>
            <a:ext cx="933061" cy="1025013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C7D877E-5B25-1400-2346-2A371D889F9E}"/>
              </a:ext>
            </a:extLst>
          </p:cNvPr>
          <p:cNvCxnSpPr>
            <a:cxnSpLocks/>
          </p:cNvCxnSpPr>
          <p:nvPr/>
        </p:nvCxnSpPr>
        <p:spPr>
          <a:xfrm>
            <a:off x="4018241" y="2453951"/>
            <a:ext cx="954975" cy="7277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067790A-42E1-1166-0348-297B1833D42D}"/>
              </a:ext>
            </a:extLst>
          </p:cNvPr>
          <p:cNvSpPr/>
          <p:nvPr/>
        </p:nvSpPr>
        <p:spPr>
          <a:xfrm>
            <a:off x="4292268" y="5230122"/>
            <a:ext cx="3358648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فِعْلٌ مُضارِعٌ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مَبْنِيٌّ لِلْمَجْهولِ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3648C90A-E933-93BE-84F6-1FB292AD9870}"/>
              </a:ext>
            </a:extLst>
          </p:cNvPr>
          <p:cNvCxnSpPr>
            <a:cxnSpLocks/>
          </p:cNvCxnSpPr>
          <p:nvPr/>
        </p:nvCxnSpPr>
        <p:spPr>
          <a:xfrm flipH="1" flipV="1">
            <a:off x="5266231" y="4752907"/>
            <a:ext cx="705361" cy="65884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87247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3030D-D3E1-3206-D031-0E80D1DD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6EF277-6B9C-DB5B-4394-09CC3B03A7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9A6F0A-3F0F-13B2-179D-B89CFE006A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C3885F-033F-7F96-F0DA-A613C4B43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F80320-E8E7-2A2C-9E0E-1ECF8DCD2B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D22535-F789-072D-FC7A-C2AC7A002B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18C064-DCB3-EF35-97E0-83C549B137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7F8C4A-5EEC-C38E-AEEA-C7E4C7CF78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216AB7-B086-21B3-8D44-0E08DD1AD1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45D4D85-A1F2-A138-9BAC-F283A1C8C5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2" name="Titre 9">
            <a:extLst>
              <a:ext uri="{FF2B5EF4-FFF2-40B4-BE49-F238E27FC236}">
                <a16:creationId xmlns:a16="http://schemas.microsoft.com/office/drawing/2014/main" id="{3795946A-953D-63FB-3090-E259FE6AA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719138"/>
            <a:ext cx="6840538" cy="612775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ألواحكم. أكتبوا رقم الجواب المناسب. 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B93DC59-609C-8AAD-2A36-DF92B07CFEBF}"/>
              </a:ext>
            </a:extLst>
          </p:cNvPr>
          <p:cNvSpPr txBox="1"/>
          <p:nvPr/>
        </p:nvSpPr>
        <p:spPr>
          <a:xfrm>
            <a:off x="5980922" y="4436370"/>
            <a:ext cx="2388020" cy="677585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مَبْنِيٌّ لِلْمَعْلومِ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ADD908-156E-0D4A-088D-270AF2446002}"/>
              </a:ext>
            </a:extLst>
          </p:cNvPr>
          <p:cNvSpPr txBox="1"/>
          <p:nvPr/>
        </p:nvSpPr>
        <p:spPr>
          <a:xfrm>
            <a:off x="1440430" y="4436370"/>
            <a:ext cx="2388020" cy="677585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مَبْنِيٌّ لِلْمَجْهولِ</a:t>
            </a:r>
          </a:p>
        </p:txBody>
      </p:sp>
      <p:pic>
        <p:nvPicPr>
          <p:cNvPr id="9" name="Graphique 8" descr="Badge 1 avec un remplissage uni">
            <a:extLst>
              <a:ext uri="{FF2B5EF4-FFF2-40B4-BE49-F238E27FC236}">
                <a16:creationId xmlns:a16="http://schemas.microsoft.com/office/drawing/2014/main" id="{D79771CD-AF51-2B60-D735-B85235F8BE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17732" y="5113955"/>
            <a:ext cx="914400" cy="914400"/>
          </a:xfrm>
          <a:prstGeom prst="rect">
            <a:avLst/>
          </a:prstGeom>
        </p:spPr>
      </p:pic>
      <p:pic>
        <p:nvPicPr>
          <p:cNvPr id="11" name="Graphique 10" descr="Badge avec un remplissage uni">
            <a:extLst>
              <a:ext uri="{FF2B5EF4-FFF2-40B4-BE49-F238E27FC236}">
                <a16:creationId xmlns:a16="http://schemas.microsoft.com/office/drawing/2014/main" id="{AA20584F-0D44-8345-0199-7D8918FFA7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7559" y="5113955"/>
            <a:ext cx="914400" cy="91440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72B3402-A82C-0916-8372-BE7322AF00E3}"/>
              </a:ext>
            </a:extLst>
          </p:cNvPr>
          <p:cNvSpPr/>
          <p:nvPr/>
        </p:nvSpPr>
        <p:spPr>
          <a:xfrm>
            <a:off x="1942684" y="2352452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تُنَظَّمُ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حَمْلَةُ نَظافَةٍ.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A4A4F8-015C-A532-7106-A4E6085AAA20}"/>
              </a:ext>
            </a:extLst>
          </p:cNvPr>
          <p:cNvSpPr txBox="1"/>
          <p:nvPr/>
        </p:nvSpPr>
        <p:spPr>
          <a:xfrm>
            <a:off x="4548914" y="3338804"/>
            <a:ext cx="5132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7200" dirty="0">
                <a:solidFill>
                  <a:srgbClr val="C00000"/>
                </a:solidFill>
              </a:rPr>
              <a:t>؟</a:t>
            </a:r>
            <a:endParaRPr lang="fr-MA" sz="7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66570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B6C6E-F562-7BC7-A87B-85AB5291C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2853C4-15A5-2B13-A816-B4CD2DB901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AEE3BA-8ED4-7F3E-2F22-5B9525CF65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DDE96D-4917-0FC6-33C6-24784F82B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6DCB0E-B63F-B157-3ACA-8B26F6F1EC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7CA0BF-85AC-1D22-41F6-DED80E6DCA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DD46F5-960A-102B-3674-064D0A3C8B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28B9DE-EA21-C488-6BF3-3CD1033BB7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5855A0-B843-EA60-842C-6112CE7B2E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ECA3C86-F1DE-DE47-CF1C-C278B93505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2" name="Titre 9">
            <a:extLst>
              <a:ext uri="{FF2B5EF4-FFF2-40B4-BE49-F238E27FC236}">
                <a16:creationId xmlns:a16="http://schemas.microsoft.com/office/drawing/2014/main" id="{AD609E34-D6FD-F6CF-7ABA-F365AD41D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719138"/>
            <a:ext cx="6840538" cy="612775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مبني للمجهول. من يحوله للمبني للمعلوم؟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2ADD5E-B0AB-8DE7-4CF5-63C95EDCE13F}"/>
              </a:ext>
            </a:extLst>
          </p:cNvPr>
          <p:cNvSpPr txBox="1"/>
          <p:nvPr/>
        </p:nvSpPr>
        <p:spPr>
          <a:xfrm>
            <a:off x="3426742" y="4142120"/>
            <a:ext cx="2388020" cy="677585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مَبْنِيٌّ لِلْمَجْهولِ</a:t>
            </a:r>
          </a:p>
        </p:txBody>
      </p:sp>
      <p:pic>
        <p:nvPicPr>
          <p:cNvPr id="11" name="Graphique 10" descr="Badge avec un remplissage uni">
            <a:extLst>
              <a:ext uri="{FF2B5EF4-FFF2-40B4-BE49-F238E27FC236}">
                <a16:creationId xmlns:a16="http://schemas.microsoft.com/office/drawing/2014/main" id="{93AE1815-AD9A-3EC2-90FC-F10EB297B2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12403" y="4910282"/>
            <a:ext cx="914400" cy="91440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5DAB8AD-571B-C6B9-5DA6-453605FDF4F3}"/>
              </a:ext>
            </a:extLst>
          </p:cNvPr>
          <p:cNvSpPr/>
          <p:nvPr/>
        </p:nvSpPr>
        <p:spPr>
          <a:xfrm>
            <a:off x="1942684" y="2352452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تُنَظَّمُ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حَمْلَةُ نَظافَةٍ.</a:t>
            </a:r>
          </a:p>
        </p:txBody>
      </p:sp>
    </p:spTree>
    <p:extLst>
      <p:ext uri="{BB962C8B-B14F-4D97-AF65-F5344CB8AC3E}">
        <p14:creationId xmlns:p14="http://schemas.microsoft.com/office/powerpoint/2010/main" val="3396212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0D27F-9573-D045-17BD-481511336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F17EB90-B46C-C56D-303A-E2A149E613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E4D92D-8485-77F9-657E-9EDCCC1F5A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EA6A4B-8412-B486-E600-864EE9B62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4D3BDD-B338-4A34-A322-3DF939E533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40D498-468C-4AC8-86C8-F17C160B37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9694C7-ADBD-FEB7-A127-E9D0F960FF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6DE50D-EA8C-FD92-50C3-6D9E3A5A3B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8E9045-50BF-2C9B-6243-6DAB45B244D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B3C56F3B-16A0-F603-42A9-6FC2CBC25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2" name="Titre 9">
            <a:extLst>
              <a:ext uri="{FF2B5EF4-FFF2-40B4-BE49-F238E27FC236}">
                <a16:creationId xmlns:a16="http://schemas.microsoft.com/office/drawing/2014/main" id="{FFB744A2-7D2C-1799-A72C-D9570F87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719138"/>
            <a:ext cx="6840538" cy="612775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الثانية. أكتبوا رقم الجواب المناسب. 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ED46523-F0E3-8E52-74E1-CDA8E17572C3}"/>
              </a:ext>
            </a:extLst>
          </p:cNvPr>
          <p:cNvSpPr txBox="1"/>
          <p:nvPr/>
        </p:nvSpPr>
        <p:spPr>
          <a:xfrm>
            <a:off x="5980922" y="4436370"/>
            <a:ext cx="2388020" cy="677585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مَبْنِيٌّ لِلْمَعْلومِ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517F51-505C-F0FC-4850-BDF18B2DD506}"/>
              </a:ext>
            </a:extLst>
          </p:cNvPr>
          <p:cNvSpPr txBox="1"/>
          <p:nvPr/>
        </p:nvSpPr>
        <p:spPr>
          <a:xfrm>
            <a:off x="1440430" y="4436370"/>
            <a:ext cx="2388020" cy="677585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مَبْنِيٌّ لِلْمَجْهولِ</a:t>
            </a:r>
          </a:p>
        </p:txBody>
      </p:sp>
      <p:pic>
        <p:nvPicPr>
          <p:cNvPr id="9" name="Graphique 8" descr="Badge 1 avec un remplissage uni">
            <a:extLst>
              <a:ext uri="{FF2B5EF4-FFF2-40B4-BE49-F238E27FC236}">
                <a16:creationId xmlns:a16="http://schemas.microsoft.com/office/drawing/2014/main" id="{3327E418-9DCE-2875-3676-05AA4E528E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17732" y="5113955"/>
            <a:ext cx="914400" cy="914400"/>
          </a:xfrm>
          <a:prstGeom prst="rect">
            <a:avLst/>
          </a:prstGeom>
        </p:spPr>
      </p:pic>
      <p:pic>
        <p:nvPicPr>
          <p:cNvPr id="11" name="Graphique 10" descr="Badge avec un remplissage uni">
            <a:extLst>
              <a:ext uri="{FF2B5EF4-FFF2-40B4-BE49-F238E27FC236}">
                <a16:creationId xmlns:a16="http://schemas.microsoft.com/office/drawing/2014/main" id="{6916084F-6B0B-3D25-F404-2851C94C36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7559" y="5113955"/>
            <a:ext cx="914400" cy="91440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1768479-20D7-C2BC-BAB6-200AAE2F1775}"/>
              </a:ext>
            </a:extLst>
          </p:cNvPr>
          <p:cNvSpPr/>
          <p:nvPr/>
        </p:nvSpPr>
        <p:spPr>
          <a:xfrm>
            <a:off x="1942684" y="2352452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حَرَثَ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ﭐلْفَلّاحُ ﭐلْأَرْضَ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2E5CC0-EEEC-0ADD-E820-EB15F3923AF7}"/>
              </a:ext>
            </a:extLst>
          </p:cNvPr>
          <p:cNvSpPr txBox="1"/>
          <p:nvPr/>
        </p:nvSpPr>
        <p:spPr>
          <a:xfrm>
            <a:off x="4548914" y="3338804"/>
            <a:ext cx="5132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7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43072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C0994-DDDB-B960-776B-37B5FAF04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6AC038-5D3A-D5DF-FE85-ABFEF6BEE0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C66480-D144-1459-FAF8-4C4A3C2241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97DC14-9616-3F83-73D1-826F025DE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8E031B-89DD-C9A0-5FDD-12907D3523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9DDB34-1E44-B214-1BE4-2F5061D0A6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2AE735-1022-DEF9-6CE7-677E9B116D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F24071-DF12-644D-4201-F81AA436C4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504E28-2B3A-183A-6F24-8624D3914F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C14D881-FE56-3EE7-E545-FD46F6BBC6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2" name="Titre 9">
            <a:extLst>
              <a:ext uri="{FF2B5EF4-FFF2-40B4-BE49-F238E27FC236}">
                <a16:creationId xmlns:a16="http://schemas.microsoft.com/office/drawing/2014/main" id="{EA55BEC8-7208-085B-E0DE-91A7BF175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719138"/>
            <a:ext cx="6840538" cy="612775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مبني للمعلوم؟ من يحوله للمبني للمجهول؟ 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515FE9F-73FA-9866-485F-FB0702AD3317}"/>
              </a:ext>
            </a:extLst>
          </p:cNvPr>
          <p:cNvSpPr txBox="1"/>
          <p:nvPr/>
        </p:nvSpPr>
        <p:spPr>
          <a:xfrm>
            <a:off x="3662149" y="3948598"/>
            <a:ext cx="2388020" cy="677585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مَبْنِيٌّ لِلْمَعْلومِ</a:t>
            </a:r>
          </a:p>
        </p:txBody>
      </p:sp>
      <p:pic>
        <p:nvPicPr>
          <p:cNvPr id="9" name="Graphique 8" descr="Badge 1 avec un remplissage uni">
            <a:extLst>
              <a:ext uri="{FF2B5EF4-FFF2-40B4-BE49-F238E27FC236}">
                <a16:creationId xmlns:a16="http://schemas.microsoft.com/office/drawing/2014/main" id="{440CB941-1FF5-60C5-A915-16BCD11FC9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98959" y="4742331"/>
            <a:ext cx="914400" cy="91440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0254E6D-97B7-D902-E6C7-280390669B7C}"/>
              </a:ext>
            </a:extLst>
          </p:cNvPr>
          <p:cNvSpPr/>
          <p:nvPr/>
        </p:nvSpPr>
        <p:spPr>
          <a:xfrm>
            <a:off x="1942684" y="2352452"/>
            <a:ext cx="572574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حَرَثَ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ﭐلْفَلّاحُ ﭐلْأَرْضَ.</a:t>
            </a:r>
          </a:p>
        </p:txBody>
      </p:sp>
    </p:spTree>
    <p:extLst>
      <p:ext uri="{BB962C8B-B14F-4D97-AF65-F5344CB8AC3E}">
        <p14:creationId xmlns:p14="http://schemas.microsoft.com/office/powerpoint/2010/main" val="424956706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0F74-7576-7149-9F60-525D49AAF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D637B24-F488-4CA0-CD02-3DDB596B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كيف نصوغ فعلا مبنيا للمجهول؟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92F6DC-FEC6-5EA9-9E6E-684FC6C157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0EF48C-056C-B555-4F66-B11BB56D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927540-A930-EEA0-260B-075DA663F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7A6A9-4D51-44F9-6F29-FE62D694AB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48DC4F-6125-F30D-67A4-B55543E1EB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5706A6-F721-613A-374C-EF2B0D84CB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BCEB2-AF8B-588D-05D3-B33C10061D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BA069-FCEB-425E-0349-2610260070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61341E-1F82-2392-32EF-829DE895A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0E9AA4-6C83-01BB-8B94-D36CB2F322EE}"/>
              </a:ext>
            </a:extLst>
          </p:cNvPr>
          <p:cNvSpPr txBox="1"/>
          <p:nvPr/>
        </p:nvSpPr>
        <p:spPr>
          <a:xfrm>
            <a:off x="2107559" y="2343130"/>
            <a:ext cx="3297940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ﭐلْمَبْنِيُّ لِلْمَجْهولِ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C036EE9-CC57-9D90-9541-B070D0FC4B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0357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A3A3-197A-E2B0-BE22-99B43E9A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20C3A8A-6557-CFE8-4837-80749D3D1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9815" y="1578433"/>
            <a:ext cx="3475021" cy="4953429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14633B7B-B58F-7AA7-BCEC-9E3D0536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134 من كراساتكم. من يقرأ القاعدة؟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FA4271-A11E-9FCA-9895-1053764EB6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59C3AB-B2C4-B2AB-76D8-D2B16B2650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34C5A-E51A-F85F-16C7-E2FA6F458C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76565B-90DF-F6B8-596B-D59FDD0005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2EB65F-CF07-B120-6F52-FB9495E29F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4134B-4CC7-C84B-15B9-A405F27B9C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386AC0-6130-59C4-879B-564F82B2C3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94579A-1948-D0E2-FC8A-1AC663A86E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AA5F37F-D494-8F00-94CD-76071F015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D019C86-4919-529C-C51B-2D890E8CB2E6}"/>
              </a:ext>
            </a:extLst>
          </p:cNvPr>
          <p:cNvSpPr/>
          <p:nvPr/>
        </p:nvSpPr>
        <p:spPr>
          <a:xfrm>
            <a:off x="3212738" y="2034074"/>
            <a:ext cx="2976465" cy="1502228"/>
          </a:xfrm>
          <a:prstGeom prst="roundRect">
            <a:avLst>
              <a:gd name="adj" fmla="val 497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002609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96EA59-B4C5-F414-84B3-CBC76D2C90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846" y="2503843"/>
            <a:ext cx="7997566" cy="306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CFB6C9-2273-5EB3-4A1E-EF46FA456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846" y="2503843"/>
            <a:ext cx="7997566" cy="306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3609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جوابه؟ هل انتم  متفقون؟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89D8F5B-5C02-2A7C-F0A0-19FF0F95F6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846" y="2503843"/>
            <a:ext cx="7997566" cy="306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5249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D599D-7296-60F8-3B1B-EA1AF1754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46DDB7-33E5-CBB3-648A-0D6DDF89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4A0CAFA-ACCA-C105-0853-63110B706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6E53D5-2E8D-8E6F-DDD2-4290AABA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417B3AC-FD43-5403-1682-8D830530C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907D9B1-8509-A69D-C9B6-429AD9CCD7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042A3F-CE79-4D84-BC1F-73B1938B58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1D94D7-8514-CFD5-0BF4-78BC6670CB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EFE6E8-C47C-9B62-8722-28584671F1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F18CD5-A301-9066-5C67-84640F67E73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8D2C6C-1883-D73D-1A2A-D4EAC90655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0ABEE4-CAEF-F4D3-22A1-793F7D12B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846" y="2503843"/>
            <a:ext cx="7997566" cy="306423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C323146-CC74-6188-E440-9427AACB8A88}"/>
              </a:ext>
            </a:extLst>
          </p:cNvPr>
          <p:cNvSpPr txBox="1"/>
          <p:nvPr/>
        </p:nvSpPr>
        <p:spPr>
          <a:xfrm>
            <a:off x="155935" y="3314984"/>
            <a:ext cx="3974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أُنْشِأَتْ مَحْمِيّاتٌ طَبيعِيَّةٌ.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4570AAB-4303-9C8C-D1C7-689A28869FB0}"/>
              </a:ext>
            </a:extLst>
          </p:cNvPr>
          <p:cNvSpPr txBox="1"/>
          <p:nvPr/>
        </p:nvSpPr>
        <p:spPr>
          <a:xfrm>
            <a:off x="182435" y="3712794"/>
            <a:ext cx="3974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يُنَظَّفُ مَجْرى ٱلنَّهْرِ.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C7DA06F-5237-690A-5883-F65AB26CAF2D}"/>
              </a:ext>
            </a:extLst>
          </p:cNvPr>
          <p:cNvSpPr txBox="1"/>
          <p:nvPr/>
        </p:nvSpPr>
        <p:spPr>
          <a:xfrm>
            <a:off x="-130629" y="4112534"/>
            <a:ext cx="4261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تُسْتَهْلَكُ كَمِّيّاتٌ كَبيرَةٌ مِنَ ٱلْمِياهِ.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7095D1-2EDE-F7A6-7282-B027EFB51128}"/>
              </a:ext>
            </a:extLst>
          </p:cNvPr>
          <p:cNvSpPr txBox="1"/>
          <p:nvPr/>
        </p:nvSpPr>
        <p:spPr>
          <a:xfrm>
            <a:off x="445471" y="4510344"/>
            <a:ext cx="3572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يُعادُ تَدْويرُ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ٱلنُّفاياتِ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6EC05BC-6897-3165-02FD-A840F7D5F46D}"/>
              </a:ext>
            </a:extLst>
          </p:cNvPr>
          <p:cNvSpPr txBox="1"/>
          <p:nvPr/>
        </p:nvSpPr>
        <p:spPr>
          <a:xfrm>
            <a:off x="-69490" y="4936815"/>
            <a:ext cx="48985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	وُضِعَتْ  خُطَّةٌ لِتَرْشيدِ ٱسْتِهْلاكِ ٱلْماءِ.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025953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F9BAB-A07D-F68B-E79E-27C8E12A6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2C02F31-CBB4-7A28-AC88-70314C72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  بعد كتابة التاريخ و عنوان الدرس .عمل فردي.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786CE8-DC8F-CFE9-7418-4E6C81E8FF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0FF476-ADF4-8CAF-0D2C-776433B21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01C639-17FF-6A4D-5444-5C3867D57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6295C2-7BA3-D8A9-F29A-A4B76D4BB6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A86816-0F49-CC6C-D4AC-7B838A47D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42AF6-21FC-0FC0-AAEE-95925FFB58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90A53-93A5-4360-B8BF-5FDEDDDC13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68A855-081B-6F60-7F9A-04E30601D1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30BE3B8-D631-3E4F-B5A3-64E54F8440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B7199-FAE3-255E-FDF0-3784021A4A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439" y="2247719"/>
            <a:ext cx="8239121" cy="329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7569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2C9C36-EB45-BC8F-30F4-0CC09D120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439" y="2247719"/>
            <a:ext cx="8239121" cy="329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4BEE-3FE3-A410-C80E-181C4B332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8BA7AF2-8BFE-C8A6-4D41-C0BEBAE3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 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FB6B71D-3080-8C5E-56BD-474196011A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37748A-F418-246F-9B00-DBA3736F9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FA5B2B-B02E-F900-31D7-A79751C71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F87BFB4-4234-9616-FC62-D06A8B076C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AEF55D8-5B3A-B457-65C0-06EA5EB9B8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4C50A-0C87-2633-2327-C307493F1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000525-7C98-8A60-4162-34A7E82AE6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0290EF-F9D3-0D67-5918-074F9C433F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354E6AC-283A-8D71-8D2A-BD0D5908E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1D89F1-D4B3-C8B3-EC96-7B202FE0A8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439" y="2247719"/>
            <a:ext cx="8239121" cy="329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89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DB401-0245-F423-FE21-8B442645B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315C347-3996-B0A8-890E-327EC941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A5B1DB-A192-CEBC-CDE6-CD1ED5368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43FD09-1299-9CAF-93F0-B223F4BE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5A02D0-0BCF-DA0A-487D-8B5379B26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90787E-5087-D7C7-8B8F-3417E7B2EC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21CA3A6-981A-1D91-916A-14057E023A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C63AF5-B779-C848-6BB9-FD5302722D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29C6DC-48EC-DD51-016B-9B557A2BC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B0C197-1BC4-289B-BDE5-0C6332DEE4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8807D57-F75A-77D5-3D4F-7EF2254146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92FE9D-86E8-062D-476A-F6614EBA0F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439" y="2247719"/>
            <a:ext cx="8239121" cy="329341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384C896-31D9-4CCB-20B9-3DCE60B3A596}"/>
              </a:ext>
            </a:extLst>
          </p:cNvPr>
          <p:cNvSpPr txBox="1"/>
          <p:nvPr/>
        </p:nvSpPr>
        <p:spPr>
          <a:xfrm>
            <a:off x="6790126" y="2820867"/>
            <a:ext cx="900113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يُنَفَّذُ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FAB1F1-1743-6DDC-17C3-C81F28A564FB}"/>
              </a:ext>
            </a:extLst>
          </p:cNvPr>
          <p:cNvSpPr txBox="1"/>
          <p:nvPr/>
        </p:nvSpPr>
        <p:spPr>
          <a:xfrm>
            <a:off x="6790126" y="3309169"/>
            <a:ext cx="900113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فُرِزَتِ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4B80C4-747C-BD4A-297E-A34799F69C1F}"/>
              </a:ext>
            </a:extLst>
          </p:cNvPr>
          <p:cNvSpPr txBox="1"/>
          <p:nvPr/>
        </p:nvSpPr>
        <p:spPr>
          <a:xfrm>
            <a:off x="6849688" y="3823053"/>
            <a:ext cx="900113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سُنَّتْ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8005F3-810E-04CF-DB53-9E3A4B8002A7}"/>
              </a:ext>
            </a:extLst>
          </p:cNvPr>
          <p:cNvSpPr txBox="1"/>
          <p:nvPr/>
        </p:nvSpPr>
        <p:spPr>
          <a:xfrm>
            <a:off x="6610183" y="4343301"/>
            <a:ext cx="1160441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عولِجَتِ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2B1D7CC-06B2-18ED-208A-255650A333ED}"/>
              </a:ext>
            </a:extLst>
          </p:cNvPr>
          <p:cNvSpPr txBox="1"/>
          <p:nvPr/>
        </p:nvSpPr>
        <p:spPr>
          <a:xfrm>
            <a:off x="6699380" y="4857185"/>
            <a:ext cx="1092067" cy="677585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حُمِيَتِ</a:t>
            </a:r>
          </a:p>
        </p:txBody>
      </p:sp>
    </p:spTree>
    <p:extLst>
      <p:ext uri="{BB962C8B-B14F-4D97-AF65-F5344CB8AC3E}">
        <p14:creationId xmlns:p14="http://schemas.microsoft.com/office/powerpoint/2010/main" val="47369047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صياغة الفعل المبني للمجهول في الماضي و في المضارع؟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E6B3A89-363E-0B66-CECD-27A2B05BBDDC}"/>
              </a:ext>
            </a:extLst>
          </p:cNvPr>
          <p:cNvSpPr txBox="1"/>
          <p:nvPr/>
        </p:nvSpPr>
        <p:spPr>
          <a:xfrm>
            <a:off x="2631111" y="3221435"/>
            <a:ext cx="400142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ﭐلْمَبْنِيُّ لِلْمَجْهولِ</a:t>
            </a:r>
          </a:p>
        </p:txBody>
      </p:sp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390D8-B89D-6263-A947-1B2E9ED78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BE3AE9F7-0BE6-D164-30C2-68BBFB1E7C3F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50D63697-58A0-B14A-A37B-3F96967C70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415823A-7345-F2C5-28F6-6C62FEBD60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B5B5CBB-FC58-E3F6-BC53-2409E5CE0F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CAD369B-C4D3-82FA-1885-F955AADE19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F44A4A2-8CA4-2438-13D0-D0F2233EA8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1ED91A-5A5F-D8A7-9AB6-F8401D0F56D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6D31E1-088A-1F75-36F6-8C8573898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1EC40B-33E0-9419-217C-785B8DC739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1E116C01-572E-EBE7-2738-9B574B32CF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7B7D4DC5-0D36-59BA-8634-79996736B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– أنشطة استثمار النص</a:t>
            </a:r>
            <a:endParaRPr lang="fr-MA" sz="1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C82532-B767-3B74-4A37-2A7F69AE06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05" y="1364116"/>
            <a:ext cx="612000" cy="612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3A9D22-023B-9C35-5399-F7690E3957BD}"/>
              </a:ext>
            </a:extLst>
          </p:cNvPr>
          <p:cNvSpPr txBox="1"/>
          <p:nvPr/>
        </p:nvSpPr>
        <p:spPr>
          <a:xfrm>
            <a:off x="3529515" y="1745283"/>
            <a:ext cx="145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الصفحة 133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96F4AE-3458-F21A-6900-C9FD900D9C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021" y="2371897"/>
            <a:ext cx="6790008" cy="40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0888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28633</TotalTime>
  <Words>1591</Words>
  <Application>Microsoft Office PowerPoint</Application>
  <PresentationFormat>Affichage à l'écran (4:3)</PresentationFormat>
  <Paragraphs>421</Paragraphs>
  <Slides>63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63</vt:i4>
      </vt:variant>
    </vt:vector>
  </HeadingPairs>
  <TitlesOfParts>
    <vt:vector size="87" baseType="lpstr">
      <vt:lpstr>Segoe UI Semibold</vt:lpstr>
      <vt:lpstr>Calibri</vt:lpstr>
      <vt:lpstr>Wingdings</vt:lpstr>
      <vt:lpstr>Dosis Medium</vt:lpstr>
      <vt:lpstr>Dosis</vt:lpstr>
      <vt:lpstr>Microsoft Uighur</vt:lpstr>
      <vt:lpstr>Modern Love</vt:lpstr>
      <vt:lpstr>Dosis ExtraBold</vt:lpstr>
      <vt:lpstr>Arial</vt:lpstr>
      <vt:lpstr>Dosis SemiBold</vt:lpstr>
      <vt:lpstr>Calibri Light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Thème Office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ستتدربون في هذه الحصة على توظيف المفعول لأجله. من يقرأ السؤال؟</vt:lpstr>
      <vt:lpstr>معكم 5 دقائق للإجابة. سأمر بين الصفوف لمساعدتكم.</vt:lpstr>
      <vt:lpstr>من يقرأ جوابه. </vt:lpstr>
      <vt:lpstr>إليكم نموذجا للتصحيح. صححوا</vt:lpstr>
      <vt:lpstr>ورشة القراءة – الحصة 3 </vt:lpstr>
      <vt:lpstr>نواصل قراءة الجزء الأول من نص "حي بن يقظان"؛ وتوظيف استراتيجيات الفهم.</vt:lpstr>
      <vt:lpstr>قبل ذلك نصحح الواجب المنزلي. سأراقب إنجازاتكم.</vt:lpstr>
      <vt:lpstr>لنصحح السؤال الأول جملة جملة . من يقرأ جوابه؟ هل انتم متفقون؟ من يقترح جوابا آخر؟</vt:lpstr>
      <vt:lpstr>صححوا.</vt:lpstr>
      <vt:lpstr>نتابع تصحيح السؤال الثاني. من يقرأ جوابه؟ هل انتم متفقون؟ لماذا؟</vt:lpstr>
      <vt:lpstr>صححوا.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تابعوا مع زميلكم وسطروا بقلم الرصاص أدوات استعملها حي بن يقظان.</vt:lpstr>
      <vt:lpstr>خذوا الصفحة 132 أجيبوا عن الأسئلة 1 و 2 و3.  </vt:lpstr>
      <vt:lpstr>سأمر بين الصفوف لمساعدتكم. معكم 6 دقائق للإجابة.</vt:lpstr>
      <vt:lpstr>نصحح السؤال الأول. من يقرأ جوابه؟ هل أنتم متفقون؟ أين ورد الجواب في النص؟</vt:lpstr>
      <vt:lpstr>صححوا.</vt:lpstr>
      <vt:lpstr>نصحح السؤال الثاني. من يقرأ جوابه؟ هل أنتم متفقون؟ أين ورد الجواب في النص؟</vt:lpstr>
      <vt:lpstr>صححوا.</vt:lpstr>
      <vt:lpstr>نصحح السؤال الثالث. من يقرأ جوابه؟ هل أنتم متفقون؟ أين ورد الجواب في النص؟</vt:lpstr>
      <vt:lpstr>صححوا.</vt:lpstr>
      <vt:lpstr>ورشة الكتابة – الصرف والتحويل</vt:lpstr>
      <vt:lpstr>سنشرع الآن في حصة الصرف والتحويل. ستتعرفون على  الفعل المبني للمجهول وتوظفونه.</vt:lpstr>
      <vt:lpstr>لنتذكر أولا الفعل اللازم والفعل المتعدي.  كيف نميز بينهما؟</vt:lpstr>
      <vt:lpstr>على ألواحكم. اكتبوا جملة تتضمن فعلا لازما. نشاط تفاعلي </vt:lpstr>
      <vt:lpstr>على ألواحكم. اكتبوا جملة تتضمن فعلا متعديا. نشاط تفاعلي .</vt:lpstr>
      <vt:lpstr>انتبهوا ستتعرفون الآن  على عل وظيفة الفعل المبني للمجهول.</vt:lpstr>
      <vt:lpstr>من يقرأ الجمل التالية؟</vt:lpstr>
      <vt:lpstr>الأفعال زرعت / ينظف / جمعت/ مبنية للمجهول لأننا لا نعرف فاعلها أو لم نذكره لسبب ما. وضدها المبنية للمعلوم.</vt:lpstr>
      <vt:lpstr>تابعوا كيف سأصوغ الفعل المبني للمجهول في الجمل التالية. من يقرأ</vt:lpstr>
      <vt:lpstr>بداية أحدد عناصر كل جملة. من يعرب الجملتين؟</vt:lpstr>
      <vt:lpstr>من يقرأ عناصر كل جملة؟</vt:lpstr>
      <vt:lpstr>إذا كان الفعل ماضيا: أضمُ أَوَلُه وأكسر ما قبل آخره. ثم أحذف الفاعل. و أرفع الإسم الذي كان مفعولا به </vt:lpstr>
      <vt:lpstr>إذا كان الفعل مضارعا: أضمُ أَوَلُه وأفتح ما قبل آخره. ثم أحذف الفاعل. و أرفع الإسم الذي كان مفعولا به. أنتبه للتأنيث </vt:lpstr>
      <vt:lpstr>خدوا ألواحكم. أكتبوا رقم الجواب المناسب. </vt:lpstr>
      <vt:lpstr>صححوا. لماذا مبني للمجهول. من يحوله للمبني للمعلوم؟</vt:lpstr>
      <vt:lpstr>الجملة الثانية. أكتبوا رقم الجواب المناسب. </vt:lpstr>
      <vt:lpstr>صححوا. لماذا مبني للمعلوم؟ من يحوله للمبني للمجهول؟ </vt:lpstr>
      <vt:lpstr>لنتذكر. كيف نصوغ فعلا مبنيا للمجهول؟</vt:lpstr>
      <vt:lpstr> خذوا الصفحة 134 من كراساتكم. من يقرأ القاعدة؟</vt:lpstr>
      <vt:lpstr>الآن، ستشتغلون في ثنائيات لإنجاز النشاط التالي</vt:lpstr>
      <vt:lpstr>سأمر بين الصفوف لمساعدتكم.</vt:lpstr>
      <vt:lpstr>لنصحح. من يقرأ جوابه؟ هل انتم  متفقون؟</vt:lpstr>
      <vt:lpstr>صححوا. </vt:lpstr>
      <vt:lpstr>الآن، أنجزوا النشاط التالي على  دفاتر القسم  بعد كتابة التاريخ و عنوان الدرس .عمل فردي.</vt:lpstr>
      <vt:lpstr>سأمر بين الصفوف لمساعدتكم.</vt:lpstr>
      <vt:lpstr>لنصحح. من يقرأ جوابه ؟ هل أنتم متفقون؟</vt:lpstr>
      <vt:lpstr>صححوا.</vt:lpstr>
      <vt:lpstr>Présentation PowerPoint</vt:lpstr>
      <vt:lpstr>Présentation PowerPoint</vt:lpstr>
      <vt:lpstr>سجلوا الواجب المنزلي – أنشطة استثمار النص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180</cp:revision>
  <dcterms:created xsi:type="dcterms:W3CDTF">2023-09-20T21:35:22Z</dcterms:created>
  <dcterms:modified xsi:type="dcterms:W3CDTF">2026-05-10T10:28:46Z</dcterms:modified>
</cp:coreProperties>
</file>