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6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7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8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9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0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3988" r:id="rId19"/>
    <p:sldMasterId id="2147484011" r:id="rId20"/>
    <p:sldMasterId id="2147484015" r:id="rId21"/>
  </p:sldMasterIdLst>
  <p:notesMasterIdLst>
    <p:notesMasterId r:id="rId83"/>
  </p:notesMasterIdLst>
  <p:sldIdLst>
    <p:sldId id="2147482692" r:id="rId22"/>
    <p:sldId id="2147482483" r:id="rId23"/>
    <p:sldId id="2147482471" r:id="rId24"/>
    <p:sldId id="2147482696" r:id="rId25"/>
    <p:sldId id="2147482488" r:id="rId26"/>
    <p:sldId id="2147482691" r:id="rId27"/>
    <p:sldId id="265" r:id="rId28"/>
    <p:sldId id="2147482760" r:id="rId29"/>
    <p:sldId id="262" r:id="rId30"/>
    <p:sldId id="2147482611" r:id="rId31"/>
    <p:sldId id="2147482626" r:id="rId32"/>
    <p:sldId id="2147482627" r:id="rId33"/>
    <p:sldId id="266" r:id="rId34"/>
    <p:sldId id="2147482542" r:id="rId35"/>
    <p:sldId id="2147482628" r:id="rId36"/>
    <p:sldId id="2147482629" r:id="rId37"/>
    <p:sldId id="2147482649" r:id="rId38"/>
    <p:sldId id="2147482727" r:id="rId39"/>
    <p:sldId id="2147482791" r:id="rId40"/>
    <p:sldId id="2147482728" r:id="rId41"/>
    <p:sldId id="267" r:id="rId42"/>
    <p:sldId id="2147482694" r:id="rId43"/>
    <p:sldId id="2147482591" r:id="rId44"/>
    <p:sldId id="2147482789" r:id="rId45"/>
    <p:sldId id="2147482790" r:id="rId46"/>
    <p:sldId id="2147482597" r:id="rId47"/>
    <p:sldId id="2147482592" r:id="rId48"/>
    <p:sldId id="2147482595" r:id="rId49"/>
    <p:sldId id="2147482598" r:id="rId50"/>
    <p:sldId id="2147482601" r:id="rId51"/>
    <p:sldId id="2147482633" r:id="rId52"/>
    <p:sldId id="2147482635" r:id="rId53"/>
    <p:sldId id="2147482765" r:id="rId54"/>
    <p:sldId id="2147482613" r:id="rId55"/>
    <p:sldId id="2147482770" r:id="rId56"/>
    <p:sldId id="2147482772" r:id="rId57"/>
    <p:sldId id="2147482774" r:id="rId58"/>
    <p:sldId id="2147482785" r:id="rId59"/>
    <p:sldId id="2147482786" r:id="rId60"/>
    <p:sldId id="2147482787" r:id="rId61"/>
    <p:sldId id="2147482788" r:id="rId62"/>
    <p:sldId id="2147482777" r:id="rId63"/>
    <p:sldId id="2147482779" r:id="rId64"/>
    <p:sldId id="2147482778" r:id="rId65"/>
    <p:sldId id="2147482596" r:id="rId66"/>
    <p:sldId id="2147482489" r:id="rId67"/>
    <p:sldId id="2147482621" r:id="rId68"/>
    <p:sldId id="2147482622" r:id="rId69"/>
    <p:sldId id="2147482623" r:id="rId70"/>
    <p:sldId id="2147482624" r:id="rId71"/>
    <p:sldId id="2147482733" r:id="rId72"/>
    <p:sldId id="2147482780" r:id="rId73"/>
    <p:sldId id="2147482781" r:id="rId74"/>
    <p:sldId id="2147482782" r:id="rId75"/>
    <p:sldId id="2147482783" r:id="rId76"/>
    <p:sldId id="2147482784" r:id="rId77"/>
    <p:sldId id="2147482625" r:id="rId78"/>
    <p:sldId id="2147482643" r:id="rId79"/>
    <p:sldId id="2147482615" r:id="rId80"/>
    <p:sldId id="2147482563" r:id="rId81"/>
    <p:sldId id="2147482522" r:id="rId82"/>
  </p:sldIdLst>
  <p:sldSz cx="9144000" cy="6858000" type="screen4x3"/>
  <p:notesSz cx="6858000" cy="9144000"/>
  <p:embeddedFontLst>
    <p:embeddedFont>
      <p:font typeface="Abadi" panose="020B0604020104020204" pitchFamily="34" charset="0"/>
      <p:regular r:id="rId84"/>
      <p:bold r:id="rId85"/>
      <p:italic r:id="rId86"/>
      <p:boldItalic r:id="rId87"/>
    </p:embeddedFont>
    <p:embeddedFont>
      <p:font typeface="Arial Rounded MT Bold" panose="020F0704030504030204" pitchFamily="34" charset="0"/>
      <p:regular r:id="rId88"/>
    </p:embeddedFont>
    <p:embeddedFont>
      <p:font typeface="Dosis" pitchFamily="2" charset="0"/>
      <p:regular r:id="rId89"/>
      <p:bold r:id="rId90"/>
    </p:embeddedFont>
    <p:embeddedFont>
      <p:font typeface="Dosis ExtraBold" pitchFamily="2" charset="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bold r:id="rId93"/>
    </p:embeddedFont>
    <p:embeddedFont>
      <p:font typeface="Dubai Medium" panose="020B0603030403030204" pitchFamily="34" charset="-78"/>
      <p:regular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  <p:embeddedFont>
      <p:font typeface="Noto Sans Symbols" panose="020B0604020202020204" charset="0"/>
      <p:regular r:id="rId98"/>
      <p:bold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D5FF"/>
    <a:srgbClr val="53748D"/>
    <a:srgbClr val="DEEBF7"/>
    <a:srgbClr val="9299B1"/>
    <a:srgbClr val="565F88"/>
    <a:srgbClr val="F6F6F6"/>
    <a:srgbClr val="E6E6E6"/>
    <a:srgbClr val="F2F2F2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9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font" Target="fonts/font2.fntdata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4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2795AB-960A-334D-03CF-4A06FCF4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4ECC806-231D-87E8-C200-1C4242306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C289553-E638-6B21-DA76-98811BDAB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26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03D7F93-3751-2663-705A-7856EAC7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8B5761-B05E-FD02-2B73-F3D32D0F1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28AF6A-632B-E847-FDD7-8FEB9A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47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5E0A4EE-1B38-E312-559D-85BA60F33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4312A26-50B6-9D27-EFB1-C84B32A897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5417E27-3DA3-D011-911C-59FAF546B3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810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B5AEB90-DDFC-8423-F2B6-A3C875F4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2BB8CE1-2C5B-6BDB-13E3-0310F8B6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68DE68-3800-CCFD-048A-314BD8A23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694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13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62572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735091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491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2342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73189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206498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81935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88114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2495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73536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09594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88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7710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85840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9144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98904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46991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77848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0979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35699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90747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6439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36503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88297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332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34061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991572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1990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503218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40418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4704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2673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957071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327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721345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47806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63070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60948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56731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92784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4194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79056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7056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14801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2236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82280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58584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9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18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17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25.xml"/><Relationship Id="rId16" Type="http://schemas.openxmlformats.org/officeDocument/2006/relationships/slideLayout" Target="../slideLayouts/slideLayout239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33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slideLayout" Target="../slideLayouts/slideLayout23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43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1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70.xml"/><Relationship Id="rId21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17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69.xml"/><Relationship Id="rId16" Type="http://schemas.openxmlformats.org/officeDocument/2006/relationships/slideLayout" Target="../slideLayouts/slideLayout283.xml"/><Relationship Id="rId20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2.xml"/><Relationship Id="rId15" Type="http://schemas.openxmlformats.org/officeDocument/2006/relationships/slideLayout" Target="../slideLayouts/slideLayout28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7.xml"/><Relationship Id="rId19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slideLayout" Target="../slideLayouts/slideLayout281.xml"/><Relationship Id="rId22" Type="http://schemas.openxmlformats.org/officeDocument/2006/relationships/slideLayout" Target="../slideLayouts/slideLayout28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5" Type="http://schemas.openxmlformats.org/officeDocument/2006/relationships/image" Target="../media/image33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51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  <p:sldLayoutId id="2147484006" r:id="rId18"/>
    <p:sldLayoutId id="2147484007" r:id="rId19"/>
    <p:sldLayoutId id="2147484008" r:id="rId20"/>
    <p:sldLayoutId id="2147484009" r:id="rId21"/>
    <p:sldLayoutId id="21474840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41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95050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  <p:sldLayoutId id="2147484031" r:id="rId16"/>
    <p:sldLayoutId id="2147484032" r:id="rId17"/>
    <p:sldLayoutId id="2147484033" r:id="rId18"/>
    <p:sldLayoutId id="2147484034" r:id="rId19"/>
    <p:sldLayoutId id="2147484035" r:id="rId20"/>
    <p:sldLayoutId id="2147484036" r:id="rId21"/>
    <p:sldLayoutId id="214748403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1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gif"/><Relationship Id="rId11" Type="http://schemas.openxmlformats.org/officeDocument/2006/relationships/image" Target="../media/image52.png"/><Relationship Id="rId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9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57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7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7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0.png"/><Relationship Id="rId7" Type="http://schemas.openxmlformats.org/officeDocument/2006/relationships/image" Target="../media/image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0.png"/><Relationship Id="rId7" Type="http://schemas.openxmlformats.org/officeDocument/2006/relationships/image" Target="../media/image8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0.png"/><Relationship Id="rId7" Type="http://schemas.openxmlformats.org/officeDocument/2006/relationships/image" Target="../media/image8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10" Type="http://schemas.openxmlformats.org/officeDocument/2006/relationships/image" Target="../media/image87.png"/><Relationship Id="rId4" Type="http://schemas.openxmlformats.org/officeDocument/2006/relationships/image" Target="../media/image51.png"/><Relationship Id="rId9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0.png"/><Relationship Id="rId7" Type="http://schemas.openxmlformats.org/officeDocument/2006/relationships/image" Target="../media/image8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10" Type="http://schemas.openxmlformats.org/officeDocument/2006/relationships/image" Target="../media/image88.png"/><Relationship Id="rId4" Type="http://schemas.openxmlformats.org/officeDocument/2006/relationships/image" Target="../media/image51.png"/><Relationship Id="rId9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0.png"/><Relationship Id="rId7" Type="http://schemas.openxmlformats.org/officeDocument/2006/relationships/image" Target="../media/image8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11" Type="http://schemas.openxmlformats.org/officeDocument/2006/relationships/image" Target="../media/image89.png"/><Relationship Id="rId5" Type="http://schemas.openxmlformats.org/officeDocument/2006/relationships/image" Target="../media/image52.png"/><Relationship Id="rId10" Type="http://schemas.openxmlformats.org/officeDocument/2006/relationships/image" Target="../media/image88.png"/><Relationship Id="rId4" Type="http://schemas.openxmlformats.org/officeDocument/2006/relationships/image" Target="../media/image51.png"/><Relationship Id="rId9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9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2.png"/><Relationship Id="rId4" Type="http://schemas.openxmlformats.org/officeDocument/2006/relationships/image" Target="../media/image40.gi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C76032-9360-1258-5A18-9E87E0677856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5D04205-4831-B5DC-E221-345DFDE31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CBBFEE67-51E8-0D77-EFEA-1A1F6CA58841}"/>
                </a:ext>
              </a:extLst>
            </p:cNvPr>
            <p:cNvSpPr/>
            <p:nvPr/>
          </p:nvSpPr>
          <p:spPr>
            <a:xfrm rot="21027887">
              <a:off x="3428026" y="3680504"/>
              <a:ext cx="1478845" cy="597991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حَياتُنا في خَطَرٍ      (الحصة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كِتابَةُ نَصٍّ تَوْجيهِيٍّ   </a:t>
            </a:r>
            <a:r>
              <a:rPr kumimoji="0" lang="ar-MA" sz="2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( تصحيح )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374073" y="2908660"/>
            <a:ext cx="7545927" cy="890781"/>
            <a:chOff x="481618" y="2851205"/>
            <a:chExt cx="754592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606309" y="3109935"/>
              <a:ext cx="58886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القرائي " حَياتُنا في خَطَرٍ 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4073" y="4022136"/>
            <a:ext cx="7545927" cy="890781"/>
            <a:chOff x="481618" y="2851205"/>
            <a:chExt cx="7545927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941AD-B317-5335-A62E-7A00BBDE3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2C9A80-59ED-6B24-BB71-184EC6169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7F313E-2FDD-C62F-F97A-9BD8580268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3D2E80-9D84-1683-9BE9-9ACB1B5B55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FE26C1-D366-DE62-03FE-1F5331EB3CF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86D364-6136-723E-DE08-D80452DEA2D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74465-0159-9588-E0F7-A8BAD06DA7B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67AD2C-EAA9-187D-3AF7-13913A12FB7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DC223915-4E50-ED96-C35A-4D0DD19FA11E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89FBB243-1C9F-104D-5799-03F7E18E0581}"/>
              </a:ext>
            </a:extLst>
          </p:cNvPr>
          <p:cNvSpPr txBox="1"/>
          <p:nvPr/>
        </p:nvSpPr>
        <p:spPr>
          <a:xfrm>
            <a:off x="14497" y="5610280"/>
            <a:ext cx="8967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</a:t>
            </a:r>
            <a:r>
              <a:rPr lang="ar-MA" sz="4000" kern="0" noProof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</a:t>
            </a:r>
            <a:r>
              <a:rPr lang="ar-MA" sz="4000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  <a:r>
              <a:rPr lang="ar-MA" sz="4000" kern="0" noProof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تَغِلُ مَعَ زَميلي</a:t>
            </a:r>
            <a:r>
              <a:rPr lang="ar-MA" sz="4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000" kern="0" noProof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أَخيراً أَعْمَلُ بِمُفْرَدي.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4CB337-802A-29F4-0440-767680F86A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8" name="Espace réservé pour une image  11">
            <a:extLst>
              <a:ext uri="{FF2B5EF4-FFF2-40B4-BE49-F238E27FC236}">
                <a16:creationId xmlns:a16="http://schemas.microsoft.com/office/drawing/2014/main" id="{9096FF7A-7167-E1F2-FA74-0DB68255F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9863" y="4008840"/>
            <a:ext cx="1189810" cy="1189810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1B6D82-671D-B140-590A-971FAD8C19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96" y="3865169"/>
            <a:ext cx="1628895" cy="1628895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6AE1B-DF03-F7C7-70E0-C086DDA38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35" y="3971227"/>
            <a:ext cx="1325826" cy="1325826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E51AD9-D68A-42E3-5E3A-391390AC9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C6780-F683-DD73-407A-C7C9FD49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81027A-AF12-EF87-45F8-300F97D66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791E9-81D6-C09D-92F8-238C8528FD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BA8484-739C-71EE-4E6F-E8A524075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C4CC50-B5E7-8462-9567-C2328A48E7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C77D-6921-3968-5409-3DD1E7CB4C0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89580-0A83-A21D-0121-A6E0606B02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80259-8C39-3F12-D263-7ADEEC166E2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486FC86-3A26-9F54-B3B7-6AD37EC035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839985-9205-1645-A09D-4954EE2822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35" y="2278195"/>
            <a:ext cx="8094130" cy="329923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BAFF2-B2E5-4ED2-F336-E27770D2F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0C4A50-5957-98D9-DE02-0E0B50F7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D94458-1DB1-E5EA-763C-B0E85DAB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C4794-6DB2-7FC2-3995-C38AF94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63AD59-35A5-B537-2F81-B7E0E893CBB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88208-5203-1A09-F6F8-8B958D92958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6C5F9-D58A-70C9-51E5-334EDA42331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AADDC-1BA2-7F72-70DB-1E5786D798B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7A2E7F11-860A-F00F-FC6F-505C3F015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5DBF5F-8CE3-4952-1D53-96CD21772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22" y="1941281"/>
            <a:ext cx="8197578" cy="32437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BAC152-2E60-56BE-B843-BCF47E9417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853" y="4327980"/>
            <a:ext cx="1568340" cy="229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26B1A-AACD-5BD7-79B3-59D5644A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FF2613-B5A6-DD63-D3F2-E4F60588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530D68-4D38-C5A0-1A46-80B86977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2FA0-687F-3906-2FA3-EB62E940F0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CB8D1D-DF80-F3C6-1CB5-4C715E7370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E2BD1E-7F30-690D-9690-438F395D3B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C3DE-5327-30D5-9E72-4FC9FA3698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8E070-BF8B-378C-7CFC-805D0D554D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9531F53-DA34-F1EB-E150-9F778618A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5E4581-8540-F8E5-59BC-9DB90E074F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35" y="2278195"/>
            <a:ext cx="8094130" cy="32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F8709-4B1E-226D-5996-2FC8CD972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308B9-21E2-FED6-91A6-5C01E500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66B1-3B62-D0DC-C1B8-1D3B4FC129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294211-CF15-C0A0-6048-641FDBDC48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B3D775-5383-EE30-44ED-C875C425A6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F19EB-B91F-9BFE-6313-E9C77884EC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4BB0A-864C-D0BF-FD49-392A9E481B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D9688E-E53C-20AA-B48B-BCCB7DF788C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3455B360-AE96-CE7B-F0A1-838DFA61D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4E335B-FD25-7D80-40D1-76820478C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35" y="2278195"/>
            <a:ext cx="8094130" cy="3299238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80E9E9ED-400A-03F8-6C4A-6E9953BE9DBC}"/>
              </a:ext>
            </a:extLst>
          </p:cNvPr>
          <p:cNvSpPr txBox="1">
            <a:spLocks/>
          </p:cNvSpPr>
          <p:nvPr/>
        </p:nvSpPr>
        <p:spPr>
          <a:xfrm>
            <a:off x="240701" y="3189492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لَمْ يَفْرَحْ أَيْنْشْتايْنُ عِنْدَ ٱسْتِعْمالِ أَفْكارِهِ في صِناعَةِ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ٱلْقُنْبُلَةِ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ٱلذُّرِّيَّةِ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lang="ar-MA" sz="2400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358;p13">
            <a:extLst>
              <a:ext uri="{FF2B5EF4-FFF2-40B4-BE49-F238E27FC236}">
                <a16:creationId xmlns:a16="http://schemas.microsoft.com/office/drawing/2014/main" id="{45926FAF-D384-3794-CDB2-AD8BC424B27E}"/>
              </a:ext>
            </a:extLst>
          </p:cNvPr>
          <p:cNvSpPr txBox="1">
            <a:spLocks/>
          </p:cNvSpPr>
          <p:nvPr/>
        </p:nvSpPr>
        <p:spPr>
          <a:xfrm>
            <a:off x="372365" y="4737472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لِأَنَّهُ كـانَ يُؤْمِنُ بِأَنَّ ٱلْعِلْمَ بِلا أَخْلاقٍ سَيُشَكِّلُ خَطَراً عَلـى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ٱلْإِنْسـانِيَّةِ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lang="ar-MA" sz="2400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2C845CA-4269-B226-7277-4AE98116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0266-BE39-9787-1A2C-C8CC6399BC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4EBFFC-6DA2-0E00-BC3B-5EF4F4A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DBD01-6E1D-8935-0CBC-67A037F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7A8DF-1B3E-EF93-BB97-811BA56E1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CDB62-51A6-BC12-B0F7-401F917D13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D8D77-EE1C-D872-9950-C3B90C1D2CE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0B70-01C1-B32E-F37E-D8B3DD20A49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D11AC-0520-1411-2C43-ED348C45DC1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069F4-402D-6F1E-82D4-823A5AE625B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1E2B219-AD4B-9903-55FD-D7E22E77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B72553-9BF5-DBF7-A40F-24CE6CBD71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8322" y="1562648"/>
            <a:ext cx="4427356" cy="470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200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113FF-9070-9435-BCD9-660A3209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ED479D-9507-0FA6-4841-7A5485DAAC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465DD-E20E-8C51-CD04-01406ABE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97EF0-F11D-5AE8-78D9-5A245E98CC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5064D9-9761-AB8A-3BEC-0644E87FC9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7F3131-2919-4EBA-E05F-6F423233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546566-CF81-88A2-644B-CED5CC860E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5CE99-BE07-458E-B548-24873944E4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61C1B-FAA8-F0A0-BA4D-F2290A5106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7B8858-C496-31CD-9A86-177612570A5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B04D89-D6CC-F919-F25E-87D6FE2B6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CC2BD-DFEB-B597-E04E-FBCBECBF4D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22" y="1941281"/>
            <a:ext cx="8197578" cy="32437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EC8B01-30EF-4E74-AC61-879555C386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853" y="4327980"/>
            <a:ext cx="1568340" cy="229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A3AAFAF-2F75-C739-A019-3B5B82DF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B7F198-50BB-A7E7-5EDF-C726D0BBC9D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353014-005B-3850-9445-183102DF3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02003B-4C6B-82E7-23BA-10152FC3F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4AE9F2-0879-003D-625C-BF0B6FDE23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1AF5D3-1D61-7920-FD0E-99C8FCCCCD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4B0F7FA-0CF2-A5AE-5B83-80B6F40853B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92B38-8A34-2D76-78D1-EAFBB7E4A5F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741E5-58F8-6D7C-11E9-524D3E59A74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9F4D65-0731-0B8E-D10E-31CCE4640F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BB4DF1E3-4217-3CA1-7E8B-6A4F91D393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BB442E-35DC-F57A-AADA-921FA5C32D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8322" y="1562648"/>
            <a:ext cx="4427356" cy="470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4052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9D9DD47-AE01-B74E-A677-82D518D54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C0DDB0-9605-D52C-9402-B99283D62A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D9F0CE-244C-8D17-F86A-0620DB331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C37C5-CE2B-5405-522B-52DDF0B248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3704E6-ADD0-7B6C-4DED-CE49E5227F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B4C93E-6418-B0F9-610F-4AF500DAF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5A7D4-4861-5758-A149-8F79C83DD2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A98BB-CB81-0E1B-B1EF-9BA9DD7AE8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1B53FA-575C-5EE3-AC89-CA7C4FED17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A6E9DD-D661-AAF3-9257-17353250FF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4CA11018-C121-F67A-A6DC-CB0C71143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لماذا في نظركم؟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0C85AB-058F-4FE9-9108-ADF440B161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8322" y="1562648"/>
            <a:ext cx="4427356" cy="4706752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FBF0EFD7-2E16-FB4B-78B7-F74194F30EAD}"/>
              </a:ext>
            </a:extLst>
          </p:cNvPr>
          <p:cNvSpPr txBox="1"/>
          <p:nvPr/>
        </p:nvSpPr>
        <p:spPr>
          <a:xfrm>
            <a:off x="6442031" y="3092369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62966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E585A-14FF-DE1B-E436-8C2DE0C83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B87AF4-1AA3-D1D6-6C7B-D8A41C4DB4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36883D-F015-41E0-5060-1C02F2C34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B06713-9A42-15F5-EBD2-1E1EEC56D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C3CE18-012F-48B6-61AC-CEB4C644AA6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65158-1BB0-84E0-E596-4A752140565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18436-D0F5-F03E-C93A-FFF48D7343D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914DD-63EC-EAAF-9961-281D6039CAD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B2B616D-F868-F94C-B8EE-0D514DB9CA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22" y="1941281"/>
            <a:ext cx="8197578" cy="324378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0A93A8-687A-5B1A-C376-F906E867F8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853" y="4327980"/>
            <a:ext cx="1568340" cy="22935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حَياتُنا في خَطَرٍ   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 النص وبعدها سنجيب على مجموعة من الأسئلة.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C091D1-600D-3108-6AFD-CADDE285D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4127" y="1925786"/>
            <a:ext cx="6206056" cy="426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EC683-C0D8-8D1E-B9F6-68AB5904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2E667AC-7EDE-EBD7-8618-9EC5A6E7E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7605D0-42C3-C704-6703-F66EAD75C8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D00DD1-3FDA-0584-4806-BCF3F4AA99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198013-32BA-DB82-1362-70296E1D32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28CAF9C-5444-9A67-C4A6-C9F864E73E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36B9FE-BDCB-0AE9-8EB5-A6C35B16B4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74B2B3-0F5F-F9D3-BF94-AAFA13799D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51BD3E6-4558-2A64-4738-A9FFFACD3C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D38DF8-1D2F-4FDD-A8AE-73D65C7F35F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8296E6-6F05-511C-A69C-FFF3B27A8090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الجزء الأول من النص؟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36C4DB-8BD9-635E-EA0B-013A24E973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D67C3B-66E6-600E-0971-73087E8BC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4127" y="1925786"/>
            <a:ext cx="6206056" cy="426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6830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36C0-5A64-1CB9-69E2-7A005E10A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0C28064-834D-5832-4AE9-6B9074F817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E13808-EE2C-0673-4CC7-9707E040DC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B48D4-D28A-F738-BA5B-8613E7D16F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4A905F9-52F6-0A1E-EB08-D45F176026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02FB837-F0D0-ECD8-CA85-7BE82B9A48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F5E225-0EDD-35AE-4851-47530ADCED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9D0251-D776-915E-7AAA-CAF9051C8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B98897-4144-8021-4131-A9B6A27DB96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6A6CEA5-F57E-FD84-B911-EA1492C614C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F76EF1-FEB8-B237-0A0B-96C0A0BF54DA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الجزء الثاني  من النص؟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43A48B-E081-393E-7FCA-351B5C9B88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100A65-12E7-0941-FD6B-DDF1E54A6D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4127" y="1925786"/>
            <a:ext cx="6206056" cy="426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0459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9DA31-BE3B-5554-941D-858A7C14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D9E29DA-E38E-94E8-35C9-296040FE65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78D8D5-752A-632F-47AC-6524D0092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D34B2A-B7D1-1FDC-2235-58F2ED539C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1DFF58-0421-333C-40E1-75C1277DDD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2E5235-A665-CF1D-6498-679CCAC887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58FC8D-FECA-EACD-53C2-86724552A2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CC44BA-A4FC-246B-F8E5-96B722B9FD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AB2869-04EB-5878-2517-3D8683C0BF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DE45B2-CB68-20CF-BA14-B5F980FBBB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849C23-3A0F-9A59-C892-72A3A45CA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590213"/>
              </p:ext>
            </p:extLst>
          </p:nvPr>
        </p:nvGraphicFramePr>
        <p:xfrm>
          <a:off x="398069" y="3099519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sp>
        <p:nvSpPr>
          <p:cNvPr id="3" name="TextBox 7">
            <a:extLst>
              <a:ext uri="{FF2B5EF4-FFF2-40B4-BE49-F238E27FC236}">
                <a16:creationId xmlns:a16="http://schemas.microsoft.com/office/drawing/2014/main" id="{2540BC0D-FAD8-FDDC-A4BC-73DD21B23CDB}"/>
              </a:ext>
            </a:extLst>
          </p:cNvPr>
          <p:cNvSpPr txBox="1"/>
          <p:nvPr/>
        </p:nvSpPr>
        <p:spPr>
          <a:xfrm>
            <a:off x="910560" y="2238153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9F91B5-ED3A-0D4D-200B-38C1E46B7ABC}"/>
              </a:ext>
            </a:extLst>
          </p:cNvPr>
          <p:cNvSpPr txBox="1"/>
          <p:nvPr/>
        </p:nvSpPr>
        <p:spPr>
          <a:xfrm>
            <a:off x="-87083" y="77250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خذوا الكراسة، من يقرأ النص قراءة جهرية سليمة، مع احترام قواعد الوقف؟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تناوب 7 متعلمين آخرين على قراءة النص، مع التركيز على معالجة التعثرات المرصودة.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78641F4-C83D-99BA-F8C1-C5EE0F7CF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05260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106DB37B-DBB2-E61E-CEFE-0BE14AE6375F}"/>
              </a:ext>
            </a:extLst>
          </p:cNvPr>
          <p:cNvSpPr/>
          <p:nvPr/>
        </p:nvSpPr>
        <p:spPr>
          <a:xfrm>
            <a:off x="1213584" y="5090464"/>
            <a:ext cx="6026599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مـا هُوَ ٱلْهَدَفُ ٱلرَّئـيسِيُّ ٱلَّذي يُريدُ ٱلْكـاتِبُ أَنْ يَصِلَ إِلَيْهِ مِنْ خِلالِ هـذَا ٱلنَّصِّ؟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601426" y="760113"/>
            <a:ext cx="6856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هُوَ ٱلْهَدَفُ ٱلرَّئـيسِيُّ ٱلَّذي يُريدُ ٱلْكـاتِبُ أَنْ يَصِلَ إِلَيْهِ مِنْ خِلالِ هـذَا ٱلنَّصِّ؟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3525A9-6CCB-0B79-82FC-B45729DB49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9156" y="1584000"/>
            <a:ext cx="5259968" cy="287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1248-0927-30CE-6C45-10112690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3A4A53-81DC-0ABA-7987-8652FC5C9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1FC1E7-BF7C-FAA4-3D03-80EA4133EA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ACEFC6-9A87-E343-2A48-E764247C00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53916EE-52BA-FE30-FB4F-2743F6709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BBB68D6-5CB6-F60E-D407-72DCC7089C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5B9800-06AD-F242-18F7-913C04EDA0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BC5B3D-0F51-9A69-4ECB-AF6ACCE8C5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83345F-07D1-A304-E24B-937053A05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E6F557-7F00-57EE-F93E-FAFB7D9750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8A538E1-5D20-A13A-CEE6-3412B0512920}"/>
              </a:ext>
            </a:extLst>
          </p:cNvPr>
          <p:cNvSpPr/>
          <p:nvPr/>
        </p:nvSpPr>
        <p:spPr>
          <a:xfrm>
            <a:off x="336848" y="5256024"/>
            <a:ext cx="8675943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تَأَمَّلِ ٱلصّـورَةَ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ٱلْمُرْفَقَةَ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بِٱلنَّصِّ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(ٱلَّتـي تَقْسِمُ ٱلْأَرْضَ إِلـى نِصْفَيْنِ). كَيْفَ تُسـاعِدُكَ هـذِهِ ٱلصّـورَةُ عَلـى فَهْمِ رِسـالَةِ ٱلْكـاتِبِ؟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40B2E-7C39-DBB1-FB2E-3532D304F836}"/>
              </a:ext>
            </a:extLst>
          </p:cNvPr>
          <p:cNvSpPr txBox="1"/>
          <p:nvPr/>
        </p:nvSpPr>
        <p:spPr>
          <a:xfrm>
            <a:off x="592282" y="684000"/>
            <a:ext cx="68976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تَأَمَّلِ ٱلصّـورَةَ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ٱلْمُرْفَقَةَ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بِٱلنَّصِّ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(ٱلَّتـي تَقْسِمُ ٱلْأَرْضَ إِلـى نِصْفَيْنِ). كَيْفَ تُسـاعِدُكَ هـذِهِ ٱلصّـورَةُ عَلـى فَهْمِ رِسـالَةِ ٱلْكـاتِبِ؟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84648D-59EB-8BC3-6E5A-71AAC7064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6CC24A-E947-7D92-5055-065FD00F2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9156" y="1584000"/>
            <a:ext cx="5259968" cy="287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8922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17A2F-7C17-4678-D303-5DEEDA82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53BEFA0-AFD3-74A7-3781-8007EDA58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AB90B0-A7CC-3E04-5A08-4AE542FBE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E486A9-CCA0-5445-F3DC-2CCEECE68D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3B6AA-61F6-C296-D8EF-11931B48A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9DE625E-CE89-7DFE-0798-40C8323320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BBA58E8-A962-43F5-EAD8-B532156229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B4CD32-6CB5-1A9D-A4F9-6075C1E4BE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E88684-DEE0-FDE0-C186-6442392F4D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0244B3-C03F-0ECB-649E-760BBB426B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4673EF5-F700-865A-E905-1773E9BB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2727F0-7497-325A-D56A-31937AD21129}"/>
              </a:ext>
            </a:extLst>
          </p:cNvPr>
          <p:cNvSpPr txBox="1"/>
          <p:nvPr/>
        </p:nvSpPr>
        <p:spPr>
          <a:xfrm>
            <a:off x="694944" y="891262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على الصفحة رقم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141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ثُمَّ أجيبوا عن الأسئلة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307650-B5F6-23E7-56E4-AECB168021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5945" y="1584000"/>
            <a:ext cx="3423732" cy="494381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7AD865-4FDE-AF2B-CF3C-6A1A96E3D7F9}"/>
              </a:ext>
            </a:extLst>
          </p:cNvPr>
          <p:cNvSpPr/>
          <p:nvPr/>
        </p:nvSpPr>
        <p:spPr>
          <a:xfrm>
            <a:off x="3384747" y="3844636"/>
            <a:ext cx="2977714" cy="2441864"/>
          </a:xfrm>
          <a:prstGeom prst="roundRect">
            <a:avLst>
              <a:gd name="adj" fmla="val 831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34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61703-86E2-C38B-019B-29C6094E8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5D7A5BE-5AB0-D251-CCEA-D090652B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A4B81D-8DFB-38F5-BA6E-422925D4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FFA8FB-E179-A8D8-C7A8-FA5D2AC18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883D80-CE24-5490-B0FB-774095A82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238B2B8-3699-9CBC-D024-8AB9BA0F1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38765A-88D3-2BF9-1955-E6028D14D1A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A08BCC-41CE-EDD0-B8CF-4938B81E24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BF4592-E161-780D-ABBB-F0CFE41BEF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8737CA-7263-A808-5759-AA4DF6A1C6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77E712-50CF-0F4B-7799-0ACE662A78BA}"/>
              </a:ext>
            </a:extLst>
          </p:cNvPr>
          <p:cNvSpPr txBox="1"/>
          <p:nvPr/>
        </p:nvSpPr>
        <p:spPr>
          <a:xfrm>
            <a:off x="694944" y="84258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الأول: فيما قد يتسبب تسابق الدول و الشركات على الموارد الطبيعية؟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78BD56-46A1-2DA8-35AA-A7A65F698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C3848F-DC91-07DD-EA1B-71E1E80E48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309" y="1452716"/>
            <a:ext cx="6904318" cy="5486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5E6E58-3F63-4142-5D18-95DB57E22C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3613" y="2539962"/>
            <a:ext cx="5587752" cy="305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7675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7467-2985-371A-6BAB-0245B278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0CE8344-8B5B-7516-1295-B4B3B8C59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A922CD-687C-4DDB-30F8-377C227CE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DA0A41-87F8-B799-0174-ADA76EC287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DFD4AD-DFCB-585F-F63C-C8A236822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1821EF-6CC9-2D84-41BE-92982B341E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919605-8863-7619-159C-4614BDCEBE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E8B865-1CBC-0C47-8C83-9F97FC68C4A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FFF383-F412-A491-D717-B6114FAEAA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DEE052-A75F-83FB-9D6F-4B302C2DF6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964830-CD9E-5850-357F-E4BCCD2422A2}"/>
              </a:ext>
            </a:extLst>
          </p:cNvPr>
          <p:cNvSpPr txBox="1"/>
          <p:nvPr/>
        </p:nvSpPr>
        <p:spPr>
          <a:xfrm>
            <a:off x="694944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أية فقرة ستبحثون عن جواب لهذا السؤال؟ من أجاب يعلل جوابه.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متعلمين على تحديد الفقرة المناسبة مع التعليل.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DAF093-733A-D7D5-EDA3-5F29C9BB9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02B29E-40D3-C007-433C-89BD75AC5A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309" y="1452716"/>
            <a:ext cx="6904318" cy="5486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46C1CB-8620-76EA-BA19-2213D91EE214}"/>
              </a:ext>
            </a:extLst>
          </p:cNvPr>
          <p:cNvSpPr/>
          <p:nvPr/>
        </p:nvSpPr>
        <p:spPr>
          <a:xfrm>
            <a:off x="-98327" y="2317502"/>
            <a:ext cx="8922576" cy="377539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يَتَسَبَّبُ تَسـابُقُ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ٱلدُّوَلِ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وَٱلشَّرِكـاتِ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عَلـى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ٱلْمَـوارِدِ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ٱلطَّبـيعِيَّةِ فـي مـا يَلـي:</a:t>
            </a:r>
          </a:p>
          <a:p>
            <a:pPr marL="571500" lvl="0" indent="-571500" algn="just" defTabSz="914400" rtl="1"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حُدوثِ خِلافـاتٍ وَمَشـاكِلَ كَبـيرَةٍ. </a:t>
            </a:r>
          </a:p>
          <a:p>
            <a:pPr marL="571500" lvl="0" indent="-571500" algn="just" defTabSz="914400" rtl="1"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نُشـوبِ حُروبٍ خَطـيرَةٍ لا فـائِدَةَ مِنْهـا. </a:t>
            </a:r>
          </a:p>
          <a:p>
            <a:pPr marL="571500" lvl="0" indent="-571500" algn="just" defTabSz="914400" rtl="1"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تَخْريبِ ٱلْبـيئَةِ، وَتَرْكِ دَمـارٍ كَبـيرٍ. </a:t>
            </a:r>
          </a:p>
          <a:p>
            <a:pPr marL="571500" lvl="0" indent="-571500" algn="just" defTabSz="914400" rtl="1"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ظُهـورِ مَشـاكِلَ بـيئِيَّةٍ تُؤْذي كَوْكَبَنـا وَتُؤَثِّرُ فـي حَيـاةِ ٱلْجَمـيعِ.</a:t>
            </a:r>
            <a:endParaRPr lang="ar-MA" sz="40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0595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C948-84FD-0001-57F2-89445150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F38A83-2A67-C49C-EE23-18E3A90B3F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B8473-CC4B-9E06-9A3C-5F530D283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D0CD20-F244-3095-D9E3-96B8BFEC2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EBC2EB-A4ED-E72F-A6CB-7377C3AB2D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DFADA9C-F900-0338-407B-4D4738EEF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2C33B9-91E6-829C-EDE7-85E94A91C7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9852CF-33ED-AB35-A417-8AAA9EF69E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F75EC6-8F8B-C38F-508C-0FCF099937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14D739-85EA-7454-0905-2919C945C7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141075-B6A6-9786-4164-1A1619A03A43}"/>
              </a:ext>
            </a:extLst>
          </p:cNvPr>
          <p:cNvSpPr txBox="1"/>
          <p:nvPr/>
        </p:nvSpPr>
        <p:spPr>
          <a:xfrm>
            <a:off x="694944" y="827588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الثاني:ما الآثار الوخيمة للحروب على البيئة؟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9ED104-0F4E-F91E-6A92-16D50BCF3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C8E592-0824-5159-A5B7-D7C642EB32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0699" y="1445235"/>
            <a:ext cx="5174952" cy="6641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BBCBF-5EB9-9336-CA7D-B4980C7BB7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3613" y="2539962"/>
            <a:ext cx="5587752" cy="305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0774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6654-A9F7-EF17-32A0-F910819D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4BD53-1047-E3EB-0471-D3434B8044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044274-2C53-E112-9B07-63C9287E8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89EFD31-6A96-34BE-1020-A874ED52A1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9F584A-1397-EE39-E33F-82FE812DC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7547434-139D-8898-C83B-1C88430AE9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E31895-1DFE-C550-3FB3-9069719747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3FA911-D836-C709-22EF-52676D03A4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F04CF2-A259-2F56-95A5-3C3730A663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D194C0-F042-EEB9-D1CE-B297CA1ACF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8381B3-3795-6C7E-2031-D7B24184C66E}"/>
              </a:ext>
            </a:extLst>
          </p:cNvPr>
          <p:cNvSpPr txBox="1"/>
          <p:nvPr/>
        </p:nvSpPr>
        <p:spPr>
          <a:xfrm>
            <a:off x="694944" y="85086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83653E2-D2E4-F57B-11B1-9266EFA60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955C69-0B48-96EA-D410-53596F3FB9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0699" y="1445235"/>
            <a:ext cx="5174952" cy="66411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51327C-E59F-7B27-67D5-C361BCAC2EEA}"/>
              </a:ext>
            </a:extLst>
          </p:cNvPr>
          <p:cNvSpPr/>
          <p:nvPr/>
        </p:nvSpPr>
        <p:spPr>
          <a:xfrm>
            <a:off x="-98327" y="2317502"/>
            <a:ext cx="8922576" cy="247247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تَتَمَثَّلُ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ٱلْآثـارُ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ٱلْوَخـيمَةُ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لِلْحُروبِ عَلـى ٱلْبـيئَةِ فـي مـا يَلـي:</a:t>
            </a:r>
          </a:p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تُخَرِّبُ ٱلْبـيئَةَ، وَتَتْرُكُ وَراءَهـا دَمـاراً كَبـيراً. </a:t>
            </a:r>
          </a:p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تُخَلِّفُ مَشـاكِلَ بـيئِيَّةً تُؤْذي كَوْكَبَنـا، وَتُؤَثِّرُ فـي حَيـاةِ ٱلْجَمـيعِ.</a:t>
            </a:r>
            <a:endParaRPr lang="ar-MA" sz="40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17906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BBCF-2987-B174-4A69-86C76EC99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C433B1E-DB41-B537-F7EC-940261C58D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1404D4-2221-42F6-4174-A37396773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34BB19-50A1-BBAF-4218-5507E6A99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A2EFC9-56B5-DA85-1CB8-2F8E35AEA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0D997F6-87A8-5B34-9D0A-54F7F7CEC8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BC4F30-4178-DFFB-C645-274B22852C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CBEF75-A68D-B65F-5ECA-57502ACAD4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66D8C5-6104-EC61-3412-995EC427C6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86AC5B-1951-20E2-45EA-2F942089C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0595DD-B9F5-DC63-6FC4-7DB39AB94C3B}"/>
              </a:ext>
            </a:extLst>
          </p:cNvPr>
          <p:cNvSpPr txBox="1"/>
          <p:nvPr/>
        </p:nvSpPr>
        <p:spPr>
          <a:xfrm>
            <a:off x="673074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الثالث:أستخرج من الفقرة الثالثة التوجيه الذي قدمه الكاتب، و أضع خطا تحت الأسلوب الذي استعمله.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5BAE824-49CF-6609-42B7-628CE252E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F439ED-73F3-78CF-1A5C-34E783B4DD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52699"/>
            <a:ext cx="8309513" cy="9534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57477D-2E63-7FC0-AF6A-D347492FFF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8124" y="3047923"/>
            <a:ext cx="5587752" cy="305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818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8208E-B4A8-5805-633C-0B635C7F6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9F34E62-54A5-816F-50C4-868F473A6C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EF446F-D9CE-87B1-7B2D-F764CB2EE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98B6-5EC3-4026-FEF3-9659D916F1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45BD79-B043-01CA-2610-118EDA827C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249907B-A1AB-455D-67E4-172F0CB6B5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307C21-8780-3306-E4F6-ACC78DE684A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061373-1EFB-90CF-A0D3-1FEEC2408F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67A2FC-2F2D-1B0A-ED81-362A4E5D85E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F83D9E-4315-2459-B5DD-6FFAF4777B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783CAA-4F6C-4031-1A1A-4F76C543A7DA}"/>
              </a:ext>
            </a:extLst>
          </p:cNvPr>
          <p:cNvSpPr txBox="1"/>
          <p:nvPr/>
        </p:nvSpPr>
        <p:spPr>
          <a:xfrm>
            <a:off x="694944" y="85086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9715916-2197-EDDC-0369-29AE88392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83BE79-73C4-C866-40DA-2999B33C70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52699"/>
            <a:ext cx="8309513" cy="9534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A938F2-67D9-5BDC-62C5-E4BB54455BCD}"/>
              </a:ext>
            </a:extLst>
          </p:cNvPr>
          <p:cNvSpPr/>
          <p:nvPr/>
        </p:nvSpPr>
        <p:spPr>
          <a:xfrm>
            <a:off x="694944" y="3116926"/>
            <a:ext cx="7976192" cy="27689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اَلتَّوْجـيهُ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ٱلْمُقَدَّمُ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كَٱلتّـالـي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اِسْتِخْدامُ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ٱلطَّبـيعِيَّةِ بِحِكْمَةٍ، وَأَخْذُ قَدْرِ ٱلْحـاجَةِ فَقَطْ، مَعَ مَنْحِ ٱلطَّبـيعَةِ وَقْتـاً لِتَسْتَعـيدَ قُوَّتَهـا.</a:t>
            </a:r>
          </a:p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اَلْأُسْلـوبُ ٱلَّذِي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ٱسْتَعْمَلَهُ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ٱلْكـاتِبُ: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أُسْلـوبُ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ٱلْإِلْزامِ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وَٱلْوُجـوبِ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وَيُمْكِنُ وَضْعُ خَطٍّ تَحْتَ عِبارَةِ: عَلَيْنـا أَنْ.</a:t>
            </a:r>
            <a:endParaRPr lang="ar-MA" sz="36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996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B808A-32BF-8C1E-AE75-785BECE9E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F610784-B6AD-25E1-455E-6A30ABC8FF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38E6C7-2880-31ED-D080-C88730758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F542117-104D-4E23-9DE9-39C413DB6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C0019C-6AB1-281D-4A8A-C97D5A741E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422A678-B283-81A8-390D-F7417CE294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964B63-F907-7D0B-DD68-BAAB63D9EF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70BAE9-6B89-D9EB-6CE9-2A602E9419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C8E1BA-177B-2B01-0515-7CECB75AB9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AF52E8-E622-DA12-B9A9-C0FBB88C4CE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858AE2-C505-88CB-D9C1-8E942E8D09B7}"/>
              </a:ext>
            </a:extLst>
          </p:cNvPr>
          <p:cNvSpPr txBox="1"/>
          <p:nvPr/>
        </p:nvSpPr>
        <p:spPr>
          <a:xfrm>
            <a:off x="155864" y="877347"/>
            <a:ext cx="7480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الرابع:أصنف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معلومات النص في الجدول التالي: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5D904E5-2EC3-D4B1-110B-1BCBF38ECE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FD90C-15D9-B4DD-21CF-299A3C655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5775" y="1635955"/>
            <a:ext cx="4892464" cy="6629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D5DCF1-DF11-7004-0CA7-0E1981FC6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160" y="2298952"/>
            <a:ext cx="8263680" cy="214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3572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2EC9-815C-C222-884C-C6B437F65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EC9AB8E-589E-33BB-5EC8-E5941249DF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0984E4-F352-5677-DE78-1C9155F9F6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6D5D062-B58B-F0DF-D6D0-178A070CCD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E4DC69-709C-FDD4-6E9B-82D1F628BF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91AEF46-4009-9DEB-D690-39151E37D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0B9276-9545-357D-5877-E7B3EAD932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C0F6BC-1DAF-8A63-96C3-639C8860C6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822224-39D9-98DE-8B08-E67783A0DD5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5E0516-D592-676B-5407-46D4280ED3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5EA335-F476-11C6-670E-91622C18A0D9}"/>
              </a:ext>
            </a:extLst>
          </p:cNvPr>
          <p:cNvSpPr txBox="1"/>
          <p:nvPr/>
        </p:nvSpPr>
        <p:spPr>
          <a:xfrm>
            <a:off x="-93518" y="695347"/>
            <a:ext cx="76811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يتقاسم معنا إجابته؟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يضغط الأستاذ على زر جهاز التحكم لتظهر الإجابة.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0C1423-07E4-730A-3B4D-7F6A4F4B2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E651B4-F832-A9BA-FA04-0D06B69D5D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5775" y="1635955"/>
            <a:ext cx="4892464" cy="6629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368C78-4D7C-CA57-7214-C4C969A421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160" y="2298952"/>
            <a:ext cx="8263680" cy="21414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BAE48F-D269-79FA-1960-A032669F3683}"/>
              </a:ext>
            </a:extLst>
          </p:cNvPr>
          <p:cNvSpPr/>
          <p:nvPr/>
        </p:nvSpPr>
        <p:spPr>
          <a:xfrm>
            <a:off x="5021169" y="2961949"/>
            <a:ext cx="3353080" cy="13849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قَطْعُ ٱلْأَشْجـارِ دونَ تَعْويضِهـا 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تَبْذيرُ ٱلْمـاءِ. 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إِزْعـاجُ ٱلْحَيَوانـاتِ فـي بـيئـاتِهـا.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C9717D-AA4B-E283-C378-EC17E506D21D}"/>
              </a:ext>
            </a:extLst>
          </p:cNvPr>
          <p:cNvSpPr/>
          <p:nvPr/>
        </p:nvSpPr>
        <p:spPr>
          <a:xfrm>
            <a:off x="485160" y="2961949"/>
            <a:ext cx="3353080" cy="353943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اِسْتِخْدامُ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ٱلطَّبـيعِيَّةِ بِحِكْمَةٍ، وَأَخْذُ قَدْرِ ٱلْحـاجَةِ فَقَطْ.  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مَنْحُ ٱلطَّبـيعَةِ وَقْتـاً لِتَسْتَعـيدَ قُوَّتَهـا .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اِخْتِيـارُ مَصـادِرَ نَظـيفَةٍ لِلطّـاقَةِ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كَٱلشَّمْسِ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وَٱلرِّيـاحِ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وَٱلْمـاءِ . 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إِغْلاقُ صُنْبـورِ ٱلْمـاءِ حـينَ لا نَحْتـاجُهُ 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إِطْفـاءُ ٱلضَّوْءِ عِنْدَ مُغـادَرَةِ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ٱلْغُرْفَةِ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</a:p>
          <a:p>
            <a:pPr lvl="0" algn="just" defTabSz="914400" rtl="1">
              <a:buSzPct val="50000"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غَرْسُ شَجَرَةٍ فـي ٱلْحَديقَةِ.</a:t>
            </a:r>
          </a:p>
        </p:txBody>
      </p:sp>
    </p:spTree>
    <p:extLst>
      <p:ext uri="{BB962C8B-B14F-4D97-AF65-F5344CB8AC3E}">
        <p14:creationId xmlns:p14="http://schemas.microsoft.com/office/powerpoint/2010/main" val="4076075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D1F2C-DA9B-9DB7-0EE8-E81F72F1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03C4D9E-C049-5761-0A0F-018CD08660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8A029D-519A-8974-6142-04987046EE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5340B1D-D813-EDFA-042F-5F3987233D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4C889A-824B-FAF4-E8C4-1F18777658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49F9190-044B-0EF7-D2D3-242709E00E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F047DF-AD91-BBAE-D7B7-2998C8DCF8F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01DF20-0432-F892-BCA8-916D6290832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1CCCD2-9F67-2C91-5FB1-941215080A5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276919-BC75-D916-27C8-2E7C1FB754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F14CED-01E6-8084-0BF3-DC3827C4DEF5}"/>
              </a:ext>
            </a:extLst>
          </p:cNvPr>
          <p:cNvSpPr txBox="1"/>
          <p:nvPr/>
        </p:nvSpPr>
        <p:spPr>
          <a:xfrm>
            <a:off x="155864" y="877347"/>
            <a:ext cx="7480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الخامس:أقترح عنوانا آخر للفقرة الثانية.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458C0FB-DF1C-030C-64AC-C06B0DF9ED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0A3E53-C846-7CAD-4E2C-B44C77183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162" y="1584000"/>
            <a:ext cx="3863675" cy="6934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DA2C6A-AB9F-E0C6-4512-0415F5B895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9848" y="2420226"/>
            <a:ext cx="3230570" cy="40603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1225452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E5FD4-0FAC-D009-9E45-F89BD4FD8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632F872-D294-0DD4-1498-E79EA628D2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A52072E-5B93-40A5-8AF8-3566311EC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98846B-A6EC-37BC-6538-7D517F666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E083E2A-370A-7ED5-B4D5-170A58DEBA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0834A0B-E02B-1A8F-F955-59AB1CC7B4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54A1DF-A009-879D-7878-8B9002DDE7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13A92D-3DA9-C74E-BE87-50E789F628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043A71-B603-5647-3971-ED89AC5B209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286642-FEAB-3A98-8281-DFA0B7C7C4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5A7C42-816A-50DC-13E0-86C3689B6B3E}"/>
              </a:ext>
            </a:extLst>
          </p:cNvPr>
          <p:cNvSpPr txBox="1"/>
          <p:nvPr/>
        </p:nvSpPr>
        <p:spPr>
          <a:xfrm>
            <a:off x="-93518" y="695347"/>
            <a:ext cx="76811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يتقاسم معنا إجابته؟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يضغط الأستاذ على زر جهاز التحكم لتظهر الإجابة.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03DB19-A788-3EFD-1702-A78ED05F6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49CC71-EFB9-5788-E40A-B7BA0E9A8F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162" y="1584000"/>
            <a:ext cx="3863675" cy="6934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5A4585-4520-F26C-F77C-DE0410709848}"/>
              </a:ext>
            </a:extLst>
          </p:cNvPr>
          <p:cNvSpPr/>
          <p:nvPr/>
        </p:nvSpPr>
        <p:spPr>
          <a:xfrm>
            <a:off x="2018066" y="2628553"/>
            <a:ext cx="4485771" cy="330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اَلصِّراعُ عَلـى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ٱلْمَوارِدِ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عَواقِبُ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ٱلتَّنـافُسِ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ٱلْمُدَمِّرَةِ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خَطَرُ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ٱلْحُروبِ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عَلـى ٱلْبـيئَةِ.</a:t>
            </a:r>
          </a:p>
          <a:p>
            <a:pPr marL="571500" lvl="0" indent="-571500" algn="just" defTabSz="914400" rtl="1">
              <a:lnSpc>
                <a:spcPct val="115000"/>
              </a:lnSpc>
              <a:spcAft>
                <a:spcPts val="1000"/>
              </a:spcAft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أَطْمـاعٌ تُهَدِّدُ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ٱلْكَوْكَبَ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018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2D503-CDC3-2E2E-6761-96C28AB97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5A87ECF-A249-8378-5377-F25366187D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A762B7-E816-DB52-2594-4B94141A6D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43A9C4-9122-63F9-F3EA-E7BBF97E30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D43387-5F62-C6A4-9C72-0BAD29B6E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C35A3DF-C67A-2FAE-CDF5-17CF2ED43B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BC2977-3CD2-1139-F4BE-C239360639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4F79E0-C784-41A8-8B8B-382E8E47D9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F6C256-4791-49BD-ADFF-A6195A1CFA5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878C01-BDCC-F7B5-2515-5AE1A3AD2BF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2ED232-7766-D271-FE8B-9F1FBFB41302}"/>
              </a:ext>
            </a:extLst>
          </p:cNvPr>
          <p:cNvSpPr txBox="1"/>
          <p:nvPr/>
        </p:nvSpPr>
        <p:spPr>
          <a:xfrm>
            <a:off x="155864" y="877347"/>
            <a:ext cx="7480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السادس:أصوغ الفكرة العامة للنص.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90D0814-6860-4E23-6032-81DE5A0DA6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32E896-4BCC-2182-E443-506B5D33F6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4957" y="1465087"/>
            <a:ext cx="3406435" cy="6629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A5EBD5-F571-60F8-BA49-F7BDB845A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5202" y="2426407"/>
            <a:ext cx="5553010" cy="381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5569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CFF1D-B022-2242-313E-5A3365643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500857A-5E4C-59AF-4273-5A18C03C61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87BB77-D679-D676-3F2A-CEC0AA1807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2E102D-899C-F38A-BB79-14673A7CD2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3C94CF4-CD3F-A53B-4A75-5DA4F064FE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AA6C21E-4DE6-9943-6B5F-BA975132F2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09F9D6-40CC-841D-6EDF-8221C034DE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01063A-C370-C533-DE3F-DDA931C44D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9DDDCEB-1E6C-2FFB-0530-98FC7F3500C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12141F-C103-E0FA-E091-BE7C6DA7F0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D7A4E4-8E07-C692-1EE9-9485F9A077EA}"/>
              </a:ext>
            </a:extLst>
          </p:cNvPr>
          <p:cNvSpPr txBox="1"/>
          <p:nvPr/>
        </p:nvSpPr>
        <p:spPr>
          <a:xfrm>
            <a:off x="-155863" y="739834"/>
            <a:ext cx="76811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يتقاسم معنا إجابته؟ 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373295-6A59-403A-6D46-6102B85F33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787490-9D7A-9225-8586-5211A88C20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4957" y="1465087"/>
            <a:ext cx="3406435" cy="6629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6F6961-ACA5-7DAF-0AB7-78A0B72A74C8}"/>
              </a:ext>
            </a:extLst>
          </p:cNvPr>
          <p:cNvSpPr/>
          <p:nvPr/>
        </p:nvSpPr>
        <p:spPr>
          <a:xfrm>
            <a:off x="659199" y="3116926"/>
            <a:ext cx="7825602" cy="15081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algn="just" defTabSz="914400" rtl="1">
              <a:lnSpc>
                <a:spcPct val="115000"/>
              </a:lnSpc>
              <a:spcAft>
                <a:spcPts val="1000"/>
              </a:spcAft>
              <a:buSzPct val="50000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يُـحَـذِّرُ ٱلـنَّـصُّ مِـنْ خَـطَـرِ تَـبْـذيـرِ خَـيْـراتِ ٱلـطَّـبـيـعَـةِ، وَيُـقَـدِّمُ حُـلـولاً سَـهْـلَـةً لِـنَـحْـفَـظَ كَـوْكَـبَـنـا، وَنَـضْـمَـنَ مُـسْـتَـقْـبَـلاً جَـمـيـلاً لِـلْـجَـمـيـعِ.</a:t>
            </a:r>
            <a:endParaRPr lang="ar-MA" sz="4000" b="1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10789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3536-9AEE-AA45-E81E-BC317139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C1013D8-8F5C-7380-03B6-7821857910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178CE2B-B12F-68BC-23B3-72602F5BD5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5C4D3C8-3A77-D8E6-0B8E-8A2FFF69C8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74854F-316B-0BF8-50A1-434B146FE6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93A2F42-7375-76A7-7569-AA1E65F8F5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EA6B-09E8-6A66-E387-C2B33D8D741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7DD105-22B8-06B9-C63A-632FBAD88E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00065E-DBE6-B8FC-9D39-264CD8CB0D8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B7DD545-2280-0D4D-75B4-EB408CB915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A176E6-F58E-4E74-6CB0-2F5A1ED43A07}"/>
              </a:ext>
            </a:extLst>
          </p:cNvPr>
          <p:cNvSpPr txBox="1"/>
          <p:nvPr/>
        </p:nvSpPr>
        <p:spPr>
          <a:xfrm>
            <a:off x="694944" y="644880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عُنْوانُ ٱلْفَقْرَةِ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ٱلْأَخـيرَةِ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"خُطُواتٌ بَسـيطَةٌ لِإِنْقـاذِ كَوْكَبِنـا". هَلْ تَرَى أَنَّ هـذَا ٱلْعُنْوانَ مُنـاسِبٌ لِمـا جـاءَ فـي ٱلْفَقْرَةِ؟ اِشْرَحْ لِمـاذا.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10042882-D6FE-1F36-1758-F1A945C5409A}"/>
              </a:ext>
            </a:extLst>
          </p:cNvPr>
          <p:cNvSpPr/>
          <p:nvPr/>
        </p:nvSpPr>
        <p:spPr>
          <a:xfrm>
            <a:off x="852056" y="5165838"/>
            <a:ext cx="7564580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</a:t>
            </a:r>
            <a:r>
              <a:rPr lang="ar-MA" sz="3600" b="1" kern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نْوانُ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ٱلْفَقْرَةِ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ٱلْأَخـيرَةِ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"خُطُواتٌ بَسـيطَةٌ لِإِنْقـاذِ كَوْكَبِنـا". هَلْ تَرَى أَنَّ هـذَا ٱلْعُنْوانَ مُنـاسِبٌ لِمـا جـاءَ فـي ٱلْفَقْرَةِ؟ اِشْرَحْ لِمـاذا.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CB4B2B-3B62-5265-B00D-0E4126326E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0D5D1C-B471-F4F3-6AEC-14A951D0A3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4038" y="1700984"/>
            <a:ext cx="2910354" cy="30584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6331432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9C40-11B6-B6A0-4080-03D16ED8E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D57AE74-8DD6-BD6B-5299-FAAA7BA146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0A0C4-D257-CEB9-D791-CCA3E5848D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F425E8-FBA0-6BFE-6E9F-EF65D9C9DD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0E4390-5224-9884-39C7-23EA313693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B5946D-8ED7-DA15-377D-A2DCE832E6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88E057-3B38-3F7A-ABFF-34ABD76AC9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144FE8-77C9-BD17-A255-7E5AE488E6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576E9F-F229-C0AC-B4BB-7E1075A418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20ECAE8-8D7A-8053-BECD-27ECD3BFAB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CEB14F-0662-9553-6FAA-B8C850A56721}"/>
              </a:ext>
            </a:extLst>
          </p:cNvPr>
          <p:cNvSpPr txBox="1"/>
          <p:nvPr/>
        </p:nvSpPr>
        <p:spPr>
          <a:xfrm>
            <a:off x="-132829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رَأْيُكَ فـي شَخْصٍ يَتْرُكُ صُنْبـورَ ٱلْمـاءِ مَفْتـوحـاً حـينَ يَغْسِلُ أَسْنـانَهُ؟ بِمـاذَا تَنْصَحُهُ بِنـاءً عَلـى مـا قَرَأْتَ؟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E3A7BB44-A3A5-068D-8F54-5E75C83570EE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مـا رَأْيُكَ فـي شَخْصٍ يَتْرُكُ صُنْبـورَ ٱلْمـاءِ مَفْتـوحـاً حـينَ يَغْسِلُ أَسْنـانَهُ؟ بِمـاذَا تَنْصَحُهُ بِنـاءً عَلـى مـا قَرَأْتَ؟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793265-144A-A898-C410-788282609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DB554B-8914-7243-BCF4-8F687D1B7C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4147" y="1916365"/>
            <a:ext cx="4195705" cy="282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9382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B746-2CF1-5B12-1D00-1ED84347F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A5D3353-A6B1-ED00-D0B4-F7C49C02FE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8E0169E-65BD-077D-EDD9-E355C0E1F7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77B2B8-AA58-C1BB-D7A5-3E878ED4DF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9F4164-B397-03B6-F0CB-5DDEC0D18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480525-6C07-648C-818F-10E472A15B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83BF2E-F6BF-AE9A-17E2-1C2CB22F62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04C52-9B9E-4DB9-E09E-B0A52D144A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A7D2F4-9A2B-C00A-AC68-5128D4CD13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4EE79-1AC7-1615-5A77-2447D941EC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695CDF-41AF-D62D-0B16-4B4AA7494C5E}"/>
              </a:ext>
            </a:extLst>
          </p:cNvPr>
          <p:cNvSpPr txBox="1"/>
          <p:nvPr/>
        </p:nvSpPr>
        <p:spPr>
          <a:xfrm>
            <a:off x="472899" y="684000"/>
            <a:ext cx="71209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تُوافِقُ ٱلْكـاتِبَ عَلـى أَنَّ "كُلَّ عَمَلٍ نـافِعٍ نَقـومُ بِهِ ٱلْيَوْمَ، هُوَ هَدِيَّةٌ لِلْأَجْيـالِ ٱلَّتـي سَتَأْتـي بَعْدَنـا"؟ قَدِّمْ مِثـالاً مِنْ حَيـاتِكَ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ٱلْيَوْمِيَّةِ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يُؤَكِّدُ ذلِكَ.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3DBE1E3E-C426-3FA1-C066-3841128A53E3}"/>
              </a:ext>
            </a:extLst>
          </p:cNvPr>
          <p:cNvSpPr/>
          <p:nvPr/>
        </p:nvSpPr>
        <p:spPr>
          <a:xfrm>
            <a:off x="109516" y="4989193"/>
            <a:ext cx="8924967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تُوافِقُ ٱلْكـاتِبَ عَلـى أَنَّ "كُلَّ عَمَلٍ نـافِعٍ نَقـومُ بِهِ ٱلْيَوْمَ، هُوَ هَدِيَّةٌ لِلْأَجْيـالِ ٱلَّتـي سَتَأْتـي بَعْدَنـا"؟ قَدِّمْ مِثـالاً مِنْ حَيـاتِكَ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ٱلْيَوْمِيَّةِ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يُؤَكِّدُ ذلِكَ.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1D3C9D-8932-AF8F-3B49-3BC63F1C64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876497-F551-BD81-B464-CE49A55A88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0531" y="1667128"/>
            <a:ext cx="2755288" cy="298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5741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F23DE-C476-548A-2EF3-BE5AA6805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B9B12A0-AB54-5B98-E35D-B83246B757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E64511E-9440-1C63-2DBA-086369E0D3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C88A6F-33FE-01C4-4FBF-144F5A878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1BF39B-D3EF-8A2D-BC77-65289EC33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66FAEC-7DB8-A724-ECFD-3BDDCDA16A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4FB890-FD33-E291-E931-967B786F41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151953-479B-A22C-B9E2-B1C980C70A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26D263-646C-3788-14EA-3C72C59C0E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1CFD92-37BC-B49B-8906-CFA94CEDED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746F8D-45EA-CEB9-C6EA-3CC2D3D6A64C}"/>
              </a:ext>
            </a:extLst>
          </p:cNvPr>
          <p:cNvSpPr txBox="1"/>
          <p:nvPr/>
        </p:nvSpPr>
        <p:spPr>
          <a:xfrm>
            <a:off x="398069" y="684000"/>
            <a:ext cx="7164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قِراءَتِكَ لِلنَّصِّ، هَلْ تَشْعُرُ بِٱلْخَوْفِ أَمْ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بِٱلْأَمَلِ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أَمْ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بِٱلْمَسْؤولِيَّةِ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اِخْتَرْ شُعـوراً واحِداً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وَٱشْرَحْ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سَبَبَهُ بِنـاءً عَلـى كَلامِ ٱلْكـاتِبِ.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2C6E70F9-E70F-C25F-0DB7-1DA123B92E6B}"/>
              </a:ext>
            </a:extLst>
          </p:cNvPr>
          <p:cNvSpPr/>
          <p:nvPr/>
        </p:nvSpPr>
        <p:spPr>
          <a:xfrm>
            <a:off x="88322" y="5134665"/>
            <a:ext cx="8967355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بَعْدَ قِراءَتِكَ لِلنَّصِّ، هَلْ تَشْعُرُ بِٱلْخَوْفِ أَمْ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بِٱلْأَمَلِ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أَمْ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بِٱلْمَسْؤولِيَّةِ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اِخْتَرْ شُعـوراً واحِداً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وَٱشْرَحْ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سَبَبَهُ بِنـاءً عَلـى كَلامِ ٱلْكـاتِبِ.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41D469-BDEC-E116-BEEB-CC73F6FE5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A6D5CE-6F74-E71D-234C-13B646761A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003" y="1723335"/>
            <a:ext cx="5376273" cy="29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201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None/>
            </a:pPr>
            <a:r>
              <a:rPr lang="ar-MA" sz="4000" b="1" dirty="0"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A42BE-7268-0D87-50E3-2F68BA821857}"/>
              </a:ext>
            </a:extLst>
          </p:cNvPr>
          <p:cNvSpPr txBox="1"/>
          <p:nvPr/>
        </p:nvSpPr>
        <p:spPr>
          <a:xfrm>
            <a:off x="14556" y="1479409"/>
            <a:ext cx="8689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أُعيدُ كِتابَةَ ٱلنَّصَِّ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ٱلتَّوْجيهِيَّ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بِدونِ أَخْطاءٍ.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522DD4-076C-D0F9-3515-0606E3281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55" y="2187295"/>
            <a:ext cx="8194568" cy="4414724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33" y="1803953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F90E0D-DD72-F723-98B5-48B7D0C878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70183" y="548323"/>
            <a:ext cx="1028385" cy="102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 لكتابة نص توجيهي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70E109-1BA1-1595-C539-6AAD38A02EE5}"/>
              </a:ext>
            </a:extLst>
          </p:cNvPr>
          <p:cNvSpPr txBox="1"/>
          <p:nvPr/>
        </p:nvSpPr>
        <p:spPr>
          <a:xfrm>
            <a:off x="2366308" y="3075336"/>
            <a:ext cx="4923005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</p:spTree>
    <p:extLst>
      <p:ext uri="{BB962C8B-B14F-4D97-AF65-F5344CB8AC3E}">
        <p14:creationId xmlns:p14="http://schemas.microsoft.com/office/powerpoint/2010/main" val="367055922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413B8-EFBA-2C48-EF38-68092CFA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0E7CD-5240-7654-CA44-C3A26E99E5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33C542-44B3-B581-BE02-A058BA310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E2E8F3-9BF6-D6E2-5F88-5A8584A90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1B49F5-CDF4-7210-F596-6CE29662D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970006-095B-C871-3FC4-9F0EAEC2A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12C5B0-F754-E965-EE7A-0FA37B449C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63B516-44BA-4E54-BCB0-0C6CFF235C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F86154-21D1-D536-ACF9-1982C161E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0687BD-7C79-98B1-5595-A3A3366685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596C5F-EA6E-C400-C0AB-EA052AA6FA3F}"/>
              </a:ext>
            </a:extLst>
          </p:cNvPr>
          <p:cNvSpPr txBox="1"/>
          <p:nvPr/>
        </p:nvSpPr>
        <p:spPr>
          <a:xfrm>
            <a:off x="-350692" y="903167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نص توجيهي  أحدد أولا الموضوع الذي أريد أن أقدم بخصوصه توجيهات: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F970E2-7934-C8DF-17AD-801A124132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6D132E-E500-11D0-31BD-FDF0621AD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570047" cy="85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2003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C9D45-FAE8-AFDC-3779-BAD04E0CC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EC603C7-BABA-AE88-5A59-567E471834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0367776-DC0E-7B73-0051-F2CE3495EB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B5746D5-829C-D089-49E9-903DCE9C40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74BA6F8-2997-A376-B608-09B78ADC49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6C2A007-3784-D1C0-335F-E8F1B5ACC2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8AC6DC-F921-0083-BE47-D31307403C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9A498C-15C9-3510-ED00-85892E7145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E11D77-F1CC-3399-72D4-9E4E1E27FD3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19B013-4AA3-06E8-ABA7-1060924A45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500999-909D-90EC-AE8B-6669D728E384}"/>
              </a:ext>
            </a:extLst>
          </p:cNvPr>
          <p:cNvSpPr txBox="1"/>
          <p:nvPr/>
        </p:nvSpPr>
        <p:spPr>
          <a:xfrm>
            <a:off x="-350692" y="822816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أكتب تقديما مناسبا أفتتح به الموضوع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4DD190-433B-F8C4-3A05-63009870F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34DDF6-D321-2987-119E-AB0507E7A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570047" cy="8588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E5FDB9-232F-C783-0CCC-6766FC2DA2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7718" y="2442839"/>
            <a:ext cx="5762843" cy="80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0818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276D8-80D0-CE12-79F4-84749D7D8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DDCCBDD-9288-6412-2380-35FD8C08F7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11E726-6A80-ABBA-6DAD-B14E250DDB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E8B791-33C9-13FB-E329-7F3C3B0281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E2FC6D-FD39-1011-3163-F67B8FC9A3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B48B71-E1F1-3454-94AC-A199A8EDF2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2B9E31-5E13-63AB-B3A3-A4FD651CE4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3DD6DE-1ED2-E710-78CD-F48EE4DDBFF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BEB4920-E9F9-CC94-9284-58C2293D772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43AF1B1-9D40-AE0E-7541-DB8FCE4271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38FE9F-2E71-2CF2-46FD-2E3A403A13D4}"/>
              </a:ext>
            </a:extLst>
          </p:cNvPr>
          <p:cNvSpPr txBox="1"/>
          <p:nvPr/>
        </p:nvSpPr>
        <p:spPr>
          <a:xfrm>
            <a:off x="-350692" y="903167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أكتب توجيهات مناسبة للموضوع باعتماد الصيغ التالية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F9A8F6-1D58-D108-F714-AC5AB70FF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80F645-F64E-7C83-F02A-C391353A82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570047" cy="8588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F1CC15-71A8-7994-19AA-CBDF443D5A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7718" y="2442839"/>
            <a:ext cx="5762843" cy="8084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CE69239-41C0-41A9-4F45-6AF0E672FD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729" y="4143285"/>
            <a:ext cx="4219273" cy="212449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C25BC85-327B-C4C6-8D15-9083BE277A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8069" y="3240999"/>
            <a:ext cx="5663675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3782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3633A-485B-E4ED-5FA9-FFA74DF68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9A391DB-6755-1B4B-C040-29B4D26BB2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40F317-971E-5C4B-4308-33BEF78CFD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C65614C-1585-706F-E6A2-7E35869678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F97655-FA51-8213-88A8-92A43D117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A36CD4-60E0-9523-6652-AA28D8E4DD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9FD5F1-250D-34DE-898C-DCEBD569B4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87AF15-7331-9B6E-A25A-618261521F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BA6C6B-ABFA-C4E9-3454-7C44337A7A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760F1CC-22E5-D83B-5739-871E7E35D5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B2896E-7CE3-3868-BFE5-1BA9172A10AC}"/>
              </a:ext>
            </a:extLst>
          </p:cNvPr>
          <p:cNvSpPr txBox="1"/>
          <p:nvPr/>
        </p:nvSpPr>
        <p:spPr>
          <a:xfrm>
            <a:off x="-350692" y="802033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أخيرا أختتم الموضوع بجملة ختامية تلخص الموضوع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460927-6A09-C893-0B2F-F8FD86941D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FFCCFC-E01A-25E9-290F-D6DF80F2E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570047" cy="8588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AB25CD-6DA6-ED57-B5F9-A270BBBA4F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7718" y="2442839"/>
            <a:ext cx="5762843" cy="8084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B073D5-61C6-A4E8-7D31-DA535CC6F0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8069" y="3240999"/>
            <a:ext cx="5663675" cy="9022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565D15-5D0D-2CE5-73AB-76E25D3678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7487" y="4143285"/>
            <a:ext cx="5749026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2933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92CB6-5CB7-2819-2A5B-8A1F0E71D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80834D5-F1A1-485E-C807-6E53232143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0AC95DB-981B-2AA2-5D64-04A0C76BAF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968FF1A-0DF4-8CE7-C3B7-6A8A0298C3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E3175F9-CACC-C1F1-1EDE-FD8D007760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7E92E57-316C-CBA7-2A3E-248FC7CC69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38232B-8BC4-130D-F09E-41192C71AB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A63595-A6AF-946E-B411-C69E218F30A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BC3099-8184-337F-6EB2-998E4C8276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1E5EC84-03BE-AC21-8B38-D4483A6ED2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35A335-40CB-B319-6F47-F62A73A8191D}"/>
              </a:ext>
            </a:extLst>
          </p:cNvPr>
          <p:cNvSpPr txBox="1"/>
          <p:nvPr/>
        </p:nvSpPr>
        <p:spPr>
          <a:xfrm>
            <a:off x="-350692" y="812424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أنسى استعمال أدوات ربط مناسبة  و استعمال علامات الترقيم في أماكنها المناسبة.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E374BC-E015-1DE3-77F9-E3046F6BB3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E9645-20E4-8831-CC0D-EDCF0DFECE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1584000"/>
            <a:ext cx="5570047" cy="8588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76578A-16FA-8321-3972-7117E8C86B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7718" y="2442839"/>
            <a:ext cx="5762843" cy="8084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C9FEE0-16F9-7B94-1196-77991F7541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8069" y="3240999"/>
            <a:ext cx="5663675" cy="9022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56E802-9289-B35F-536B-BE4E6A28C6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7487" y="4143285"/>
            <a:ext cx="5749026" cy="8779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D34784-6153-377F-8350-1F9C0C3E28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9536" y="5045571"/>
            <a:ext cx="6194073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1171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27BA7-0CB4-A72B-6BF8-BC4560127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9815BD3-050F-B488-597D-C4C619479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2F7741-703F-B4D4-A570-C7CD52D11B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D30F10-1244-287F-799F-41969AC1A7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F699AF4-201B-4346-423B-754A375B81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E073770-8AC1-2820-876A-3DD2BB8DD6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06B18C-B8FF-DD7F-E1D1-5FE38BE025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B95E222-4AC9-68C9-F5E3-ADACAA0D58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39F074-C6C5-B2F0-024B-03C4C6FBD65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00DB7AF-73FB-4FF9-A88F-AE50F1D7581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BF41D8-E941-4A21-9F80-D73C2DEE6D18}"/>
              </a:ext>
            </a:extLst>
          </p:cNvPr>
          <p:cNvSpPr txBox="1"/>
          <p:nvPr/>
        </p:nvSpPr>
        <p:spPr>
          <a:xfrm>
            <a:off x="-350692" y="677341"/>
            <a:ext cx="78610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لنص توجيهي عن موضوع: أهمية الاقتصاد في استعمال الماء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ليظهر النص النموذجي.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2679A4-B0F9-BC8F-3EB6-C2466EEC9C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35BB56-7A68-AEC4-71AF-4AB3634C996B}"/>
              </a:ext>
            </a:extLst>
          </p:cNvPr>
          <p:cNvSpPr txBox="1"/>
          <p:nvPr/>
        </p:nvSpPr>
        <p:spPr>
          <a:xfrm>
            <a:off x="290977" y="1955869"/>
            <a:ext cx="84143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ٱلْـمـاءُ سِـرُّ ٱلْـحَـيـاةِ، وَنِـعْـمَـةٌ عَـظـيـمَـةٌ لا يُـمْـكِـنُـنـا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ٱلْـعَـيْـشُ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بِـدونِـهـا. وَلِـكَـيْ نُـحـافِـظَ عَـلـى هـذِهِ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ٱلـثَّـرْوَةِ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ٱلْـغـالِـيَـةِ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مِـنْ أَجْـلِ مُـسْـتَـقْـبَـلِـنـا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أُقَـدِّمُ لَـكُـمْ بَـعْـضَ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ٱلـتَّـوْجـيـهـاتِ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ٱلْـمُـهِـمَّـةِ:أَوَّلاً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أَغْـلِـقـوا ٱلـصُّـنْـبـورَ جَـيِّـداً بَـعْـدَ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ٱلاِسْـتِـعْـمـالِ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وَلا تَـتْـرُكـوهُ مَـفْـتـوحـاً أَثْـنـاءَ غَـسْـلِ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ٱلْـيَـدَيْـنِ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ثـانِـيـاً، اِسْـتَـعْـمِـلـوا كَـأْسـاً مِـنَ ٱلْـمـاءِ عِـنْـدَ تَـنْـظـيـفِ أَسْـنـانِـكُـمْ، بَـدَلاً مِـنْ تَـرْكِ ٱلْـمـاءِ يَـضـيـعُ. ثـالِـثـاً، لا تُـسْـرِفـوا فـي ٱسْـتِـهْلاكِ ٱلْـمـاءِ خِـلالَ ٱلاِسْـتِـحْـمـامِ،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وَٱكْـتَـفـوا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بِـٱلْـقَـدْرِ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ٱلـضَّـرورِيِّ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فَـقَـطْ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600" b="1" dirty="0" err="1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</a:t>
            </a:r>
            <a:r>
              <a:rPr lang="ar-MA" sz="3600" b="1" dirty="0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ٱلاِلـتِـزامَ</a:t>
            </a:r>
            <a:r>
              <a:rPr lang="ar-MA" sz="3600" b="1" dirty="0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بِـهـذِهِ </a:t>
            </a:r>
            <a:r>
              <a:rPr lang="ar-MA" sz="3600" b="1" dirty="0" err="1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ٱلـنَّـصـائِـحِ</a:t>
            </a:r>
            <a:r>
              <a:rPr lang="ar-MA" sz="3600" b="1" dirty="0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ٱلْـبَـسـيـطَـةِ</a:t>
            </a:r>
            <a:r>
              <a:rPr lang="ar-MA" sz="3600" b="1" dirty="0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سَـيُـسـاعِـدُنـا فـي حِـمـايَـةِ بـيـئَـتِـنـا، وَيَـضْـمَـنُ تَـوَفُّـرَ ٱلْـمـاءِ </a:t>
            </a:r>
            <a:r>
              <a:rPr lang="ar-MA" sz="3600" b="1" dirty="0" err="1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ٱلـصّـافـي</a:t>
            </a:r>
            <a:r>
              <a:rPr lang="ar-MA" sz="3600" b="1" dirty="0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لَـنـا وَلِـلْأَجْـيـالِ </a:t>
            </a:r>
            <a:r>
              <a:rPr lang="ar-MA" sz="3600" b="1" dirty="0" err="1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ٱلْـقـادِمَـةِ</a:t>
            </a:r>
            <a:r>
              <a:rPr lang="ar-MA" sz="3600" b="1" dirty="0">
                <a:solidFill>
                  <a:srgbClr val="7030A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كُـلِّ مَـكـانٍ.</a:t>
            </a:r>
          </a:p>
        </p:txBody>
      </p:sp>
    </p:spTree>
    <p:extLst>
      <p:ext uri="{BB962C8B-B14F-4D97-AF65-F5344CB8AC3E}">
        <p14:creationId xmlns:p14="http://schemas.microsoft.com/office/powerpoint/2010/main" val="1016213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145 ، أعيدوا كتابة الفقرة.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1F4A0A-41A6-EAD1-BF15-F80F777DF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4927" y="1500873"/>
            <a:ext cx="3555256" cy="503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"حَياتُنا في خَطَرٍ"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نَصٍّ تَوْجيهِيٍّ.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11461</TotalTime>
  <Words>1964</Words>
  <Application>Microsoft Office PowerPoint</Application>
  <PresentationFormat>Affichage à l'écran (4:3)</PresentationFormat>
  <Paragraphs>368</Paragraphs>
  <Slides>61</Slides>
  <Notes>13</Notes>
  <HiddenSlides>0</HiddenSlides>
  <MMClips>2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61</vt:i4>
      </vt:variant>
    </vt:vector>
  </HeadingPairs>
  <TitlesOfParts>
    <vt:vector size="96" baseType="lpstr">
      <vt:lpstr>Dosis Medium</vt:lpstr>
      <vt:lpstr>Arial</vt:lpstr>
      <vt:lpstr>Dosis ExtraBold</vt:lpstr>
      <vt:lpstr>Abadi</vt:lpstr>
      <vt:lpstr>Arial Rounded MT Bold</vt:lpstr>
      <vt:lpstr>Wingdings</vt:lpstr>
      <vt:lpstr>Calibri</vt:lpstr>
      <vt:lpstr>Dosis</vt:lpstr>
      <vt:lpstr>Calibri Light</vt:lpstr>
      <vt:lpstr>Modern Love</vt:lpstr>
      <vt:lpstr>Dosis SemiBold</vt:lpstr>
      <vt:lpstr>Dubai Medium</vt:lpstr>
      <vt:lpstr>Microsoft Uighur</vt:lpstr>
      <vt:lpstr>Noto Sans Symbols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الثاني</vt:lpstr>
      <vt:lpstr>هيكلة حصة اليوم الخامس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</vt:lpstr>
      <vt:lpstr>ابحثوا عن الجواب في النص . انتبهوا سيختفي النص بعد 15 ثانية.</vt:lpstr>
      <vt:lpstr>اكتبوا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15 ثانية.</vt:lpstr>
      <vt:lpstr>اكتبوا الجواب الصحيح ثم ارفعوا الألواح عند سماع الاشارة. </vt:lpstr>
      <vt:lpstr>صححوا. لماذا في نظركم؟ 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329</cp:revision>
  <dcterms:created xsi:type="dcterms:W3CDTF">2023-09-20T21:35:22Z</dcterms:created>
  <dcterms:modified xsi:type="dcterms:W3CDTF">2026-05-17T15:32:14Z</dcterms:modified>
</cp:coreProperties>
</file>