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7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8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19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44" r:id="rId7"/>
    <p:sldMasterId id="2147483760" r:id="rId8"/>
    <p:sldMasterId id="2147483764" r:id="rId9"/>
    <p:sldMasterId id="2147483781" r:id="rId10"/>
    <p:sldMasterId id="2147483804" r:id="rId11"/>
    <p:sldMasterId id="2147483832" r:id="rId12"/>
    <p:sldMasterId id="2147483855" r:id="rId13"/>
    <p:sldMasterId id="2147483879" r:id="rId14"/>
    <p:sldMasterId id="2147483905" r:id="rId15"/>
    <p:sldMasterId id="2147483924" r:id="rId16"/>
    <p:sldMasterId id="2147483941" r:id="rId17"/>
    <p:sldMasterId id="2147483953" r:id="rId18"/>
    <p:sldMasterId id="2147483976" r:id="rId19"/>
    <p:sldMasterId id="2147483999" r:id="rId20"/>
    <p:sldMasterId id="2147484023" r:id="rId21"/>
  </p:sldMasterIdLst>
  <p:notesMasterIdLst>
    <p:notesMasterId r:id="rId74"/>
  </p:notesMasterIdLst>
  <p:sldIdLst>
    <p:sldId id="2147482692" r:id="rId22"/>
    <p:sldId id="2147482610" r:id="rId23"/>
    <p:sldId id="2147482470" r:id="rId24"/>
    <p:sldId id="2147482696" r:id="rId25"/>
    <p:sldId id="2147482488" r:id="rId26"/>
    <p:sldId id="2147482691" r:id="rId27"/>
    <p:sldId id="2147482532" r:id="rId28"/>
    <p:sldId id="2147482760" r:id="rId29"/>
    <p:sldId id="2147482533" r:id="rId30"/>
    <p:sldId id="2147482612" r:id="rId31"/>
    <p:sldId id="2147482765" r:id="rId32"/>
    <p:sldId id="2147482584" r:id="rId33"/>
    <p:sldId id="2147482766" r:id="rId34"/>
    <p:sldId id="2147482767" r:id="rId35"/>
    <p:sldId id="2147482768" r:id="rId36"/>
    <p:sldId id="2147482585" r:id="rId37"/>
    <p:sldId id="2147482728" r:id="rId38"/>
    <p:sldId id="2147482769" r:id="rId39"/>
    <p:sldId id="2147482787" r:id="rId40"/>
    <p:sldId id="2147482788" r:id="rId41"/>
    <p:sldId id="2147482771" r:id="rId42"/>
    <p:sldId id="2147482694" r:id="rId43"/>
    <p:sldId id="2147482562" r:id="rId44"/>
    <p:sldId id="2147482563" r:id="rId45"/>
    <p:sldId id="2147482732" r:id="rId46"/>
    <p:sldId id="2147482733" r:id="rId47"/>
    <p:sldId id="2147482564" r:id="rId48"/>
    <p:sldId id="2147482734" r:id="rId49"/>
    <p:sldId id="2147482781" r:id="rId50"/>
    <p:sldId id="2147482782" r:id="rId51"/>
    <p:sldId id="2147482783" r:id="rId52"/>
    <p:sldId id="2147482784" r:id="rId53"/>
    <p:sldId id="2147482786" r:id="rId54"/>
    <p:sldId id="2147482761" r:id="rId55"/>
    <p:sldId id="2147482772" r:id="rId56"/>
    <p:sldId id="2147482763" r:id="rId57"/>
    <p:sldId id="2147482738" r:id="rId58"/>
    <p:sldId id="2147482739" r:id="rId59"/>
    <p:sldId id="2147482776" r:id="rId60"/>
    <p:sldId id="2147482777" r:id="rId61"/>
    <p:sldId id="2147482780" r:id="rId62"/>
    <p:sldId id="2147482695" r:id="rId63"/>
    <p:sldId id="2147482572" r:id="rId64"/>
    <p:sldId id="2147482779" r:id="rId65"/>
    <p:sldId id="2147482573" r:id="rId66"/>
    <p:sldId id="2147482574" r:id="rId67"/>
    <p:sldId id="2147482575" r:id="rId68"/>
    <p:sldId id="2147482576" r:id="rId69"/>
    <p:sldId id="2147482635" r:id="rId70"/>
    <p:sldId id="2147482617" r:id="rId71"/>
    <p:sldId id="2147482618" r:id="rId72"/>
    <p:sldId id="2147482625" r:id="rId73"/>
  </p:sldIdLst>
  <p:sldSz cx="9144000" cy="6858000" type="screen4x3"/>
  <p:notesSz cx="6858000" cy="9144000"/>
  <p:embeddedFontLst>
    <p:embeddedFont>
      <p:font typeface="Abadi" panose="020B0604020104020204" pitchFamily="34" charset="0"/>
      <p:regular r:id="rId75"/>
      <p:bold r:id="rId76"/>
      <p:italic r:id="rId77"/>
      <p:boldItalic r:id="rId78"/>
    </p:embeddedFont>
    <p:embeddedFont>
      <p:font typeface="Arial Rounded MT Bold" panose="020F0704030504030204" pitchFamily="34" charset="0"/>
      <p:regular r:id="rId79"/>
    </p:embeddedFon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bold r:id="rId84"/>
    </p:embeddedFont>
    <p:embeddedFont>
      <p:font typeface="Dubai Medium" panose="020B0603030403030204" pitchFamily="34" charset="-78"/>
      <p:regular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Noto Sans Symbols" panose="020B0604020202020204" charset="0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5F5F"/>
    <a:srgbClr val="9299B1"/>
    <a:srgbClr val="565F88"/>
    <a:srgbClr val="F6F6F6"/>
    <a:srgbClr val="F2F2F2"/>
    <a:srgbClr val="0097B2"/>
    <a:srgbClr val="FFFFFF"/>
    <a:srgbClr val="E6E6E6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6.fntdata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13.fntdata"/><Relationship Id="rId61" Type="http://schemas.openxmlformats.org/officeDocument/2006/relationships/slide" Target="slides/slide40.xml"/><Relationship Id="rId82" Type="http://schemas.openxmlformats.org/officeDocument/2006/relationships/font" Target="fonts/font8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12C92E1-E41E-09FA-4801-E3CAF4A6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BDCF2EC-D69C-3D0D-C8A7-502736D391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73A8D89-A04D-1217-51C0-F6F8872647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4347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3B890D9-7059-4E4A-EAB7-ADB244087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F90819C-FCF3-C742-6D75-E0D119DE3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69B89-AFFA-C727-8967-29A9DA0F8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6952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D8FB0D7-8F15-CF8E-0961-2F88F7A7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7007332-07FC-0F2A-D781-113C972576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233890A-6280-6651-6F50-23675BA461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1864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36F3B7B-AD1B-12C0-E0BE-98CE51DBD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062BD8D-0997-BD0B-E620-AF136D5532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20D2A3A-FC1D-82CD-6C24-7BFD21F6CC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4969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7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7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7.png"/></Relationships>
</file>

<file path=ppt/slideLayouts/_rels/slideLayout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7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7.png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7.png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7.png"/></Relationships>
</file>

<file path=ppt/slideLayouts/_rels/slideLayout3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Relationship Id="rId4" Type="http://schemas.microsoft.com/office/2007/relationships/hdphoto" Target="../media/hdphoto1.wdp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6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38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15617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6087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53815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597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50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098604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63332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6519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69991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3958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5666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481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51397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5171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1290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2338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629453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15192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686977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90832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56777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844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0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4388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028946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5969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6537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822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35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29337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941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7036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4309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4846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62060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392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92263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08968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766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9856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551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39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57734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6695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547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55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503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91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4131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095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70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89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60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45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83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47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8062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6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859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54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0248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8793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339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81963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221867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238920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1926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3724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8531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8026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38254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03273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67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186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12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0903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3970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17174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5970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62018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980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116309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8853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5321866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23580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994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02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75306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87643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128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9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39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488742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2872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09205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596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178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18522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46448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01305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9861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732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26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13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52853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5705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900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0204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114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88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3737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312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68774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2702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63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41358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891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3867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10691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325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1382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46352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885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5868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628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17908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15330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59331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2054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8975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9961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4886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5533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8660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00848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2972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897715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647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9028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7803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02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6643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7550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344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3080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99972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3455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894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714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9739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3878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0135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6598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61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18154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6498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80450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879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2862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7455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86091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6944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026246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6389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963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03630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2553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265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38281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5733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38434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2331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38160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420472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293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9298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4612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15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57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77762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4889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383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5862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5850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46439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0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44552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4320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938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3822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81843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76907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236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18833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0330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425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35297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455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41558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7876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8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9792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1621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19783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4523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34218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7370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6798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3737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88213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99829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83996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00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68673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6277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40661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617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2667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37149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57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10553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17500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842248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024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01602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477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354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549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82701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5863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31637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0048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12170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392804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78600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18217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1515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1978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2733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8880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065593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53929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4252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6197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63946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01172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56556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03521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835145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69135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3028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59147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29706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38347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02352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611309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6254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38756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45130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157519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46062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7958276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03911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73386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2760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0810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719001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46566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08598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893007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91010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86636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70508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13672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6914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788853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15885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88254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779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11434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52492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41114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20167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971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217722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34170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7922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15918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23767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28951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64437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23803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752714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4896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14925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95493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10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7701676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903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8588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6463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03802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34426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94668408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953023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23253933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85272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7919076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500565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982677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0422432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4737332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903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1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image" Target="../media/image3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image" Target="../media/image23.jpeg"/><Relationship Id="rId2" Type="http://schemas.openxmlformats.org/officeDocument/2006/relationships/slideLayout" Target="../slideLayouts/slideLayout21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slideLayout" Target="../slideLayouts/slideLayout25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18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0.xml"/><Relationship Id="rId21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20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24" Type="http://schemas.openxmlformats.org/officeDocument/2006/relationships/image" Target="../media/image28.jpg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67.xml"/><Relationship Id="rId19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Relationship Id="rId22" Type="http://schemas.openxmlformats.org/officeDocument/2006/relationships/slideLayout" Target="../slideLayouts/slideLayout27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7.xml"/><Relationship Id="rId13" Type="http://schemas.openxmlformats.org/officeDocument/2006/relationships/slideLayout" Target="../slideLayouts/slideLayout292.xml"/><Relationship Id="rId18" Type="http://schemas.openxmlformats.org/officeDocument/2006/relationships/slideLayout" Target="../slideLayouts/slideLayout297.xml"/><Relationship Id="rId3" Type="http://schemas.openxmlformats.org/officeDocument/2006/relationships/slideLayout" Target="../slideLayouts/slideLayout282.xml"/><Relationship Id="rId21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286.xml"/><Relationship Id="rId12" Type="http://schemas.openxmlformats.org/officeDocument/2006/relationships/slideLayout" Target="../slideLayouts/slideLayout291.xml"/><Relationship Id="rId17" Type="http://schemas.openxmlformats.org/officeDocument/2006/relationships/slideLayout" Target="../slideLayouts/slideLayout29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281.xml"/><Relationship Id="rId16" Type="http://schemas.openxmlformats.org/officeDocument/2006/relationships/slideLayout" Target="../slideLayouts/slideLayout295.xml"/><Relationship Id="rId20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80.xml"/><Relationship Id="rId6" Type="http://schemas.openxmlformats.org/officeDocument/2006/relationships/slideLayout" Target="../slideLayouts/slideLayout285.xml"/><Relationship Id="rId11" Type="http://schemas.openxmlformats.org/officeDocument/2006/relationships/slideLayout" Target="../slideLayouts/slideLayout290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84.xml"/><Relationship Id="rId15" Type="http://schemas.openxmlformats.org/officeDocument/2006/relationships/slideLayout" Target="../slideLayouts/slideLayout294.xml"/><Relationship Id="rId23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289.xml"/><Relationship Id="rId19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83.xml"/><Relationship Id="rId9" Type="http://schemas.openxmlformats.org/officeDocument/2006/relationships/slideLayout" Target="../slideLayouts/slideLayout288.xml"/><Relationship Id="rId14" Type="http://schemas.openxmlformats.org/officeDocument/2006/relationships/slideLayout" Target="../slideLayouts/slideLayout293.xml"/><Relationship Id="rId22" Type="http://schemas.openxmlformats.org/officeDocument/2006/relationships/slideLayout" Target="../slideLayouts/slideLayout30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304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9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8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8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5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2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54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0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1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010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6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1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66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03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65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2101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  <p:sldLayoutId id="2147483992" r:id="rId16"/>
    <p:sldLayoutId id="2147483993" r:id="rId17"/>
    <p:sldLayoutId id="2147483994" r:id="rId18"/>
    <p:sldLayoutId id="2147483995" r:id="rId19"/>
    <p:sldLayoutId id="2147483996" r:id="rId20"/>
    <p:sldLayoutId id="2147483997" r:id="rId21"/>
    <p:sldLayoutId id="214748399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3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  <p:sldLayoutId id="2147484018" r:id="rId19"/>
    <p:sldLayoutId id="2147484019" r:id="rId20"/>
    <p:sldLayoutId id="2147484020" r:id="rId21"/>
    <p:sldLayoutId id="2147484021" r:id="rId22"/>
    <p:sldLayoutId id="214748402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1472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25.xml"/><Relationship Id="rId6" Type="http://schemas.openxmlformats.org/officeDocument/2006/relationships/image" Target="../media/image1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5.png"/><Relationship Id="rId5" Type="http://schemas.openxmlformats.org/officeDocument/2006/relationships/image" Target="../media/image38.gif"/><Relationship Id="rId10" Type="http://schemas.openxmlformats.org/officeDocument/2006/relationships/image" Target="../media/image50.png"/><Relationship Id="rId4" Type="http://schemas.openxmlformats.org/officeDocument/2006/relationships/image" Target="../media/image54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0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6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6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8.png"/><Relationship Id="rId7" Type="http://schemas.openxmlformats.org/officeDocument/2006/relationships/image" Target="../media/image6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8.png"/><Relationship Id="rId7" Type="http://schemas.openxmlformats.org/officeDocument/2006/relationships/image" Target="../media/image6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8.png"/><Relationship Id="rId7" Type="http://schemas.openxmlformats.org/officeDocument/2006/relationships/image" Target="../media/image7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8.png"/><Relationship Id="rId7" Type="http://schemas.openxmlformats.org/officeDocument/2006/relationships/image" Target="../media/image7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8.png"/><Relationship Id="rId4" Type="http://schemas.openxmlformats.org/officeDocument/2006/relationships/image" Target="../media/image38.gi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6139424-A2F6-3173-EAB0-17787BC54893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D0C0E94D-6C40-E673-3CEE-F4AECD90B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26C1C748-65DD-4997-60DC-9619684A81F5}"/>
                </a:ext>
              </a:extLst>
            </p:cNvPr>
            <p:cNvSpPr/>
            <p:nvPr/>
          </p:nvSpPr>
          <p:spPr>
            <a:xfrm rot="21027887">
              <a:off x="3428026" y="3680504"/>
              <a:ext cx="1478845" cy="597991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284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تطبيق  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(30)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إنتاج كتابي – الحصة 3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4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ح4-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إنتاج كتابي –ح3-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كِتابَةُ نَصٍّ تَوْجيهِيٍّ (الحصة3)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1874669" y="4972344"/>
            <a:ext cx="481774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كِتابَةُ نَصٍّ تَوْجيهِيٍّ (الحصة4: التصحيح)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98771" y="2908660"/>
            <a:ext cx="6721229" cy="890781"/>
            <a:chOff x="1306316" y="2851205"/>
            <a:chExt cx="672122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06316" y="3132286"/>
              <a:ext cx="5132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كِتابَةِ نَصٍّ تَوْجيهِيٍّ (الخطوة الثالثة)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كِتابَةِ نَصٍّ تَوْجيهِيٍّ :تصحيح الإنتاج وإعادة الكتابة.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155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17603F-6407-5C26-A37B-328A0DA94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DD7A67-3D5E-AFD7-AB6F-CFE7B16DF5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3222CC-8576-5832-945C-0EA74779CE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B5C10A-99EF-D4E6-098C-688B48AF08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CEBCCD-037B-B027-458C-8D3B9D05703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208996-34FC-6A25-27AC-84065EE84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8FAE8-67C0-B0C6-0871-A00718DAC5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90E796-A0BC-8154-563D-A587C1D902A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51B012A3-4E6E-8580-2317-9526B17F9902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AA0B28DE-153F-6309-3498-910EBBA701B4}"/>
              </a:ext>
            </a:extLst>
          </p:cNvPr>
          <p:cNvSpPr txBox="1"/>
          <p:nvPr/>
        </p:nvSpPr>
        <p:spPr>
          <a:xfrm>
            <a:off x="14497" y="5610280"/>
            <a:ext cx="89673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buClrTx/>
              <a:buSzTx/>
              <a:defRPr/>
            </a:pPr>
            <a:r>
              <a:rPr lang="ar-MA" sz="4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</a:t>
            </a:r>
            <a:r>
              <a:rPr lang="ar-MA" sz="4000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أَشْتَغِلُ مَعَ زَميلي</a:t>
            </a:r>
            <a:r>
              <a:rPr lang="ar-MA" sz="4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أَخيراً أَعْمَلُ بِمُفْرَدي.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B7F734-D60A-C8D9-FF35-FF93CC39B5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7" name="Espace réservé pour une image  11">
            <a:extLst>
              <a:ext uri="{FF2B5EF4-FFF2-40B4-BE49-F238E27FC236}">
                <a16:creationId xmlns:a16="http://schemas.microsoft.com/office/drawing/2014/main" id="{0B7AFCE6-BDE6-BB5D-D927-B5EC8443F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9863" y="4008840"/>
            <a:ext cx="1189810" cy="1189810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16CA42-DE58-8E7D-D6E0-9E3EA05CC4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96" y="3865169"/>
            <a:ext cx="1628895" cy="1628895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100B8C-14DA-0E83-73A7-C62B0E9550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935" y="3971227"/>
            <a:ext cx="1325826" cy="1325826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E0FC90-E7C8-9F57-5597-459671733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DE9DC7-29C8-FF3D-3A2D-156FFA911F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1EC64C-EBA4-8C8A-0769-BB443128E5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E4064B-642E-005C-F612-752754A3156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5C7437-F56F-4889-44CD-F8DF7CCC7DA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1AA56-3041-7B3D-88BD-58EC6A11DFD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814590-B981-4C7A-6A2A-4DEBD33F64F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45831D-4928-2C67-8EC0-A3B44E7DFF1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4DE0CABB-6E55-6F7A-9663-FB8965AA7E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8B7423-557B-6EE2-3080-431C58141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4610F2-45BD-4D7F-B3CB-59637E84D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74DA81-C899-468E-4F88-2C78BB6EF4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E0022C-A395-6298-01D8-162276B216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ED4C85-E09A-B070-E538-FCD6E22C00C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AFF92A-AEE1-6043-EEFE-42E649E8B46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5A74DF-60EF-BFB2-1460-D02D467B656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CF6D65-3A69-8B0A-68AA-7E466702888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A0F235-9F31-EC63-A6C8-C3A4DF47E0E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6254691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E736A371-9770-B08A-6EA1-CCE2E690D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6BFA16-80AB-7197-366D-EF31B8B56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A575F4D-7DEE-8973-845A-17CF7F3AE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1D9A59-A6EC-147A-98EB-0463C64CE1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B254A3-E825-6524-AA27-24216A012A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F7CD5F-9179-005F-9302-443E17D904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BA1B83-6374-0B8C-9373-59ADA5CBBD9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3AA27E-27B4-E275-DF76-3B3EB1F126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E8587-843C-E0AA-1E59-E8BA06219DC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013197-1000-EE8D-A26D-282A5DDBE40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4100636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E15DB11-055B-E8C7-1CFC-9E769658E5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448EB5C-2A2E-F779-0CF3-EA1A9E6C05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0C85C7-6488-48BD-6FA1-EB6538EC65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BA3FCC-BDE8-BC04-C71C-AA72C34A36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525081-A604-DBB0-3DAB-3259E7E629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447C42D-07AD-B8AA-4A28-1CE365ECA96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714A5E-C67A-F2CE-8797-8589EEE5E1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6081C7-7AB2-B61D-C617-5C0662D5486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B9EF19-EBED-8550-8CE7-AB7B14680EC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7421C0E-19AA-26C2-CAB3-B9C0046558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3473" y="1890894"/>
            <a:ext cx="6641133" cy="433735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8845D27A-B599-F9F1-6CA7-0499CBE6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F2E95F6-CFB1-5524-91FC-9C096EFCD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5EEE91-6A21-C089-7452-C3A6AABA6C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0795FE-C7DD-B400-C4A9-65E5BA05CE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066F52-12E1-3C5B-1671-D7210C9318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D91B9E-C40C-F55F-1915-7A42E3C9738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096D41-950F-5D56-768A-C326D116A1A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8D9218-4428-B07F-758D-9D21E51060E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DD12E3-63F5-6465-5F33-085A71EC276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08261D-D54F-AA63-1E1B-32EC997ED4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51" y="1901536"/>
            <a:ext cx="8191149" cy="38002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7C0D7F-7081-A41B-065A-1E0D99827D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651" y="4924447"/>
            <a:ext cx="1505783" cy="155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59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B9D61DDF-3095-47B6-F05E-B232C4380E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632853-7793-9DB4-4206-B61C6E974F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D9FE0B-F917-19E0-E40E-5B5B577BC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EA40E9-EC9B-9863-F50D-7DFFE2684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0082C4-66FE-2852-405A-529BA5A04D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32C6EC-3A70-A708-CA34-4DE522FD3B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2270A4-7E9E-EF95-E7E4-D4051E3C74B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9D082-F5A7-0105-E188-6C300B17C82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FCC292-3AA7-328D-FD39-33543EB9106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B5FF17-834C-CBE7-B89C-FE55AE5F3FC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F7A71BB-0FE4-AB23-0401-3A0F90EED4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3473" y="1890894"/>
            <a:ext cx="6641133" cy="43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0231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5D888557-E14D-2614-D1B6-C1C047EAF6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347C72-4F0C-6827-1C7E-E1E5B9D0C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75E804-8F83-2EE9-D4C1-D65D8BF1AA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95B650-78BE-510E-DD7F-CBC0493918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CC4673-AE49-ACF9-6852-915E0510955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328888-D5F0-6F9C-B83E-D80FE57067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A59CC-E220-D53E-0B58-98D78043D10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013116-BA81-6DB4-0435-DA3AB26EC72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72034F-5D24-1257-8388-F52291E61D4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EFCB39-1569-9849-3349-96E197B4BC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3473" y="1890894"/>
            <a:ext cx="6641133" cy="4337356"/>
          </a:xfrm>
          <a:prstGeom prst="rect">
            <a:avLst/>
          </a:prstGeom>
        </p:spPr>
      </p:pic>
      <p:pic>
        <p:nvPicPr>
          <p:cNvPr id="7" name="Graphique 6" descr="Coche avec un remplissage uni">
            <a:extLst>
              <a:ext uri="{FF2B5EF4-FFF2-40B4-BE49-F238E27FC236}">
                <a16:creationId xmlns:a16="http://schemas.microsoft.com/office/drawing/2014/main" id="{F7130EED-6B36-B097-190E-A4DD1E6E25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81170" y="3162352"/>
            <a:ext cx="616424" cy="616424"/>
          </a:xfrm>
          <a:prstGeom prst="rect">
            <a:avLst/>
          </a:prstGeom>
        </p:spPr>
      </p:pic>
      <p:pic>
        <p:nvPicPr>
          <p:cNvPr id="11" name="Graphique 10" descr="Coche avec un remplissage uni">
            <a:extLst>
              <a:ext uri="{FF2B5EF4-FFF2-40B4-BE49-F238E27FC236}">
                <a16:creationId xmlns:a16="http://schemas.microsoft.com/office/drawing/2014/main" id="{E42AA2C8-77E7-CB94-EA11-DBC2A35030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81170" y="3907034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606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3F9113C-47F1-D030-DA20-2C9445F1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6350E7D-D2B5-0064-E8E9-D3D5CF7AFC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E7BDC1E7-81A2-7A0F-7612-CF9192E63E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44A0DB-0D46-2FB6-3D3A-8C0FF95F2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0B1995F-03DB-EA84-7357-2DD758343D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910B08-5609-4966-715F-F0776CFBB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5E1A55-1514-84A8-B44A-2252CD0186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D2779E-7ED6-F4D4-D70B-7C5BAE6C37B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B574EE-5189-7627-77CB-3DCE5A9645C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3BC656-896F-8E89-4B31-4445A385E6B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D4260F-5A15-7931-46F6-E16D910F339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B7270D6-9A17-13C8-D31B-35CF40B3BE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1216" y="1553987"/>
            <a:ext cx="5125647" cy="475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0045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DF305B3-EEB2-6167-1B40-12B666659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A93DA4-F4E1-95A1-B701-ECFAB235DDD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F2344863-C1D0-11D2-0C9A-F3900F700A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75A0D1-D04C-5C46-CB3D-7467D97F4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99EF35-3F7D-F06C-A144-6C095FF9C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2A3F1E-D8B2-0637-39A4-69EDE7ACB3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9B12C7-FCAC-5A68-F48E-29D8DE98EF5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27C7594-5AB9-A723-F619-A524ACAE6D7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0D000-5D47-ADEA-6ADF-39D9A3B08B6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5378FC-92C8-A1DC-B2D3-7571D1F4B73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9537F2-DA6F-0564-DE40-61AC42A511B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85CBFA-ADF4-D5F3-8CBF-407222623B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51" y="1901536"/>
            <a:ext cx="8191149" cy="38002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C8EDF3-641D-B6A1-EB94-3F84F6AEBC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651" y="4924447"/>
            <a:ext cx="1505783" cy="155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27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CD198E6-623A-AA81-D369-B42C90784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AF8171BF-9D21-D8ED-D088-41A310AB97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EC61395-4AD6-2E37-118C-D9ADB38F783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DF973-293E-8257-383D-2B7263135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C7454A-D76F-C610-0CAA-4007A2E68C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4D77AA-9986-F1A5-5E6E-1110002514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567C40-BCCA-223D-B045-78A714A4EE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0FE981-FBF4-6459-A981-C9AA1C0F0C1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42B56-2E4F-32D0-E251-2E2895CFCE3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F23618-D03A-308F-2646-7586245FE63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8A1632-DB15-D02A-97F2-3A8CB8391B6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5E8B04-B475-8054-B50A-074B9D5BEA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1216" y="1553987"/>
            <a:ext cx="5125647" cy="475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9690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540DF5A-E91D-749B-8C3B-C8FEE6EA2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A95EB6-1999-A4C1-AD7E-04E79B2ABB3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2A89CA84-7454-A5B3-C431-0AF96BF2AA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FAF25E-D94F-6D62-B47C-7CB55156A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469A5F-FEEC-D091-48D5-579F267D03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8E0B3E-42B7-2538-1532-AA6BE1F5E9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CE7A10-DF4C-A1D2-EB0B-9DF95A4D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CEAAA49-805F-E20F-2007-F1F2D276CD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4997E-C954-30A2-26DD-E8F17685846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9623D1-9B57-90EA-FE98-56AC123F06B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9421E5-B2BC-3187-609B-247A8F4674D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9F43B5-5FB4-5DAE-F957-9D816D01BA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1216" y="1553987"/>
            <a:ext cx="5125647" cy="4750338"/>
          </a:xfrm>
          <a:prstGeom prst="rect">
            <a:avLst/>
          </a:prstGeom>
        </p:spPr>
      </p:pic>
      <p:pic>
        <p:nvPicPr>
          <p:cNvPr id="7" name="Graphique 6" descr="Coche avec un remplissage uni">
            <a:extLst>
              <a:ext uri="{FF2B5EF4-FFF2-40B4-BE49-F238E27FC236}">
                <a16:creationId xmlns:a16="http://schemas.microsoft.com/office/drawing/2014/main" id="{4103CF1A-3B59-6941-CB2C-96CD81945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16848" y="2923361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598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قراءة الفقرة 1؟ من يقود قراءة الفقرة2؟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0CD8FD-AC69-F174-C86C-94F8A7874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6A6FF6-5CEB-944D-498B-7B9969B9D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889A4-86BA-C2AA-F72A-52D7457B6E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BF21F3-8E33-7E3C-BBBC-3CB4DC86BC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A76D51F-ABE4-87ED-30CE-D60C6F8623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D331A9-2259-7148-6B96-19F8DF59036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4C318C-64A3-5BB3-4BED-DEED3F4DA0B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C6EB13-02AD-EC17-8BDE-E6995430AE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18616C-CAB3-FA9C-4818-5E760DD3AB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51" y="1901536"/>
            <a:ext cx="8191149" cy="38002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3D1D41-6B12-C178-6A93-7CB527E736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651" y="4924447"/>
            <a:ext cx="1505783" cy="155461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5B6-8691-A633-A997-50BC84AD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0948ACC-1FFA-18BE-FB7E-DC96DEC6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–ح3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2067D7B-5298-07BC-85CF-7E0DEC4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28DC24E-7294-05E2-2CAE-D9C717F67C7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1F7E4F-F7F7-E82C-C45A-C0D83B8B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7AA7A70-A627-1489-1390-EEC5DEC24956}"/>
              </a:ext>
            </a:extLst>
          </p:cNvPr>
          <p:cNvSpPr txBox="1">
            <a:spLocks/>
          </p:cNvSpPr>
          <p:nvPr/>
        </p:nvSpPr>
        <p:spPr>
          <a:xfrm>
            <a:off x="1880755" y="3087000"/>
            <a:ext cx="494124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كِتابَةِ نَصٍّ تَوْجيهِيٍّ ( الخطوتان 3 و 4)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ADB48CB-210B-BBC4-A6B0-45B96B55DCEC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3A04486-6FE0-762B-095B-3735BB260A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69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167E-20FC-ECA8-6A73-FE375C1D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8F0CB5-1745-7A61-3CF5-9426A00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38B53-A498-DEC0-83E7-416BAA58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24B513-C357-CAB4-5995-D1FF8C66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B1A6659-F6C2-2198-BB3D-DFF843C59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8900334-888B-E752-7165-463F7E37E9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9A6B0A-B53B-EDFC-B9B3-513F5529B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F736A5-A00E-5779-8131-F238D09593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5FFFB-80C2-A96E-6C71-7058F4CC9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EC0F5E-A23F-55A5-A76B-738EF5D7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9C040F-58B5-D168-A513-F8ACA2C26167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بالخطوة الأولى لكتابة نص توجيهي؟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FC3120-CC5E-A453-F9B8-AA7A8CD13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C0CAF2-3138-72CD-653A-51CEC0414063}"/>
              </a:ext>
            </a:extLst>
          </p:cNvPr>
          <p:cNvSpPr txBox="1"/>
          <p:nvPr/>
        </p:nvSpPr>
        <p:spPr>
          <a:xfrm>
            <a:off x="2366308" y="3075336"/>
            <a:ext cx="4923005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EED8F7-6B3C-5FC1-EE48-73AC6F32A092}"/>
              </a:ext>
            </a:extLst>
          </p:cNvPr>
          <p:cNvSpPr txBox="1"/>
          <p:nvPr/>
        </p:nvSpPr>
        <p:spPr>
          <a:xfrm>
            <a:off x="1587236" y="4330144"/>
            <a:ext cx="2910939" cy="99542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</a:p>
        </p:txBody>
      </p:sp>
    </p:spTree>
    <p:extLst>
      <p:ext uri="{BB962C8B-B14F-4D97-AF65-F5344CB8AC3E}">
        <p14:creationId xmlns:p14="http://schemas.microsoft.com/office/powerpoint/2010/main" val="387263968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B466-66F5-2254-4B13-A491649F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07524E4-F208-C2F2-7897-F8DA610D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ABCC71-876B-5887-05FD-08F87CFD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45480C-1D51-B920-8972-E830979FE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B583E2-4994-2364-8034-DD7853DBB1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742EF5-C638-CC43-202C-D50E93DA74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C4F558-72E9-CFE2-F397-F732F19056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D4DCFC-4123-E93D-0CA7-86A6B2F325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7C7FC-4268-340E-844C-79C863129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EF51DF-4054-739C-7EB7-03F4654C4E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BD39-B5D6-FD0E-1D51-7454510825DE}"/>
              </a:ext>
            </a:extLst>
          </p:cNvPr>
          <p:cNvSpPr txBox="1"/>
          <p:nvPr/>
        </p:nvSpPr>
        <p:spPr>
          <a:xfrm>
            <a:off x="2348345" y="848955"/>
            <a:ext cx="5120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خطوات 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4A5E97-EED5-5CFC-5A35-DE2B7E792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A7EA22C-164C-58B1-7CA1-1A07D89DC87B}"/>
              </a:ext>
            </a:extLst>
          </p:cNvPr>
          <p:cNvGrpSpPr/>
          <p:nvPr/>
        </p:nvGrpSpPr>
        <p:grpSpPr>
          <a:xfrm>
            <a:off x="1135980" y="2600928"/>
            <a:ext cx="6843115" cy="1253585"/>
            <a:chOff x="340392" y="2108480"/>
            <a:chExt cx="8392671" cy="1253585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DF03A7C1-02CB-9F61-9668-4F64C8FC6B70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1A2C634-B462-2B9F-A073-67239ABBA066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ٱلْمَوْضوعَ ٱلَّذي أُريدُ أَنْ أَكْتُبَ فيهِ.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A097A05-6435-D5B8-D63E-3318757E1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0E5344E-7D0E-9221-F45B-E66A7C210C78}"/>
              </a:ext>
            </a:extLst>
          </p:cNvPr>
          <p:cNvGrpSpPr/>
          <p:nvPr/>
        </p:nvGrpSpPr>
        <p:grpSpPr>
          <a:xfrm>
            <a:off x="590189" y="3741808"/>
            <a:ext cx="7436450" cy="1253585"/>
            <a:chOff x="1390992" y="3452620"/>
            <a:chExt cx="7357607" cy="125358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0E486D6-3BA3-D2F4-1317-0F86AA26B4C3}"/>
                </a:ext>
              </a:extLst>
            </p:cNvPr>
            <p:cNvGrpSpPr/>
            <p:nvPr/>
          </p:nvGrpSpPr>
          <p:grpSpPr>
            <a:xfrm>
              <a:off x="1390992" y="3452620"/>
              <a:ext cx="7357607" cy="1253585"/>
              <a:chOff x="1375040" y="2132100"/>
              <a:chExt cx="7357607" cy="1253585"/>
            </a:xfrm>
          </p:grpSpPr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3D7B8329-0F9A-8CB8-CF37-B076427AD6CF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120B531-0171-00F1-0631-E7DC96E61C79}"/>
                  </a:ext>
                </a:extLst>
              </p:cNvPr>
              <p:cNvSpPr/>
              <p:nvPr/>
            </p:nvSpPr>
            <p:spPr>
              <a:xfrm>
                <a:off x="1375040" y="241489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أَبْدَأُ بِكِتابَةِ جُمْلَةٍ أَوْ جُمْلَتَيْنِ تَرْتَبِطانِ </a:t>
                </a:r>
                <a:r>
                  <a:rPr lang="ar-MA" sz="2400" b="1" kern="0" dirty="0" err="1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بِٱلْمَوْضوعِ</a:t>
                </a: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 وَ تُمَهِّدانِ لَهُ.</a:t>
                </a:r>
                <a:endPara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8AA74D4-08AD-B956-B744-570F23E3D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889138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F33C-42FA-EE41-1F34-E0CC50C4E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B307963-7538-0C07-C58A-6655379C6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EB35591-CD91-566D-526E-4F8743B867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5F165C8-6BD7-7364-41B1-DE57AD206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847BFDF-67EC-6FBD-7D76-36A3A82D63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CC0076B-8BBB-7AC0-7891-47A9D72F33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5E7FB5-EAE4-13F2-A5C9-EAA6CBA0043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142789-9008-A5CA-DDC7-3269AAB2DC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46D0BA-9827-FC6C-E607-A51A7F62881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B8C4C7D-06E8-6BAD-7997-960C8D6E9D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7FBFB8-D608-B375-3279-692A45E531FE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بالخطوة الثانية  لكتابة نص توجيهي؟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E51C36-589E-FD0D-CB8B-9C45E44922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6AF7A9-7D80-5C10-E605-89B5ECD7E422}"/>
              </a:ext>
            </a:extLst>
          </p:cNvPr>
          <p:cNvSpPr txBox="1"/>
          <p:nvPr/>
        </p:nvSpPr>
        <p:spPr>
          <a:xfrm>
            <a:off x="2366308" y="3075336"/>
            <a:ext cx="4923005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A0769A-504C-ADF4-593D-38CD56E4F8D8}"/>
              </a:ext>
            </a:extLst>
          </p:cNvPr>
          <p:cNvSpPr txBox="1"/>
          <p:nvPr/>
        </p:nvSpPr>
        <p:spPr>
          <a:xfrm>
            <a:off x="1587236" y="4330144"/>
            <a:ext cx="2910939" cy="99542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</a:p>
        </p:txBody>
      </p:sp>
    </p:spTree>
    <p:extLst>
      <p:ext uri="{BB962C8B-B14F-4D97-AF65-F5344CB8AC3E}">
        <p14:creationId xmlns:p14="http://schemas.microsoft.com/office/powerpoint/2010/main" val="201269460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96F5-812A-2E3A-57AA-10630F21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8EC9E5D-49EB-22B7-F31B-249583A88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BA87DE4-2FFB-B0CC-044B-767DFE871E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91C554-2C65-E3F8-8774-8FB84484B1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79ED3E5-F9F1-1D40-81DA-30316C253D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52F149B-BD50-9302-40D8-0DCB208C2E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FB2A78-6067-380C-72AE-A26926E99A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17D5A9F-4A83-9E64-61D2-8804D31D2F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DC7B45D-31B1-12B8-7DF9-7D1218DCBA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0A4E7B4-FBBC-53DE-A593-DA5A80CCF1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244F2A-0C3A-6B0B-7BE7-0EC98F16B215}"/>
              </a:ext>
            </a:extLst>
          </p:cNvPr>
          <p:cNvSpPr txBox="1"/>
          <p:nvPr/>
        </p:nvSpPr>
        <p:spPr>
          <a:xfrm>
            <a:off x="2348345" y="848955"/>
            <a:ext cx="5120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الخطوات 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735B8E-5B38-4E73-B55B-96BC971695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081B0BA-43B8-2DA6-B07F-70D85432275E}"/>
              </a:ext>
            </a:extLst>
          </p:cNvPr>
          <p:cNvGrpSpPr/>
          <p:nvPr/>
        </p:nvGrpSpPr>
        <p:grpSpPr>
          <a:xfrm>
            <a:off x="894294" y="1534435"/>
            <a:ext cx="6843115" cy="1253585"/>
            <a:chOff x="340392" y="2108480"/>
            <a:chExt cx="8392671" cy="1253585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A7BBB9D6-8DBE-3E08-9D98-F04725AC6276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BA347BD-6950-E342-C0F1-8E95FA3CEEC5}"/>
                </a:ext>
              </a:extLst>
            </p:cNvPr>
            <p:cNvSpPr/>
            <p:nvPr/>
          </p:nvSpPr>
          <p:spPr>
            <a:xfrm>
              <a:off x="1235382" y="2504341"/>
              <a:ext cx="6753087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أَحَدَ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ٱلْأَساليب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ٱلتّالِيَةَ لِكِتابَةِ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ٱلتَّوْجيهاتِ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: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C67A110-8907-6016-E901-6465E9CF4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84669E6-4651-8405-0B6B-0DE16C39D0E5}"/>
              </a:ext>
            </a:extLst>
          </p:cNvPr>
          <p:cNvGrpSpPr/>
          <p:nvPr/>
        </p:nvGrpSpPr>
        <p:grpSpPr>
          <a:xfrm>
            <a:off x="610859" y="5280676"/>
            <a:ext cx="7436450" cy="1253585"/>
            <a:chOff x="1390992" y="3452620"/>
            <a:chExt cx="7357607" cy="125358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479893E-1DFB-AD5D-4D80-63E3D02CB8AA}"/>
                </a:ext>
              </a:extLst>
            </p:cNvPr>
            <p:cNvGrpSpPr/>
            <p:nvPr/>
          </p:nvGrpSpPr>
          <p:grpSpPr>
            <a:xfrm>
              <a:off x="1390992" y="3452620"/>
              <a:ext cx="7357607" cy="1253585"/>
              <a:chOff x="1375040" y="2132100"/>
              <a:chExt cx="7357607" cy="1253585"/>
            </a:xfrm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025E83E4-0379-7ED2-D5F0-65940B37C3A9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6AB5D65-ADA9-F20F-BCBA-5BBCA0288E87}"/>
                  </a:ext>
                </a:extLst>
              </p:cNvPr>
              <p:cNvSpPr/>
              <p:nvPr/>
            </p:nvSpPr>
            <p:spPr>
              <a:xfrm>
                <a:off x="1375040" y="241489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أَضَعُ </a:t>
                </a:r>
                <a:r>
                  <a:rPr lang="ar-MA" sz="2400" b="1" kern="0" dirty="0" err="1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ٱلتَّوْجيهاتِ</a:t>
                </a: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 عَلى شَكْلِ عَوارِضَ. (- ...........................)</a:t>
                </a:r>
                <a:endPara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52AE550-7490-5C50-3872-3899197F4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E10B2154-7F7B-C81C-C8E6-869756E1220B}"/>
              </a:ext>
            </a:extLst>
          </p:cNvPr>
          <p:cNvSpPr txBox="1">
            <a:spLocks/>
          </p:cNvSpPr>
          <p:nvPr/>
        </p:nvSpPr>
        <p:spPr>
          <a:xfrm>
            <a:off x="2065577" y="2951653"/>
            <a:ext cx="4952388" cy="6785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 ٱلنّاهِيَةُ + فِعْل مُضارِع مَجْزوم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1BB0346C-E45B-543B-D147-241779C1E959}"/>
              </a:ext>
            </a:extLst>
          </p:cNvPr>
          <p:cNvSpPr txBox="1">
            <a:spLocks/>
          </p:cNvSpPr>
          <p:nvPr/>
        </p:nvSpPr>
        <p:spPr>
          <a:xfrm>
            <a:off x="2065577" y="3697389"/>
            <a:ext cx="4952388" cy="6785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+ فِعْل مُضارِع مَجْزوم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65B73FA-C03E-AD4A-6815-45DF5D358EAD}"/>
              </a:ext>
            </a:extLst>
          </p:cNvPr>
          <p:cNvSpPr txBox="1">
            <a:spLocks/>
          </p:cNvSpPr>
          <p:nvPr/>
        </p:nvSpPr>
        <p:spPr>
          <a:xfrm>
            <a:off x="2099629" y="4473971"/>
            <a:ext cx="4952388" cy="7145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40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: نَسْتَخْدِمُهُ لِلطَّلَبِ </a:t>
            </a:r>
            <a:r>
              <a:rPr lang="ar-MA" sz="40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ٱلْمُبـاشِرِ</a:t>
            </a:r>
            <a:endParaRPr lang="ar-MA" sz="4000" b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29223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879A-AD19-854F-3E35-2DEB97B75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B7E4DE1-E2C0-8563-3235-0A0E5112A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2BBBA5-B381-83CD-A883-BDA0F7F6BD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7B7FF9-C2CF-31C1-96FA-7333A76433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6D75790-B18D-667A-3164-943E9B60F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F5230A6-5823-801F-2399-C4778D6F7E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35B8A6-6EC5-63B4-9604-6D716206F6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4DCF1D-52AD-C460-4930-69D23A0D52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99C96E-AD8E-B798-CF72-866142770D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5F9071-7A2C-B562-C5E0-CDE6A4DA61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D50A23-FA64-5A08-149D-0396194AF9FE}"/>
              </a:ext>
            </a:extLst>
          </p:cNvPr>
          <p:cNvSpPr txBox="1"/>
          <p:nvPr/>
        </p:nvSpPr>
        <p:spPr>
          <a:xfrm>
            <a:off x="896903" y="718501"/>
            <a:ext cx="66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ستتدربون على تطبيق الخطوتين الثالثة و الرابعة  لكتابة نص توجيهي. تابعوا معي.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182A05-F023-3CFD-F955-302CB2849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3B052C-97F8-60DF-32F1-D1909F5ACEF7}"/>
              </a:ext>
            </a:extLst>
          </p:cNvPr>
          <p:cNvSpPr txBox="1"/>
          <p:nvPr/>
        </p:nvSpPr>
        <p:spPr>
          <a:xfrm>
            <a:off x="2366308" y="3075336"/>
            <a:ext cx="4923005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7E7FE5D-80B1-046C-7FEC-0DCD3586830A}"/>
              </a:ext>
            </a:extLst>
          </p:cNvPr>
          <p:cNvSpPr txBox="1"/>
          <p:nvPr/>
        </p:nvSpPr>
        <p:spPr>
          <a:xfrm>
            <a:off x="1587236" y="4330144"/>
            <a:ext cx="2910939" cy="99542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ٱلثّالِثَةُ</a:t>
            </a:r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67704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73C4D-31CC-BFF3-5F58-85BD81DC0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5E99DC9-43A1-1F32-8D1F-7C65AAE1ED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E7A06E4-CFFB-4569-D0CF-76F4D58B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7AC759-4A34-B675-B6B3-39C1AC5AC7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A37EFC9-E08A-412B-726C-A189527E3C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118B39-4B0E-ED8B-56DB-C0C99BF0BC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D5C311-707F-2AFF-DDA8-F99F9B7101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3F0ADA-F7CB-CBC6-A562-FD5721262E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48217EA-834F-C7C9-BE69-274C4E26A44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1B3B18-3022-3694-4D5B-618C73E240D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C8DAC4-D15E-54A7-A848-77E057A628AA}"/>
              </a:ext>
            </a:extLst>
          </p:cNvPr>
          <p:cNvSpPr txBox="1"/>
          <p:nvPr/>
        </p:nvSpPr>
        <p:spPr>
          <a:xfrm>
            <a:off x="896903" y="642435"/>
            <a:ext cx="66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حددنا الموضوع و كتبنا مقدمة مناسبة ممهد ة له، و قدمنا مجموعة من التوجيهات المناسبة نقو م في المرحلة الثالثة بالربط بينهما ( المقدمة والتوجيهات)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D21CEC1-4A1C-2B71-A1EC-ABC0D015A5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7A693C8-EACD-E7D6-19C6-26A68FB888B7}"/>
              </a:ext>
            </a:extLst>
          </p:cNvPr>
          <p:cNvGrpSpPr/>
          <p:nvPr/>
        </p:nvGrpSpPr>
        <p:grpSpPr>
          <a:xfrm>
            <a:off x="1076617" y="1913461"/>
            <a:ext cx="6843115" cy="1253585"/>
            <a:chOff x="340392" y="2108480"/>
            <a:chExt cx="8392671" cy="1253585"/>
          </a:xfrm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86406B37-913F-A007-60E1-01F3F572818B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32AA975-0445-0E5A-2C65-BE8C8A8464FE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ٱلْمَوْضوعَ ٱلَّذي أُريدُ أَنْ أَكْتُبَ فيهِ.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E3D993E-45BC-1BA1-9427-43B57F2C74C6}"/>
              </a:ext>
            </a:extLst>
          </p:cNvPr>
          <p:cNvGrpSpPr/>
          <p:nvPr/>
        </p:nvGrpSpPr>
        <p:grpSpPr>
          <a:xfrm>
            <a:off x="535811" y="3023169"/>
            <a:ext cx="7436450" cy="1253585"/>
            <a:chOff x="1375040" y="2132100"/>
            <a:chExt cx="7357607" cy="1253585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E0098550-6D15-7CD3-5364-DB465ACCEA89}"/>
                </a:ext>
              </a:extLst>
            </p:cNvPr>
            <p:cNvSpPr/>
            <p:nvPr/>
          </p:nvSpPr>
          <p:spPr>
            <a:xfrm rot="120000" flipH="1" flipV="1">
              <a:off x="1695421" y="2132100"/>
              <a:ext cx="703722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E168673-D639-23AF-7D8F-F72C8AC1F663}"/>
                </a:ext>
              </a:extLst>
            </p:cNvPr>
            <p:cNvSpPr/>
            <p:nvPr/>
          </p:nvSpPr>
          <p:spPr>
            <a:xfrm>
              <a:off x="1375040" y="2414895"/>
              <a:ext cx="6809724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أَبْدَأُ بِكِتابَةِ جُمْلَةٍ أَوْ جُمْلَتَيْنِ تَرْتَبِطانِ </a:t>
              </a:r>
              <a:r>
                <a:rPr lang="ar-MA" sz="2400" b="1" kern="0" dirty="0" err="1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بِٱلْمَوْضوعِ</a:t>
              </a: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 وَ تُمَهِّدانِ لَهُ.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45F051E-732C-D182-B290-2767278A5B95}"/>
              </a:ext>
            </a:extLst>
          </p:cNvPr>
          <p:cNvGrpSpPr/>
          <p:nvPr/>
        </p:nvGrpSpPr>
        <p:grpSpPr>
          <a:xfrm>
            <a:off x="1076617" y="4220061"/>
            <a:ext cx="6843115" cy="1253585"/>
            <a:chOff x="340392" y="2108480"/>
            <a:chExt cx="8392671" cy="1253585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8050952-48B0-853A-96CC-56765BC4BB24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53F00B0-F9BE-1F77-BAC8-12EE4D2014FF}"/>
                </a:ext>
              </a:extLst>
            </p:cNvPr>
            <p:cNvSpPr/>
            <p:nvPr/>
          </p:nvSpPr>
          <p:spPr>
            <a:xfrm>
              <a:off x="1235382" y="2504341"/>
              <a:ext cx="6753087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</a:t>
              </a: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أَساليبَ مُناسِبَةً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لِكِتابَةِ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ٱلتَّوْجيهاتِ</a:t>
              </a: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BCD39F2-31AA-0DA6-8B74-FB2C97DB31D1}"/>
              </a:ext>
            </a:extLst>
          </p:cNvPr>
          <p:cNvSpPr/>
          <p:nvPr/>
        </p:nvSpPr>
        <p:spPr>
          <a:xfrm>
            <a:off x="530826" y="1950720"/>
            <a:ext cx="7617426" cy="351536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40357B8-7A0B-94F7-EC03-BA85CC64DA85}"/>
              </a:ext>
            </a:extLst>
          </p:cNvPr>
          <p:cNvSpPr/>
          <p:nvPr/>
        </p:nvSpPr>
        <p:spPr>
          <a:xfrm>
            <a:off x="3091021" y="5600755"/>
            <a:ext cx="3535263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أَرْبِطُ بَيْنَ ٱلْمُقَدِّمَةِ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ٱلتَّوْجيهاتِ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أَسْتَعْمِلُ عَلاماتِ تَرْقيمٍ مُناسِبَةٍ.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874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8FF29-54BA-CB36-E96B-8837D4274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CA9297E-93E7-B844-889C-873B9BE808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903AE15-E027-76BA-1632-8E4A9D9D2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273A30B-4C84-5CC9-20E5-136939BAC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1A2EE9-FB5C-6CFA-6FB3-6156C699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E96902F-644A-F3ED-3D90-4497BA933E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E3BD8A6-252A-B0FA-D231-47A6BD527EE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B7E029-32D6-7208-92B4-76DE862CD9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7B42A26-488A-599F-1FDC-AA87D2360F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44F470A-3C54-ED32-DB0D-0A74CB50DFB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7A9FE9-9C18-E5D9-0A85-877A72395744}"/>
              </a:ext>
            </a:extLst>
          </p:cNvPr>
          <p:cNvSpPr txBox="1"/>
          <p:nvPr/>
        </p:nvSpPr>
        <p:spPr>
          <a:xfrm>
            <a:off x="850181" y="903167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مثالا تطبيقا لهذه الخطوات:1. أُحَـدِّدُ ٱلْـمَـوْضـوعَ ٱلَّـذي أُريـدُ أَنْ أَكْـتُـبَ فـيـهِ: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BC4A6A8-D184-C10F-097B-80F647386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49FB6C9-0ADA-1D91-08E4-9BBCAE071366}"/>
              </a:ext>
            </a:extLst>
          </p:cNvPr>
          <p:cNvSpPr/>
          <p:nvPr/>
        </p:nvSpPr>
        <p:spPr>
          <a:xfrm>
            <a:off x="2116108" y="1473432"/>
            <a:ext cx="4911784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1. أُحَـدِّدُ ٱلْـمَـوْضـوعَ ٱلَّـذي أُريـدُ أَنْ أَكْـتُـبَ فـيـهِ: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30F3253-3C51-7179-4A09-C14712AE944F}"/>
              </a:ext>
            </a:extLst>
          </p:cNvPr>
          <p:cNvSpPr/>
          <p:nvPr/>
        </p:nvSpPr>
        <p:spPr>
          <a:xfrm>
            <a:off x="966355" y="2696096"/>
            <a:ext cx="7407894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r>
              <a:rPr lang="ar-MA" sz="2800" b="1" kern="0" dirty="0">
                <a:cs typeface="Calibri" panose="020F0502020204030204" pitchFamily="34" charset="0"/>
              </a:rPr>
              <a:t>تَوْجيهُ </a:t>
            </a:r>
            <a:r>
              <a:rPr lang="ar-MA" sz="2800" b="1" kern="0" dirty="0" err="1">
                <a:cs typeface="Calibri" panose="020F0502020204030204" pitchFamily="34" charset="0"/>
              </a:rPr>
              <a:t>ٱلـزُّمَلاءِ</a:t>
            </a:r>
            <a:r>
              <a:rPr lang="ar-MA" sz="2800" b="1" kern="0" dirty="0">
                <a:cs typeface="Calibri" panose="020F0502020204030204" pitchFamily="34" charset="0"/>
              </a:rPr>
              <a:t> لِـحِـمـايَـةِ ٱلْـبـيـئَـةِ ٱلْـمَـدْرَسِـيَّـةِ </a:t>
            </a:r>
            <a:r>
              <a:rPr lang="ar-MA" sz="2800" b="1" kern="0" dirty="0" err="1">
                <a:cs typeface="Calibri" panose="020F0502020204030204" pitchFamily="34" charset="0"/>
              </a:rPr>
              <a:t>وَٱلِاقْـتِـصـادِ</a:t>
            </a:r>
            <a:r>
              <a:rPr lang="ar-MA" sz="2800" b="1" kern="0" dirty="0">
                <a:cs typeface="Calibri" panose="020F0502020204030204" pitchFamily="34" charset="0"/>
              </a:rPr>
              <a:t> فـي ٱلْـمـاءِ.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460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D3371-1986-7AD8-4FEA-5D62DC632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E784346-E04E-48B5-DBB7-AA1CC9473C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2DF4A6C-F8C5-1E82-8B41-57D83D9832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7180C59-15B7-3DEF-2EE7-191D270118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B97ACF6-1398-F2DE-C8AE-4A8A755766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114995F-DD40-4FDE-4735-447A63DF10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5A9BB-B32A-474D-A7BC-2DC49CC374B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2EA68DF-524F-C8BB-422E-ADEB779C08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0ECC9E-B398-3C03-723D-602A4686756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F6E5DC-1E6C-E926-0427-0E06C394E7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3BAF577-42EA-FCB6-D9FA-829F8AEF909D}"/>
              </a:ext>
            </a:extLst>
          </p:cNvPr>
          <p:cNvSpPr txBox="1"/>
          <p:nvPr/>
        </p:nvSpPr>
        <p:spPr>
          <a:xfrm>
            <a:off x="850181" y="903167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أَبْـدَأُ بِـكِـتـابَـةِ جُـمْـلَـةٍ أَوْ جُـمْـلَـتَـيْـنِ تَـرْتَـبِـطـانِ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بِـٱلْـمَـوْضـوعِ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وَتُـمَـهِّـدـانِ لَـهُ: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7309363-2CF5-F3AC-D3C7-A360B7BF7C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35EAD73E-5381-614C-0E6F-2965F3093694}"/>
              </a:ext>
            </a:extLst>
          </p:cNvPr>
          <p:cNvSpPr/>
          <p:nvPr/>
        </p:nvSpPr>
        <p:spPr>
          <a:xfrm>
            <a:off x="649180" y="1408777"/>
            <a:ext cx="7027892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2. أَبْـدَأُ بِـكِـتـابَـةِ جُـمْـلَـةٍ أَوْ جُـمْـلَـتَـيْـنِ تَـرْتَـبِـطـانِ </a:t>
            </a:r>
            <a:r>
              <a:rPr lang="ar-MA" sz="2400" b="1" kern="0" dirty="0" err="1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بِـٱلْـمَـوْضـوعِ</a:t>
            </a: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 وَتُـمَـهِّـدانِ لَـهُ: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568BE190-EA23-110A-E1FC-26EBB8C4A5D1}"/>
              </a:ext>
            </a:extLst>
          </p:cNvPr>
          <p:cNvSpPr/>
          <p:nvPr/>
        </p:nvSpPr>
        <p:spPr>
          <a:xfrm>
            <a:off x="966355" y="2696096"/>
            <a:ext cx="7407894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r>
              <a:rPr lang="ar-MA" sz="2800" b="1" kern="0" dirty="0">
                <a:cs typeface="Calibri" panose="020F0502020204030204" pitchFamily="34" charset="0"/>
              </a:rPr>
              <a:t>مَـدْرَسَـتُـنـا هِـيَ بَـيْـتُـنـا ٱلـثّـانـي، وَمِـنْ واجِـبِـنـا جَـمـيـعـاً أَنْ نُـحـافِـظَ عَـلـى نَـظـافَـتِـهـا، لِـتَـبْـقـى بـيـئَـتُـنـا جَـمـيـلَـةً وَصِـحِّـيَّـةً.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0841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5DA07-8D28-8B5F-FFD9-160DA8327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C32B0E6-78BB-0380-68A6-70523EEAE1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E115E25-ACCE-D97A-A245-55356B8494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5B796C9-137E-F39B-DC92-B01C5C34E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CE4C419-7329-EACE-0B4E-E55BA9F303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A0F2444-36FD-6CA5-F697-76FD5E6426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17BC7B-CF25-39AB-5A98-DF86E1C8CD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EA7D2C-4B17-8449-ECF5-4B11D46E2B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50444C7-354D-258A-5F44-A60D941B327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EE31374-A657-91D7-161B-D4B64D5F2AA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05E6B0-E02A-7D69-5AD8-20BFDC87012F}"/>
              </a:ext>
            </a:extLst>
          </p:cNvPr>
          <p:cNvSpPr txBox="1"/>
          <p:nvPr/>
        </p:nvSpPr>
        <p:spPr>
          <a:xfrm>
            <a:off x="850181" y="903167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أَسْـتَـعْـمِـلُ أَسـالـيـبَ مُـنـاسِـبَـةً لِـكِـتـابَـةِ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ٱلـتَّـوْجـيـهـاتِ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98B615E-1284-9210-B3E4-A6B2435AB0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7AC676C-3F42-F1D5-C0F2-89A7071E32F5}"/>
              </a:ext>
            </a:extLst>
          </p:cNvPr>
          <p:cNvSpPr/>
          <p:nvPr/>
        </p:nvSpPr>
        <p:spPr>
          <a:xfrm>
            <a:off x="649180" y="1408777"/>
            <a:ext cx="7027892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3. أَسْـتَـعْـمِـلُ أَسـالـيـبَ مُـنـاسِـبَـةً لِـكِـتـابَـةِ </a:t>
            </a:r>
            <a:r>
              <a:rPr lang="ar-MA" sz="2400" b="1" kern="0" dirty="0" err="1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ٱلـتَّـوْجـيـهـاتِ</a:t>
            </a: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56E8744-9802-672D-6CDB-5A508DC4B5CC}"/>
              </a:ext>
            </a:extLst>
          </p:cNvPr>
          <p:cNvSpPr/>
          <p:nvPr/>
        </p:nvSpPr>
        <p:spPr>
          <a:xfrm>
            <a:off x="740358" y="3101341"/>
            <a:ext cx="7407894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endParaRPr lang="ar-MA" sz="2800" b="1" kern="0" dirty="0">
              <a:cs typeface="Calibri" panose="020F0502020204030204" pitchFamily="34" charset="0"/>
            </a:endParaRPr>
          </a:p>
          <a:p>
            <a:pPr marL="457200" lvl="0" indent="-4572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2800" b="1" kern="0" dirty="0">
                <a:cs typeface="Calibri" panose="020F0502020204030204" pitchFamily="34" charset="0"/>
              </a:rPr>
              <a:t>ضَعوا ٱلـنُّـفـايـاتِ فـي </a:t>
            </a:r>
            <a:r>
              <a:rPr lang="ar-MA" sz="2800" b="1" kern="0" dirty="0" err="1">
                <a:cs typeface="Calibri" panose="020F0502020204030204" pitchFamily="34" charset="0"/>
              </a:rPr>
              <a:t>ٱلـسِّـلالِ</a:t>
            </a:r>
            <a:r>
              <a:rPr lang="ar-MA" sz="2800" b="1" kern="0" dirty="0">
                <a:cs typeface="Calibri" panose="020F0502020204030204" pitchFamily="34" charset="0"/>
              </a:rPr>
              <a:t>.</a:t>
            </a:r>
          </a:p>
          <a:p>
            <a:pPr marL="457200" lvl="0" indent="-4572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2800" b="1" kern="0" dirty="0">
                <a:cs typeface="Calibri" panose="020F0502020204030204" pitchFamily="34" charset="0"/>
              </a:rPr>
              <a:t>لا تُـلَـوِّثـوا سـاحَـةَ ٱلْـمَـدْرَسَـةِ.</a:t>
            </a:r>
          </a:p>
          <a:p>
            <a:pPr marL="457200" lvl="0" indent="-4572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2800" b="1" kern="0" dirty="0">
                <a:cs typeface="Calibri" panose="020F0502020204030204" pitchFamily="34" charset="0"/>
              </a:rPr>
              <a:t>اِعْـتَـنـوا بِـأَشْـجـارِ ٱلْـحَـديـقَـةِ.</a:t>
            </a:r>
          </a:p>
          <a:p>
            <a:pPr marL="457200" lvl="0" indent="-4572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2800" b="1" kern="0" dirty="0">
                <a:cs typeface="Calibri" panose="020F0502020204030204" pitchFamily="34" charset="0"/>
              </a:rPr>
              <a:t>لا تُـبَـذِّروا ٱلْـمـاءَ ٱلـنَّـقِـيَّ.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679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DD741-C34D-687E-B898-5FEF1590E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18FE73C8-C702-EBE2-CBFF-63859C7A40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9EDF26-3FBF-DBDA-93DC-9B8BCD00E2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4EE9B4E-10FA-562F-8662-EDCFB6A46E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256559A-CC8A-5C0C-B777-A277098B6F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F745B95-CE65-60F8-2F98-DCC3F9A93C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1CFA485-5EB0-3361-443B-A5416EB5EE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0A1E98-BFF3-5017-8236-1C1242E23D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652BAC6-F020-A00B-F1B2-9FDEF31FC7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DCA7B24-CAAB-FDE7-BEF6-5E4EAE8DD3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D73790-AC4A-9059-A8F1-A1107530784B}"/>
              </a:ext>
            </a:extLst>
          </p:cNvPr>
          <p:cNvSpPr txBox="1"/>
          <p:nvPr/>
        </p:nvSpPr>
        <p:spPr>
          <a:xfrm>
            <a:off x="850181" y="903167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أَسْـتَـعْـمِـلُ أَسـالـيـبَ مُـنـاسِـبَـةً لِـكِـتـابَـةِ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ٱلـتَّـوْجـيـهـاتِ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CD66975-2AFE-D68D-61E5-99B76A8C7C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FA830D1-7396-E45F-77D2-D77F28880DE5}"/>
              </a:ext>
            </a:extLst>
          </p:cNvPr>
          <p:cNvSpPr/>
          <p:nvPr/>
        </p:nvSpPr>
        <p:spPr>
          <a:xfrm>
            <a:off x="-290946" y="1486239"/>
            <a:ext cx="7027892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4. أَرْبِـطُ بَـيْـنَ ٱلْـمُـقَـدِّمَـةِ </a:t>
            </a:r>
            <a:r>
              <a:rPr lang="ar-MA" sz="2400" b="1" kern="0" dirty="0" err="1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وَٱلـتَّـوْجـيـهـاتِ</a:t>
            </a: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 </a:t>
            </a:r>
          </a:p>
          <a:p>
            <a:pPr lvl="0" algn="r" defTabSz="914400" rtl="1">
              <a:lnSpc>
                <a:spcPct val="150000"/>
              </a:lnSpc>
              <a:defRPr/>
            </a:pP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5. أَسْـتَـعْـمِـلُ عَـلامـاتِ تَـرْقـيـمٍ مُـنـاسِـبَـةً: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AC621F2B-A740-9BA6-726A-17A43225BA0B}"/>
              </a:ext>
            </a:extLst>
          </p:cNvPr>
          <p:cNvSpPr/>
          <p:nvPr/>
        </p:nvSpPr>
        <p:spPr>
          <a:xfrm>
            <a:off x="579768" y="3597740"/>
            <a:ext cx="7836814" cy="1132609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endParaRPr lang="ar-MA" sz="2800" b="1" kern="0" dirty="0"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150000"/>
              </a:lnSpc>
              <a:defRPr/>
            </a:pPr>
            <a:r>
              <a:rPr lang="ar-MA" sz="2800" b="1" kern="0" dirty="0">
                <a:cs typeface="Calibri" panose="020F0502020204030204" pitchFamily="34" charset="0"/>
              </a:rPr>
              <a:t>مَـدْرَسَـتُـنـا هِـيَ بَـيْـتُـنـا ٱلـثّـانـي، وَمِـنْ واجِـبِـنـا جَـمـيـعـاً أَنْ نُـحـافِـظَ عَـلـى نَـظـافَـتِـهـا، لِـتَـبْـقـى بـيـئَـتُـنـا جَـمـيـلَـةً وَصِـحِّـيَّـةً. </a:t>
            </a:r>
            <a:r>
              <a:rPr lang="ar-MA" sz="2800" b="1" kern="0" dirty="0">
                <a:solidFill>
                  <a:srgbClr val="C00000"/>
                </a:solidFill>
                <a:cs typeface="Calibri" panose="020F0502020204030204" pitchFamily="34" charset="0"/>
              </a:rPr>
              <a:t>لِـذلِـكَ</a:t>
            </a:r>
            <a:r>
              <a:rPr lang="ar-MA" sz="2800" b="1" kern="0" dirty="0">
                <a:cs typeface="Calibri" panose="020F0502020204030204" pitchFamily="34" charset="0"/>
              </a:rPr>
              <a:t>، أُوَجِّـهُ إِلَـيْـكُـمْ يـا أَصْـدِقـائـي هـذِهِ </a:t>
            </a:r>
            <a:r>
              <a:rPr lang="ar-MA" sz="2800" b="1" kern="0" dirty="0" err="1">
                <a:cs typeface="Calibri" panose="020F0502020204030204" pitchFamily="34" charset="0"/>
              </a:rPr>
              <a:t>ٱلـنَّـصـائِـحَ:</a:t>
            </a:r>
            <a:r>
              <a:rPr lang="ar-MA" sz="28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أَوَّلاً</a:t>
            </a:r>
            <a:r>
              <a:rPr lang="ar-MA" sz="2800" b="1" kern="0" dirty="0">
                <a:cs typeface="Calibri" panose="020F0502020204030204" pitchFamily="34" charset="0"/>
              </a:rPr>
              <a:t>، </a:t>
            </a:r>
            <a:r>
              <a:rPr lang="ar-MA" sz="2800" b="1" kern="0" dirty="0">
                <a:solidFill>
                  <a:srgbClr val="002060"/>
                </a:solidFill>
                <a:cs typeface="Calibri" panose="020F0502020204030204" pitchFamily="34" charset="0"/>
              </a:rPr>
              <a:t>ضَعوا ٱلـنُّـفـايـاتِ فـي </a:t>
            </a:r>
            <a:r>
              <a:rPr lang="ar-MA" sz="2800" b="1" kern="0" dirty="0" err="1">
                <a:solidFill>
                  <a:srgbClr val="002060"/>
                </a:solidFill>
                <a:cs typeface="Calibri" panose="020F0502020204030204" pitchFamily="34" charset="0"/>
              </a:rPr>
              <a:t>ٱلـسِّـلالِ</a:t>
            </a:r>
            <a:r>
              <a:rPr lang="ar-MA" sz="2800" b="1" kern="0" dirty="0">
                <a:solidFill>
                  <a:srgbClr val="002060"/>
                </a:solidFill>
                <a:cs typeface="Calibri" panose="020F0502020204030204" pitchFamily="34" charset="0"/>
              </a:rPr>
              <a:t>، وَلا تُـلَـوِّثـوا سـاحَـةَ </a:t>
            </a:r>
            <a:r>
              <a:rPr lang="ar-MA" sz="2800" b="1" kern="0" dirty="0" err="1">
                <a:solidFill>
                  <a:srgbClr val="002060"/>
                </a:solidFill>
                <a:cs typeface="Calibri" panose="020F0502020204030204" pitchFamily="34" charset="0"/>
              </a:rPr>
              <a:t>ٱلْـمَـدْرَسَـةِ.</a:t>
            </a:r>
            <a:r>
              <a:rPr lang="ar-MA" sz="28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ثـانِـيـاً</a:t>
            </a:r>
            <a:r>
              <a:rPr lang="ar-MA" sz="2800" b="1" kern="0" dirty="0">
                <a:solidFill>
                  <a:srgbClr val="002060"/>
                </a:solidFill>
                <a:cs typeface="Calibri" panose="020F0502020204030204" pitchFamily="34" charset="0"/>
              </a:rPr>
              <a:t>، اِعْـتَـنـوا بِـأَشْـجـارِ ٱلْـحَـديـقَـةِ، وَلا تَـقْـطِـفـوا أَزْهـارَهـا </a:t>
            </a:r>
            <a:r>
              <a:rPr lang="ar-MA" sz="2800" b="1" kern="0" dirty="0" err="1">
                <a:solidFill>
                  <a:srgbClr val="002060"/>
                </a:solidFill>
                <a:cs typeface="Calibri" panose="020F0502020204030204" pitchFamily="34" charset="0"/>
              </a:rPr>
              <a:t>ٱلـزّاهِـيَـةَ.</a:t>
            </a:r>
            <a:r>
              <a:rPr lang="ar-MA" sz="28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أَخـيـراً</a:t>
            </a:r>
            <a:r>
              <a:rPr lang="ar-MA" sz="2800" b="1" kern="0" dirty="0">
                <a:solidFill>
                  <a:srgbClr val="002060"/>
                </a:solidFill>
                <a:cs typeface="Calibri" panose="020F0502020204030204" pitchFamily="34" charset="0"/>
              </a:rPr>
              <a:t>، اِقْـتَـصِـدوا فـي ٱسْـتِـعْـمـالِ ٱلْـمـاءِ، </a:t>
            </a:r>
            <a:r>
              <a:rPr lang="ar-MA" sz="2800" b="1" kern="0" dirty="0">
                <a:solidFill>
                  <a:srgbClr val="C00000"/>
                </a:solidFill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cs typeface="Calibri" panose="020F0502020204030204" pitchFamily="34" charset="0"/>
              </a:rPr>
              <a:t>َ</a:t>
            </a:r>
            <a:r>
              <a:rPr lang="ar-MA" sz="2800" b="1" kern="0" dirty="0">
                <a:solidFill>
                  <a:srgbClr val="002060"/>
                </a:solidFill>
                <a:cs typeface="Calibri" panose="020F0502020204030204" pitchFamily="34" charset="0"/>
              </a:rPr>
              <a:t>ل</a:t>
            </a:r>
            <a:r>
              <a:rPr lang="ar-MA" sz="2800" b="1" kern="0" dirty="0"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002060"/>
                </a:solidFill>
                <a:cs typeface="Calibri" panose="020F0502020204030204" pitchFamily="34" charset="0"/>
              </a:rPr>
              <a:t> تُـبَـذِّروا قَـطَـراتِـهِ </a:t>
            </a:r>
            <a:r>
              <a:rPr lang="ar-MA" sz="2800" b="1" kern="0" dirty="0" err="1">
                <a:solidFill>
                  <a:srgbClr val="002060"/>
                </a:solidFill>
                <a:cs typeface="Calibri" panose="020F0502020204030204" pitchFamily="34" charset="0"/>
              </a:rPr>
              <a:t>ٱلْـغـالِـيَـةَ</a:t>
            </a:r>
            <a:r>
              <a:rPr lang="ar-MA" sz="2800" b="1" kern="0" dirty="0">
                <a:solidFill>
                  <a:srgbClr val="002060"/>
                </a:solidFill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210340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4A6A5-1498-76C2-17D6-82B5330F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DF93495E-3311-3CF1-86A9-BCB0655EFC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50B6FE-5E9F-0C3C-D239-F1780CC821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98887E3-3F41-51F1-3763-25A40BD800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589A69A-3296-F828-D1DA-A21B26F3E7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5710B75-5170-D89C-E91F-411B0C3834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DD0ACF6-95AA-E9EC-8154-BAF82C4B27E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828A4CB-2D55-9893-9573-B5BA4C0553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07C4E0C-2923-5D76-D121-769C33BDA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B1B06F8-8C35-FD2B-99EF-0601E108E4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B148F-6095-1F7F-2237-70F4F287ADFC}"/>
              </a:ext>
            </a:extLst>
          </p:cNvPr>
          <p:cNvSpPr txBox="1"/>
          <p:nvPr/>
        </p:nvSpPr>
        <p:spPr>
          <a:xfrm>
            <a:off x="850181" y="903167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أَخيرا أكتب خاتمة تُبَيِّنُ نتيجة هذه التوجيهات: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EDF1722-66C9-1B5C-9898-C9C82C4DE6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F91B11D-7712-06F3-83BC-DA3ACF7D3FAB}"/>
              </a:ext>
            </a:extLst>
          </p:cNvPr>
          <p:cNvSpPr/>
          <p:nvPr/>
        </p:nvSpPr>
        <p:spPr>
          <a:xfrm>
            <a:off x="-290946" y="1486239"/>
            <a:ext cx="7027892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r>
              <a:rPr lang="ar-MA" sz="2400" b="1" kern="0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أَكْتُبُ خاتِمَةً تُبَيِّنُ نَتيجَةَ هَذِهِ </a:t>
            </a:r>
            <a:r>
              <a:rPr lang="ar-MA" sz="2400" b="1" kern="0" dirty="0" err="1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ٱلتَّوْجيهاتِ</a:t>
            </a:r>
            <a:endParaRPr lang="ar-MA" sz="2400" b="1" kern="0" dirty="0">
              <a:solidFill>
                <a:srgbClr val="5B9BD5">
                  <a:lumMod val="50000"/>
                </a:srgbClr>
              </a:solidFill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489003C-FD80-71F0-B912-D4C726E5D2DB}"/>
              </a:ext>
            </a:extLst>
          </p:cNvPr>
          <p:cNvSpPr/>
          <p:nvPr/>
        </p:nvSpPr>
        <p:spPr>
          <a:xfrm>
            <a:off x="694944" y="3182103"/>
            <a:ext cx="7836814" cy="1132609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endParaRPr lang="ar-MA" sz="2800" b="1" kern="0" dirty="0"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150000"/>
              </a:lnSpc>
              <a:defRPr/>
            </a:pPr>
            <a:r>
              <a:rPr lang="ar-MA" sz="2400" b="1" kern="0" dirty="0">
                <a:cs typeface="Calibri" panose="020F0502020204030204" pitchFamily="34" charset="0"/>
              </a:rPr>
              <a:t>مَـدْرَسَـتُـنـا هِـيَ بَـيْـتُـنـا ٱلـثّـانـي، وَمِـنْ واجِـبِـنـا جَـمـيـعـاً أَنْ نُـحـافِـظَ عَـلـى نَـظـافَـتِـهـا، لِـتَـبْـقـى بـيـئَـتُـنـا جَـمـيـلَـةً وَصِـحِّـيَّـةً. </a:t>
            </a:r>
            <a:r>
              <a:rPr lang="ar-MA" sz="2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لِـذلِـكَ</a:t>
            </a:r>
            <a:r>
              <a:rPr lang="ar-MA" sz="2400" b="1" kern="0" dirty="0">
                <a:cs typeface="Calibri" panose="020F0502020204030204" pitchFamily="34" charset="0"/>
              </a:rPr>
              <a:t>، أُوَجِّـهُ إِلَـيْـكُـمْ يـا أَصْـدِقـائـي هـذِهِ </a:t>
            </a:r>
            <a:r>
              <a:rPr lang="ar-MA" sz="2400" b="1" kern="0" dirty="0" err="1">
                <a:cs typeface="Calibri" panose="020F0502020204030204" pitchFamily="34" charset="0"/>
              </a:rPr>
              <a:t>ٱلـنَّـصـائِـحَ:</a:t>
            </a:r>
            <a:r>
              <a:rPr lang="ar-MA" sz="2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أَوَّلاً</a:t>
            </a:r>
            <a:r>
              <a:rPr lang="ar-MA" sz="2400" b="1" kern="0" dirty="0">
                <a:cs typeface="Calibri" panose="020F0502020204030204" pitchFamily="34" charset="0"/>
              </a:rPr>
              <a:t>، </a:t>
            </a:r>
            <a:r>
              <a:rPr lang="ar-MA" sz="2400" b="1" kern="0" dirty="0">
                <a:solidFill>
                  <a:srgbClr val="002060"/>
                </a:solidFill>
                <a:cs typeface="Calibri" panose="020F0502020204030204" pitchFamily="34" charset="0"/>
              </a:rPr>
              <a:t>ضَعوا ٱلـنُّـفـايـاتِ فـي </a:t>
            </a:r>
            <a:r>
              <a:rPr lang="ar-MA" sz="2400" b="1" kern="0" dirty="0" err="1">
                <a:solidFill>
                  <a:srgbClr val="002060"/>
                </a:solidFill>
                <a:cs typeface="Calibri" panose="020F0502020204030204" pitchFamily="34" charset="0"/>
              </a:rPr>
              <a:t>ٱلـسِّـلالِ</a:t>
            </a:r>
            <a:r>
              <a:rPr lang="ar-MA" sz="2400" b="1" kern="0" dirty="0">
                <a:solidFill>
                  <a:srgbClr val="002060"/>
                </a:solidFill>
                <a:cs typeface="Calibri" panose="020F0502020204030204" pitchFamily="34" charset="0"/>
              </a:rPr>
              <a:t>، وَلا تُـلَـوِّثـوا سـاحَـةَ </a:t>
            </a:r>
            <a:r>
              <a:rPr lang="ar-MA" sz="2400" b="1" kern="0" dirty="0" err="1">
                <a:solidFill>
                  <a:srgbClr val="002060"/>
                </a:solidFill>
                <a:cs typeface="Calibri" panose="020F0502020204030204" pitchFamily="34" charset="0"/>
              </a:rPr>
              <a:t>ٱلْـمَـدْرَسَـةِ.</a:t>
            </a:r>
            <a:r>
              <a:rPr lang="ar-MA" sz="2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ثـانِـيـاً</a:t>
            </a:r>
            <a:r>
              <a:rPr lang="ar-MA" sz="2400" b="1" kern="0" dirty="0">
                <a:solidFill>
                  <a:srgbClr val="002060"/>
                </a:solidFill>
                <a:cs typeface="Calibri" panose="020F0502020204030204" pitchFamily="34" charset="0"/>
              </a:rPr>
              <a:t>، اِعْـتَـنـوا بِـأَشْـجـارِ ٱلْـحَـديـقَـةِ، وَلا تَـقْـطِـفـوا أَزْهـارَهـا </a:t>
            </a:r>
            <a:r>
              <a:rPr lang="ar-MA" sz="2400" b="1" kern="0" dirty="0" err="1">
                <a:solidFill>
                  <a:srgbClr val="002060"/>
                </a:solidFill>
                <a:cs typeface="Calibri" panose="020F0502020204030204" pitchFamily="34" charset="0"/>
              </a:rPr>
              <a:t>ٱلـزّاهِـيَـةَ.</a:t>
            </a:r>
            <a:r>
              <a:rPr lang="ar-MA" sz="2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أَخـيـراً</a:t>
            </a:r>
            <a:r>
              <a:rPr lang="ar-MA" sz="2400" b="1" kern="0" dirty="0">
                <a:solidFill>
                  <a:srgbClr val="002060"/>
                </a:solidFill>
                <a:cs typeface="Calibri" panose="020F0502020204030204" pitchFamily="34" charset="0"/>
              </a:rPr>
              <a:t>، اِقْـتَـصِـدوا فـي ٱسْـتِـعْـمـالِ ٱلْـمـاءِ، </a:t>
            </a:r>
            <a:r>
              <a:rPr lang="ar-MA" sz="2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و</a:t>
            </a:r>
            <a:r>
              <a:rPr lang="ar-MA" sz="2400" b="1" kern="0" dirty="0">
                <a:cs typeface="Calibri" panose="020F0502020204030204" pitchFamily="34" charset="0"/>
              </a:rPr>
              <a:t>َ</a:t>
            </a:r>
            <a:r>
              <a:rPr lang="ar-MA" sz="2400" b="1" kern="0" dirty="0">
                <a:solidFill>
                  <a:srgbClr val="002060"/>
                </a:solidFill>
                <a:cs typeface="Calibri" panose="020F0502020204030204" pitchFamily="34" charset="0"/>
              </a:rPr>
              <a:t>ل</a:t>
            </a:r>
            <a:r>
              <a:rPr lang="ar-MA" sz="2400" b="1" kern="0" dirty="0">
                <a:cs typeface="Calibri" panose="020F0502020204030204" pitchFamily="34" charset="0"/>
              </a:rPr>
              <a:t>ا</a:t>
            </a:r>
            <a:r>
              <a:rPr lang="ar-MA" sz="2400" b="1" kern="0" dirty="0">
                <a:solidFill>
                  <a:srgbClr val="002060"/>
                </a:solidFill>
                <a:cs typeface="Calibri" panose="020F0502020204030204" pitchFamily="34" charset="0"/>
              </a:rPr>
              <a:t> تُـبَـذِّروا قَـطَـراتِـهِ </a:t>
            </a:r>
            <a:r>
              <a:rPr lang="ar-MA" sz="2400" b="1" kern="0" dirty="0" err="1">
                <a:solidFill>
                  <a:srgbClr val="002060"/>
                </a:solidFill>
                <a:cs typeface="Calibri" panose="020F0502020204030204" pitchFamily="34" charset="0"/>
              </a:rPr>
              <a:t>ٱلْـغـالِـيَـةَ</a:t>
            </a:r>
            <a:r>
              <a:rPr lang="ar-MA" sz="2400" b="1" kern="0" dirty="0">
                <a:solidFill>
                  <a:srgbClr val="002060"/>
                </a:solidFill>
                <a:cs typeface="Calibri" panose="020F0502020204030204" pitchFamily="34" charset="0"/>
              </a:rPr>
              <a:t>!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662AFF-B0E9-C2B1-FB25-6B0C1118C0D6}"/>
              </a:ext>
            </a:extLst>
          </p:cNvPr>
          <p:cNvSpPr/>
          <p:nvPr/>
        </p:nvSpPr>
        <p:spPr>
          <a:xfrm>
            <a:off x="1503866" y="5371761"/>
            <a:ext cx="7027892" cy="878898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lnSpc>
                <a:spcPct val="150000"/>
              </a:lnSpc>
              <a:defRPr/>
            </a:pPr>
            <a:r>
              <a:rPr lang="ar-MA" sz="2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فَـبِـتَـعـاوُنِـنـا نَـحْـمـي كَـوْكَـبَـنـا </a:t>
            </a:r>
            <a:r>
              <a:rPr lang="ar-MA" sz="2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ٱلْـأَخْـضَـرَ</a:t>
            </a:r>
            <a:r>
              <a:rPr lang="ar-MA" sz="2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15546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0A0CC-6183-C5A1-DF70-F548CD8F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C6C39D9-3DCD-699D-3A3E-B3716329D6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790C14-F90E-57FF-2021-7CF608ABA1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5197D18-77E0-9918-1654-A6C10954E6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DCA624A-B092-3F2C-280A-8EE9675734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94BF507-C740-1A56-8BF8-90C84546C8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414315-F968-EE63-62A6-E298A89DB3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B39093-A9BE-FA3E-D094-5C27201816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04F2D2-846E-5A92-669E-2BC068280E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760E0C-1F43-DBB6-B6F2-9DA797490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6CB742-F4D1-7510-5EC2-D0F6D56292A6}"/>
              </a:ext>
            </a:extLst>
          </p:cNvPr>
          <p:cNvSpPr txBox="1"/>
          <p:nvPr/>
        </p:nvSpPr>
        <p:spPr>
          <a:xfrm>
            <a:off x="694944" y="808691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بالخطوات؟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BBF1D3-A96D-DF41-2A9B-9CC407967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150282-0123-5780-BB1E-2E4D06EF4718}"/>
              </a:ext>
            </a:extLst>
          </p:cNvPr>
          <p:cNvSpPr txBox="1"/>
          <p:nvPr/>
        </p:nvSpPr>
        <p:spPr>
          <a:xfrm>
            <a:off x="2366308" y="3075336"/>
            <a:ext cx="4923005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DF686C-99E9-CC90-12C0-578E8CFF6F2D}"/>
              </a:ext>
            </a:extLst>
          </p:cNvPr>
          <p:cNvSpPr txBox="1"/>
          <p:nvPr/>
        </p:nvSpPr>
        <p:spPr>
          <a:xfrm>
            <a:off x="1587236" y="4330144"/>
            <a:ext cx="2910939" cy="99542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ٱلثّالِثَةُ</a:t>
            </a:r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573037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A8577-8C9B-D14D-4B13-58775CED1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620C374-8383-4C9D-07EF-A928192865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7ECE643-55C8-8465-204A-F01B154CC7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763991-AEF1-62CB-A6D8-E0A7D28858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6DD5ED-B2D5-7AF3-5380-D5DC267DFA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1953D13-2D8F-E962-759C-7F32CDA5BE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EF164A-AF97-1392-D69B-E9FE05B432B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2A663DA-1EB5-E266-C159-931FCC025CE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C1878FE-3802-B377-CB22-80EFA27276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802A9A3-89B4-72C9-F804-FA31529B180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A7671B9-56C6-F922-F213-46BB414077D3}"/>
              </a:ext>
            </a:extLst>
          </p:cNvPr>
          <p:cNvSpPr txBox="1"/>
          <p:nvPr/>
        </p:nvSpPr>
        <p:spPr>
          <a:xfrm>
            <a:off x="896903" y="819082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82C77B-2D29-EB14-EC6B-B0581D497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7121809-DB7D-DB36-070B-42FCD750E4F0}"/>
              </a:ext>
            </a:extLst>
          </p:cNvPr>
          <p:cNvGrpSpPr/>
          <p:nvPr/>
        </p:nvGrpSpPr>
        <p:grpSpPr>
          <a:xfrm>
            <a:off x="788290" y="1280747"/>
            <a:ext cx="6843115" cy="1253585"/>
            <a:chOff x="340392" y="2108480"/>
            <a:chExt cx="8392671" cy="1253585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705DBE04-0C24-681B-3811-99C0010DA883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3204A9F-F092-21BA-0DD4-C7481856D6C5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ٱلْمَوْضوعَ ٱلَّذي أُريدُ أَنْ أَكْتُبَ فيهِ.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6A1A96E-E338-2922-74B2-3AA27344AEBA}"/>
              </a:ext>
            </a:extLst>
          </p:cNvPr>
          <p:cNvGrpSpPr/>
          <p:nvPr/>
        </p:nvGrpSpPr>
        <p:grpSpPr>
          <a:xfrm>
            <a:off x="244703" y="2321864"/>
            <a:ext cx="7436450" cy="1253585"/>
            <a:chOff x="1375040" y="2132100"/>
            <a:chExt cx="7357607" cy="1253585"/>
          </a:xfrm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9EAAC4AD-AA6A-DDBB-C576-E4A7047323E7}"/>
                </a:ext>
              </a:extLst>
            </p:cNvPr>
            <p:cNvSpPr/>
            <p:nvPr/>
          </p:nvSpPr>
          <p:spPr>
            <a:xfrm rot="120000" flipH="1" flipV="1">
              <a:off x="1695421" y="2132100"/>
              <a:ext cx="703722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B317FE-6851-DF7C-2468-78FFD2ADFF14}"/>
                </a:ext>
              </a:extLst>
            </p:cNvPr>
            <p:cNvSpPr/>
            <p:nvPr/>
          </p:nvSpPr>
          <p:spPr>
            <a:xfrm>
              <a:off x="1375040" y="2414895"/>
              <a:ext cx="6809724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أَبْدَأُ بِكِتابَةِ جُمْلَةٍ أَوْ جُمْلَتَيْنِ تَرْتَبِطانِ </a:t>
              </a:r>
              <a:r>
                <a:rPr lang="ar-MA" sz="2400" b="1" kern="0" dirty="0" err="1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بِٱلْمَوْضوعِ</a:t>
              </a: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 وَ تُمَهِّدانِ لَهُ.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FAB18C2-724D-7D8A-1B04-C2C23F0B2076}"/>
              </a:ext>
            </a:extLst>
          </p:cNvPr>
          <p:cNvGrpSpPr/>
          <p:nvPr/>
        </p:nvGrpSpPr>
        <p:grpSpPr>
          <a:xfrm>
            <a:off x="828098" y="3381701"/>
            <a:ext cx="6843115" cy="1253585"/>
            <a:chOff x="340392" y="2108480"/>
            <a:chExt cx="8392671" cy="1253585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5C5E7DA2-14A0-3FAC-A0F7-62284D0B82C4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6DB99F4-281B-B425-231C-6C2D27A3A01A}"/>
                </a:ext>
              </a:extLst>
            </p:cNvPr>
            <p:cNvSpPr/>
            <p:nvPr/>
          </p:nvSpPr>
          <p:spPr>
            <a:xfrm>
              <a:off x="1235382" y="2504341"/>
              <a:ext cx="6753087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</a:t>
              </a: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أَساليبَ مُناسِبَةً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لِكِتابَةِ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ٱلتَّوْجيهاتِ</a:t>
              </a: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7F14877-282E-D7CF-7C0F-707304D098FF}"/>
              </a:ext>
            </a:extLst>
          </p:cNvPr>
          <p:cNvGrpSpPr/>
          <p:nvPr/>
        </p:nvGrpSpPr>
        <p:grpSpPr>
          <a:xfrm>
            <a:off x="828097" y="4445758"/>
            <a:ext cx="6843115" cy="1253585"/>
            <a:chOff x="340392" y="2108480"/>
            <a:chExt cx="8392671" cy="1253585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F5648B05-4465-431A-E92B-FD240273DD33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1808DA46-DB90-1DD7-7A9C-5EEC298ADEC7}"/>
                </a:ext>
              </a:extLst>
            </p:cNvPr>
            <p:cNvSpPr/>
            <p:nvPr/>
          </p:nvSpPr>
          <p:spPr>
            <a:xfrm>
              <a:off x="375555" y="2448418"/>
              <a:ext cx="8175481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أَرْبِطُ بَيْنَ ٱلْمُقَدِّمَةِ وَ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ٱلتَّوْجيهاتِ</a:t>
              </a:r>
              <a:r>
                <a:rPr lang="ar-MA" sz="24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/>
                  <a:cs typeface="Calibri" panose="020F0502020204030204" pitchFamily="34" charset="0"/>
                </a:rPr>
                <a:t>، أَسْتَعْمِلُ عَلاماتِ تَرْقيمٍ مُناسِبَةٍ.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71CCBD85-7457-E59D-A279-BF8383609FA8}"/>
              </a:ext>
            </a:extLst>
          </p:cNvPr>
          <p:cNvGrpSpPr/>
          <p:nvPr/>
        </p:nvGrpSpPr>
        <p:grpSpPr>
          <a:xfrm>
            <a:off x="889410" y="5506555"/>
            <a:ext cx="6843115" cy="1253585"/>
            <a:chOff x="340392" y="2108480"/>
            <a:chExt cx="8392671" cy="1253585"/>
          </a:xfrm>
        </p:grpSpPr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942A4B83-32BF-2FC3-2723-6FCEFA878248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F59834F6-1E01-354D-F870-63C5099B882A}"/>
                </a:ext>
              </a:extLst>
            </p:cNvPr>
            <p:cNvSpPr/>
            <p:nvPr/>
          </p:nvSpPr>
          <p:spPr>
            <a:xfrm>
              <a:off x="1235382" y="2504341"/>
              <a:ext cx="6753087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أَكْتُبُ خاتِمَةً تُبَيِّنُ نَتيجَةَ هَذِهِ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ٱلتَّوْجيهاتِ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4050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A7D4E-F5F4-EBFE-19E1-63D4A6553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6A5E44C-3D6C-1CDA-732A-175AE6D806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714FB46-6411-DED2-742C-6375A84DA9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F8F6D2D-3584-1A78-FEA2-1058116B91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D3D31AB-CD71-049D-EA79-6487183F83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3930F53-097C-2A0C-CBCE-988DFA7DE0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3864A2-1B78-005F-BEC0-1FCED681B1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4080A3-12D7-092B-B42E-E6467608D9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3D892E-E3F2-B751-833F-56197D170BD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7B9D692-5443-EF64-1C9B-CCEFB8CB10D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A4FE6B-F304-A0C6-4867-D42BF2991C6A}"/>
              </a:ext>
            </a:extLst>
          </p:cNvPr>
          <p:cNvSpPr txBox="1"/>
          <p:nvPr/>
        </p:nvSpPr>
        <p:spPr>
          <a:xfrm>
            <a:off x="694944" y="820040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  و قدموا التوجيهات المناسبة باتباع الخطوات التي تعرفنا عليها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489E9-F1C3-AFE4-3EE4-E0290D0E5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E72636-731F-7004-9E5F-802F9AD9F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114" y="1984267"/>
            <a:ext cx="8257771" cy="450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9236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994D7-508E-A0C6-7D50-4CF62F7FF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DB7F380-C586-278C-D8C2-3F198A535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97922E-AFB8-120D-34C5-0949494D41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D55B6EB-845D-A27E-3B6D-7B0291EB7F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5AFF80B-9214-C458-76D7-72B9251D31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21A965-A445-31A1-DE97-CBB0C1F98C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9B439B-48F6-E442-5B3B-BE78C7EAC6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3383E1-6DD2-D729-FD4D-C142C8BC91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3615480-CABA-11E4-2D0A-2428E2E70A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452390-BEA8-80E6-5D66-B4CB83C102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9E0BA0-BAB9-252D-CC49-67D6D42FD3AF}"/>
              </a:ext>
            </a:extLst>
          </p:cNvPr>
          <p:cNvSpPr txBox="1"/>
          <p:nvPr/>
        </p:nvSpPr>
        <p:spPr>
          <a:xfrm>
            <a:off x="-309475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على كراساتكم الصفحة 143، أجيبوا عن التمرين التالي: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C26867-ABB0-F515-92FD-EE0A0DDDD1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0AFB6B-2F01-8887-3FE5-F965B63817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6949" y="1584000"/>
            <a:ext cx="3361723" cy="483760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C0E97DD-487A-4382-F531-1BBC216A6512}"/>
              </a:ext>
            </a:extLst>
          </p:cNvPr>
          <p:cNvSpPr/>
          <p:nvPr/>
        </p:nvSpPr>
        <p:spPr>
          <a:xfrm>
            <a:off x="3430232" y="3958936"/>
            <a:ext cx="2878283" cy="2348345"/>
          </a:xfrm>
          <a:prstGeom prst="roundRect">
            <a:avLst>
              <a:gd name="adj" fmla="val 5676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644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230F4-EAD7-5137-71E8-BB422DF4E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4F29F7-0A5D-2635-45F1-793B9F3AA4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26435B-247B-7EA3-D134-54AEB9190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9666B7-1225-21A5-4EBA-93A450A4C0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D794494-AD8D-A740-16A5-85F45856F3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DBEA9E4-8DB5-A550-D568-CC3A576EAF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BABB8E6-0720-ED7B-7D92-36ED657C19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B76AC6-6526-1D6C-23B3-B033C78C86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FEABCD-1521-5F67-F787-438A336A67E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761A76-7C05-F0EF-B634-534EAE15B3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AD8543-F140-C445-0FFB-128D9BD4B61E}"/>
              </a:ext>
            </a:extLst>
          </p:cNvPr>
          <p:cNvSpPr txBox="1"/>
          <p:nvPr/>
        </p:nvSpPr>
        <p:spPr>
          <a:xfrm>
            <a:off x="398069" y="637703"/>
            <a:ext cx="71542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أربط التقديم و التوجيهات التي أعددتها حول المحافظة على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الغابة،لكتابة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 توجيهي حول موضوع حماية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الغابة،مع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إضافة خاتمة مناسبة.(ص133)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29C878-DE95-E4AA-591D-17961561DF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E212F9-195B-592B-4439-00CA1BF2A2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019" y="1848226"/>
            <a:ext cx="7973961" cy="101016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E60299B-FF33-F511-F8C2-375531188DFF}"/>
              </a:ext>
            </a:extLst>
          </p:cNvPr>
          <p:cNvSpPr/>
          <p:nvPr/>
        </p:nvSpPr>
        <p:spPr>
          <a:xfrm>
            <a:off x="469713" y="2897153"/>
            <a:ext cx="8204576" cy="3694518"/>
          </a:xfrm>
          <a:prstGeom prst="roundRect">
            <a:avLst>
              <a:gd name="adj" fmla="val 409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7671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BC755-CA15-D806-D394-CE3741C18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2D61D765-CED7-734A-97B9-7C7F0B737A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423F69-49CB-7ECD-A6D6-333B6483F0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A36E29-09CD-2520-2E27-1810B54D07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106916-EB6C-C017-611E-70A076D22E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ED9DE81-F633-2122-BE36-CA083D2B1E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6E67178-B50F-6508-D5B2-D7A5AB5BFE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B7D96C2-DD6C-840D-8C23-CE24AD0B36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368F6D7-C472-F730-8905-F7BF0ACE3DE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F0299F-036E-6CC8-7C1F-DE08855C5DF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54C33D-CAB6-66D5-9D77-E50EA099751F}"/>
              </a:ext>
            </a:extLst>
          </p:cNvPr>
          <p:cNvSpPr txBox="1"/>
          <p:nvPr/>
        </p:nvSpPr>
        <p:spPr>
          <a:xfrm>
            <a:off x="-184784" y="81233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الفقرة التي أنتجها؟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E22C46-55DF-5BE9-E360-C285E4B2DE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FC4ED6-893E-DBD8-A06A-35D5B305B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019" y="1848226"/>
            <a:ext cx="7973961" cy="101016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0829919-1015-971E-01BB-E46E9A62F9AB}"/>
              </a:ext>
            </a:extLst>
          </p:cNvPr>
          <p:cNvSpPr/>
          <p:nvPr/>
        </p:nvSpPr>
        <p:spPr>
          <a:xfrm>
            <a:off x="469713" y="2897153"/>
            <a:ext cx="8204576" cy="3694518"/>
          </a:xfrm>
          <a:prstGeom prst="roundRect">
            <a:avLst>
              <a:gd name="adj" fmla="val 409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69390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CA344-64EC-8C7E-1874-F1A57091F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CE6E1F3-14F2-0631-081F-1C6C455D37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34C7A6-9AB4-0632-E24E-C0CEB165DD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714CB7A-32FB-051C-C2B4-515EA03BE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EADB6B-F0D0-995A-189E-036FFB3E4D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659CFCA-EFC4-E6FB-81AE-9C8AF1D67C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3E01EB-433F-4B47-B284-6DB256D003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A25B20F-D873-467E-E1D3-04FF65F5FF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C73DB8-FDB3-8AAE-8E51-2A78A92823A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40C407-7479-3DD2-5272-F772E688E13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EC3E93-B2C1-82A1-76C1-3705BA27BD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35DD0C3-1676-5486-6B84-1FAEE0F35C13}"/>
              </a:ext>
            </a:extLst>
          </p:cNvPr>
          <p:cNvSpPr/>
          <p:nvPr/>
        </p:nvSpPr>
        <p:spPr>
          <a:xfrm>
            <a:off x="469713" y="1853194"/>
            <a:ext cx="8204576" cy="4738478"/>
          </a:xfrm>
          <a:prstGeom prst="roundRect">
            <a:avLst>
              <a:gd name="adj" fmla="val 409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D4173B-5506-0F14-B13D-4B7104BB1253}"/>
              </a:ext>
            </a:extLst>
          </p:cNvPr>
          <p:cNvSpPr txBox="1"/>
          <p:nvPr/>
        </p:nvSpPr>
        <p:spPr>
          <a:xfrm>
            <a:off x="-309475" y="61039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نموذج لنص توجيهي حول أهمية المحافظة على الغابة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يعرض الأستاذ الإجابة إلا من بعد الاطلاع على إنتاجات المتعلمين.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1620CD8-1D58-3DE1-DF45-75741D07B84D}"/>
              </a:ext>
            </a:extLst>
          </p:cNvPr>
          <p:cNvSpPr txBox="1">
            <a:spLocks/>
          </p:cNvSpPr>
          <p:nvPr/>
        </p:nvSpPr>
        <p:spPr>
          <a:xfrm>
            <a:off x="595289" y="2034327"/>
            <a:ext cx="7953421" cy="44647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اَلْـغـابَـةُ كَـنْـزٌ طَـبـيـعِـيٌّ، وَهِـيَ مَـلْـجَـأٌ لِـلْـحَـيَـوانـاتِ وَرِئَـةٌ لِـلْأَرْضِ، لِـذلِـكَ مِـنْ واجِـبِـنـا جَـمـيـعـاً ٱلْـمُـحـافَـظَـةُ عَـلَـيْـهـا. أُوَجِّـهُ إِلَـيْـكَ يـا صَـديـقـي هـذِهِ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ٱلـتَّـوْجـيـهـاتِ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ٱلْـمُـهِـمَّـةَ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عِـنْـدَ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زِيـارَتِـهـا:أَوَّلاً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لا تُـشْـعِـلِ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ٱلـنّـارَ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فـي ٱلْـغـابَـةِ لِـتَـحْـمِـيَـهـا مِـنَ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ٱلْـحَـرائِـقِ.ثـانِـيـاً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حـافِـظْ عَـلـى نَـظـافَـةِ ٱلْـمَـكـانِ، وَلا تَـرْمِ ٱلـنُّـفـايـاتِ بَـعْـدَ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ٱلـتَّـنَـزُّهِ.كَـذلِـكَ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لا تَـقْـطَـعْ أَغْـصـانَ ٱلْأَشْـجـارِ، أَوْ تَـقْـتَـلِـعِ ٱلـنَّـبـاتـاتِ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ٱلـصَّـغـيـرَةَ.وَأَخـيـراً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يَـجِـبُ عَـلَـيْـكَ أَنْ تَـنْـصَـحَ ٱلْآخَـريـنَ بِـأَهَـمِّـيَّـةِ حِـمـايَـةِ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ٱلْـبـيـئَـةِ.فَـبِـتَـعـاوُنِـنـا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سَـتَـبْـقـى غـابـاتُـنـا خَـضْـراءَ وَجَـمـيـلَـةً لِـلْأَجْـيـالِ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ٱلْـقـادِمَـةِ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3600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4886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D916-8F95-1A5B-7A49-16D7751D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085A62F-3EFB-61BE-5FF3-80E394E6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سنلعب لعبة "القاضي و المتهم" القاضي يسأل. و المتهم يدافع عن تصرفه. من يريد أن يشارك؟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يجب أن لا تتجاوز مدة النشاط 5د.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FAF36B4-A817-4DFC-DCA8-909159D69C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FDF34C-FA8B-F8B6-1631-8F62EAC35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73" y="1714981"/>
            <a:ext cx="6840305" cy="3664014"/>
          </a:xfrm>
          <a:prstGeom prst="rect">
            <a:avLst/>
          </a:prstGeom>
        </p:spPr>
      </p:pic>
      <p:sp>
        <p:nvSpPr>
          <p:cNvPr id="15" name="Titre 17">
            <a:extLst>
              <a:ext uri="{FF2B5EF4-FFF2-40B4-BE49-F238E27FC236}">
                <a16:creationId xmlns:a16="http://schemas.microsoft.com/office/drawing/2014/main" id="{BC54B29D-BB2D-17B6-9B2C-7F1D010DB466}"/>
              </a:ext>
            </a:extLst>
          </p:cNvPr>
          <p:cNvSpPr txBox="1">
            <a:spLocks/>
          </p:cNvSpPr>
          <p:nvPr/>
        </p:nvSpPr>
        <p:spPr>
          <a:xfrm>
            <a:off x="475960" y="5591733"/>
            <a:ext cx="7152825" cy="694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تَلْويثُ ٱلْبيئَةِ       -        تَبْذيرُ ٱلْماءِ        -        عَدَمُ ٱحْتِرامِ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ٱلْقانونِ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ٱلدّاخِلِيِّ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لِلْقِسْمِ.</a:t>
            </a:r>
            <a:endParaRPr lang="ar-MA" sz="28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825975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47B7-DD59-ED67-DFD2-E8705997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6FC9371-584C-9D01-746B-653897D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</a:t>
            </a:r>
            <a:r>
              <a:rPr lang="ar-MA" sz="4000" dirty="0"/>
              <a:t>4</a:t>
            </a:r>
            <a:r>
              <a:rPr lang="ar-AE" sz="4000" dirty="0"/>
              <a:t>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D3A305-43DE-987A-2FBE-AEAEF075D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5518877-DE16-F592-E131-F0019A53C3B1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E7338F-DDA0-D6CE-8748-BB371E5F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3218E14-5872-10D7-67C8-932C2F212A9C}"/>
              </a:ext>
            </a:extLst>
          </p:cNvPr>
          <p:cNvSpPr txBox="1">
            <a:spLocks/>
          </p:cNvSpPr>
          <p:nvPr/>
        </p:nvSpPr>
        <p:spPr>
          <a:xfrm>
            <a:off x="218209" y="3483307"/>
            <a:ext cx="751229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4000" b="1">
                <a:ea typeface="Dosis SemiBold"/>
                <a:cs typeface="Microsoft Uighur" panose="02000000000000000000" pitchFamily="2" charset="-78"/>
                <a:sym typeface="Dosis SemiBold"/>
              </a:rPr>
              <a:t>كِتابَةُ </a:t>
            </a:r>
            <a:r>
              <a:rPr lang="ar-MA" sz="4000" b="1" dirty="0">
                <a:ea typeface="Dosis SemiBold"/>
                <a:cs typeface="Microsoft Uighur" panose="02000000000000000000" pitchFamily="2" charset="-78"/>
                <a:sym typeface="Dosis SemiBold"/>
              </a:rPr>
              <a:t>نَصٍّ تَوْجيهِيٍّ :تصحيح الإنتاج وإعادة الكتابة.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6C81D0-D543-6827-5DF6-50AA9307493A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6ECEE73-BE33-41E2-E8BE-3AD59733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83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52C8-EBB8-B7E7-281E-F1B435CB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1307810-ADA5-9109-8B06-151E06AF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7E480B-576C-BFAC-5B21-48D8732C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88E3DE-7FA9-D565-A09B-182E87AD26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819360-79B5-0534-75B8-D4D8C30F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18D18A3-E11F-AED2-5849-7ECF0BB48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2E71D-13B9-A1EF-CFD8-C2F1D27B6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FA3AE2-74BC-5D77-69A6-44AB9ECE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614A8-426D-5668-353A-7908BDA93E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EDDAB6-F6E3-0654-9824-B0555C99AC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D7D4EA-6D2E-A21F-31C4-4B348C94F82B}"/>
              </a:ext>
            </a:extLst>
          </p:cNvPr>
          <p:cNvSpPr txBox="1"/>
          <p:nvPr/>
        </p:nvSpPr>
        <p:spPr>
          <a:xfrm>
            <a:off x="-160269" y="8086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144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7F5FF-A00E-C255-744B-5CE2216EA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7980E0-C9B3-716C-D64A-27CE3CCA56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1470" y="1555488"/>
            <a:ext cx="3341213" cy="49632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9568536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DB747-3B5A-80A5-66FB-C9A6AA166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AD655D2-AAF7-64BA-4B3C-7950FA2ACD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DE839E8-E4FC-CB01-5DDE-6FB7B73BA9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C1C8191-D9BC-3B0D-D73C-F10B2C30D2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49FEFC8-8264-6792-9F98-729E5156BB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5C95270-619F-8B17-B675-F75FF1CD3B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2234B6-1AC7-3102-C242-CC4921D251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45BCB7-6637-C69A-CA3E-C3C2E6E051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4BF626-C328-6BCF-EBDB-0DA0665E051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FC545A-17B2-081B-39E3-6A5F6DF5B86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7AAC10-97BF-35D5-F973-30F81F6B779B}"/>
              </a:ext>
            </a:extLst>
          </p:cNvPr>
          <p:cNvSpPr txBox="1"/>
          <p:nvPr/>
        </p:nvSpPr>
        <p:spPr>
          <a:xfrm>
            <a:off x="-160269" y="684000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إلى السبورة، سأريكم بعض الأخطاء التي رصدتها في إنجازاتكم، وكيفية تصحيحها.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0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الأستاذ(ة) على السبورة نماذج من الأخطاء المرصودة في إنجازات المتعلمين.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1EE77-9CF1-E40E-E784-B930A0037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4DA122-B0AB-8E24-5C7E-BDB2E09837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422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92066-6F88-115A-4603-7962F52F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B35F4F-9D01-9499-6CD4-B288DF8FE4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45A5BD1-6F32-E543-E148-750C3271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E30356-63E1-A779-1C4C-F702C484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BBF45E-A066-62FA-D627-2D06F4DF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D9C0024-A88D-BAE1-6C26-0FE5664B6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D42C22-5411-773D-C2D7-27BD2CC1F2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D9289D-6F2C-1853-E3B6-042CA9F543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7E855A-74D1-7B86-3CB4-668D457E76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4236AA-5DA1-967D-BAAC-0926BB5C63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53BAF7-5A7D-101C-7CAA-74C334F33E08}"/>
              </a:ext>
            </a:extLst>
          </p:cNvPr>
          <p:cNvSpPr txBox="1"/>
          <p:nvPr/>
        </p:nvSpPr>
        <p:spPr>
          <a:xfrm>
            <a:off x="-212224" y="6632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يبحث في إنتاجه عن هذه الأخطاء ويصححها.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التأكد من تصحيح الأخطاء.</a:t>
            </a:r>
          </a:p>
        </p:txBody>
      </p:sp>
      <p:pic>
        <p:nvPicPr>
          <p:cNvPr id="8" name="Espace réservé pour une image  7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88391B3A-31A6-989E-95E1-A40D159A6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DEBA3E-59B8-D19D-3D3E-6BF5B4C53E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3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D6E1-EF50-99CE-3A89-E984299C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E09DC7-D89B-E4A5-7130-0DEE0291CB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37270B-1852-3B77-B958-641D5E2A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2387E5-F970-AD6D-5E86-8E6B0BAA0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55BEE7-FE85-3E0A-8E76-DDC02114B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8BEEEB-4C07-A0D8-3F0D-4A1D7FE97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E4A4FE-687D-A2A2-CC16-47C0B878B9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F6844D-CAF2-2FB3-10EF-D3807593F3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C0C-BDD9-C50C-B2A3-744B562CDB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F498E1-90A6-77BB-18BA-BF3A246B1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3DF412-9CC6-119C-E0A2-1608FB03D2B4}"/>
              </a:ext>
            </a:extLst>
          </p:cNvPr>
          <p:cNvSpPr txBox="1"/>
          <p:nvPr/>
        </p:nvSpPr>
        <p:spPr>
          <a:xfrm>
            <a:off x="-309475" y="8385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سأقدم لكم معايير شبكة التقويم الذاتي.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F8F893-D660-96E2-A416-6D433EBE4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06A3A2-EED0-7CF5-FD1D-9F13983721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271" y="1453441"/>
            <a:ext cx="4194510" cy="59166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22FD2A-3267-4DC7-EE60-EBF403F3DF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2045110"/>
            <a:ext cx="7529244" cy="461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7191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9E86-BD1B-8127-E777-472ECD7A8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1616AF-50FB-E831-D252-8B33AD4C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E3966E-00F1-FFC2-A118-CE45674914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5DE4FA-F1BC-E182-D6DF-67AD1EB337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6CC91D9-E55D-A272-74F9-05AE3FECD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6906C5-134C-C4F0-2BEF-9B6CDF937F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58CBEC-71B0-9947-C2B0-304CFC3EB2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F8D4F9-CA67-4AC7-BE3A-7D717E17F2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AC8451-4FD7-0D44-9C71-2947DC23AC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00F282-D14B-AF8A-E771-AE771716C8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03ABC3-D778-CDCD-4111-C3DFE67CD08B}"/>
              </a:ext>
            </a:extLst>
          </p:cNvPr>
          <p:cNvSpPr txBox="1"/>
          <p:nvPr/>
        </p:nvSpPr>
        <p:spPr>
          <a:xfrm>
            <a:off x="-181051" y="7185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يراجع إنتاجه ويتحقق من مطابقته لمعايير الشبكة.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98E3218-6AC0-B6E1-FCAE-EC2437F536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2EC09E-4D93-7524-44F8-CA3A8931AC7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938104" y="504984"/>
            <a:ext cx="1015391" cy="10153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7F5F27-ADDA-F762-716F-DB3E951F24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271" y="1453441"/>
            <a:ext cx="4194510" cy="5916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9E8257-B5F7-1A57-001B-04CD52313D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2045110"/>
            <a:ext cx="7529244" cy="461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5851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6828-FCBE-39A5-34DA-15EA4F33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E5DF1F5-0BB1-C874-1012-6B5E0CB34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01DF84-1FCF-7342-DA6B-AAC077500E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1E892C-C9FB-51D1-707B-C620FBA670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414BB-346C-1AD6-DCFA-D9DDF7360B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AC44ED-D280-526B-43EF-9CE32BBBD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81732A-BFFA-119B-CAA0-25354DC4DC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1EB00-630B-A812-7285-4A64733174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1CC01A-5C19-B9A2-C31F-FD9C8F946D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1F364D-483B-93E6-1EAE-12333B39FA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689A7-A9CA-2A4B-C881-789D27F5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9825BE-F2A0-62AC-90F0-DD94522A25CB}"/>
              </a:ext>
            </a:extLst>
          </p:cNvPr>
          <p:cNvSpPr txBox="1"/>
          <p:nvPr/>
        </p:nvSpPr>
        <p:spPr>
          <a:xfrm>
            <a:off x="-222614" y="63568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يعيد كتابة إنتاجه بخط جميل دون أخطاء.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 تخصيص 5 دقائق لإعادة الكتابة وإنهاء الحصة.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97E286-7095-1699-4F32-00D4ED30C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155" y="2213263"/>
            <a:ext cx="8194568" cy="44147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1E4343-AF6D-F922-4C38-E29A2AC081F9}"/>
              </a:ext>
            </a:extLst>
          </p:cNvPr>
          <p:cNvSpPr txBox="1"/>
          <p:nvPr/>
        </p:nvSpPr>
        <p:spPr>
          <a:xfrm>
            <a:off x="-949027" y="1516808"/>
            <a:ext cx="86891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أُعيدُ كتابة </a:t>
            </a:r>
            <a:r>
              <a:rPr lang="ar-MA" sz="36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إِنْتاجي بَعْدَ </a:t>
            </a:r>
            <a:r>
              <a:rPr lang="ar-MA" sz="36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ٱسْتِثْمارِ</a:t>
            </a:r>
            <a:r>
              <a:rPr lang="ar-MA" sz="36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ٱلْأَخْطاءِ ٱلَّتي سَجَّلْتُها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0290440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81" y="1454335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7804" y="1529407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15681A-9661-F9FC-B798-1BB459087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تَطْبيقِ الْخُطْوَتَيْنِ الثّالِثَةَ وَ الرّابِعَةَ لِكِتابَةِ نَصٍّ تَوْجيهِيٍّ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صَحَّحْتُ أَخْطائي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ٱلْخاصَّةَ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بِٱلْإِنْتاجِ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ٱلْكِتابي وَ أَعَدْتُ كِتابَةَ إِنْتاجي.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FB1B09-2D08-5151-F3D4-FF013277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053BC5-ED83-5975-8171-584AEAE0B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7673AE-7935-6A56-6EB9-F225AC547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EC6A1-C54C-1284-E5F2-D851C879F9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8266F7-1416-3F36-8494-552C455E7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BE07A-CE55-01F9-0C28-935D19A64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436916-74BF-0B3E-DCEF-251D39E569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8F2BB-679C-9A2F-8827-DB022413B7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989F2-A228-2514-4B17-9336CC1C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10525</TotalTime>
  <Words>1783</Words>
  <Application>Microsoft Office PowerPoint</Application>
  <PresentationFormat>Affichage à l'écran (4:3)</PresentationFormat>
  <Paragraphs>317</Paragraphs>
  <Slides>52</Slides>
  <Notes>11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52</vt:i4>
      </vt:variant>
    </vt:vector>
  </HeadingPairs>
  <TitlesOfParts>
    <vt:vector size="87" baseType="lpstr">
      <vt:lpstr>Dosis Medium</vt:lpstr>
      <vt:lpstr>Arial</vt:lpstr>
      <vt:lpstr>Dosis ExtraBold</vt:lpstr>
      <vt:lpstr>Abadi</vt:lpstr>
      <vt:lpstr>Arial Rounded MT Bold</vt:lpstr>
      <vt:lpstr>Wingdings</vt:lpstr>
      <vt:lpstr>Calibri</vt:lpstr>
      <vt:lpstr>Dosis</vt:lpstr>
      <vt:lpstr>Calibri Light</vt:lpstr>
      <vt:lpstr>Modern Love</vt:lpstr>
      <vt:lpstr>Dosis SemiBold</vt:lpstr>
      <vt:lpstr>Dubai Medium</vt:lpstr>
      <vt:lpstr>Microsoft Uighur</vt:lpstr>
      <vt:lpstr>Noto Sans Symbols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1_Office Theme 2013 - 2022</vt:lpstr>
      <vt:lpstr>2_Env-Enseignant</vt:lpstr>
      <vt:lpstr>5_Env-Apprenant_Tmplt</vt:lpstr>
      <vt:lpstr>3_Env-Enseignant</vt:lpstr>
      <vt:lpstr>01- نشاط اعتيادي</vt:lpstr>
      <vt:lpstr>2_Env-Apprenant_Tmplt</vt:lpstr>
      <vt:lpstr>اختتام الحصة</vt:lpstr>
      <vt:lpstr>1_اختتام الحصة</vt:lpstr>
      <vt:lpstr>3_04- قراءة/ كتابة</vt:lpstr>
      <vt:lpstr>2_03- استماع وتحدث</vt:lpstr>
      <vt:lpstr>4_Env-Enseignant</vt:lpstr>
      <vt:lpstr>Thème Office</vt:lpstr>
      <vt:lpstr>2_01- نشاط اعتيادي</vt:lpstr>
      <vt:lpstr>3_01- نشاط اعتيادي</vt:lpstr>
      <vt:lpstr>قراءة</vt:lpstr>
      <vt:lpstr>5_Env-Enseignant</vt:lpstr>
      <vt:lpstr>Présentation PowerPoint</vt:lpstr>
      <vt:lpstr>Présentation PowerPoint</vt:lpstr>
      <vt:lpstr>تنظيم حصص الأسبوع التربوي الثاني</vt:lpstr>
      <vt:lpstr>هيكلة حصة اليوم الرابع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قراءة الفقرة 1؟ من يقود قراءة الفقرة2؟ -يحرص الأستاذ على تتبع مشاركة الجميع في القراءة الجماعية.</vt:lpstr>
      <vt:lpstr> إنتاج كتابي –ح3 -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سنلعب لعبة "القاضي و المتهم" القاضي يسأل. و المتهم يدافع عن تصرفه. من يريد أن يشارك؟ - يجب أن لا تتجاوز مدة النشاط 5د.</vt:lpstr>
      <vt:lpstr> إنتاج كتابي –ح4 -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324</cp:revision>
  <dcterms:created xsi:type="dcterms:W3CDTF">2023-09-20T21:35:22Z</dcterms:created>
  <dcterms:modified xsi:type="dcterms:W3CDTF">2026-05-17T15:30:39Z</dcterms:modified>
</cp:coreProperties>
</file>