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2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3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4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5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7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25" r:id="rId5"/>
    <p:sldMasterId id="2147483740" r:id="rId6"/>
    <p:sldMasterId id="2147483757" r:id="rId7"/>
    <p:sldMasterId id="2147483780" r:id="rId8"/>
    <p:sldMasterId id="2147483803" r:id="rId9"/>
    <p:sldMasterId id="2147483819" r:id="rId10"/>
    <p:sldMasterId id="2147483838" r:id="rId11"/>
    <p:sldMasterId id="2147483861" r:id="rId12"/>
    <p:sldMasterId id="2147483876" r:id="rId13"/>
    <p:sldMasterId id="2147483893" r:id="rId14"/>
    <p:sldMasterId id="2147483905" r:id="rId15"/>
    <p:sldMasterId id="2147483929" r:id="rId16"/>
    <p:sldMasterId id="2147483933" r:id="rId17"/>
    <p:sldMasterId id="2147483956" r:id="rId18"/>
  </p:sldMasterIdLst>
  <p:notesMasterIdLst>
    <p:notesMasterId r:id="rId78"/>
  </p:notesMasterIdLst>
  <p:sldIdLst>
    <p:sldId id="2147482692" r:id="rId19"/>
    <p:sldId id="2147482611" r:id="rId20"/>
    <p:sldId id="2147482531" r:id="rId21"/>
    <p:sldId id="2147482693" r:id="rId22"/>
    <p:sldId id="2147482488" r:id="rId23"/>
    <p:sldId id="2147482691" r:id="rId24"/>
    <p:sldId id="265" r:id="rId25"/>
    <p:sldId id="2147482725" r:id="rId26"/>
    <p:sldId id="262" r:id="rId27"/>
    <p:sldId id="2147482560" r:id="rId28"/>
    <p:sldId id="2147482765" r:id="rId29"/>
    <p:sldId id="2147482766" r:id="rId30"/>
    <p:sldId id="2147482584" r:id="rId31"/>
    <p:sldId id="266" r:id="rId32"/>
    <p:sldId id="2147482542" r:id="rId33"/>
    <p:sldId id="2147482728" r:id="rId34"/>
    <p:sldId id="2147482792" r:id="rId35"/>
    <p:sldId id="2147482793" r:id="rId36"/>
    <p:sldId id="2147482794" r:id="rId37"/>
    <p:sldId id="2147482795" r:id="rId38"/>
    <p:sldId id="2147482757" r:id="rId39"/>
    <p:sldId id="2147482573" r:id="rId40"/>
    <p:sldId id="2147482730" r:id="rId41"/>
    <p:sldId id="2147482777" r:id="rId42"/>
    <p:sldId id="2147482784" r:id="rId43"/>
    <p:sldId id="2147482782" r:id="rId44"/>
    <p:sldId id="2147482785" r:id="rId45"/>
    <p:sldId id="2147482783" r:id="rId46"/>
    <p:sldId id="2147482786" r:id="rId47"/>
    <p:sldId id="2147482727" r:id="rId48"/>
    <p:sldId id="2147482758" r:id="rId49"/>
    <p:sldId id="2147482551" r:id="rId50"/>
    <p:sldId id="2147482734" r:id="rId51"/>
    <p:sldId id="2147482552" r:id="rId52"/>
    <p:sldId id="2147482554" r:id="rId53"/>
    <p:sldId id="2147482555" r:id="rId54"/>
    <p:sldId id="2147482778" r:id="rId55"/>
    <p:sldId id="2147482574" r:id="rId56"/>
    <p:sldId id="2147482556" r:id="rId57"/>
    <p:sldId id="2147482745" r:id="rId58"/>
    <p:sldId id="2147482557" r:id="rId59"/>
    <p:sldId id="2147482787" r:id="rId60"/>
    <p:sldId id="2147482788" r:id="rId61"/>
    <p:sldId id="2147482564" r:id="rId62"/>
    <p:sldId id="2147482781" r:id="rId63"/>
    <p:sldId id="2147482789" r:id="rId64"/>
    <p:sldId id="2147482790" r:id="rId65"/>
    <p:sldId id="2147482791" r:id="rId66"/>
    <p:sldId id="2147482763" r:id="rId67"/>
    <p:sldId id="2147482764" r:id="rId68"/>
    <p:sldId id="2147482566" r:id="rId69"/>
    <p:sldId id="2147482747" r:id="rId70"/>
    <p:sldId id="2147482567" r:id="rId71"/>
    <p:sldId id="2147482572" r:id="rId72"/>
    <p:sldId id="2147482616" r:id="rId73"/>
    <p:sldId id="2147482617" r:id="rId74"/>
    <p:sldId id="2147482438" r:id="rId75"/>
    <p:sldId id="2147482563" r:id="rId76"/>
    <p:sldId id="2147482522" r:id="rId77"/>
  </p:sldIdLst>
  <p:sldSz cx="9144000" cy="6858000" type="screen4x3"/>
  <p:notesSz cx="6858000" cy="9144000"/>
  <p:embeddedFontLst>
    <p:embeddedFont>
      <p:font typeface="Abadi" panose="020B0604020104020204" pitchFamily="34" charset="0"/>
      <p:regular r:id="rId79"/>
      <p:bold r:id="rId80"/>
      <p:italic r:id="rId81"/>
      <p:boldItalic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bold r:id="rId87"/>
    </p:embeddedFont>
    <p:embeddedFont>
      <p:font typeface="Dubai Medium" panose="020B0603030403030204" pitchFamily="34" charset="-78"/>
      <p:regular r:id="rId88"/>
    </p:embeddedFont>
    <p:embeddedFont>
      <p:font typeface="Microsoft Uighur" panose="02000000000000000000" pitchFamily="2" charset="-78"/>
      <p:regular r:id="rId89"/>
      <p:bold r:id="rId90"/>
    </p:embeddedFont>
    <p:embeddedFont>
      <p:font typeface="Modern Love" panose="04090805081005020601" pitchFamily="82" charset="0"/>
      <p:regular r:id="rId91"/>
    </p:embeddedFont>
    <p:embeddedFont>
      <p:font typeface="Noto Sans Symbols" panose="020B0604020202020204" charset="0"/>
      <p:regular r:id="rId92"/>
      <p:bold r:id="rId9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299B1"/>
    <a:srgbClr val="A1A7BC"/>
    <a:srgbClr val="565F88"/>
    <a:srgbClr val="FBB321"/>
    <a:srgbClr val="D6E9EA"/>
    <a:srgbClr val="106585"/>
    <a:srgbClr val="0097B2"/>
    <a:srgbClr val="4C515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1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2.fntdata"/><Relationship Id="rId95" Type="http://schemas.openxmlformats.org/officeDocument/2006/relationships/viewProps" Target="viewProps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9.fntdata"/><Relationship Id="rId61" Type="http://schemas.openxmlformats.org/officeDocument/2006/relationships/slide" Target="slides/slide43.xml"/><Relationship Id="rId82" Type="http://schemas.openxmlformats.org/officeDocument/2006/relationships/font" Target="fonts/font4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19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573842A-3838-C1FF-435C-9182DE5B2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886B76E-78C5-BFBA-2E2F-3EB2FEB05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6343469-2E4A-6668-52A5-ACAD74496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990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7CD3CB6E-D75B-1273-3C79-B8F62ADE9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EB506D76-4625-F187-3B21-253748A3BE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72E6CFF-424A-59CF-8237-DFF0D38BF9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651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54EFF51-08FD-43B3-C54D-CB9780C0A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C9CB089-F262-D7E0-582F-8EF610BBEC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856EB20-044B-C1F6-E158-5F1CBB3B1E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976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830A419-F845-3EAE-C309-B17C98761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48AF4B0-3B23-4EA8-14F2-DFFE0E0FBA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66118A0-9F7B-3A46-DCE7-2A39EE9A31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490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7A569C8-3305-4FDE-E1CF-359F0FCBA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1FD4D7E-3B3B-6C05-0955-9091950858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30CEC28-3561-8357-C913-B2B3670155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544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0B8082D-B943-7FBE-92AB-52F575C1F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6EFA070-B2F0-2991-3835-D6757051C8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888412F-2787-A975-B941-BC29FF48DE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16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3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Relationship Id="rId4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3.png"/></Relationships>
</file>

<file path=ppt/slideLayouts/_rels/slideLayout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3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7.wdp"/><Relationship Id="rId5" Type="http://schemas.openxmlformats.org/officeDocument/2006/relationships/image" Target="../media/image30.png"/><Relationship Id="rId4" Type="http://schemas.openxmlformats.org/officeDocument/2006/relationships/image" Target="../media/image22.png"/><Relationship Id="rId9" Type="http://schemas.microsoft.com/office/2007/relationships/hdphoto" Target="../media/hdphoto8.wdp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3567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12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9914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21640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1164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8391518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8833622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611361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724577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4119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5711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8072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52724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589870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2999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98590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81110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061829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19132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87567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19874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945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08526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84102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42176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39484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09142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563114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8652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98541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59619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39472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831045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5282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4022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343840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19299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003409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47160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94290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30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51859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3933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9121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0343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24093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81876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2412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2845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66691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997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721920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864807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73007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09577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3734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8970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402844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278103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41887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19363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63457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79736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08312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30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69100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56092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69178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0218111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934316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542125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27465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7289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1433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4134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8667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29516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1814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89782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9594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660953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5437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05929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7756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5531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3358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86743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47931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25396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249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300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449922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46025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6562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2477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561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50436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17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39668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53360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37601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764328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7450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7656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82989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86728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1714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4795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5673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51046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4733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40969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96839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76658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5230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965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7594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85877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58285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5224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96068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966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08432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7453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311593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52026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20836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732546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649150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77542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16240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57821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221798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023641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079474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907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44460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81565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65237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27936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34617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4168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8925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251522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550407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9680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50185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11325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96998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4365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0807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3253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7312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58642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327091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02064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39767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4667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53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7882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31999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78742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29520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1757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57448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031670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1987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79700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79207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05133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687078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466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98112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80527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10875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9167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423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17714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47817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2832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519075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59608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5938227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59450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40885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07450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0468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406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490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829696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079822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71248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30385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12860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0564750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0072214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0089321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27942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95656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47843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14328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47275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310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25334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72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62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0558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98285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414517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602680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06670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766871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905865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122831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62966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526385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7092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46939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002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218366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497158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407937329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8932164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7464670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72597443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17438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3856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2483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310211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2448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49383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93236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25528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07874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5227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553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9595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83920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148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75275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08029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30240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992948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78860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245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17886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884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79996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60281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27464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34752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77640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994248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61756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11010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25678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0783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27402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989533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65045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10055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33565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26076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0376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395145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46857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87789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9316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41975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59858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1928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77075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53921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73134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17401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14914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18075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847907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15463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9919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00990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58269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534433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75322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0588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5298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0.jpg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jpg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23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57.xml"/><Relationship Id="rId21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20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4.xml"/><Relationship Id="rId19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Relationship Id="rId22" Type="http://schemas.openxmlformats.org/officeDocument/2006/relationships/slideLayout" Target="../slideLayouts/slideLayout1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192.xml"/><Relationship Id="rId16" Type="http://schemas.openxmlformats.org/officeDocument/2006/relationships/theme" Target="../theme/theme13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19.xml"/><Relationship Id="rId21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23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26.xml"/><Relationship Id="rId19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Relationship Id="rId22" Type="http://schemas.openxmlformats.org/officeDocument/2006/relationships/slideLayout" Target="../slideLayouts/slideLayout23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5" Type="http://schemas.openxmlformats.org/officeDocument/2006/relationships/image" Target="../media/image29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18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45.xml"/><Relationship Id="rId21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20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52.xml"/><Relationship Id="rId19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Relationship Id="rId22" Type="http://schemas.openxmlformats.org/officeDocument/2006/relationships/slideLayout" Target="../slideLayouts/slideLayout26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1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67.xml"/><Relationship Id="rId21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66.xml"/><Relationship Id="rId16" Type="http://schemas.openxmlformats.org/officeDocument/2006/relationships/slideLayout" Target="../slideLayouts/slideLayout280.xml"/><Relationship Id="rId20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69.xml"/><Relationship Id="rId15" Type="http://schemas.openxmlformats.org/officeDocument/2006/relationships/slideLayout" Target="../slideLayouts/slideLayout27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74.xml"/><Relationship Id="rId19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Relationship Id="rId22" Type="http://schemas.openxmlformats.org/officeDocument/2006/relationships/slideLayout" Target="../slideLayouts/slideLayout2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75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53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47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0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96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9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6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08627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7253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560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51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  <p:sldLayoutId id="214748383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38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08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70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689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26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  <p:sldLayoutId id="2147483924" r:id="rId19"/>
    <p:sldLayoutId id="2147483925" r:id="rId20"/>
    <p:sldLayoutId id="2147483926" r:id="rId21"/>
    <p:sldLayoutId id="2147483927" r:id="rId22"/>
    <p:sldLayoutId id="2147483928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23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51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  <p:sldLayoutId id="2147483947" r:id="rId14"/>
    <p:sldLayoutId id="2147483948" r:id="rId15"/>
    <p:sldLayoutId id="2147483949" r:id="rId16"/>
    <p:sldLayoutId id="2147483950" r:id="rId17"/>
    <p:sldLayoutId id="2147483951" r:id="rId18"/>
    <p:sldLayoutId id="2147483952" r:id="rId19"/>
    <p:sldLayoutId id="2147483953" r:id="rId20"/>
    <p:sldLayoutId id="2147483954" r:id="rId21"/>
    <p:sldLayoutId id="214748395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88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  <p:sldLayoutId id="2147483970" r:id="rId14"/>
    <p:sldLayoutId id="2147483971" r:id="rId15"/>
    <p:sldLayoutId id="2147483972" r:id="rId16"/>
    <p:sldLayoutId id="2147483973" r:id="rId17"/>
    <p:sldLayoutId id="2147483974" r:id="rId18"/>
    <p:sldLayoutId id="2147483975" r:id="rId19"/>
    <p:sldLayoutId id="2147483976" r:id="rId20"/>
    <p:sldLayoutId id="2147483977" r:id="rId21"/>
    <p:sldLayoutId id="214748397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0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84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gif"/><Relationship Id="rId11" Type="http://schemas.openxmlformats.org/officeDocument/2006/relationships/image" Target="../media/image52.png"/><Relationship Id="rId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8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8.png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8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39.xml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7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7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42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5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0.png"/><Relationship Id="rId7" Type="http://schemas.openxmlformats.org/officeDocument/2006/relationships/image" Target="../media/image7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52.png"/><Relationship Id="rId10" Type="http://schemas.openxmlformats.org/officeDocument/2006/relationships/image" Target="../media/image81.png"/><Relationship Id="rId4" Type="http://schemas.openxmlformats.org/officeDocument/2006/relationships/image" Target="../media/image51.png"/><Relationship Id="rId9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0.png"/><Relationship Id="rId7" Type="http://schemas.openxmlformats.org/officeDocument/2006/relationships/image" Target="../media/image7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4.png"/><Relationship Id="rId11" Type="http://schemas.openxmlformats.org/officeDocument/2006/relationships/image" Target="../media/image82.png"/><Relationship Id="rId5" Type="http://schemas.openxmlformats.org/officeDocument/2006/relationships/image" Target="../media/image52.png"/><Relationship Id="rId10" Type="http://schemas.openxmlformats.org/officeDocument/2006/relationships/image" Target="../media/image81.png"/><Relationship Id="rId4" Type="http://schemas.openxmlformats.org/officeDocument/2006/relationships/image" Target="../media/image51.png"/><Relationship Id="rId9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3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62.xml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5.png"/><Relationship Id="rId5" Type="http://schemas.openxmlformats.org/officeDocument/2006/relationships/image" Target="../media/image39.gif"/><Relationship Id="rId10" Type="http://schemas.openxmlformats.org/officeDocument/2006/relationships/image" Target="../media/image52.png"/><Relationship Id="rId4" Type="http://schemas.openxmlformats.org/officeDocument/2006/relationships/image" Target="../media/image84.png"/><Relationship Id="rId9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6.png"/><Relationship Id="rId4" Type="http://schemas.openxmlformats.org/officeDocument/2006/relationships/image" Target="../media/image39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E00500-2BC0-AE5D-FD4E-925702EE26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 3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FE99639-8739-548A-43DA-D57468F76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4552874-F251-8004-393A-8DD198A1703D}"/>
                </a:ext>
              </a:extLst>
            </p:cNvPr>
            <p:cNvSpPr/>
            <p:nvPr/>
          </p:nvSpPr>
          <p:spPr>
            <a:xfrm rot="21027887">
              <a:off x="3409244" y="3431822"/>
              <a:ext cx="1478845" cy="496711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89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الأساليب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تراكيب(30)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0F3C310-4F38-4707-1652-C6C6DE0DC22F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C506848-C42F-7B09-A339-1DAAB9D1390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C3AD0215-EC35-20DE-7F96-D1F56C90AEA3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372AABA-52EF-62E2-8E17-0E687E1AD00B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7E22D5-717A-65D2-8B27-41C3570FBD48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الأول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46786" y="2106898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909622" y="4561042"/>
            <a:ext cx="1696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337" y="327944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noProof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02- أساليب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6905" y="46007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6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تحدي الفهم</a:t>
            </a:r>
            <a:endParaRPr lang="ar-MA" sz="2200" b="1" dirty="0">
              <a:cs typeface="Microsoft Uighur" panose="02000000000000000000" pitchFamily="2" charset="-78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202B2D0-0827-C02C-EC18-1BDFD6CE4881}"/>
              </a:ext>
            </a:extLst>
          </p:cNvPr>
          <p:cNvSpPr txBox="1">
            <a:spLocks/>
          </p:cNvSpPr>
          <p:nvPr/>
        </p:nvSpPr>
        <p:spPr>
          <a:xfrm>
            <a:off x="2062624" y="357082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 التوجيه و الإرشاد و صيغه.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98A01717-6281-53F4-C659-F5971F993D54}"/>
              </a:ext>
            </a:extLst>
          </p:cNvPr>
          <p:cNvSpPr txBox="1">
            <a:spLocks/>
          </p:cNvSpPr>
          <p:nvPr/>
        </p:nvSpPr>
        <p:spPr>
          <a:xfrm>
            <a:off x="2164905" y="50297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"كَوْكَبُنا بَيْنَ أَيْدينا": الحصة الثانية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للتحدث</a:t>
            </a:r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وتوظيف أساليب التوجيه و الإرشاد و صيغه؛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للتحدث لتقديم توجيهات.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EA4454-9C21-5CAA-268D-26E54F009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1DA46E-B720-B26C-BC4F-F8F7D30552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EB3CD5-0BF5-A60F-798C-13C27C402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991239-F378-65D4-3F5A-B45BF2C4D7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7BA63E-4315-0814-03D3-18B00BB8B8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03B109-22DE-4473-6877-DD8329ADB0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9A8623-8959-CF4E-9EF3-DDC7BD48F9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45E342-2338-4F67-C9E7-0BAEDE9343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051929-6881-B930-48B3-3451A3AD78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8F875D-E02E-888E-DD7B-B79CC8FAC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472CE1-50B4-333D-2A7A-161DDA97A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8DD665-3BA7-8B5F-8169-ED6E6F9C1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446970-511E-384B-A21D-5500BA1BE6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A41CA58-373C-08D2-8179-940D3CF24D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10ED0D-946A-DE6F-41E3-3694151447A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24A9B-0930-8261-405D-CFD91BCB6A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5B66EF-B188-DD87-3523-330D04CF2C3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أساليب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55A89F-9A40-21BA-B198-05671729F7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D93633E0-83AA-9EA2-350E-9C27A945D917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0B1BAB3E-6EBA-2613-7D37-5F0489935A3F}"/>
              </a:ext>
            </a:extLst>
          </p:cNvPr>
          <p:cNvSpPr txBox="1"/>
          <p:nvPr/>
        </p:nvSpPr>
        <p:spPr>
          <a:xfrm>
            <a:off x="14497" y="5610280"/>
            <a:ext cx="8967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buClrTx/>
              <a:buSzTx/>
              <a:defRPr/>
            </a:pP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</a:t>
            </a:r>
            <a:r>
              <a:rPr lang="ar-MA" sz="4000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أَشْتَغِلُ مَعَ زَميلي</a:t>
            </a: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أَخيراً أَعْمَلُ بِمُفْرَدي.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ABCE02-0385-41BF-9E92-11BB3F1404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2178383-4405-C417-1C72-F95E6E9783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9863" y="4008840"/>
            <a:ext cx="1189810" cy="1189810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E572CC-0F20-B43E-51D9-BD840BD90F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96" y="3865169"/>
            <a:ext cx="1628895" cy="1628895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ACAE1E-2A04-60E8-727B-476082403F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35" y="3971227"/>
            <a:ext cx="1325826" cy="1325826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1DE100-D71E-F5E5-0130-BF7536E799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9F09B1-BBC4-7079-3428-079B933675E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F29D1F-0C75-839A-01C9-DD326B45F41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006252-3B25-C967-6F6B-F23C7112C01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663A67-338C-BCA0-EF72-0BBDC1BF9E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09ED6D-3500-71AF-354D-72F5786895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A8D130-1FA5-A0CD-0530-209A063803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69761-E505-94E1-935E-56F152AE493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653094-91FA-DB26-2318-0B241B785F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أنشطة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65EEE5-97F7-9D58-48C0-31023C526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8D0BBC4-BA57-D49A-ACE8-B55A13BF4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1A14E1-7D96-9094-06FA-2B396F8751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EBA8EA-DA76-ED5E-FC8C-0AB655E04C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FDD7BC-6D59-7B7E-79E9-C0F5348D29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D2DB4C9-87AE-3ECE-D7C6-7BB91867FA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90DC75-ECD7-54C1-E9C9-DD37BE0790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0FF428-1F25-DED6-A2B8-EF8EC34F06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5A6CBE-9795-8571-D705-6F9C9C7BDFE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42E7B8-0721-92D1-FF41-B6C365EE34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014995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175D2B-0A9E-2B48-003E-0446A8B3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659F21-ABCC-23DC-15EF-FB2678891C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C2BB73-1E3C-7EEE-7598-19096AC154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C7C86A-771B-023A-AB1D-2EF3739CE7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511974D-63DE-1A27-4133-4AF5BAB361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F2259E-A6F9-2E07-8ECC-3C17C4E510A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E4DFF-F35C-F517-8594-21EA9ADF60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B2AF11-1B25-425B-AFE3-7015B925DE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7B8D2E-3B6E-85DE-32B4-0F3EA861F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3952457D-E678-B913-4D3D-94204B75B3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C8BC1C39-1302-A0B6-AE7E-7D6FA613AD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ABB3A39-F4E8-294B-F1D7-59328FE919C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996906B-1E8E-A119-35A1-31D950C72B0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E06591B8-2C5F-3339-F41D-633F38EE8E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5740BC3-7DA1-D87E-5E06-35B2BFDFE13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F6A5ACF2-2A41-69BF-2E13-21320875819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31ABA3B-71E9-01B8-D9F9-579ACBAF6D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97C7D381-E8D7-615F-AFBF-9FEEFAC8AB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F15292-8992-B49C-6A1A-FF26CAFD6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518" y="1704227"/>
            <a:ext cx="5678991" cy="449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20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ثانية 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82EB2C0-CDC2-B847-A207-45FC4490EC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9E0163A0-AC86-E9BB-0FC9-668E84B8A0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05E3D87C-2E2C-1294-4CDF-7E6BFB31A3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A8CEE13-7AB7-76D6-5845-8A7824373D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E3B3797-95A0-7521-61B0-CCF64CCB0C8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D79D0D4-2814-D77C-547D-3AC59262E72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D62EDD7-17CC-8A15-A607-C6784F6877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7AA33E35-03D3-10EA-CDDD-D1A57F076B3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B369187-4CBB-0B88-3C5F-B8BF7EC29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5CCAB6-7423-B750-B661-2DE5179AE8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653" y="1914888"/>
            <a:ext cx="8173312" cy="45586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B0D710-B708-4290-65F9-7B918B30D7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9" y="1383779"/>
            <a:ext cx="852171" cy="141848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837363E-F29A-9891-B0AA-780E4812E9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FB51A934-C048-F042-B715-CCFE1F67688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E570C172-66EB-7A0D-D50C-A17D132EA4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AEE9F9C0-8089-9CB8-C8C2-22A88C2B57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5E67BD57-0C23-FAD0-FD37-E080060ACE6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F47692A-E0DF-41E8-3D39-3C66D1B8364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CAD2DC56-0DA4-9D48-175E-810223799A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42F19FC6-5BD9-EF66-5CED-F7B870BD27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6C580A3D-5CAB-1268-2314-E47F8AC099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C19D2F-72A3-8971-1C67-E0CA8503CD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518" y="1704227"/>
            <a:ext cx="5678991" cy="449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A72BFFE-6A0B-ADCF-5663-EF006DAD1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2DEC510-4427-856A-6188-6A1D1B15C1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ألواحكم.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7741AE1-A6AC-106B-75E2-99D80E0BFD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E3671FC9-412E-4BBD-E275-35F979CAA7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FFD8BB17-6509-D065-4458-4495EBB08F6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0FB8C4FD-A6CC-63DA-966C-4185205F61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8FC8333-6F07-9297-B429-5F3C7362C1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99984DB-7659-97E2-7AD2-BB262FA7412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08B33002-F7AE-7AE1-3912-1844D61383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AEF8245A-8817-FF18-9C31-8BB56C3FE0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4849A5EE-10DE-6514-4F92-1A3D1574806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438BD2-1CDA-184C-1E44-F40A298283E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EBE5FE-171B-FC03-ACD0-C0F7AAB21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518" y="1704227"/>
            <a:ext cx="5678991" cy="4496292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FF223705-66C0-AEF6-42DE-6635402F0CE7}"/>
              </a:ext>
            </a:extLst>
          </p:cNvPr>
          <p:cNvSpPr txBox="1">
            <a:spLocks/>
          </p:cNvSpPr>
          <p:nvPr/>
        </p:nvSpPr>
        <p:spPr>
          <a:xfrm>
            <a:off x="6860672" y="4426645"/>
            <a:ext cx="758810" cy="120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Dosis Medium"/>
              <a:buNone/>
              <a:tabLst/>
              <a:defRPr/>
            </a:pPr>
            <a:r>
              <a:rPr kumimoji="0" lang="ar-MA" sz="63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5252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D921535-9EC8-B0ED-4BDE-A23A74E27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E124E23-2151-BA33-238C-2579743D47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E56B0018-5EE3-BF7E-6FA1-B962649916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4BC96924-4A6C-57FF-CF08-61B7D4F2CBC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A0994111-17C6-5BE3-2FB1-18831322A35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D6989275-73C7-D9BA-5C15-47FA70BB47F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21C4144F-7DE8-8414-2A5B-D6A1FB6C047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BB722C59-62BB-076B-0F00-E4BD760F7C7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EAAA7B02-E948-0340-FDDE-A2B38BF28D0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6E4FCDB7-84CB-7DFE-DD56-50C9A2D38D6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EF9AE38B-13E4-2326-B2F7-E9CB1FA2DB0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3D22EBA-4203-7F60-1B5A-691B493955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0E2D88-C9D9-8337-AD38-2098F6903B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001" y="1858816"/>
            <a:ext cx="6590347" cy="42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232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781AEC4-713A-0C2A-B554-942249A3E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AE76B94-7F31-9303-DE5A-2D88FFAAC3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15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ثانية 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AFC0439-97AC-599E-7FA2-2E4A962B748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17316B3D-8CED-C689-3075-3136E18D5C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D4137C8-B541-BC31-2D31-C635F7F7DA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9E6C70DE-2840-D0B2-1DE1-BE12F0C01B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A50C8D83-229C-16C4-6251-6D291A3F0AD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46241AB9-BC2B-7C77-24F2-AF03ECB6CF1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C470F54-340B-FABB-E990-3E28C91DD10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28479288-F921-10C7-38B5-029AECF7A3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9221B93A-D412-6E88-660B-C01DA432B12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78CC9A57-D2F5-E146-6943-D79C743B106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DC49D88-1F39-23C5-CEA0-2749FE3078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653" y="1914888"/>
            <a:ext cx="8173312" cy="45586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D7BEEA-31A6-043B-81F3-2322888CB4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9" y="1383779"/>
            <a:ext cx="852171" cy="14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13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531C39D-40F6-36BD-CE83-EAC671E4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7E8F686-EC39-D62B-FD3A-E713CB8D4C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535B86B8-8E89-C894-B582-EA8868834B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798A3020-C97A-D179-6517-0C09DF70301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CD3B9ACB-10C8-2370-F547-FD27AE47F24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222361CA-D6F8-9ED7-0F95-9B73AFA9ED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52664570-2D2B-0D6B-61DD-33B94BBE167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C3B06A0B-DA52-E97A-82DF-BE0EC9C53F3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FD73D283-9EC1-7D87-1797-71F398EDF5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1C45C8DE-978A-E1FB-4B46-7BB98FDF6B8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BE77B03-3B2A-FFB7-C6C8-BA71BF6E0E2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D6B66E-FF24-85BC-CC8E-904C2F58918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EB7494-E01F-6D4A-910A-8084C4EE7C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001" y="1858816"/>
            <a:ext cx="6590347" cy="42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8574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BDA1D9F-0B24-61CF-8CE6-0CF7E71A8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6B11FD8-2166-4CC1-E35C-5F6C5A7BA8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ألواحكم.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B6CCDC39-A1FC-8B4F-45EB-4596368B01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949F506C-6DE9-0C33-4E9E-3AFE538F9ED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310CF875-F23E-A053-5783-B1B568EF809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21BE1ED3-D810-E7B9-A429-4159680330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C4E1C92-0A8C-55DA-3724-2BC7DCB579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82E14682-CAEC-8218-92BB-E0A3AC4291C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C8CFA55-7542-25DC-0DED-410057F04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C11E2047-66FF-7053-5AD1-8497D09BD5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8EF2369A-6991-65F0-2A16-B29611E7E05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F88944-AED8-B1ED-9E71-D1D99B8ED49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B3F87D-13EF-932D-C588-3E57C70E2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001" y="1858816"/>
            <a:ext cx="6590347" cy="4243184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E4FCB7DC-2B3A-9337-48AC-95EBAF28E053}"/>
              </a:ext>
            </a:extLst>
          </p:cNvPr>
          <p:cNvSpPr txBox="1">
            <a:spLocks/>
          </p:cNvSpPr>
          <p:nvPr/>
        </p:nvSpPr>
        <p:spPr>
          <a:xfrm>
            <a:off x="7635225" y="2772794"/>
            <a:ext cx="758810" cy="120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Dosis Medium"/>
              <a:buNone/>
              <a:tabLst/>
              <a:defRPr/>
            </a:pPr>
            <a:r>
              <a:rPr kumimoji="0" lang="ar-MA" sz="63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005520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1E853CA-B590-B187-CBDB-0A64E462E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A4D2DD9-65E7-00B5-E44B-90E21C0691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66347FEB-E285-DE27-367F-532C36C3F6D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469CE0DC-03B0-2D91-F7FF-B480E26D69C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153A1C0-24D8-94A7-B441-22BC82BFBD5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403B542-EEA0-0E4D-AF62-2134B3B0FF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EDD1E789-AC34-7C04-7BF1-D1E4C47C08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9C57AA85-3858-B3BA-7384-07170185DA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BB792511-C88F-4956-5243-868F84F7D0A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أساليب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11A87EDC-9E5B-7A7E-65DC-913BCC66BE7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02C1E4-7F6B-2279-2E91-D6889C05B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53" y="1914888"/>
            <a:ext cx="8173312" cy="45586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8F540-FEBA-39FE-35B4-1AC2A1ECB2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1383779"/>
            <a:ext cx="852171" cy="1418487"/>
          </a:xfrm>
          <a:prstGeom prst="rect">
            <a:avLst/>
          </a:prstGeom>
        </p:spPr>
      </p:pic>
      <p:sp>
        <p:nvSpPr>
          <p:cNvPr id="7" name="Google Shape;1380;p14">
            <a:extLst>
              <a:ext uri="{FF2B5EF4-FFF2-40B4-BE49-F238E27FC236}">
                <a16:creationId xmlns:a16="http://schemas.microsoft.com/office/drawing/2014/main" id="{4F510B97-8633-6BF4-CB59-E650BAC554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ED3FCA-C810-CBAA-2D2C-AD4767F30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217" y="612000"/>
            <a:ext cx="900000" cy="9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70644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أساليب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أَساليبُ ٱلتَّوْجيهِ وَ </a:t>
            </a:r>
            <a:r>
              <a:rPr lang="ar-MA" sz="2800" b="1" dirty="0" err="1">
                <a:cs typeface="Microsoft Uighur" panose="02000000000000000000" pitchFamily="2" charset="-78"/>
              </a:rPr>
              <a:t>ٱلْإِرْشادِ</a:t>
            </a:r>
            <a:r>
              <a:rPr lang="ar-MA" sz="2800" b="1" dirty="0">
                <a:cs typeface="Microsoft Uighur" panose="02000000000000000000" pitchFamily="2" charset="-78"/>
              </a:rPr>
              <a:t> وَ صِيَغُهُ.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130546" y="1777877"/>
            <a:ext cx="104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F2EC-33FB-2D3F-108D-132CC6089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5FBBDE-E68D-C4A3-399A-14A0C2511A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E2C14D-8B47-D29E-BE88-52D35FC2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0C30CC-50DC-6A54-6149-9752C9FB56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251B28C-67E9-41BD-E5BD-2DEA8D26BC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F9C73AD-AD26-66D7-4471-2B3AEB4588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7FA5CB-1A02-FF37-62E1-DF8A9E696B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660C3A-206E-03E1-282B-914697252F4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0040CE-44B5-BBC3-6C61-571B65F64D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F72603-2A0A-4B4C-2A71-0ED6C4B56C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4734C9-3EAC-44F0-439C-0DFD58B43DEB}"/>
              </a:ext>
            </a:extLst>
          </p:cNvPr>
          <p:cNvSpPr txBox="1"/>
          <p:nvPr/>
        </p:nvSpPr>
        <p:spPr>
          <a:xfrm>
            <a:off x="694944" y="675408"/>
            <a:ext cx="69045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الحصة ستصبحون قادرين على توظيف أساليب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ٱلتَّوْجيهِ وَ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ٱلْإِرْشادِ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صِيَغُهُ. تابعوا معي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71F14C-F764-24E2-BFA9-643E781A2A95}"/>
              </a:ext>
            </a:extLst>
          </p:cNvPr>
          <p:cNvSpPr txBox="1"/>
          <p:nvPr/>
        </p:nvSpPr>
        <p:spPr>
          <a:xfrm>
            <a:off x="2056089" y="3429000"/>
            <a:ext cx="5543444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أَساليبُ ٱلتَّوْجيهِ وَ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ٱلْإِرْشادِ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صِيَغُهُ.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C51C7A-2CC7-0E93-5BC3-4BAC69070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269932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D37A8-500F-2F09-4B60-0384EA07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D65199-7481-654D-C44F-A104545FB3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E50AFE-5B90-1A29-DEE6-1E563E9E8C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16AFAC-C8C7-FE5E-81ED-FC049E84A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012A73A-CCAD-6F7B-374B-2EDFA18501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F9957A-FD5D-11F5-8E78-AA563B8F9D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E94961-A8D9-DEF2-75A1-6114B1FF3F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2FAC089-3D72-8C71-68DF-E4A713FAAC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A500E0-27EC-7C3E-C36B-641EB18A8E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36FCD53-8F97-73D4-1156-9C3AAB38D3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B4195A-3DFB-DD30-D845-C96A043B2840}"/>
              </a:ext>
            </a:extLst>
          </p:cNvPr>
          <p:cNvSpPr txBox="1"/>
          <p:nvPr/>
        </p:nvSpPr>
        <p:spPr>
          <a:xfrm>
            <a:off x="131620" y="684000"/>
            <a:ext cx="7473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لإلزام شخص على القيام بأمر معين أستعمل الصيغة التالية: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ليظهر المثال.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5ED4831-A256-DEA1-CF92-67194631AC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153A8C-F327-74EE-FEEC-DEB53D32253A}"/>
              </a:ext>
            </a:extLst>
          </p:cNvPr>
          <p:cNvSpPr txBox="1"/>
          <p:nvPr/>
        </p:nvSpPr>
        <p:spPr>
          <a:xfrm>
            <a:off x="5381467" y="2701432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FD66A0-0B2C-E697-8D54-457443095DF7}"/>
              </a:ext>
            </a:extLst>
          </p:cNvPr>
          <p:cNvSpPr txBox="1"/>
          <p:nvPr/>
        </p:nvSpPr>
        <p:spPr>
          <a:xfrm>
            <a:off x="398069" y="2727478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مَنْصوبٌ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D4D53F-8FDD-126C-8106-E1A3417A1528}"/>
              </a:ext>
            </a:extLst>
          </p:cNvPr>
          <p:cNvSpPr txBox="1"/>
          <p:nvPr/>
        </p:nvSpPr>
        <p:spPr>
          <a:xfrm>
            <a:off x="4636783" y="2727478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06A011-0B32-D7B0-1036-670A1D26DD69}"/>
              </a:ext>
            </a:extLst>
          </p:cNvPr>
          <p:cNvSpPr txBox="1"/>
          <p:nvPr/>
        </p:nvSpPr>
        <p:spPr>
          <a:xfrm>
            <a:off x="605589" y="4801078"/>
            <a:ext cx="8103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تَقْتَصِدَ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ٱسْتِعْمـالِ ٱلْمـاءِ.</a:t>
            </a:r>
          </a:p>
        </p:txBody>
      </p:sp>
    </p:spTree>
    <p:extLst>
      <p:ext uri="{BB962C8B-B14F-4D97-AF65-F5344CB8AC3E}">
        <p14:creationId xmlns:p14="http://schemas.microsoft.com/office/powerpoint/2010/main" val="967951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1CED8-76C8-DCCE-D54E-32D98B615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0838BDD-30F6-D509-69B1-93188887C6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97C45F-E31A-52AC-1E2D-8CA478B127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1E272A-74D1-8153-F0A9-DB5DE8BD3E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B33D83-4C3B-6A60-2116-97BBF7564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9A57D4-DB09-64D9-E54A-D17DDC8FCC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F8DB80-7C11-E12A-131E-6ABFC5D761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B95B35-A811-292E-169F-7AB8B02E8B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EB6E40-F53D-AC15-762C-A66125DE3D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3B291A-E326-E2EE-5A7C-A226D2D6877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ED365B-35F9-ABCF-DCDF-04585FD94DF2}"/>
              </a:ext>
            </a:extLst>
          </p:cNvPr>
          <p:cNvSpPr txBox="1"/>
          <p:nvPr/>
        </p:nvSpPr>
        <p:spPr>
          <a:xfrm>
            <a:off x="131620" y="684000"/>
            <a:ext cx="7473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مثالا باستعمال هذه الصيغة؟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يقدم الأستاذ التغذية الراجعة المناسبة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F091B8F-CD8F-4612-8852-86E7224C72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1F68E5-A0A7-7248-D988-0BD043D28254}"/>
              </a:ext>
            </a:extLst>
          </p:cNvPr>
          <p:cNvSpPr txBox="1"/>
          <p:nvPr/>
        </p:nvSpPr>
        <p:spPr>
          <a:xfrm>
            <a:off x="5381467" y="2701432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4EAE9D-90E8-2DC1-0062-2D54DF4B7225}"/>
              </a:ext>
            </a:extLst>
          </p:cNvPr>
          <p:cNvSpPr txBox="1"/>
          <p:nvPr/>
        </p:nvSpPr>
        <p:spPr>
          <a:xfrm>
            <a:off x="398069" y="2727478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مَنْصوبٌ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ED43BA-EF2F-8445-DE9C-64EBA07B1B90}"/>
              </a:ext>
            </a:extLst>
          </p:cNvPr>
          <p:cNvSpPr txBox="1"/>
          <p:nvPr/>
        </p:nvSpPr>
        <p:spPr>
          <a:xfrm>
            <a:off x="4636783" y="2727478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54CACB-D7CA-8353-3D41-0F37DE292D04}"/>
              </a:ext>
            </a:extLst>
          </p:cNvPr>
          <p:cNvSpPr txBox="1"/>
          <p:nvPr/>
        </p:nvSpPr>
        <p:spPr>
          <a:xfrm>
            <a:off x="605589" y="4801078"/>
            <a:ext cx="8103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تَقْتَصِدَ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فِي ٱسْتِعْمـالِ ٱلْمـاءِ.</a:t>
            </a:r>
          </a:p>
        </p:txBody>
      </p:sp>
    </p:spTree>
    <p:extLst>
      <p:ext uri="{BB962C8B-B14F-4D97-AF65-F5344CB8AC3E}">
        <p14:creationId xmlns:p14="http://schemas.microsoft.com/office/powerpoint/2010/main" val="151476648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67FDF-0549-0EFA-91B5-4689B9D9B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050AA8-FF6E-93E8-68C3-5B0E7750AF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4CBD9A-9A78-89FF-91E1-6F1920B23A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2D424BC-16A8-C98F-277C-B240168257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4884CE-BF16-A816-E332-88D91B7204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6689380-0DA7-B7CB-70DF-9FDDF10995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E0638B-5369-5464-8B4F-EF2310CBE97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F98FDD1-7A4E-5E6F-077A-FF824E1351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0464E6-CE76-19D6-D443-E1FB0A9ACB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A8279-7BC4-C2C5-45AB-FC69C6230E9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AD72CE-9CC5-7A1C-3979-FE9001544602}"/>
              </a:ext>
            </a:extLst>
          </p:cNvPr>
          <p:cNvSpPr txBox="1"/>
          <p:nvPr/>
        </p:nvSpPr>
        <p:spPr>
          <a:xfrm>
            <a:off x="131620" y="684000"/>
            <a:ext cx="7473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لأنهى شَخْصا وَ أطلب عدم فعل شيء ما أستعمل الصيغة التالية: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ليظهر المثال.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5F40C6D-6037-E8A6-9860-5F9702D06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139AF8-CC39-CCC3-F87F-1A248E669128}"/>
              </a:ext>
            </a:extLst>
          </p:cNvPr>
          <p:cNvSpPr txBox="1"/>
          <p:nvPr/>
        </p:nvSpPr>
        <p:spPr>
          <a:xfrm>
            <a:off x="5381467" y="2701432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88CE01-EA7C-7439-10FC-D5F26F362AF1}"/>
              </a:ext>
            </a:extLst>
          </p:cNvPr>
          <p:cNvSpPr txBox="1"/>
          <p:nvPr/>
        </p:nvSpPr>
        <p:spPr>
          <a:xfrm>
            <a:off x="398069" y="2727478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C2BB78-D306-A7A3-8EF7-1D7A821441D7}"/>
              </a:ext>
            </a:extLst>
          </p:cNvPr>
          <p:cNvSpPr txBox="1"/>
          <p:nvPr/>
        </p:nvSpPr>
        <p:spPr>
          <a:xfrm>
            <a:off x="4636783" y="2727478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B13C79-CD63-DA62-1EC9-C1BC25ACF7FB}"/>
              </a:ext>
            </a:extLst>
          </p:cNvPr>
          <p:cNvSpPr txBox="1"/>
          <p:nvPr/>
        </p:nvSpPr>
        <p:spPr>
          <a:xfrm>
            <a:off x="605589" y="4801078"/>
            <a:ext cx="8103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ٱلنِّفـايـاتِ في ٱلشّـارِعِ.</a:t>
            </a:r>
          </a:p>
        </p:txBody>
      </p:sp>
    </p:spTree>
    <p:extLst>
      <p:ext uri="{BB962C8B-B14F-4D97-AF65-F5344CB8AC3E}">
        <p14:creationId xmlns:p14="http://schemas.microsoft.com/office/powerpoint/2010/main" val="3946120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7390-CF20-1456-8447-7D70FCFE0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305BF0F-7539-5846-3D79-0594AC316D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2C0CD8-A749-A5E2-70B4-F9D2864B0B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EC175AA-B91C-5348-EF37-12AB60B0A3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EB5806F-E8DF-F658-FB11-05591D01E1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6CB37FF-B6DF-EE13-501C-F3B39CA8FC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4A1907-618F-4E87-035F-8A6CE52503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DF640B-4229-C530-70F4-9B9C842888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DA6B2B-92A4-A587-BF49-38FDFDB716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99929D-FCAD-D8A6-B4F3-C07D8EC1727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33E255-D326-DA34-A652-FF41CE3BC8D9}"/>
              </a:ext>
            </a:extLst>
          </p:cNvPr>
          <p:cNvSpPr txBox="1"/>
          <p:nvPr/>
        </p:nvSpPr>
        <p:spPr>
          <a:xfrm>
            <a:off x="131620" y="684000"/>
            <a:ext cx="7473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مثالا باستعمال هذه الصيغة؟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يقدم الأستاذ التغذية الراجعة المناسبة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3FCFD80-88DD-377B-5278-25F21A7E70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2EDF4FA-4295-0578-014B-F6D2181A653E}"/>
              </a:ext>
            </a:extLst>
          </p:cNvPr>
          <p:cNvSpPr txBox="1"/>
          <p:nvPr/>
        </p:nvSpPr>
        <p:spPr>
          <a:xfrm>
            <a:off x="5381467" y="2701432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3EDB15-D6F4-C73B-8987-B26982639303}"/>
              </a:ext>
            </a:extLst>
          </p:cNvPr>
          <p:cNvSpPr txBox="1"/>
          <p:nvPr/>
        </p:nvSpPr>
        <p:spPr>
          <a:xfrm>
            <a:off x="398069" y="2727478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37787F-8CF9-F241-AF9E-44E13A762B7E}"/>
              </a:ext>
            </a:extLst>
          </p:cNvPr>
          <p:cNvSpPr txBox="1"/>
          <p:nvPr/>
        </p:nvSpPr>
        <p:spPr>
          <a:xfrm>
            <a:off x="4636783" y="2727478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BF4FE9-D653-06EF-2DC0-FA3A8E9EBD9E}"/>
              </a:ext>
            </a:extLst>
          </p:cNvPr>
          <p:cNvSpPr txBox="1"/>
          <p:nvPr/>
        </p:nvSpPr>
        <p:spPr>
          <a:xfrm>
            <a:off x="605589" y="4801078"/>
            <a:ext cx="8103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ٱلنِّفـايـاتِ في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ٱلشّـارِعِ.</a:t>
            </a:r>
          </a:p>
        </p:txBody>
      </p:sp>
    </p:spTree>
    <p:extLst>
      <p:ext uri="{BB962C8B-B14F-4D97-AF65-F5344CB8AC3E}">
        <p14:creationId xmlns:p14="http://schemas.microsoft.com/office/powerpoint/2010/main" val="48424777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F0F56-AA77-EAFD-817D-C0D6A9BE0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0E3C64-7B41-18B6-0A6B-60C20BD0EC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F61398-038A-A086-C6BD-A05A72BE41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1FE989-5E1A-AAE8-3347-C01475412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DB59B0C-8F12-11D5-0010-2CB250029C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5823F4D-7DDE-E5D7-679E-2C9A94F05F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0654BF-F1E9-D71C-AA44-9CBF90FFDA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ED8FDA-595D-D2C2-F2FC-A514B70773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F5C437-2637-E3C4-279A-986D5A0BA0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6EB2D3-2215-144A-2370-8035C2E7FF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5F47F6-2BD4-A94A-4B01-C30CE24395C4}"/>
              </a:ext>
            </a:extLst>
          </p:cNvPr>
          <p:cNvSpPr txBox="1"/>
          <p:nvPr/>
        </p:nvSpPr>
        <p:spPr>
          <a:xfrm>
            <a:off x="131620" y="684000"/>
            <a:ext cx="7473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لأطلب من شخص القيام بعمل معين أستعمل الصيغة التالية: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ليظهر المثال.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9275FDA-29C3-B93B-8FFF-255C57EFB3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D25DC9-B8BD-1935-9F11-7F91D6EF434C}"/>
              </a:ext>
            </a:extLst>
          </p:cNvPr>
          <p:cNvSpPr txBox="1"/>
          <p:nvPr/>
        </p:nvSpPr>
        <p:spPr>
          <a:xfrm>
            <a:off x="1780698" y="2777558"/>
            <a:ext cx="5156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ٱلْأَمْرِ في بِدايَةِ ٱلْجُمْلَةِ.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663DB2-07E0-3B20-24F8-82261BC77557}"/>
              </a:ext>
            </a:extLst>
          </p:cNvPr>
          <p:cNvSpPr txBox="1"/>
          <p:nvPr/>
        </p:nvSpPr>
        <p:spPr>
          <a:xfrm>
            <a:off x="605589" y="4801078"/>
            <a:ext cx="8103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نَظِّفْ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حَيَّكَ مِنَ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ٱلْأَوْسـاخِ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6941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DD53A-A29A-B525-A1B4-F8EA26037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BFCC3C6-F9D4-49F5-4F8C-D5A1CB6A3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A275E6-67B2-D65E-0A5C-16E73C0F3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2DB70D-FE8B-9319-B899-35420ED639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214899B-80CC-2533-DA93-A8CE703F82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888741B-EFAA-76E4-882C-5644FA6B4F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623F8A-8F64-4BF3-E372-1144FDD5F3B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EC3670-7AEE-151F-BDDE-A8C52CA2E5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0CD9B25-81B9-F8A4-3DFF-30340A6609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8B8C117-4111-C035-D79A-09273286D27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D0A733-870C-88D8-A83B-87E19748EDE0}"/>
              </a:ext>
            </a:extLst>
          </p:cNvPr>
          <p:cNvSpPr txBox="1"/>
          <p:nvPr/>
        </p:nvSpPr>
        <p:spPr>
          <a:xfrm>
            <a:off x="131620" y="684000"/>
            <a:ext cx="7473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مثالا باستعمال هذه الصيغة؟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يقدم الأستاذ التغذية الراجعة المناسبة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76A7E6D-3A84-BBD8-72DA-221CE9A649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8A15C3-B107-2892-4FFA-BADEF33C9833}"/>
              </a:ext>
            </a:extLst>
          </p:cNvPr>
          <p:cNvSpPr txBox="1"/>
          <p:nvPr/>
        </p:nvSpPr>
        <p:spPr>
          <a:xfrm>
            <a:off x="1780698" y="2777558"/>
            <a:ext cx="5156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ٱلْأَمْرِ في بِدايَةِ ٱلْجُمْلَةِ.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BD51E61-E8A3-67F3-934E-A7FE77D90A44}"/>
              </a:ext>
            </a:extLst>
          </p:cNvPr>
          <p:cNvSpPr txBox="1"/>
          <p:nvPr/>
        </p:nvSpPr>
        <p:spPr>
          <a:xfrm>
            <a:off x="605589" y="4801078"/>
            <a:ext cx="8103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نَظِّفْ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حَيَّكَ مِنَ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ٱلْأَوْسـاخِ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54577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86513-D719-633E-4D17-076B295B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E84A47D-FD1E-7DDF-897C-3B465F50A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D207F0-704E-E34E-2EA0-51888B4CBA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29AC24-B1B1-15B2-024A-92114306E3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1C4F8D7-AB51-FC8A-ED9E-0FE59317FC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E8E01E8-C9B3-DB18-2D13-15771FCFFF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3DF2C77-512C-B042-8C94-203D04B7F01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767938-6209-A32A-B1E0-A2DEBC7C9F8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0113C6-79C6-7967-5BBD-B9003FA920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588A08-5A1C-63EF-A35F-1A53D631258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06A4D-F56F-5F8F-58B3-0C87CAED4365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ببعض صيغ التوجيه والإرشاد التي تعرفنا عليها؟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F65B19-CC75-9E77-A30C-31AEE8F570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D0C368-47E3-459B-DEE6-C0751E7D3111}"/>
              </a:ext>
            </a:extLst>
          </p:cNvPr>
          <p:cNvSpPr txBox="1"/>
          <p:nvPr/>
        </p:nvSpPr>
        <p:spPr>
          <a:xfrm>
            <a:off x="2056089" y="3429000"/>
            <a:ext cx="5543444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أَساليبُ ٱلتَّوْجيهِ وَ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ٱلْإِرْشادِ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صِيَغُهُ.</a:t>
            </a:r>
          </a:p>
        </p:txBody>
      </p:sp>
    </p:spTree>
    <p:extLst>
      <p:ext uri="{BB962C8B-B14F-4D97-AF65-F5344CB8AC3E}">
        <p14:creationId xmlns:p14="http://schemas.microsoft.com/office/powerpoint/2010/main" val="257128768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64D8-6F67-BF95-9239-37765DF8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FF68047-DE22-E3F7-CABF-69CF8BA89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972D56-239C-96DA-3CF4-5CE9AD460C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19483A-2D1E-1646-3396-4607B55E80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31A6776-299A-63F6-D23E-E2BE313F87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B96F2-6564-115D-16DD-0263A515B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07FB01-10F0-8CB6-713F-0E5D6E4C3C9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9AE8C8-659D-537E-D399-6482A73CE0D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7FB0C8-C6F1-1F57-A8D8-4F3A025C39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4BF37F-1B16-482E-D093-F5CA60D610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C2FE40-5ACE-C311-2D46-CBAF451B4ADB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C24DC8-29C3-4F5B-77A0-A414EB6B3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C65405-D578-4E89-0C41-D2AAB8C5728D}"/>
              </a:ext>
            </a:extLst>
          </p:cNvPr>
          <p:cNvSpPr txBox="1"/>
          <p:nvPr/>
        </p:nvSpPr>
        <p:spPr>
          <a:xfrm>
            <a:off x="5499751" y="2253249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BFE19E-AFA0-34FA-71B8-1B149366E4EE}"/>
              </a:ext>
            </a:extLst>
          </p:cNvPr>
          <p:cNvSpPr txBox="1"/>
          <p:nvPr/>
        </p:nvSpPr>
        <p:spPr>
          <a:xfrm>
            <a:off x="516353" y="2279295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مَنْصوبٌ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C290F5-DC13-7F15-06B3-8FA990755CF1}"/>
              </a:ext>
            </a:extLst>
          </p:cNvPr>
          <p:cNvSpPr txBox="1"/>
          <p:nvPr/>
        </p:nvSpPr>
        <p:spPr>
          <a:xfrm>
            <a:off x="4755067" y="2279295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E38802-9E3D-91A0-ADAF-B08FD49E35FA}"/>
              </a:ext>
            </a:extLst>
          </p:cNvPr>
          <p:cNvSpPr txBox="1"/>
          <p:nvPr/>
        </p:nvSpPr>
        <p:spPr>
          <a:xfrm>
            <a:off x="5905422" y="3748887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581ED4-D44A-D1A5-DF5A-04C8AA559CDA}"/>
              </a:ext>
            </a:extLst>
          </p:cNvPr>
          <p:cNvSpPr txBox="1"/>
          <p:nvPr/>
        </p:nvSpPr>
        <p:spPr>
          <a:xfrm>
            <a:off x="922024" y="3774933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7C8A62-E961-3E3C-CF7A-D7D63AB48A33}"/>
              </a:ext>
            </a:extLst>
          </p:cNvPr>
          <p:cNvSpPr txBox="1"/>
          <p:nvPr/>
        </p:nvSpPr>
        <p:spPr>
          <a:xfrm>
            <a:off x="5160738" y="3774933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3E8FCF-6CE6-00A5-3EBC-0AB4A6CC05CB}"/>
              </a:ext>
            </a:extLst>
          </p:cNvPr>
          <p:cNvSpPr txBox="1"/>
          <p:nvPr/>
        </p:nvSpPr>
        <p:spPr>
          <a:xfrm>
            <a:off x="1726259" y="5167542"/>
            <a:ext cx="5156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ٱلْأَمْرِ في بِدايَةِ ٱلْجُمْلَةِ.</a:t>
            </a:r>
          </a:p>
        </p:txBody>
      </p:sp>
    </p:spTree>
    <p:extLst>
      <p:ext uri="{BB962C8B-B14F-4D97-AF65-F5344CB8AC3E}">
        <p14:creationId xmlns:p14="http://schemas.microsoft.com/office/powerpoint/2010/main" val="2328343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F1018-74DD-01FC-77BA-AAA4A7F64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F3E72D4-7B69-7874-BD06-1D82D137CA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0FE55E-C8BA-C321-1752-A108336C5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B2D458-ECD1-39F9-B4EA-A11A0E7D57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FFAA9C2-2136-42D8-4E5E-9AAADA3F9E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02400A8-7BAB-9BEF-706F-299AAC304F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B04CEB-1B26-3463-50C5-9FC34F7A87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208362-1473-E8B0-2491-D5789502D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5F9E87-A9DC-B098-6031-D22E7625050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3BBD51-D3A3-0C45-9152-7E4EBB7421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AC2C32-EA5C-EA03-D32E-2F0E89655C3D}"/>
              </a:ext>
            </a:extLst>
          </p:cNvPr>
          <p:cNvSpPr txBox="1"/>
          <p:nvPr/>
        </p:nvSpPr>
        <p:spPr>
          <a:xfrm>
            <a:off x="-309475" y="72556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الكراسة ، ص: 136، وفي ثنائيات أنجزوا نشاط التالي:</a:t>
            </a:r>
          </a:p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يوجه الأستاذ(ة) المتعلمين إلى أن الإجابة ستكون شفهية.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22C31-9ADA-FBA7-4F21-EC5922D73C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237AF7-AF85-1D43-CC86-E9EAA42510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1537" y="1584000"/>
            <a:ext cx="3410924" cy="485798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46BF27-1DC5-D732-82F1-34825B019433}"/>
              </a:ext>
            </a:extLst>
          </p:cNvPr>
          <p:cNvSpPr/>
          <p:nvPr/>
        </p:nvSpPr>
        <p:spPr>
          <a:xfrm>
            <a:off x="3148444" y="3726115"/>
            <a:ext cx="2935948" cy="1053703"/>
          </a:xfrm>
          <a:prstGeom prst="roundRect">
            <a:avLst>
              <a:gd name="adj" fmla="val 67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0109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0B5A-C82E-9567-C758-1D39B653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72B506-4E1E-F072-79D7-44C16D14EF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71C261-ED97-93EE-3F77-27E24A4FE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FAD67-6378-C27E-6FA4-D127CE72DF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8160386-03F7-5624-A03D-1621BAE3A7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5627999-43A4-0325-61C5-E3C44EA5C9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59AD57-E2FD-2662-CBF9-2E24294CD9F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867141-10AA-3A75-4DC6-2AD2797DAB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1045BF0-B8A3-2690-8BC5-DED2FC31AE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5E779D-C79B-6F60-DE4B-088B9D80D7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FB957D-D85E-6C5B-CA49-48BE3A1EC945}"/>
              </a:ext>
            </a:extLst>
          </p:cNvPr>
          <p:cNvSpPr txBox="1"/>
          <p:nvPr/>
        </p:nvSpPr>
        <p:spPr>
          <a:xfrm>
            <a:off x="-309475" y="72556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أتمم بأسلوب التوجيه المناسب: حافِظْ – عَلَيْكَ أَنْ - لا</a:t>
            </a:r>
          </a:p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يوجه الأستاذ(ة) المتعلمين إلى أن الإجابة ستكون شفهية.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D9206F-E1A0-8FF2-30FC-9D2A0A0FAC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8E76B-3748-8F47-1920-4C2E7D85D5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583" y="1584000"/>
            <a:ext cx="6287045" cy="6629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5814DD-3512-85B7-0E4E-3B4610E87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097" y="2431138"/>
            <a:ext cx="8346152" cy="33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6051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FC78C-8121-54E4-61DA-11EF54DED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357416-A650-C675-77E4-E2A081C2B2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046452-D52C-9D9A-272B-FF83C0354A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D33E7D4-682E-E390-AA5B-0BAD154BE9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21EACAE-94D2-7A82-9757-BD5C57837C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BD67AA0-2532-5EE2-1C9C-9964417DEE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60A4C09-6437-13EB-E10C-351658719D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5BDBE4-6D95-BA5C-4966-74AA92D220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BE2EA84-09A0-F783-058B-8642EEF99E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15260A-93CB-3DEA-C851-57352FE676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EA5E86B-5B39-301F-7C6E-6C0E77DF2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BB7201-819A-80A6-55C3-C4EABE4B536B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لنصحح. من يقدم لنا الجواب؟</a:t>
            </a:r>
          </a:p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 على زر جهاز التحكم لتظهر الإجابات تباعا.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6871556-C91D-3E6F-8614-C3C768AA6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583" y="1584000"/>
            <a:ext cx="6287045" cy="66299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30EC10-2EC1-8D27-41F1-5649C28ED9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097" y="2431138"/>
            <a:ext cx="8346152" cy="33254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2CC330-738E-3948-0278-46083495416A}"/>
              </a:ext>
            </a:extLst>
          </p:cNvPr>
          <p:cNvSpPr/>
          <p:nvPr/>
        </p:nvSpPr>
        <p:spPr>
          <a:xfrm>
            <a:off x="6797220" y="2507839"/>
            <a:ext cx="1849186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يَجِبُ عَلَيْكَ أَنْ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95B875-CCAF-5263-2193-81795C954E91}"/>
              </a:ext>
            </a:extLst>
          </p:cNvPr>
          <p:cNvSpPr/>
          <p:nvPr/>
        </p:nvSpPr>
        <p:spPr>
          <a:xfrm>
            <a:off x="6525063" y="3347279"/>
            <a:ext cx="1849186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حافِظِ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3612C-FF0D-BF29-61E4-B468F5A9B3F2}"/>
              </a:ext>
            </a:extLst>
          </p:cNvPr>
          <p:cNvSpPr/>
          <p:nvPr/>
        </p:nvSpPr>
        <p:spPr>
          <a:xfrm>
            <a:off x="6797220" y="4194417"/>
            <a:ext cx="1849186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عَلَيْكَ أَنْ</a:t>
            </a:r>
            <a:endParaRPr lang="fr-FR" sz="2800" b="1" kern="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369025-28C6-6F9D-52B5-215DC231AB9D}"/>
              </a:ext>
            </a:extLst>
          </p:cNvPr>
          <p:cNvSpPr/>
          <p:nvPr/>
        </p:nvSpPr>
        <p:spPr>
          <a:xfrm>
            <a:off x="7595185" y="5017053"/>
            <a:ext cx="549995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endParaRPr lang="fr-FR" sz="2800" b="1" kern="0" dirty="0">
              <a:solidFill>
                <a:srgbClr val="C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8DB650-3525-6A0D-1D48-203C0EC9D462}"/>
              </a:ext>
            </a:extLst>
          </p:cNvPr>
          <p:cNvSpPr/>
          <p:nvPr/>
        </p:nvSpPr>
        <p:spPr>
          <a:xfrm>
            <a:off x="3304849" y="2507839"/>
            <a:ext cx="549995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endParaRPr lang="fr-FR" sz="2800" b="1" kern="0" dirty="0">
              <a:solidFill>
                <a:srgbClr val="C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F7743F-D5A6-D192-A437-8F9D20A7468E}"/>
              </a:ext>
            </a:extLst>
          </p:cNvPr>
          <p:cNvSpPr/>
          <p:nvPr/>
        </p:nvSpPr>
        <p:spPr>
          <a:xfrm>
            <a:off x="3216009" y="3367213"/>
            <a:ext cx="549995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endParaRPr lang="fr-FR" sz="28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98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BD94B-D817-4145-9E6B-4BD6807BE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ADA9233-561A-6D0C-FA76-2AE9B5E72D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5134C8-7097-7038-FC42-0EBFA624FC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0A6EFA-CB4F-C546-7C41-6E28128E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CE0CDDB-6C46-60D1-2EE9-1435740AC0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63E4DE6-DF3D-0F57-D207-4AABEA2F7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A5B363-C2B6-D32D-1742-F6DF022B5AB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F6F6E2-5ECB-05BB-A2AD-4F06BCC6EE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F47BA3-2AA7-1F95-B560-9CE6350CFEE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032452-87DD-EA87-A047-E521F1A822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27C466-ABBC-FB28-0408-B0C25635F062}"/>
              </a:ext>
            </a:extLst>
          </p:cNvPr>
          <p:cNvSpPr txBox="1"/>
          <p:nvPr/>
        </p:nvSpPr>
        <p:spPr>
          <a:xfrm>
            <a:off x="2949848" y="746346"/>
            <a:ext cx="451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أنجزوا التمرين التالي على كراساتكم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20E41E-943E-2DE1-9EA5-D76C8C8D9B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7EC4C1-49FD-C2EB-275B-D1773E54BF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1537" y="1584000"/>
            <a:ext cx="3410924" cy="485798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99D4EB-C605-8CAF-3A2A-39831A1FA75D}"/>
              </a:ext>
            </a:extLst>
          </p:cNvPr>
          <p:cNvSpPr/>
          <p:nvPr/>
        </p:nvSpPr>
        <p:spPr>
          <a:xfrm>
            <a:off x="3148444" y="5014588"/>
            <a:ext cx="2935948" cy="1271912"/>
          </a:xfrm>
          <a:prstGeom prst="roundRect">
            <a:avLst>
              <a:gd name="adj" fmla="val 67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05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7CC7F-C577-A0AD-42DB-B91910994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8A330E8-BB14-F810-A3DE-4FD9F60019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A3A191-48D2-6E12-B554-2F5DD1688D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475726A-497A-14F8-527E-D426AEF2F8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4BDC0FE-7015-1E75-6680-6D68DBC25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2FF4FBD-EA35-A363-F8A2-A47F6D419A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49AD1C-1E49-EBC1-C4E5-387B794E0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3A3D11-09A1-CE99-52B3-C370FAE982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1160EA-16BC-5C26-BF26-B9413101ED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83CD72-434B-3B44-F1FA-7944E0DF1E0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A441E7-B0AF-EE42-4F97-627B7C8C27C2}"/>
              </a:ext>
            </a:extLst>
          </p:cNvPr>
          <p:cNvSpPr txBox="1"/>
          <p:nvPr/>
        </p:nvSpPr>
        <p:spPr>
          <a:xfrm>
            <a:off x="398069" y="684000"/>
            <a:ext cx="71545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شاهدت مجموعة من الأطفال يقطفون الأزهار و يرمون النفايات في الحديقة العامة. اقترح 4 توجيهات مناسبة باستعمال أساليب التوجيه و الإرشاد.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7D136F-DBF1-75B2-BB34-4C35C40FDB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C799C0-FCAE-DEF9-481C-01737AEF51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00" y="1882836"/>
            <a:ext cx="8166399" cy="12668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B18855-BEFD-65E9-4EF3-6013EEF6C2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8990" y="3627327"/>
            <a:ext cx="190517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55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09D88-E9EE-46D9-41BE-CA85510CC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608542-626A-38CF-EC58-D1202F4593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46C8E5-8333-7A4A-87F9-DE0A6B923C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5CB3AE-E188-1EBA-BE86-36C3BC685C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EC1568-3A54-A7FA-18BC-27DB694378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350719B-C052-8DAB-D2DE-31BD07F8AB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3EB7A64-DE9E-4B06-370A-F4E1F3D10C6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C16D398-3A90-7A1C-994C-87E5DFAB16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0044C0-5C65-CB3B-2ACB-0D4C372E19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FB08D9-34E3-A94A-C86C-D688101B02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34F1CD5-E7F8-3750-6088-0583CF91B8A3}"/>
              </a:ext>
            </a:extLst>
          </p:cNvPr>
          <p:cNvSpPr txBox="1"/>
          <p:nvPr/>
        </p:nvSpPr>
        <p:spPr>
          <a:xfrm>
            <a:off x="-261259" y="663677"/>
            <a:ext cx="7839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      - سأكتب أفضل الجمل على السبورة.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تناوب المتعلمين على تقديم إنتاجاتهم. تقديم التغذية الراجعة اللازمة.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AD9BD7-3647-CC59-BFF4-603CD0DAA2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A31D04-1D0E-1EEF-FCC4-76A8ED4769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00" y="1882836"/>
            <a:ext cx="8166399" cy="12668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6B8A96-50AC-B182-EAF6-43B0D8E9EC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8990" y="3627327"/>
            <a:ext cx="190517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2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A1EC82CA-31D1-8DD3-F0D9-EF7E91CED96B}"/>
              </a:ext>
            </a:extLst>
          </p:cNvPr>
          <p:cNvSpPr txBox="1">
            <a:spLocks/>
          </p:cNvSpPr>
          <p:nvPr/>
        </p:nvSpPr>
        <p:spPr>
          <a:xfrm>
            <a:off x="1114845" y="3359838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"كَوْكَبُنا بَيْنَ أَيْدينا": الحصة الثانية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أخذ الكلمة للتحدث لتقديم توجيهات.</a:t>
            </a:r>
          </a:p>
        </p:txBody>
      </p:sp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1187D-14C8-619F-9B24-D06D6194B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F1FE85-BE0E-1213-448A-B6BBBADBF1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4C5AD5-F9A7-7783-0E26-E068621C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F8C19BE-D771-3129-B697-94FEFF0287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B2AB14-D8AD-822F-E411-7A336D045B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7504DEE-9B9F-5769-4891-42888721A4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1EFDA-37E8-536D-D80A-3C783242E6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95E107-8E32-36E7-0F90-B5BE4502D1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444BA6-7D9A-BD46-34B3-3CCF1AC342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532BC3-CF3D-626F-D749-DDFF8A07AC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A6FBE9-61C7-A78E-7CFF-49D3AED76516}"/>
              </a:ext>
            </a:extLst>
          </p:cNvPr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الاستماع والتحدث بتذكر ما جاء في نص "كَوْكَبُنا بَيْنَ أَيْدينا".</a:t>
            </a:r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26EA7A21-3C0F-C7A8-B826-B5D37EAB594F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كَوْكَبُنا بَيْنَ أَيْدينا</a:t>
            </a:r>
            <a:endParaRPr lang="tzm-Arab-MA" sz="4000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9C6EC1-F8CA-B19A-B264-0D0B1F870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3FCB04-820D-5471-D0CC-80DDF680E0DF}"/>
              </a:ext>
            </a:extLst>
          </p:cNvPr>
          <p:cNvGrpSpPr/>
          <p:nvPr/>
        </p:nvGrpSpPr>
        <p:grpSpPr>
          <a:xfrm>
            <a:off x="972153" y="2289506"/>
            <a:ext cx="7235337" cy="3946548"/>
            <a:chOff x="880506" y="2439104"/>
            <a:chExt cx="7235337" cy="394654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16401D-F18B-5564-98E0-54A52D9A9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0506" y="2439104"/>
              <a:ext cx="7235337" cy="394654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2AAB44-585E-07EC-5184-2586BA0C1F3D}"/>
                </a:ext>
              </a:extLst>
            </p:cNvPr>
            <p:cNvSpPr/>
            <p:nvPr/>
          </p:nvSpPr>
          <p:spPr>
            <a:xfrm>
              <a:off x="5765180" y="3323063"/>
              <a:ext cx="2105003" cy="591015"/>
            </a:xfrm>
            <a:prstGeom prst="rect">
              <a:avLst/>
            </a:prstGeom>
            <a:solidFill>
              <a:srgbClr val="FAE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92548380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4DA85-2003-38C4-85B3-38C9D74EA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A6BAFD-DBF5-37EF-8D1C-032F0D1EA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9C5A9-5CD0-D2F4-0425-BD96FDB32E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1A41A7-16AD-C037-4864-27448F03A9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C5E775-1D14-4FFC-CD18-1088794080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739B108-16BD-D2A7-95D9-AACB086C1C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4FE9C5-3260-7EAA-8DE4-6BC076A4D0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CEFC83-EE2A-0BDE-346F-DA21831EDD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16B5AC-A05D-E592-660B-B0D030DAA9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4FF5944-668B-7320-2169-D58FC9B937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2B1E03-C42C-996B-9DF9-B1999337D017}"/>
              </a:ext>
            </a:extLst>
          </p:cNvPr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 أنصتوا جيدا</a:t>
            </a:r>
          </a:p>
        </p:txBody>
      </p:sp>
      <p:pic>
        <p:nvPicPr>
          <p:cNvPr id="11" name="Espace réservé pour une image  1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5A3993-2E4B-A2B9-1A0B-8B7A74DF9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FINALE -  كَوْكَبُنا بَيْنَ أَيْدينا V1 DONE-720p-260508">
            <a:hlinkClick r:id="" action="ppaction://media"/>
            <a:extLst>
              <a:ext uri="{FF2B5EF4-FFF2-40B4-BE49-F238E27FC236}">
                <a16:creationId xmlns:a16="http://schemas.microsoft.com/office/drawing/2014/main" id="{20856988-3417-8038-0B6A-7A3EF351BC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8000" y="1920227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61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9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39188-3651-D725-371E-CFC9007E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1566D6-ED6B-E41E-00BC-551D5F48BF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5E3885-8315-92B9-A14D-B92EE92F07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29B736-FC98-7230-59F9-17680F966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428D7DB-08A7-9361-8A5E-2564737B3C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79AB2F1-72E5-0835-6487-26EFE9CFD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EDF796F-502C-42C8-04BC-AC560108E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B6591A-65E6-77D2-403F-A81EA99219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F9B3AA-C24C-21A1-8500-A83D0258134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D6912B-E4EA-66BD-25C1-69D1F8FB6B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ADDA80-478C-3331-0716-92CF28F7CB11}"/>
              </a:ext>
            </a:extLst>
          </p:cNvPr>
          <p:cNvSpPr txBox="1"/>
          <p:nvPr/>
        </p:nvSpPr>
        <p:spPr>
          <a:xfrm>
            <a:off x="639378" y="815786"/>
            <a:ext cx="6829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السؤال:مـا هِيَ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ٱلْأَخْطـارُ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ذَكَرَهـا ٱلنَّصُّ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وَٱلَّتي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قَدْ تُهَدِّدُ حَيـاتَنـا؟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557F7A8-4FED-3F82-7A80-3731DE6F48D7}"/>
              </a:ext>
            </a:extLst>
          </p:cNvPr>
          <p:cNvSpPr txBox="1"/>
          <p:nvPr/>
        </p:nvSpPr>
        <p:spPr>
          <a:xfrm>
            <a:off x="639378" y="5132581"/>
            <a:ext cx="7865244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مـا هِيَ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ٱلْأَخْطـارُ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ذَكَرَهـا ٱلنَّصُّ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وَٱلَّتي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قَدْ تُهَدِّدُ حَيـاتَنـا؟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74EA93-3152-F594-1034-A64F8701DF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0F58C75-D3FE-3B0C-0049-C18C82B36D1A}"/>
              </a:ext>
            </a:extLst>
          </p:cNvPr>
          <p:cNvGrpSpPr/>
          <p:nvPr/>
        </p:nvGrpSpPr>
        <p:grpSpPr>
          <a:xfrm>
            <a:off x="2243271" y="1901535"/>
            <a:ext cx="4659913" cy="2289659"/>
            <a:chOff x="514760" y="1936815"/>
            <a:chExt cx="8114479" cy="442608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CE9782-3D14-C67D-A0A2-F3689777E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4760" y="1936815"/>
              <a:ext cx="8114479" cy="44260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7DAFD1-CFAA-4CAE-E0A5-447EC7276018}"/>
                </a:ext>
              </a:extLst>
            </p:cNvPr>
            <p:cNvSpPr/>
            <p:nvPr/>
          </p:nvSpPr>
          <p:spPr>
            <a:xfrm>
              <a:off x="6059599" y="2873891"/>
              <a:ext cx="2289857" cy="739104"/>
            </a:xfrm>
            <a:prstGeom prst="rect">
              <a:avLst/>
            </a:prstGeom>
            <a:solidFill>
              <a:srgbClr val="FAE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3204080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675D3-33B0-8F44-33BC-6CC14BAED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023BDB-4FA5-E857-489E-D689FB1FDA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46F2CA-FFD6-C866-2047-D2761A5F57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6A1B19-0E55-19AA-2242-CED6CFA751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4B39134-F890-3EF0-9085-91A419A99E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BC1AE4D-3D18-137E-990E-1D508F9119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7C44ED-FE4F-CA92-E94D-85B9E520A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DF56C2A-AC86-63A1-F068-2C2759BE79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226A22-4F87-09F4-DF55-0005FC5F0E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23791C-F539-FC7D-73C1-AD6DD6E44E8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A44059-7E38-09D3-5CD4-44DF91B5F1F9}"/>
              </a:ext>
            </a:extLst>
          </p:cNvPr>
          <p:cNvSpPr txBox="1"/>
          <p:nvPr/>
        </p:nvSpPr>
        <p:spPr>
          <a:xfrm>
            <a:off x="639378" y="815786"/>
            <a:ext cx="6829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اُذْكُرْ أَنْواعَ ٱلتَّلَوُّثِ ٱلْوارِدَةِ في ٱلنَّصِّ، وَمـا هِيَ مُسَبِّبـاتُ كُلِّ نَوْعٍ؟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839D82F-70CA-360E-4CEC-94DB4E9D5E8F}"/>
              </a:ext>
            </a:extLst>
          </p:cNvPr>
          <p:cNvSpPr txBox="1"/>
          <p:nvPr/>
        </p:nvSpPr>
        <p:spPr>
          <a:xfrm>
            <a:off x="2330114" y="4815278"/>
            <a:ext cx="5158749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اُذْكُرْ أَنْواعَ ٱلتَّلَوُّثِ ٱلْوارِدَةِ في ٱلنَّصِّ، وَمـا هِيَ مُسَبِّبـاتُ كُلِّ نَوْعٍ؟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2168E2-34DA-A814-2A6F-A6508A1D23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66CA46C-5041-A0C9-843A-9207464D31B0}"/>
              </a:ext>
            </a:extLst>
          </p:cNvPr>
          <p:cNvGrpSpPr/>
          <p:nvPr/>
        </p:nvGrpSpPr>
        <p:grpSpPr>
          <a:xfrm>
            <a:off x="2243271" y="1901535"/>
            <a:ext cx="4659913" cy="2289659"/>
            <a:chOff x="514760" y="1936815"/>
            <a:chExt cx="8114479" cy="442608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48CD94-EDA1-53FC-DD1A-6E8AB7DBA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4760" y="1936815"/>
              <a:ext cx="8114479" cy="44260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14E80A9-19E9-FFD8-04AA-0375F8333D0E}"/>
                </a:ext>
              </a:extLst>
            </p:cNvPr>
            <p:cNvSpPr/>
            <p:nvPr/>
          </p:nvSpPr>
          <p:spPr>
            <a:xfrm>
              <a:off x="6059599" y="2873891"/>
              <a:ext cx="2289857" cy="739104"/>
            </a:xfrm>
            <a:prstGeom prst="rect">
              <a:avLst/>
            </a:prstGeom>
            <a:solidFill>
              <a:srgbClr val="FAE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609797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14D4E-7DA1-0A01-20BC-64CD8F664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9ED488C-965E-7834-F2D5-388271DE54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ACF894-F6F1-3B41-E72C-D27747F3E3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E64A75-14FD-7FB3-108C-36D2AF1CD2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B78ABAB-7E4B-5AC4-A7EB-27844FF3BA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537DA19-C1BA-871D-C3B0-6C17E1BE92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E40EE4-0746-88F2-A93B-837D9E91FB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29C3B2-1820-58C5-8507-174BF7F205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C53E6D-68D3-8869-1A80-1F07C76CF7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2AACCDB-5636-F38A-3B84-F37154CF9C4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4ABE62-487D-775E-A389-933244823069}"/>
              </a:ext>
            </a:extLst>
          </p:cNvPr>
          <p:cNvSpPr txBox="1"/>
          <p:nvPr/>
        </p:nvSpPr>
        <p:spPr>
          <a:xfrm>
            <a:off x="639378" y="815786"/>
            <a:ext cx="6829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بِمـاذا شَبَّهَ ٱلْكاتِبُ ٱلتَّلَوُّثَ؟ وَكَيْفَ يَكونُ حـالُ كَوْكَبِنـا عِنْدَمـا يَفْقِدُ نَقـاءَهُ؟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7C4D0CF-9C3A-52CC-17E5-34920D215D07}"/>
              </a:ext>
            </a:extLst>
          </p:cNvPr>
          <p:cNvSpPr txBox="1"/>
          <p:nvPr/>
        </p:nvSpPr>
        <p:spPr>
          <a:xfrm>
            <a:off x="2330114" y="4815278"/>
            <a:ext cx="5158749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بِمـاذا شَبَّهَ ٱلْكاتِبُ ٱلتَّلَوُّثَ؟ وَكَيْفَ يَكونُ حـالُ كَوْكَبِنـا عِنْدَمـا يَفْقِدُ نَقـاءَهُ؟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386666-854A-9BDF-719A-041D66D90B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E9A308E-8A21-855D-33D8-307825757659}"/>
              </a:ext>
            </a:extLst>
          </p:cNvPr>
          <p:cNvGrpSpPr/>
          <p:nvPr/>
        </p:nvGrpSpPr>
        <p:grpSpPr>
          <a:xfrm>
            <a:off x="2243271" y="1901535"/>
            <a:ext cx="4659913" cy="2289659"/>
            <a:chOff x="514760" y="1936815"/>
            <a:chExt cx="8114479" cy="442608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375612-5BC8-8A88-E555-D78419F2D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4760" y="1936815"/>
              <a:ext cx="8114479" cy="44260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6E1B15-D08F-A49E-D8EA-A679F4742038}"/>
                </a:ext>
              </a:extLst>
            </p:cNvPr>
            <p:cNvSpPr/>
            <p:nvPr/>
          </p:nvSpPr>
          <p:spPr>
            <a:xfrm>
              <a:off x="6059599" y="2873891"/>
              <a:ext cx="2289857" cy="739104"/>
            </a:xfrm>
            <a:prstGeom prst="rect">
              <a:avLst/>
            </a:prstGeom>
            <a:solidFill>
              <a:srgbClr val="FAE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58082347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4FA6A-CEAB-7C53-41B3-8EC5FF7DD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7C84CB-FD21-85C5-3E34-F54A745259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176624-B0F1-3EA3-61A4-76AA08D58B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E70046-D95B-48EB-C58F-4D69E7100C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5DB12F5-E742-23EA-9888-0D07EF3E63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0FE8088-95F3-3306-75E2-D1901F63E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0A26ED-384A-2B54-F5D4-F8BB57ECCAD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C13F06-1881-E2A3-00D3-E55934A9C3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980EA7E-91CC-EBA0-106D-E0D9124E93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EC40D4-FD0C-7254-4AF2-367FB580B3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F143A-9047-A4DA-6A8F-971DB91832A5}"/>
              </a:ext>
            </a:extLst>
          </p:cNvPr>
          <p:cNvSpPr txBox="1"/>
          <p:nvPr/>
        </p:nvSpPr>
        <p:spPr>
          <a:xfrm>
            <a:off x="319751" y="903167"/>
            <a:ext cx="7071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سنخصص هذه الحصة للتدرب على تقديم توجيهات. تابعوا معي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85D1B5-FEE0-AAD7-8F6E-A4C7162915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4A7BDDC-ABA6-86D0-D005-B3B1A86D25B2}"/>
              </a:ext>
            </a:extLst>
          </p:cNvPr>
          <p:cNvSpPr txBox="1"/>
          <p:nvPr/>
        </p:nvSpPr>
        <p:spPr>
          <a:xfrm>
            <a:off x="2754931" y="3304227"/>
            <a:ext cx="4144634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تَقْديمُ تَوْجيهاتٍ</a:t>
            </a:r>
          </a:p>
        </p:txBody>
      </p:sp>
    </p:spTree>
    <p:extLst>
      <p:ext uri="{BB962C8B-B14F-4D97-AF65-F5344CB8AC3E}">
        <p14:creationId xmlns:p14="http://schemas.microsoft.com/office/powerpoint/2010/main" val="206895002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E0C1D-6AC9-6650-9CF8-443E525F2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FC0008-F6F4-1DF9-7BEE-0DE6010636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C7A1F6-7174-2454-18C7-FD4B041575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F904E9-EE86-68A8-0D01-993066C2A3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3C261AA-DD94-AD2F-73BB-F919293599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5A6AC23-692B-7E3C-9153-AFB57C59FC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D6FD28-8CE6-5F74-014C-1AA2DF8B7D7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AA4BDA-B391-4443-06CF-1F7CF3B999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577E2FC-5688-34B7-C338-8305C0DDDFA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57231F-654C-2B15-045E-EF21667110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7820BE-322E-BC2C-80B0-2D00D39526FC}"/>
              </a:ext>
            </a:extLst>
          </p:cNvPr>
          <p:cNvSpPr txBox="1"/>
          <p:nvPr/>
        </p:nvSpPr>
        <p:spPr>
          <a:xfrm>
            <a:off x="398069" y="684000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لتقديم توجيهات حول موضوع ، أتبع الخطوات التالية: أولا أحدد الخطر أو الضرر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و الأمثلة.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486EB15-F0A7-8C95-FDB1-9B3364189A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BE93C8-046D-1B4C-098C-90596DE02AAA}"/>
              </a:ext>
            </a:extLst>
          </p:cNvPr>
          <p:cNvSpPr txBox="1"/>
          <p:nvPr/>
        </p:nvSpPr>
        <p:spPr>
          <a:xfrm>
            <a:off x="787008" y="4102830"/>
            <a:ext cx="74223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كَوْكَبُنا ٱلْجَميلُ أَصْبَحَ مُعَرَّضاً لِأَخْطارٍ كَثيرَةٍ.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6AFBBC1-0D26-6CFB-4AC4-3DBF08E03898}"/>
              </a:ext>
            </a:extLst>
          </p:cNvPr>
          <p:cNvGrpSpPr/>
          <p:nvPr/>
        </p:nvGrpSpPr>
        <p:grpSpPr>
          <a:xfrm>
            <a:off x="2836504" y="1867222"/>
            <a:ext cx="3773679" cy="783193"/>
            <a:chOff x="4374573" y="2031695"/>
            <a:chExt cx="3773679" cy="783193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637D70E-38D7-95E7-E849-5B826ECFCEA5}"/>
                </a:ext>
              </a:extLst>
            </p:cNvPr>
            <p:cNvSpPr txBox="1"/>
            <p:nvPr/>
          </p:nvSpPr>
          <p:spPr>
            <a:xfrm>
              <a:off x="4374573" y="2031695"/>
              <a:ext cx="3215516" cy="783193"/>
            </a:xfrm>
            <a:prstGeom prst="roundRect">
              <a:avLst/>
            </a:prstGeom>
            <a:solidFill>
              <a:srgbClr val="ECF8F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أُحَدِّدُ ٱلْخَطَرَ أَوِ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ٱلضَّرَرَ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109028F-FC7F-17AB-10E3-7E7DDFF1E665}"/>
                </a:ext>
              </a:extLst>
            </p:cNvPr>
            <p:cNvSpPr/>
            <p:nvPr/>
          </p:nvSpPr>
          <p:spPr>
            <a:xfrm>
              <a:off x="7608252" y="2085188"/>
              <a:ext cx="540000" cy="5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55930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9897E-B1AA-F364-693B-7F148ADA0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5D7C586-763D-9438-79A2-256C065360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6B3DD7-9337-F01E-170A-45A3C817F7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5D9757-7D3F-85BA-48F9-4213DB12CA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44EAE3-0AB6-F833-E192-83BEC0E1B8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8F87C36-44FD-84DF-8F31-FE562DDFA3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F797AE-C9B1-956F-FAF6-E45B1FB5861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6ECF74-E7F5-7014-F059-0A94BC21A6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9F6E2FA-34DA-439D-D851-E753A8AC96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1D66E4-D1E2-BEA5-2469-B88A0E80C8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D883D6-3FC8-E9A7-A7F1-F67F4382C673}"/>
              </a:ext>
            </a:extLst>
          </p:cNvPr>
          <p:cNvSpPr txBox="1"/>
          <p:nvPr/>
        </p:nvSpPr>
        <p:spPr>
          <a:xfrm>
            <a:off x="398069" y="684000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أمهد لتقديم التوجيهات بأسلوب مناسب كأن أقول مثلا: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و الأمثلة.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0E6FA59-C096-0CD8-6999-73182699F1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F3F99BF-BDF1-3067-9394-A747375830BA}"/>
              </a:ext>
            </a:extLst>
          </p:cNvPr>
          <p:cNvGrpSpPr/>
          <p:nvPr/>
        </p:nvGrpSpPr>
        <p:grpSpPr>
          <a:xfrm>
            <a:off x="1546867" y="1779224"/>
            <a:ext cx="5902615" cy="783193"/>
            <a:chOff x="2276618" y="3137364"/>
            <a:chExt cx="5902615" cy="78319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BFF3674-9808-92C0-906C-6D08F3DB8A67}"/>
                </a:ext>
              </a:extLst>
            </p:cNvPr>
            <p:cNvSpPr txBox="1"/>
            <p:nvPr/>
          </p:nvSpPr>
          <p:spPr>
            <a:xfrm>
              <a:off x="2276618" y="3137364"/>
              <a:ext cx="5308549" cy="783193"/>
            </a:xfrm>
            <a:prstGeom prst="roundRect">
              <a:avLst/>
            </a:prstGeom>
            <a:solidFill>
              <a:srgbClr val="ECF8F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أُمَهِّدُ لِتَقْديمِ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ٱلتَّوْجيهاتِ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بِأُسْلوبٍ مُناسِبٍ 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332D93C-3FAC-DCC7-2075-7C39F90733FA}"/>
                </a:ext>
              </a:extLst>
            </p:cNvPr>
            <p:cNvSpPr/>
            <p:nvPr/>
          </p:nvSpPr>
          <p:spPr>
            <a:xfrm>
              <a:off x="7639233" y="3225026"/>
              <a:ext cx="540000" cy="5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79E13AD-7D49-11A6-8A13-8FD894DCF300}"/>
              </a:ext>
            </a:extLst>
          </p:cNvPr>
          <p:cNvSpPr txBox="1"/>
          <p:nvPr/>
        </p:nvSpPr>
        <p:spPr>
          <a:xfrm>
            <a:off x="787008" y="4102830"/>
            <a:ext cx="74223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عَلَيْكَ أَنْ تَتَوَخّى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ٱلْحَذَرَ،وَ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لْنَبْدَأْ أَوَّلاً  بِــــ ...</a:t>
            </a:r>
          </a:p>
        </p:txBody>
      </p:sp>
    </p:spTree>
    <p:extLst>
      <p:ext uri="{BB962C8B-B14F-4D97-AF65-F5344CB8AC3E}">
        <p14:creationId xmlns:p14="http://schemas.microsoft.com/office/powerpoint/2010/main" val="157927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A606-B642-4613-970A-627A6FD0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E84CB40-A80D-A6F9-4796-82F9F2B8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FCA174-634C-3A89-0254-0FA2DB49C9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22B754-3536-089F-5604-193A09AE95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B5E233D-F703-1EA2-6D6B-10C397FB2F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FB8DDF8-CA5B-4D61-E593-83657CC0C0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6DCE13-6DB8-D301-8CFB-2206D0D2CE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34B7F2-36AA-2108-DCB8-2F503DDB16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6A2E3B-7683-B26C-2C9E-E85E1058739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961302-D73B-5889-47F6-34879C282A2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DB15BC-5774-70C5-D149-9A2BC46D0B9C}"/>
              </a:ext>
            </a:extLst>
          </p:cNvPr>
          <p:cNvSpPr txBox="1"/>
          <p:nvPr/>
        </p:nvSpPr>
        <p:spPr>
          <a:xfrm>
            <a:off x="398069" y="684000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أقدم توجيهات باستعمال الأساليب التي سبق التعرف عليها: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-يطلب الأستاذ من المتعلمين تقديم أمثلة  عن كل صيغة.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7B64782-1EC2-DEC1-9EA5-100C9FDCC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65413D-5945-3845-12FE-3A5A41D1A0F6}"/>
              </a:ext>
            </a:extLst>
          </p:cNvPr>
          <p:cNvSpPr txBox="1"/>
          <p:nvPr/>
        </p:nvSpPr>
        <p:spPr>
          <a:xfrm>
            <a:off x="5678342" y="2781138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B6F096-6CDC-4D6E-3681-D13C9404D84C}"/>
              </a:ext>
            </a:extLst>
          </p:cNvPr>
          <p:cNvSpPr txBox="1"/>
          <p:nvPr/>
        </p:nvSpPr>
        <p:spPr>
          <a:xfrm>
            <a:off x="694944" y="2807184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مَنْصوبٌ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571074-C993-668C-90DE-98EF3F064EA0}"/>
              </a:ext>
            </a:extLst>
          </p:cNvPr>
          <p:cNvSpPr txBox="1"/>
          <p:nvPr/>
        </p:nvSpPr>
        <p:spPr>
          <a:xfrm>
            <a:off x="4933658" y="2807184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BCF337-8BD3-0615-7EE9-70D2B960FA5D}"/>
              </a:ext>
            </a:extLst>
          </p:cNvPr>
          <p:cNvSpPr txBox="1"/>
          <p:nvPr/>
        </p:nvSpPr>
        <p:spPr>
          <a:xfrm>
            <a:off x="5678342" y="3976377"/>
            <a:ext cx="27667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E232692-B476-5BD4-9E53-DC9CF3586EBC}"/>
              </a:ext>
            </a:extLst>
          </p:cNvPr>
          <p:cNvSpPr txBox="1"/>
          <p:nvPr/>
        </p:nvSpPr>
        <p:spPr>
          <a:xfrm>
            <a:off x="694944" y="4002423"/>
            <a:ext cx="405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ABE0E6-282E-590B-D1EF-CD1D59537176}"/>
              </a:ext>
            </a:extLst>
          </p:cNvPr>
          <p:cNvSpPr txBox="1"/>
          <p:nvPr/>
        </p:nvSpPr>
        <p:spPr>
          <a:xfrm>
            <a:off x="4933658" y="4002423"/>
            <a:ext cx="561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+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32D344-73F5-3531-1851-FDC80DA5CBB1}"/>
              </a:ext>
            </a:extLst>
          </p:cNvPr>
          <p:cNvSpPr txBox="1"/>
          <p:nvPr/>
        </p:nvSpPr>
        <p:spPr>
          <a:xfrm>
            <a:off x="1626355" y="5076567"/>
            <a:ext cx="5156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ٱلْأَمْرِ في بِدايَةِ ٱلْجُمْلَةِ.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334A45B-61DC-30C0-3561-7620C49D0AA7}"/>
              </a:ext>
            </a:extLst>
          </p:cNvPr>
          <p:cNvGrpSpPr/>
          <p:nvPr/>
        </p:nvGrpSpPr>
        <p:grpSpPr>
          <a:xfrm>
            <a:off x="1965202" y="1628886"/>
            <a:ext cx="5282847" cy="783193"/>
            <a:chOff x="850123" y="3869262"/>
            <a:chExt cx="7325555" cy="783193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118C6E4-AF17-BF22-43DB-FE1A039924AA}"/>
                </a:ext>
              </a:extLst>
            </p:cNvPr>
            <p:cNvSpPr txBox="1"/>
            <p:nvPr/>
          </p:nvSpPr>
          <p:spPr>
            <a:xfrm>
              <a:off x="850123" y="3869262"/>
              <a:ext cx="6739966" cy="783193"/>
            </a:xfrm>
            <a:prstGeom prst="roundRect">
              <a:avLst/>
            </a:prstGeom>
            <a:solidFill>
              <a:srgbClr val="ECF8F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أُقَدِّمُ تَوْجيهاتٍ بِٱسْتِعْمالِ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ٱلْأَساليبِ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F628F5C-5C11-A07C-E00D-28F6CE61B366}"/>
                </a:ext>
              </a:extLst>
            </p:cNvPr>
            <p:cNvSpPr/>
            <p:nvPr/>
          </p:nvSpPr>
          <p:spPr>
            <a:xfrm>
              <a:off x="7635678" y="4019439"/>
              <a:ext cx="540000" cy="5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5810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C3890-94CE-27AC-5B11-964AEE57F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24F5AAB-BEA0-1F32-A910-8AB3AF753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92BF4A-9B0F-84AC-FEFB-F2CC2EE2DA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C71007-48C9-D5C3-45D7-FCDA4390B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2CAC12-A448-33AB-89D5-9263CB960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412D795-7804-C875-75D4-E35940EF8A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6837B7-207B-C809-31D8-37EB59BBAF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8083FE-6C27-ABC8-5EF1-0F570FC27B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A51596-5F4D-9073-84B9-2274987B8F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5B4D64-8570-6484-0F10-BC2EF23C40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D7AA23-537B-5C43-1762-B8D215F8A5CE}"/>
              </a:ext>
            </a:extLst>
          </p:cNvPr>
          <p:cNvSpPr txBox="1"/>
          <p:nvPr/>
        </p:nvSpPr>
        <p:spPr>
          <a:xfrm>
            <a:off x="398069" y="903167"/>
            <a:ext cx="7071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لتقديم توجيهات حول موضوع معين أتبع الخطوات التالية: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C99E57C-3E2A-D214-31B0-CCC0598792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FF322E-C73B-5F3E-E56A-1CBDB1F817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741" y="1465496"/>
            <a:ext cx="7071101" cy="51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3124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3924-2D67-266C-4A0A-5FB06C64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034645-10B8-3421-F443-E0FDC6443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EF5481-6E4A-D332-9213-F9561D76D6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0A025F-37D0-A60A-C374-8849481A53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FD30346-1DD4-EE30-85E7-EA7AD5A63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AEE22F1-EF95-5EF2-8EA3-712D6C0888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924CD1-FF56-0A45-BE01-A5A1661C20C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CC07CB-6920-AE83-054F-A97D154248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7D1042-E5F8-A859-C18D-FCD480B068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A858B3-F18F-3442-7FBF-E15871ABF5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56231B-D250-FB38-BFF3-5D7C81896A83}"/>
              </a:ext>
            </a:extLst>
          </p:cNvPr>
          <p:cNvSpPr txBox="1"/>
          <p:nvPr/>
        </p:nvSpPr>
        <p:spPr>
          <a:xfrm>
            <a:off x="398069" y="673609"/>
            <a:ext cx="7016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دَوْرُكُمْ الآنَ لِتُوَظِّفُوا أُسْلوبَ التوجيه و الإرشاد.</a:t>
            </a:r>
          </a:p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3F4576-BC7E-8B56-219E-507A8A2BCB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0E965E-E889-EE54-138A-69A351BA7F1F}"/>
              </a:ext>
            </a:extLst>
          </p:cNvPr>
          <p:cNvSpPr txBox="1"/>
          <p:nvPr/>
        </p:nvSpPr>
        <p:spPr>
          <a:xfrm>
            <a:off x="2754930" y="3304227"/>
            <a:ext cx="4145761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تَقْديمُ تَوْجيهاتٍ</a:t>
            </a:r>
          </a:p>
        </p:txBody>
      </p:sp>
    </p:spTree>
    <p:extLst>
      <p:ext uri="{BB962C8B-B14F-4D97-AF65-F5344CB8AC3E}">
        <p14:creationId xmlns:p14="http://schemas.microsoft.com/office/powerpoint/2010/main" val="365852267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A275-DE24-AE7A-D725-AC4B7E546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58B92B-DB74-041C-68A4-81399806DE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BB18D2-0896-1110-56A5-0B97440AC0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5DF361F-ED8C-EDC7-BF0B-3E3DCC3FFD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6EAAF8A-F42B-296B-9A9E-912B5C5011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2FFC859-5FF5-1C5B-2449-81D2486B16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D73414-06D1-6A55-80C4-114C66E868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3BAE52-E4D7-20E6-38B5-5F5124A8C6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6F54A06-E040-0E2C-7800-1AC59E4A02D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B4AF18-C18C-6C98-870C-5A6EBD4886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5E7C0F-E867-E6BF-A929-56930FE91326}"/>
              </a:ext>
            </a:extLst>
          </p:cNvPr>
          <p:cNvSpPr txBox="1"/>
          <p:nvPr/>
        </p:nvSpPr>
        <p:spPr>
          <a:xfrm>
            <a:off x="485155" y="826009"/>
            <a:ext cx="7016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من يقرأ؟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CCFBF0-D884-EC33-2FFC-3DC490EEAC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6A2C76C-C41B-1D20-D341-DFB151E41489}"/>
              </a:ext>
            </a:extLst>
          </p:cNvPr>
          <p:cNvGrpSpPr/>
          <p:nvPr/>
        </p:nvGrpSpPr>
        <p:grpSpPr>
          <a:xfrm>
            <a:off x="1432014" y="2520068"/>
            <a:ext cx="7298129" cy="593493"/>
            <a:chOff x="850123" y="2031695"/>
            <a:chExt cx="7298129" cy="59349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12E6966-B0DC-FA7F-A4D6-F3D4491C3C43}"/>
                </a:ext>
              </a:extLst>
            </p:cNvPr>
            <p:cNvSpPr txBox="1"/>
            <p:nvPr/>
          </p:nvSpPr>
          <p:spPr>
            <a:xfrm>
              <a:off x="850123" y="2031695"/>
              <a:ext cx="6739966" cy="578882"/>
            </a:xfrm>
            <a:prstGeom prst="roundRect">
              <a:avLst/>
            </a:prstGeom>
            <a:solidFill>
              <a:srgbClr val="ECF8F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أُحَدِّدُ ٱلْخَطَرَ أَوِ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ٱلضَّرَرَ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EC48CE5-A330-A05A-B5F7-F7E0870AEC4F}"/>
                </a:ext>
              </a:extLst>
            </p:cNvPr>
            <p:cNvSpPr/>
            <p:nvPr/>
          </p:nvSpPr>
          <p:spPr>
            <a:xfrm>
              <a:off x="7608252" y="2085188"/>
              <a:ext cx="540000" cy="5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4F7A82D-654C-4FCD-9282-0E965D1AC97F}"/>
              </a:ext>
            </a:extLst>
          </p:cNvPr>
          <p:cNvGrpSpPr/>
          <p:nvPr/>
        </p:nvGrpSpPr>
        <p:grpSpPr>
          <a:xfrm>
            <a:off x="694944" y="3420375"/>
            <a:ext cx="8058336" cy="578882"/>
            <a:chOff x="113053" y="2932002"/>
            <a:chExt cx="8058336" cy="57888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0285B6E-9762-9BC7-614C-135AF572F210}"/>
                </a:ext>
              </a:extLst>
            </p:cNvPr>
            <p:cNvSpPr txBox="1"/>
            <p:nvPr/>
          </p:nvSpPr>
          <p:spPr>
            <a:xfrm>
              <a:off x="113053" y="2932002"/>
              <a:ext cx="7477036" cy="578882"/>
            </a:xfrm>
            <a:prstGeom prst="roundRect">
              <a:avLst/>
            </a:prstGeom>
            <a:solidFill>
              <a:srgbClr val="ECF8F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أُمَهِّدُ لِتَقْديمِ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ٱلتَّوْجيهاتِ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بِأُسْلوبٍ مُناسِبٍ (عَلَيْكَ أَنْ تَتَوَخّى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ٱلْحَذَرَ،وَ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لْنَبْدَأْ أَوَّلاً  بِــــ ...)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99194BA-0F84-0A57-A40C-A12BF6980975}"/>
                </a:ext>
              </a:extLst>
            </p:cNvPr>
            <p:cNvSpPr/>
            <p:nvPr/>
          </p:nvSpPr>
          <p:spPr>
            <a:xfrm>
              <a:off x="7631389" y="2954862"/>
              <a:ext cx="540000" cy="5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581A112-A843-8B7E-0DD0-9AB74104EF39}"/>
              </a:ext>
            </a:extLst>
          </p:cNvPr>
          <p:cNvGrpSpPr/>
          <p:nvPr/>
        </p:nvGrpSpPr>
        <p:grpSpPr>
          <a:xfrm>
            <a:off x="1432014" y="4357635"/>
            <a:ext cx="7325555" cy="1055608"/>
            <a:chOff x="850123" y="3869262"/>
            <a:chExt cx="7325555" cy="105560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EB7C0AC-C921-9DB8-5ABD-194D9B681FCF}"/>
                </a:ext>
              </a:extLst>
            </p:cNvPr>
            <p:cNvSpPr txBox="1"/>
            <p:nvPr/>
          </p:nvSpPr>
          <p:spPr>
            <a:xfrm>
              <a:off x="850123" y="3869262"/>
              <a:ext cx="6739966" cy="1055608"/>
            </a:xfrm>
            <a:prstGeom prst="roundRect">
              <a:avLst/>
            </a:prstGeom>
            <a:solidFill>
              <a:srgbClr val="ECF8F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أُقَدِّمُ تَوْجيهاتٍ بِٱسْتِعْمالِ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ٱلْأَساليبِ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لا+ فِعْلٌ مَضارِعٌ مَجْزومٌ / يَجِبُ عَلَيْكَ أَنْ + فِعْلٌ مَضارِعٌ مَنْصوبٌ / فِعْلُ أَمْرٍ.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55E80D7-E090-DA57-F8B7-0D3F48820FEF}"/>
                </a:ext>
              </a:extLst>
            </p:cNvPr>
            <p:cNvSpPr/>
            <p:nvPr/>
          </p:nvSpPr>
          <p:spPr>
            <a:xfrm>
              <a:off x="7635678" y="3906368"/>
              <a:ext cx="540000" cy="5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949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0E2FE-B722-E002-E6F6-E0452A024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D773C32-1138-F9F9-FA42-F3F5AA1A96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3127FD-C3D1-1978-60DB-495B0E2898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5C3EB8-74C2-7119-1E97-27595F4D4B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0E53D5-4173-9E9E-B568-68F879D51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B78877F-BC2A-2D46-DE9F-0C887696F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5C17CC-9713-8AA3-40A3-A2D8E809BE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A2A6E9-CC5A-0F40-60E1-2323CB46FE8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F1504C-CC98-D57F-4789-5127CCA2A0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1B32F9-48A7-7838-E9B5-D488AA478C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03FB66-90C4-830B-6622-8AD59014A208}"/>
              </a:ext>
            </a:extLst>
          </p:cNvPr>
          <p:cNvSpPr txBox="1"/>
          <p:nvPr/>
        </p:nvSpPr>
        <p:spPr>
          <a:xfrm>
            <a:off x="-170210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137 ، و بشكل فردي أنجزوا النشاط التالي:</a:t>
            </a:r>
          </a:p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لتقديم المساعدة لمن يحتاجها.</a:t>
            </a:r>
          </a:p>
        </p:txBody>
      </p:sp>
      <p:pic>
        <p:nvPicPr>
          <p:cNvPr id="13" name="Espace réservé pour une image  12" descr="Une image contenant Dessin animé, Animation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660DA849-8819-D6CD-8B1A-6D8A6D10FC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A1AD23-A549-47FD-62DA-161AD5A3F8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0004" y="1584000"/>
            <a:ext cx="3550179" cy="494639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8B29A1-FAFF-DFC6-A28F-CAA22CF83C1C}"/>
              </a:ext>
            </a:extLst>
          </p:cNvPr>
          <p:cNvSpPr/>
          <p:nvPr/>
        </p:nvSpPr>
        <p:spPr>
          <a:xfrm>
            <a:off x="3426468" y="5413664"/>
            <a:ext cx="2935993" cy="1012866"/>
          </a:xfrm>
          <a:prstGeom prst="roundRect">
            <a:avLst>
              <a:gd name="adj" fmla="val 67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79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59EE9-23ED-6581-A53C-AA1E2DD86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FAF227-146B-9CE4-F375-185ADCA699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CEA040-D542-4EE0-BEDC-E2ECB946ED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489F75-DC92-E99E-FF4C-2C9FB91BCE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426642-F006-D1E1-7148-808E42078B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E2B7C5A-F418-FECC-ECD9-70CFB30E5A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A1C9CCA-159C-7B41-1271-B13A07C595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14279F-05B4-2383-D501-FE63A76DC1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7BCECB-7BA3-FDED-7033-5E7E2571D8C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5E70BB-0F47-4D39-72E2-9BE79E8F3A0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C7C39-61CB-B3DB-2AF1-AB3522ECADC7}"/>
              </a:ext>
            </a:extLst>
          </p:cNvPr>
          <p:cNvSpPr txBox="1"/>
          <p:nvPr/>
        </p:nvSpPr>
        <p:spPr>
          <a:xfrm>
            <a:off x="-170210" y="8255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أتحدث باسترسال لتقديم توجيهات لوقاية كوكبنا من أخطار التلوث.</a:t>
            </a:r>
          </a:p>
        </p:txBody>
      </p:sp>
      <p:pic>
        <p:nvPicPr>
          <p:cNvPr id="13" name="Espace réservé pour une image  12" descr="Une image contenant Dessin animé, Animation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5C4E628D-AB0E-B7AB-36EE-5B6C96F0F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86F56B-EE69-5B01-5654-FCD1182BD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584000"/>
            <a:ext cx="7252757" cy="70110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8EBD383-BCF0-266B-A941-74D19E222192}"/>
              </a:ext>
            </a:extLst>
          </p:cNvPr>
          <p:cNvGrpSpPr/>
          <p:nvPr/>
        </p:nvGrpSpPr>
        <p:grpSpPr>
          <a:xfrm>
            <a:off x="486584" y="4768175"/>
            <a:ext cx="3513374" cy="1759721"/>
            <a:chOff x="514760" y="1936815"/>
            <a:chExt cx="8114479" cy="442608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821EE12-4912-1C35-8658-1D43E47D5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4760" y="1936815"/>
              <a:ext cx="8114479" cy="442608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3AB224-CDDC-E736-A0BA-3200528AB824}"/>
                </a:ext>
              </a:extLst>
            </p:cNvPr>
            <p:cNvSpPr/>
            <p:nvPr/>
          </p:nvSpPr>
          <p:spPr>
            <a:xfrm>
              <a:off x="6059599" y="2873891"/>
              <a:ext cx="2289857" cy="739104"/>
            </a:xfrm>
            <a:prstGeom prst="rect">
              <a:avLst/>
            </a:prstGeom>
            <a:solidFill>
              <a:srgbClr val="FAE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13907F9-60F0-1899-C1C6-4B8A5F15DF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3026" y="2581922"/>
            <a:ext cx="2751058" cy="7239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5D3EA4-F6C5-4D5F-4796-AED9903B0B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7366" y="3386983"/>
            <a:ext cx="5578323" cy="62489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B7F4A19-00AA-E062-ECFE-B62A70C310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9084" y="4143281"/>
            <a:ext cx="1905165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22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1C95-9187-4154-F434-46DE8F92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D94298-26C5-6CB1-1B69-6BF2805471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4D3187-1B6E-3DCE-0FD6-E19B5BF2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1E92D7F-EDB3-17BB-F698-6FD3E3A7D9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A4BA90-58ED-3DDF-0A9B-977A83F78D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8A02C07-EFB8-F40F-1713-EDE06F5733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4C67AE-5D1F-A581-728C-6E2EF66DCBD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92893C-903F-E719-607D-C490E05700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C28A845-34DC-096D-8A9E-DC4D5E8E2BB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EF3026-0679-8114-D69E-DC519C47CA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44698F-3B41-23A6-5DAE-D7BEB0B1A928}"/>
              </a:ext>
            </a:extLst>
          </p:cNvPr>
          <p:cNvSpPr txBox="1"/>
          <p:nvPr/>
        </p:nvSpPr>
        <p:spPr>
          <a:xfrm>
            <a:off x="1400539" y="684000"/>
            <a:ext cx="6195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منكم يتقاسم معنا التوجيهات التي أعدها؟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تقديم الإجابة بلغة سليمة، تقديم التغذية الراجعة اللازمة.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78885C-DD78-B531-E5B3-EF0C7CBBF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3723B2-C801-526C-A68D-24F14D54A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584000"/>
            <a:ext cx="7252757" cy="70110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B9795A9-964B-CCE4-5DA5-9C76CFB9D0BF}"/>
              </a:ext>
            </a:extLst>
          </p:cNvPr>
          <p:cNvGrpSpPr/>
          <p:nvPr/>
        </p:nvGrpSpPr>
        <p:grpSpPr>
          <a:xfrm>
            <a:off x="486584" y="4768175"/>
            <a:ext cx="3513374" cy="1759721"/>
            <a:chOff x="514760" y="1936815"/>
            <a:chExt cx="8114479" cy="442608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77531C-11DF-9B36-7932-3A6F80F83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4760" y="1936815"/>
              <a:ext cx="8114479" cy="44260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320342-7166-C92E-E1C0-C7E912371160}"/>
                </a:ext>
              </a:extLst>
            </p:cNvPr>
            <p:cNvSpPr/>
            <p:nvPr/>
          </p:nvSpPr>
          <p:spPr>
            <a:xfrm>
              <a:off x="6059599" y="2873891"/>
              <a:ext cx="2289857" cy="739104"/>
            </a:xfrm>
            <a:prstGeom prst="rect">
              <a:avLst/>
            </a:prstGeom>
            <a:solidFill>
              <a:srgbClr val="FAEAC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8A0DC5C-8925-FF7B-9BD6-CFAD86C8FF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3026" y="2581922"/>
            <a:ext cx="2751058" cy="7239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9F0E5A-5FB9-37FA-0B0D-AEC67BE45B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7366" y="3386983"/>
            <a:ext cx="5578323" cy="62489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B9458E-1FA3-6774-6E9E-125867418B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9084" y="4143281"/>
            <a:ext cx="1905165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9234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171A6-D140-FBC6-8FA3-BE2A7EF1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0C00B6-10EC-558F-D060-C995575AEC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C9E985-EACF-9272-B3A6-97AB00B473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AD114F-CEAF-1F45-D2B1-DEE93509B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BE3123D-B7AE-57EF-B10F-A38C1AB31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D8C69CC-7BAB-F299-7D83-7ABB0E8774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A11A95-4650-D68C-A1E6-3F230767FB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29492E-C5BC-DF3A-1ACA-E86418B483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FF3D9D-BA34-459B-26EA-4E49CFCAEB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F61BCB-4E2C-235C-7625-F6CF916522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E65B-DE70-E2C9-4438-D22DCA488830}"/>
              </a:ext>
            </a:extLst>
          </p:cNvPr>
          <p:cNvSpPr txBox="1"/>
          <p:nvPr/>
        </p:nvSpPr>
        <p:spPr>
          <a:xfrm>
            <a:off x="-309475" y="8742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 قام بالتحدث يُقَوِّمُ إنتاجه باعتماد الشبكة التالية.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DE64D0-17EB-94FE-7400-A175DB894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2F71FF-40E7-7E7D-C885-927CB7F68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190618"/>
              </p:ext>
            </p:extLst>
          </p:nvPr>
        </p:nvGraphicFramePr>
        <p:xfrm>
          <a:off x="306443" y="2790720"/>
          <a:ext cx="8383464" cy="2895600"/>
        </p:xfrm>
        <a:graphic>
          <a:graphicData uri="http://schemas.openxmlformats.org/drawingml/2006/table">
            <a:tbl>
              <a:tblPr firstRow="1" bandRow="1"/>
              <a:tblGrid>
                <a:gridCol w="147717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92526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كانَ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ٱلتَّحَدُّثُ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 rtl="1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اِسْتَعْمَلْتُ أَحَدَ أَساليبِ ٱلتَّوْجيهِ وَ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ٱلْأِرْشادِ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ٱلْمُناسِبَةِ؟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كانَتِ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ٱلتَّوْجيهاتُ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دَقيقَةً  وَ مُرْتَبِطَةً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بِٱلْمَوْضوعِ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193446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CCF4CD0D-0DED-35B7-65A6-D5946C6F33E6}"/>
              </a:ext>
            </a:extLst>
          </p:cNvPr>
          <p:cNvSpPr txBox="1"/>
          <p:nvPr/>
        </p:nvSpPr>
        <p:spPr>
          <a:xfrm>
            <a:off x="716224" y="2005655"/>
            <a:ext cx="771155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إِنْتاجُ زَميلِكُمْ/زَميلَتِكُمْ:</a:t>
            </a:r>
          </a:p>
        </p:txBody>
      </p:sp>
    </p:spTree>
    <p:extLst>
      <p:ext uri="{BB962C8B-B14F-4D97-AF65-F5344CB8AC3E}">
        <p14:creationId xmlns:p14="http://schemas.microsoft.com/office/powerpoint/2010/main" val="203881291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وَ تَوْظيفِ أُسْلوبِ ٱلتَّوْجيهِ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ٱلْإِرْشادِ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 صِيَغُهُ.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أَخْذِ ٱلْكَلِمَةِ لِتَقْديمِ تَوْجيهاتٍ.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1453B0-9BD7-B01A-464C-D0816CA54B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129467-E8DC-2AFE-5F84-258C930C02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124F43-AC9F-A071-9189-7E7A72E37F1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326D44-24E1-5267-2543-9041E83AA6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9EAD66-150D-D991-8CC9-76EB54B13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DFB6B7-7EA1-ADCA-0FBC-236949515B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5C72C-DE34-FA9E-0946-BEBA327CB4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A736D7-E647-85A9-91C5-7A3EB9F13DA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1693B6-DEFA-6F58-8311-23AD5E3C2CC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11431</TotalTime>
  <Words>1645</Words>
  <Application>Microsoft Office PowerPoint</Application>
  <PresentationFormat>Affichage à l'écran (4:3)</PresentationFormat>
  <Paragraphs>394</Paragraphs>
  <Slides>59</Slides>
  <Notes>14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59</vt:i4>
      </vt:variant>
    </vt:vector>
  </HeadingPairs>
  <TitlesOfParts>
    <vt:vector size="90" baseType="lpstr">
      <vt:lpstr>Dosis Medium</vt:lpstr>
      <vt:lpstr>Arial</vt:lpstr>
      <vt:lpstr>Dosis ExtraBold</vt:lpstr>
      <vt:lpstr>Abadi</vt:lpstr>
      <vt:lpstr>Calibri</vt:lpstr>
      <vt:lpstr>Wingdings</vt:lpstr>
      <vt:lpstr>Dosis</vt:lpstr>
      <vt:lpstr>Calibri Light</vt:lpstr>
      <vt:lpstr>Modern Love</vt:lpstr>
      <vt:lpstr>Dosis SemiBold</vt:lpstr>
      <vt:lpstr>Dubai Medium</vt:lpstr>
      <vt:lpstr>Microsoft Uighur</vt:lpstr>
      <vt:lpstr>Noto Sans Symbols</vt:lpstr>
      <vt:lpstr>00_Env-Enseignant</vt:lpstr>
      <vt:lpstr>1_Env-Enseignant</vt:lpstr>
      <vt:lpstr>1_01- نشاط اعتيادي</vt:lpstr>
      <vt:lpstr>Office Theme 2013 - 2022</vt:lpstr>
      <vt:lpstr>3_Env-Enseignant</vt:lpstr>
      <vt:lpstr>2_Env-Enseignant</vt:lpstr>
      <vt:lpstr>2_01- نشاط اعتيادي</vt:lpstr>
      <vt:lpstr>1_اختتام الحصة</vt:lpstr>
      <vt:lpstr>4_Env-Enseignant</vt:lpstr>
      <vt:lpstr>2_03- استماع وتحدث</vt:lpstr>
      <vt:lpstr>اختتام الحصة</vt:lpstr>
      <vt:lpstr>5_Env-Enseignant</vt:lpstr>
      <vt:lpstr>6_Env-Enseignant</vt:lpstr>
      <vt:lpstr>Thème Office</vt:lpstr>
      <vt:lpstr>7_Env-Enseignant</vt:lpstr>
      <vt:lpstr>3_Env-Apprenant_Tmplt</vt:lpstr>
      <vt:lpstr>04- قراءة/ كتابة</vt:lpstr>
      <vt:lpstr>01- نشاط اعتيادي</vt:lpstr>
      <vt:lpstr>Présentation PowerPoint</vt:lpstr>
      <vt:lpstr>Présentation PowerPoint</vt:lpstr>
      <vt:lpstr>تنظيم حصص الأسبوع التربوي الثاني</vt:lpstr>
      <vt:lpstr>هيكلة حصة اليوم الأول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أنشطة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 ثانية . من وجد الجواب يحتفظ به لنفسه.</vt:lpstr>
      <vt:lpstr>اكتبوا  حرف الجواب الصحيح على ألواحكم.</vt:lpstr>
      <vt:lpstr>ارفعوا ألواحكم. </vt:lpstr>
      <vt:lpstr>اقرؤوا  السؤال وحددوا المطلوب. سأعرض عليكم النص. عليكم إيجاد الجواب قبل اختفاء النص. </vt:lpstr>
      <vt:lpstr>انتبهوا سيختفي النص بعد 15  ثانية . من وجد الجواب يحتفظ به لنفسه.</vt:lpstr>
      <vt:lpstr>اكتبوا  حرف الجواب الصحيح على ألواحكم.</vt:lpstr>
      <vt:lpstr>ارفعوا ألواحكم. </vt:lpstr>
      <vt:lpstr>ستقرؤون النص قراءة جماعية . من يريد أن يقود القراءة؟ -يحرص الأستاذ على تتبع مشاركة الجميع في القراءة الجماعية.</vt:lpstr>
      <vt:lpstr>أساليب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276</cp:revision>
  <dcterms:created xsi:type="dcterms:W3CDTF">2023-09-20T21:35:22Z</dcterms:created>
  <dcterms:modified xsi:type="dcterms:W3CDTF">2026-05-17T15:23:13Z</dcterms:modified>
</cp:coreProperties>
</file>