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8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4" r:id="rId8"/>
    <p:sldMasterId id="2147483855" r:id="rId9"/>
  </p:sldMasterIdLst>
  <p:notesMasterIdLst>
    <p:notesMasterId r:id="rId54"/>
  </p:notesMasterIdLst>
  <p:sldIdLst>
    <p:sldId id="2147482738" r:id="rId10"/>
    <p:sldId id="2147482841" r:id="rId11"/>
    <p:sldId id="2147482473" r:id="rId12"/>
    <p:sldId id="2147482693" r:id="rId13"/>
    <p:sldId id="2147482691" r:id="rId14"/>
    <p:sldId id="2134806141" r:id="rId15"/>
    <p:sldId id="2147482706" r:id="rId16"/>
    <p:sldId id="2134806601" r:id="rId17"/>
    <p:sldId id="2134806871" r:id="rId18"/>
    <p:sldId id="2147482732" r:id="rId19"/>
    <p:sldId id="2147482704" r:id="rId20"/>
    <p:sldId id="2147482351" r:id="rId21"/>
    <p:sldId id="2147482490" r:id="rId22"/>
    <p:sldId id="2147482367" r:id="rId23"/>
    <p:sldId id="2147482723" r:id="rId24"/>
    <p:sldId id="2147482879" r:id="rId25"/>
    <p:sldId id="2147482880" r:id="rId26"/>
    <p:sldId id="2147482843" r:id="rId27"/>
    <p:sldId id="2147482751" r:id="rId28"/>
    <p:sldId id="2147482873" r:id="rId29"/>
    <p:sldId id="2147482875" r:id="rId30"/>
    <p:sldId id="2147482876" r:id="rId31"/>
    <p:sldId id="2147482370" r:id="rId32"/>
    <p:sldId id="2147482476" r:id="rId33"/>
    <p:sldId id="2134806689" r:id="rId34"/>
    <p:sldId id="2147482850" r:id="rId35"/>
    <p:sldId id="2147482851" r:id="rId36"/>
    <p:sldId id="2147482877" r:id="rId37"/>
    <p:sldId id="2147482878" r:id="rId38"/>
    <p:sldId id="2147482854" r:id="rId39"/>
    <p:sldId id="2147482755" r:id="rId40"/>
    <p:sldId id="2147482834" r:id="rId41"/>
    <p:sldId id="2147482831" r:id="rId42"/>
    <p:sldId id="2147482883" r:id="rId43"/>
    <p:sldId id="2147482884" r:id="rId44"/>
    <p:sldId id="2147482885" r:id="rId45"/>
    <p:sldId id="2147482703" r:id="rId46"/>
    <p:sldId id="2134806712" r:id="rId47"/>
    <p:sldId id="2134806149" r:id="rId48"/>
    <p:sldId id="2147482628" r:id="rId49"/>
    <p:sldId id="2147482881" r:id="rId50"/>
    <p:sldId id="2147482882" r:id="rId51"/>
    <p:sldId id="2147482844" r:id="rId52"/>
    <p:sldId id="2147482845" r:id="rId53"/>
  </p:sldIdLst>
  <p:sldSz cx="9144000" cy="6858000" type="screen4x3"/>
  <p:notesSz cx="6858000" cy="9144000"/>
  <p:embeddedFontLst>
    <p:embeddedFont>
      <p:font typeface="Abadi" panose="020B0604020104020204" pitchFamily="34" charset="0"/>
      <p:regular r:id="rId55"/>
      <p:bold r:id="rId56"/>
      <p:italic r:id="rId57"/>
      <p:boldItalic r:id="rId58"/>
    </p:embeddedFont>
    <p:embeddedFont>
      <p:font typeface="Cambria Math" panose="02040503050406030204" pitchFamily="18" charset="0"/>
      <p:regular r:id="rId59"/>
    </p:embeddedFon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bold r:id="rId64"/>
    </p:embeddedFont>
    <p:embeddedFont>
      <p:font typeface="Microsoft Uighur" panose="02000000000000000000" pitchFamily="2" charset="-78"/>
      <p:regular r:id="rId65"/>
      <p:bold r:id="rId66"/>
    </p:embeddedFont>
    <p:embeddedFont>
      <p:font typeface="Modern Love" panose="04090805081005020601" pitchFamily="82" charset="0"/>
      <p:regular r:id="rId67"/>
    </p:embeddedFont>
    <p:embeddedFont>
      <p:font typeface="Noto Sans Symbols" panose="020B0604020202020204" charset="0"/>
      <p:regular r:id="rId68"/>
      <p:bold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424D7B"/>
    <a:srgbClr val="0097B2"/>
    <a:srgbClr val="106585"/>
    <a:srgbClr val="257390"/>
    <a:srgbClr val="0070C0"/>
    <a:srgbClr val="FCFDFD"/>
    <a:srgbClr val="F6F6F6"/>
    <a:srgbClr val="F9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5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7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3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89278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36017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7410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0194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2369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27225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22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8792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9018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1589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0053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69300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6381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73207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796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81226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809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62217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8888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59948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97061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69282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20099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63300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1366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49996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5464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712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0480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97501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30030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6817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35826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6217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14532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8484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01503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9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63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8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12" Type="http://schemas.openxmlformats.org/officeDocument/2006/relationships/image" Target="../media/image24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8.png"/><Relationship Id="rId12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11" Type="http://schemas.openxmlformats.org/officeDocument/2006/relationships/image" Target="../media/image27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360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1.png"/><Relationship Id="rId7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1.png"/><Relationship Id="rId7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4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55.png"/><Relationship Id="rId4" Type="http://schemas.openxmlformats.org/officeDocument/2006/relationships/image" Target="../media/image27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7.png"/><Relationship Id="rId5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7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E4C31A-F4F5-AC53-61AD-82B1EAD03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323723-2CE7-8037-F8E6-13B78583997A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القراءة: استثمار النص (50د)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 (25د)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استماع وتحدث: مراجعة وتوليف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القراءة: توليف ومراجعة 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إنتاج الكتابي: (25د)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إثرائية 20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397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40" y="887438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Google Shape;19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B2AEA4-FFB6-A112-77F3-436D7EA27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0038" y="1595036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0;p17">
            <a:extLst>
              <a:ext uri="{FF2B5EF4-FFF2-40B4-BE49-F238E27FC236}">
                <a16:creationId xmlns:a16="http://schemas.microsoft.com/office/drawing/2014/main" id="{70D0FC8D-10CD-369C-2876-8B2A8E0C912A}"/>
              </a:ext>
            </a:extLst>
          </p:cNvPr>
          <p:cNvSpPr txBox="1"/>
          <p:nvPr/>
        </p:nvSpPr>
        <p:spPr>
          <a:xfrm>
            <a:off x="2259228" y="6893437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endParaRPr sz="1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2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11B219-048C-1339-B5DD-1A817E4C21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7659079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05;p17">
            <a:extLst>
              <a:ext uri="{FF2B5EF4-FFF2-40B4-BE49-F238E27FC236}">
                <a16:creationId xmlns:a16="http://schemas.microsoft.com/office/drawing/2014/main" id="{EE865297-4D76-E552-83A1-591265832640}"/>
              </a:ext>
            </a:extLst>
          </p:cNvPr>
          <p:cNvSpPr txBox="1"/>
          <p:nvPr/>
        </p:nvSpPr>
        <p:spPr>
          <a:xfrm>
            <a:off x="2239190" y="815947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  التحدث: تثبيت وتوليف </a:t>
            </a:r>
            <a:endParaRPr dirty="0"/>
          </a:p>
        </p:txBody>
      </p:sp>
      <p:sp>
        <p:nvSpPr>
          <p:cNvPr id="29" name="Google Shape;206;p17">
            <a:extLst>
              <a:ext uri="{FF2B5EF4-FFF2-40B4-BE49-F238E27FC236}">
                <a16:creationId xmlns:a16="http://schemas.microsoft.com/office/drawing/2014/main" id="{3AA13B73-9C3A-6575-4976-120287F4303F}"/>
              </a:ext>
            </a:extLst>
          </p:cNvPr>
          <p:cNvSpPr txBox="1"/>
          <p:nvPr/>
        </p:nvSpPr>
        <p:spPr>
          <a:xfrm>
            <a:off x="4763409" y="7795723"/>
            <a:ext cx="1980854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514337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- 02استماع وتحدث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Google Shape;207;p17">
            <a:extLst>
              <a:ext uri="{FF2B5EF4-FFF2-40B4-BE49-F238E27FC236}">
                <a16:creationId xmlns:a16="http://schemas.microsoft.com/office/drawing/2014/main" id="{D18E0D5F-5280-CE91-8AAF-292E77007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139" y="7846008"/>
            <a:ext cx="53633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139B6D-F47D-DE39-9260-8157FD6191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8940603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10;p17">
            <a:extLst>
              <a:ext uri="{FF2B5EF4-FFF2-40B4-BE49-F238E27FC236}">
                <a16:creationId xmlns:a16="http://schemas.microsoft.com/office/drawing/2014/main" id="{65AFE87A-F565-86B1-95C7-54E2E4C889DF}"/>
              </a:ext>
            </a:extLst>
          </p:cNvPr>
          <p:cNvSpPr txBox="1"/>
          <p:nvPr/>
        </p:nvSpPr>
        <p:spPr>
          <a:xfrm>
            <a:off x="2297005" y="943260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قراءة: قراءات فردية و فهم.</a:t>
            </a:r>
            <a:endParaRPr dirty="0"/>
          </a:p>
        </p:txBody>
      </p:sp>
      <p:sp>
        <p:nvSpPr>
          <p:cNvPr id="33" name="Google Shape;211;p17">
            <a:extLst>
              <a:ext uri="{FF2B5EF4-FFF2-40B4-BE49-F238E27FC236}">
                <a16:creationId xmlns:a16="http://schemas.microsoft.com/office/drawing/2014/main" id="{6448693A-BAE9-0B07-4962-5CEEFE1EF6B0}"/>
              </a:ext>
            </a:extLst>
          </p:cNvPr>
          <p:cNvSpPr txBox="1"/>
          <p:nvPr/>
        </p:nvSpPr>
        <p:spPr>
          <a:xfrm>
            <a:off x="5929034" y="9108281"/>
            <a:ext cx="8101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- 03قراءة</a:t>
            </a:r>
            <a:endParaRPr dirty="0"/>
          </a:p>
        </p:txBody>
      </p:sp>
      <p:pic>
        <p:nvPicPr>
          <p:cNvPr id="34" name="Google Shape;212;p17">
            <a:extLst>
              <a:ext uri="{FF2B5EF4-FFF2-40B4-BE49-F238E27FC236}">
                <a16:creationId xmlns:a16="http://schemas.microsoft.com/office/drawing/2014/main" id="{9167BE6B-5BDF-D924-711B-99041208EB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083" y="9152699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0D7B8-BA2A-E187-9FBA-9C322590AB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86119" y="10236357"/>
            <a:ext cx="5525521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215;p17">
            <a:extLst>
              <a:ext uri="{FF2B5EF4-FFF2-40B4-BE49-F238E27FC236}">
                <a16:creationId xmlns:a16="http://schemas.microsoft.com/office/drawing/2014/main" id="{E6EA5D66-D3BF-C4E0-788D-46BBE52931BD}"/>
              </a:ext>
            </a:extLst>
          </p:cNvPr>
          <p:cNvSpPr txBox="1"/>
          <p:nvPr/>
        </p:nvSpPr>
        <p:spPr>
          <a:xfrm>
            <a:off x="2354681" y="1072835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توسيع فكرة (1)</a:t>
            </a:r>
            <a:endParaRPr dirty="0"/>
          </a:p>
        </p:txBody>
      </p:sp>
      <p:sp>
        <p:nvSpPr>
          <p:cNvPr id="37" name="Google Shape;216;p17">
            <a:extLst>
              <a:ext uri="{FF2B5EF4-FFF2-40B4-BE49-F238E27FC236}">
                <a16:creationId xmlns:a16="http://schemas.microsoft.com/office/drawing/2014/main" id="{C7D39076-17EB-4C67-DAA2-D6360CB73CAD}"/>
              </a:ext>
            </a:extLst>
          </p:cNvPr>
          <p:cNvSpPr txBox="1"/>
          <p:nvPr/>
        </p:nvSpPr>
        <p:spPr>
          <a:xfrm>
            <a:off x="5766901" y="10398168"/>
            <a:ext cx="104547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- 04قراءة/ كتابة</a:t>
            </a:r>
            <a:endParaRPr sz="1600" b="1" i="0" u="none" strike="noStrike" cap="none" dirty="0">
              <a:solidFill>
                <a:srgbClr val="424D7B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218;p17">
            <a:extLst>
              <a:ext uri="{FF2B5EF4-FFF2-40B4-BE49-F238E27FC236}">
                <a16:creationId xmlns:a16="http://schemas.microsoft.com/office/drawing/2014/main" id="{6EC76F59-E8E6-36B8-D1D1-8C31AC046D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997538" y="1038298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1987698" y="2072560"/>
            <a:ext cx="46351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التحدث: توظيف الفعل الكلامي "أنهى/أنبه".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926916" y="1733980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200" y="1670666"/>
            <a:ext cx="520886" cy="516152"/>
          </a:xfrm>
          <a:prstGeom prst="rect">
            <a:avLst/>
          </a:prstGeom>
        </p:spPr>
      </p:pic>
      <p:pic>
        <p:nvPicPr>
          <p:cNvPr id="56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E0C84A-B219-AAC7-79C3-38CB3D34DC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377" y="2793547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79713" y="2963824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32784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قراءات فردية وفهم.</a:t>
            </a:r>
          </a:p>
        </p:txBody>
      </p:sp>
      <p:pic>
        <p:nvPicPr>
          <p:cNvPr id="5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F5EFA5-AF76-AF22-DEF9-4054A5C1B8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1598" y="3924592"/>
            <a:ext cx="5390219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05796" y="4036958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04- إنتاج كتابي</a:t>
            </a:r>
            <a:endParaRPr lang="f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061263" y="44605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إكمال قصة (البداية)</a:t>
            </a:r>
          </a:p>
        </p:txBody>
      </p:sp>
      <p:pic>
        <p:nvPicPr>
          <p:cNvPr id="62" name="Google Shape;212;p17">
            <a:extLst>
              <a:ext uri="{FF2B5EF4-FFF2-40B4-BE49-F238E27FC236}">
                <a16:creationId xmlns:a16="http://schemas.microsoft.com/office/drawing/2014/main" id="{C4EC6E26-55CA-D5F1-126D-F55D79BBE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9228" y="2866478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;p17">
            <a:extLst>
              <a:ext uri="{FF2B5EF4-FFF2-40B4-BE49-F238E27FC236}">
                <a16:creationId xmlns:a16="http://schemas.microsoft.com/office/drawing/2014/main" id="{49BFE7B3-918F-B55A-3CAA-CF5CAE6C12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642907" y="4023357"/>
            <a:ext cx="536339" cy="51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8AD232-D7A1-D2DE-B7CD-55995FC73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11599" y="520049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29605-A0B5-8273-CD01-F2BB09066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83" y="3942670"/>
            <a:ext cx="475903" cy="54753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178C85-4CF1-70B1-5CAC-91476C88DCA1}"/>
              </a:ext>
            </a:extLst>
          </p:cNvPr>
          <p:cNvSpPr txBox="1">
            <a:spLocks/>
          </p:cNvSpPr>
          <p:nvPr/>
        </p:nvSpPr>
        <p:spPr>
          <a:xfrm>
            <a:off x="1915261" y="547473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</a:t>
            </a:r>
            <a:r>
              <a:rPr lang="ar-MA" b="1" dirty="0">
                <a:solidFill>
                  <a:schemeClr val="accent1">
                    <a:lumMod val="50000"/>
                  </a:schemeClr>
                </a:solidFill>
              </a:rPr>
              <a:t>قلم الرصاص </a:t>
            </a:r>
            <a:r>
              <a:rPr lang="ar-MA" dirty="0"/>
              <a:t>(ص 13 و14 من كراسة "نصوصي القرائية للسنة الثالثة)</a:t>
            </a:r>
          </a:p>
        </p:txBody>
      </p:sp>
      <p:pic>
        <p:nvPicPr>
          <p:cNvPr id="9" name="Image 8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82E838ED-E9F1-E977-D1DC-BF2B795658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206224">
            <a:off x="6942535" y="5115799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30EB744-F9BF-540C-AAE2-105B5018AB2C}"/>
              </a:ext>
            </a:extLst>
          </p:cNvPr>
          <p:cNvSpPr txBox="1"/>
          <p:nvPr/>
        </p:nvSpPr>
        <p:spPr>
          <a:xfrm>
            <a:off x="4422529" y="5172498"/>
            <a:ext cx="2316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 (الحصة 2)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987993-07DD-523A-B79B-DDC827E907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38" y="5076457"/>
            <a:ext cx="517514" cy="5957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0EF5DB-EF24-0F4B-32FE-0F4A0207E3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4741" y="1659227"/>
            <a:ext cx="509512" cy="58654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FB4A27-FD35-D14E-401F-04AD0AFB58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741" y="2861580"/>
            <a:ext cx="433645" cy="49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68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6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4" y="2807138"/>
            <a:ext cx="6790996" cy="748595"/>
            <a:chOff x="1236549" y="2851205"/>
            <a:chExt cx="6790996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9" y="3199690"/>
              <a:ext cx="5234473" cy="476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وتوظيف الفعل الكلامي (أنبه/أنهى) في وضعيات.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510487"/>
            <a:ext cx="6696000" cy="77129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واستثماره.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254927"/>
            <a:ext cx="6790996" cy="784544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54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بداية قصة (إكمال قصة)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292EE6-283E-2DC5-1475-35AC59E66B60}"/>
              </a:ext>
            </a:extLst>
          </p:cNvPr>
          <p:cNvGrpSpPr/>
          <p:nvPr/>
        </p:nvGrpSpPr>
        <p:grpSpPr>
          <a:xfrm>
            <a:off x="1129004" y="4980972"/>
            <a:ext cx="6790996" cy="784545"/>
            <a:chOff x="1236549" y="2851205"/>
            <a:chExt cx="6790996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11920ED-0798-9D8F-7232-03FD14681B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701651-9551-26C4-B8AF-33FC4168FE2C}"/>
                </a:ext>
              </a:extLst>
            </p:cNvPr>
            <p:cNvSpPr/>
            <p:nvPr/>
          </p:nvSpPr>
          <p:spPr>
            <a:xfrm>
              <a:off x="1236549" y="3199690"/>
              <a:ext cx="5234473" cy="4542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البنية السردية لنص القراءة الإثرائية: قلم الرصاص.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984" y="1000536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54487" y="2690694"/>
            <a:ext cx="566751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الفعل الكلامي "أنهى/أنبه" في حوار. (10د)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3" y="1777877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501A61-A29E-96CF-A06C-AF17F1490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486" y="1837660"/>
            <a:ext cx="509512" cy="58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59600" y="684213"/>
            <a:ext cx="790604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E5B76C-D4C8-5E2E-9E3F-8BFAF6AC42AB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AE0B04-0F14-621F-F5ED-121DEDFDE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6AD36C2-0171-B95B-0EAC-9778A7DE2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0797B0-152F-F5F5-D103-5669003CDD9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EE4509-4D3C-F5C6-67EA-02F58CB9F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029A66-B97E-75FC-742F-C500C8FB5E8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4AFA42-32BA-F569-5225-BD94D3EF00B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133E3EC-3004-0B9A-6EAB-683DAEC21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E94CDA9-91A0-F7E1-5308-D954FA731BE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نتذكر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433FE1-6209-E2C6-36EF-BA0A931CD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C2AC7-4A34-2C34-0B8A-574D5262A3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A4E9D7-50FC-12E2-BC1A-DF3376120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24C8EC-7ED1-897B-A361-1306C6516A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D9F5D3-6759-C620-A450-5427730B7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F80D2-1C93-6167-3A7F-FF98BED013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89A9A-0680-D1F0-2858-0670C10071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3AF7A9-DEDB-B564-9138-C89742F773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F824F-AC5F-7489-260D-CE647AE168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84034E-709F-B6B3-BF4E-2416BAF1FE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F6689E3-285B-C363-B6AB-52A24A87B7D3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3495C9-B142-D5CD-6179-7546D9AA4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60659A-A1FB-D439-4950-D4FFC08DE6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ضعوا اللوحة والكراسة في القمطر.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Uighur" panose="02000000000000000000" pitchFamily="2" charset="-78"/>
                        <a:sym typeface="Wingdings" panose="05000000000000000000" pitchFamily="2" charset="2"/>
                      </a:rPr>
                      <m:t></m:t>
                    </m:r>
                  </m:oMath>
                </a14:m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r="-1337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68AD11-2DDC-BD33-8A8C-EB6D34ECBA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588F6C7-A2DE-E61B-E0F6-EADDBCF1AF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CEEC8B1C-DABD-0BF0-751A-29ACC94F4A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775" y="1871663"/>
            <a:ext cx="7038975" cy="395922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CAC5C7-7745-E1EA-6F40-90FDFC359E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F7A664E-CB31-40C4-A9D3-22BE2235F12E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062E908-9779-EC2F-9543-C19757794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76488F-329F-19A8-7CAF-F338FF049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C8F17D-8A63-0EB9-DD8F-7835A6ADBAA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784FEB1-F225-19F2-2EEE-E583D811B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26B211-14BD-797D-E018-11784576CE7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475862-937F-31C1-038D-8C9145AC2D79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B3C14C3-ACFD-9BAF-B6B8-FC6EDA2E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A699CF-ADBC-1D8F-B2E4-36104870BB1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FEAF-A838-1845-7D40-50DAFEE9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3799BF-C3F2-6244-9778-2E647F61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سأعرض عليكم وضعية. ستتدربون على التحاور باستعمال النهي أو التنبيه.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26A04E3-6306-A15B-253B-06ABE080B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8504CC-90D3-1BD1-BED1-549EC42ED3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184AEB-E00E-B097-46C6-866CED294E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98B2C8-0DF0-088A-E6A5-6DB967696C8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3CE507-F470-1C4A-0643-9E18FBA3F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D60561E-0979-DE16-1275-D54A4F0F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D4D1F4-2338-D8B0-5CDA-D744470C425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609C8E5-68D4-D67C-64D3-4A1963AFC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EED364-C21B-B68F-6994-F90FD5D5DB9C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63FFCA-3F37-5BFC-7698-BC3FFE32ED9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8331E5B-966C-743A-C373-3B87FF1B6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6030AF-2D28-AE22-238E-79676073DE77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20" name="Google Shape;1486;p58">
            <a:extLst>
              <a:ext uri="{FF2B5EF4-FFF2-40B4-BE49-F238E27FC236}">
                <a16:creationId xmlns:a16="http://schemas.microsoft.com/office/drawing/2014/main" id="{82F561A9-77E9-5B46-D49A-DB38694232A6}"/>
              </a:ext>
            </a:extLst>
          </p:cNvPr>
          <p:cNvSpPr txBox="1"/>
          <p:nvPr/>
        </p:nvSpPr>
        <p:spPr>
          <a:xfrm>
            <a:off x="3387495" y="2782710"/>
            <a:ext cx="25088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وَضْعِيَّةُ التَّحَدُّثِ</a:t>
            </a:r>
          </a:p>
        </p:txBody>
      </p:sp>
    </p:spTree>
    <p:extLst>
      <p:ext uri="{BB962C8B-B14F-4D97-AF65-F5344CB8AC3E}">
        <p14:creationId xmlns:p14="http://schemas.microsoft.com/office/powerpoint/2010/main" val="106400472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97F88-5173-07DB-64C7-D7EA94A1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5C49651-4D8D-E101-883C-8C6C7675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وضعية حوارية، ستجيبون باستعمال أسلوب (النهي/التنبيه) وبلغة عربية فصيحة. انتبهوا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8992FD1-4BCF-1785-6ECF-71621EBC0B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1486;p58">
            <a:extLst>
              <a:ext uri="{FF2B5EF4-FFF2-40B4-BE49-F238E27FC236}">
                <a16:creationId xmlns:a16="http://schemas.microsoft.com/office/drawing/2014/main" id="{7C955BB9-6A5F-63A2-3D63-CE3AC59DFC5F}"/>
              </a:ext>
            </a:extLst>
          </p:cNvPr>
          <p:cNvSpPr txBox="1"/>
          <p:nvPr/>
        </p:nvSpPr>
        <p:spPr>
          <a:xfrm>
            <a:off x="363325" y="1516075"/>
            <a:ext cx="7992275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الاسْتراحة، رَأيت تلميذا يكسر أغصان الأشجار/يقتلع النباتات فقررت أن تنهاه أو تنبهه، فدارَ بَيْنَك وَبَيْنَه حوار. فَكِّرا في ثُنائِيّاتٍ ثُمَّ مُرّا لِتَقْديمِ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30A7CB-AD59-5198-E9BE-64625E47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C7505F-78F4-C3C1-E6B5-70E5C873EF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AB5507-DB99-64C7-2659-2AA6A3445F38}"/>
              </a:ext>
            </a:extLst>
          </p:cNvPr>
          <p:cNvSpPr txBox="1"/>
          <p:nvPr/>
        </p:nvSpPr>
        <p:spPr>
          <a:xfrm>
            <a:off x="610859" y="3679768"/>
            <a:ext cx="7550014" cy="26827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ماذا تفعل(ينَ) يا .........................؟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أَلا تَعْلَمُ(ينَ) .........................................................؟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ولا تنسَ/يْ ..................................................................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49E77B9E-156F-CB7E-260C-4736CB7299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36141" y="905108"/>
            <a:ext cx="691928" cy="69192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CDF272-1FC0-A585-2B0C-1B7E963FF6F2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5BEABB-B841-FEBD-1AF4-03540C586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6D0BAA-A501-F21C-66FA-A042EF8A9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C181FD-020A-5DFE-50FE-AF69929BC76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20CBA4B-8B43-D51F-6730-E3EAE65F2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F08616-D03E-6D1A-7591-6FCF6A603480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E199B97-E0E7-CCE5-67EF-323219861F1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D6D5A08-3746-E51E-4B1B-7299F0C20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8CFB7A-DF83-B28B-E684-8B7BB391DB8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83383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77" y="923611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قــــراءة</a:t>
            </a:r>
            <a:endParaRPr lang="fr-FR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5333" y="1058589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C71885-C145-4A78-A89E-E148429299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1110342" y="2034001"/>
            <a:ext cx="7492901" cy="245402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6346132" y="2166394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23260" y="1967705"/>
            <a:ext cx="720974" cy="72589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33733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lang="ar-MA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949A22-8172-90CA-0C2D-6BF5BD722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14" y="1831441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ستقرؤون نصا وتجيبون عن أسئلة. افتحوا كراساتكم على الصفحة 148.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E7A009-E564-AA1C-F661-3F44EE320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273" y="1759970"/>
            <a:ext cx="2396841" cy="35398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E0E22B-8E9E-F6C6-685B-F31C9A332FCA}"/>
              </a:ext>
            </a:extLst>
          </p:cNvPr>
          <p:cNvSpPr/>
          <p:nvPr/>
        </p:nvSpPr>
        <p:spPr>
          <a:xfrm>
            <a:off x="3305273" y="2105350"/>
            <a:ext cx="2325669" cy="11790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F4AB88-17C5-B686-7CA0-A388898BCF5A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C71C9DF-3F78-B125-ADEB-8467D7A37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F19DFAE-4D84-D567-4003-84E46CABF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30FFA6-BA99-1443-5375-35C410E5C9B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8ADA8E-3E7F-F9F0-D8DF-6A519D8E2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40E9D3-67EE-B10D-02C2-47801799DF1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5CBF20-998E-4223-754D-50965597D5B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C1EE519-EC99-CAA9-1084-CF6B5BBEA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D49F7D-C537-3A8B-FE42-0D8B4690E25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النص على الكراسة بطلاقة. سأعين من يقرأ: الكاتب- ليلى. شعيب.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C953DA2-01EC-0191-C33E-892B7F1430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E53F6F4-8C74-F7D1-CC4D-16E3F94D4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D2428106-C429-EA5F-E995-6C40EB8E2D7B}"/>
              </a:ext>
            </a:extLst>
          </p:cNvPr>
          <p:cNvSpPr/>
          <p:nvPr/>
        </p:nvSpPr>
        <p:spPr>
          <a:xfrm>
            <a:off x="5900177" y="2419113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E667C0-4E64-6832-3283-CCF63ADE3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" y="1137037"/>
            <a:ext cx="740982" cy="85251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E5FC44A-F44A-EC37-87D7-583D96FC35FA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25B8C0-F36C-1EBC-E871-689853CA7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951B17F-C66D-A296-DF0D-5CF3FA008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995BECA-81C9-4BE4-8A5A-2DB19E16AA8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F0E8911-626E-FF77-2328-DE093FCCA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7A1764-8A38-B957-4535-7DB966AAE916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35E5E2-784B-FC84-BB73-09949DA57DD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82BD8A0-1A72-5362-0D4C-A54F04B8C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50934CF-475B-7B36-039A-BC94F5632B7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52ED467-B657-A14B-7DB8-0B68D13714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5273" y="1759970"/>
            <a:ext cx="2396841" cy="35398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6D317CC-92E0-80FA-0A1C-9E24DD3C20E4}"/>
              </a:ext>
            </a:extLst>
          </p:cNvPr>
          <p:cNvSpPr/>
          <p:nvPr/>
        </p:nvSpPr>
        <p:spPr>
          <a:xfrm>
            <a:off x="3305273" y="2105350"/>
            <a:ext cx="2325669" cy="11790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89" y="756000"/>
            <a:ext cx="693168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ما المطلوب؟   -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لتعبئة الجدول (3دقائق).</a:t>
            </a:r>
            <a:endParaRPr lang="fr-FR" sz="1400" dirty="0">
              <a:solidFill>
                <a:srgbClr val="FF000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332E504D-7748-4857-C5CB-C42C7AC645D5}"/>
              </a:ext>
            </a:extLst>
          </p:cNvPr>
          <p:cNvSpPr/>
          <p:nvPr/>
        </p:nvSpPr>
        <p:spPr>
          <a:xfrm>
            <a:off x="5774577" y="3685591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189545-0DE8-93DB-E643-F0AAC05E2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273" y="1759970"/>
            <a:ext cx="2396841" cy="35398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02495E-1588-F530-6679-74BAFAF80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A156759-BAE4-CF53-E628-98DE349F95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84D6FB-4A72-C413-70FC-75E0A80C86AE}"/>
              </a:ext>
            </a:extLst>
          </p:cNvPr>
          <p:cNvSpPr/>
          <p:nvPr/>
        </p:nvSpPr>
        <p:spPr>
          <a:xfrm>
            <a:off x="3305273" y="3359021"/>
            <a:ext cx="2396841" cy="6531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923334-3395-DAB3-FD68-E9B8A122742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493849E-E6FE-1333-0E71-1D35F73D0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B101DCB-9EB8-5E9D-520A-F4D2E1652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2879DB-16BA-A28F-E8D0-524B3439FFE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DFFCBDB-43C9-6B18-F057-3C777DADE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07BC07-026D-213D-2631-5A2E885FCD5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63A23F-FE2C-6C7E-967B-ABBFDB4694B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FC7E1A2-CA09-503D-3B6F-A145CD2F9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8E6913-6266-C844-4B78-29090EED931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D104-20C7-4F9C-2C82-1B8D4C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9477B-49EB-D8D8-707F-EC5D104F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ضد "اختفى"؟ يظلم؟ ... هل أنتم متفقون؟ 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9C053C9-642C-F8CC-85AB-2CB73364C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5AD33C-7ABB-7422-5A0F-7F2B2C651C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CA9B07C-6F15-8774-9035-D0B6A0C264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9EAD59-C45B-D7D6-8797-A4F93BD255A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B2AAC35-373D-4412-235D-48D0EB97E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48267C6-445A-8CF8-3290-6315ADC90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E1482B-6F53-A9AD-4D31-C6AD04CF73B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6CB32DF-9208-02A8-BA7A-105DF6B2F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6C0B8A-2C95-6283-EFB6-541216A2FEE9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033F9D8-BD88-D226-3B17-A2A593E2208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A23080A-EF4A-A51C-3906-EFEE323DC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C70E77-A8B1-3786-4EEA-A8CEC54D053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D1E7063-A14E-2909-650A-F30452330E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291" y="2587506"/>
            <a:ext cx="8047417" cy="223266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0EF5BE-D17B-6D46-C6E6-2E25D43D6ABB}"/>
              </a:ext>
            </a:extLst>
          </p:cNvPr>
          <p:cNvSpPr txBox="1"/>
          <p:nvPr/>
        </p:nvSpPr>
        <p:spPr>
          <a:xfrm>
            <a:off x="4496799" y="3057506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ظَهَرَ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8CAEE2-088E-4AFC-22DC-654C1E238C26}"/>
              </a:ext>
            </a:extLst>
          </p:cNvPr>
          <p:cNvSpPr txBox="1"/>
          <p:nvPr/>
        </p:nvSpPr>
        <p:spPr>
          <a:xfrm>
            <a:off x="2372196" y="3057505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يُضيءُ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2A785E-4A0D-9FA0-74DE-893326994641}"/>
              </a:ext>
            </a:extLst>
          </p:cNvPr>
          <p:cNvSpPr txBox="1"/>
          <p:nvPr/>
        </p:nvSpPr>
        <p:spPr>
          <a:xfrm>
            <a:off x="4579298" y="3615670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عُلومٌ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185108-CF58-DEBD-F048-DBA27C2EB216}"/>
              </a:ext>
            </a:extLst>
          </p:cNvPr>
          <p:cNvSpPr txBox="1"/>
          <p:nvPr/>
        </p:nvSpPr>
        <p:spPr>
          <a:xfrm>
            <a:off x="4496799" y="4217919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سُرْعَةٌ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232FD1-60B3-D442-7573-7C2CC91D17B0}"/>
              </a:ext>
            </a:extLst>
          </p:cNvPr>
          <p:cNvSpPr txBox="1"/>
          <p:nvPr/>
        </p:nvSpPr>
        <p:spPr>
          <a:xfrm>
            <a:off x="548291" y="3618363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قَطَراتٌ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EBBF67-F811-2160-EC3C-27D7D73084AD}"/>
              </a:ext>
            </a:extLst>
          </p:cNvPr>
          <p:cNvSpPr txBox="1"/>
          <p:nvPr/>
        </p:nvSpPr>
        <p:spPr>
          <a:xfrm>
            <a:off x="2561607" y="3615669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أَشِعَّةٌ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3F65392-6337-8A42-3921-12DAFDEF9C10}"/>
              </a:ext>
            </a:extLst>
          </p:cNvPr>
          <p:cNvSpPr txBox="1"/>
          <p:nvPr/>
        </p:nvSpPr>
        <p:spPr>
          <a:xfrm>
            <a:off x="2048058" y="4217918"/>
            <a:ext cx="110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دَرْسٌ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3967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6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36C9D-6CAA-EBD6-FA2C-43FE95200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52C26-31A4-455E-DC44-3652A3DA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الكلمة الجامعة للكلمات التالية؟ ما المشترك بين هذه الكلمات؟ من لديه جواب؟ ما رأيكم؟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0E639E7-1C9E-8686-B0ED-3899346F0D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E65BD3F-124C-2441-0841-AD9634AE84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BC6E69B-C56C-5537-C595-EBEC5F3778B3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AEA020-1E0F-2FB7-9730-B2283AFB2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F74D569-DAF4-9439-4CB4-BD48343D9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3F7FFB-7838-9EAB-8AC5-76F237845D7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B9DAF4-0852-E06D-4A31-D55EAF5BF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0863EA3-8D97-DBE2-8575-9DC1C521DFC0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54C6AB-9EAD-C87B-741C-AB7F06342F72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764F47D-A2EA-6ED6-405A-F97D8FC3B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B645AC-D1BB-FC2B-69F5-84EEB3D2BCE3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7FC1DB-0844-3326-CCC4-6F5122814F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B83AC3-999A-E565-8E4E-8264B2E26B60}"/>
              </a:ext>
            </a:extLst>
          </p:cNvPr>
          <p:cNvSpPr txBox="1"/>
          <p:nvPr/>
        </p:nvSpPr>
        <p:spPr>
          <a:xfrm>
            <a:off x="694271" y="3040519"/>
            <a:ext cx="7679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قَوْسُ قُزَحَ – اَلْبُرْكانُ – اَلْبَرْقُ: 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605796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72D11-DF53-6A43-55B6-694F714F4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97900-935E-3307-7587-1FB821A2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كلها ظواهر طبيعية.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9088D99-7E9E-F3A4-475B-C157D1074A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E129D7E-0EA6-353A-6485-75AF68326F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10DD01-E84D-59C6-E0CF-AEF18316E0C1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BDCE7DE-C171-5BFC-1BC7-0148752A9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DDCBCAD-06DF-9843-8D00-6CC452FA6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4B6BBF0-89C7-4D52-AFDF-B00BFEDEDED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2FEDFD0-FF2E-EA68-0BD2-A2D987FE5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0FC7FD7-0969-B395-FBC6-B807DC04E23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310953-2C6B-42FF-D365-B2177B70C93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2263E2E-C382-E06C-7912-9702F3934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839F24C-CB66-9EDA-B3A8-06C926399B55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5B346404-E643-2180-E650-64CE2B3EC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3212028-5A72-0AB6-D000-297147C64378}"/>
              </a:ext>
            </a:extLst>
          </p:cNvPr>
          <p:cNvSpPr txBox="1"/>
          <p:nvPr/>
        </p:nvSpPr>
        <p:spPr>
          <a:xfrm>
            <a:off x="502472" y="3040519"/>
            <a:ext cx="2887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ظَواهِرُ طَبيعِيَّةٌ.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133BCD-46EE-1ADC-B90E-693024A50ECE}"/>
              </a:ext>
            </a:extLst>
          </p:cNvPr>
          <p:cNvSpPr txBox="1"/>
          <p:nvPr/>
        </p:nvSpPr>
        <p:spPr>
          <a:xfrm>
            <a:off x="694271" y="3040519"/>
            <a:ext cx="7679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قَوْسُ قُزَحَ – اَلْبُرْكانُ – اَلْبَرْقُ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.....................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075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0CFE6-39DA-C120-D9F8-C893A7FE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29E39-40AF-A04F-3F10-67DF178B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السؤالين 1 و2. من يقرأ؟ ما المطلوب؟                             - 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DAB0EDE-CE80-8214-8876-1F005CAE2A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A9EEFBC-7341-7376-D7B2-1A15E2896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7B9834-CCBE-2AC0-0899-943FDDED982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9C8BEE-316B-F3B4-A260-E2DB0D6EF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B3F76EF-24C7-DBCC-230F-466685B20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6F7E7F-F546-57DB-484B-D73621CE7AA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D95550-3449-9563-4FDD-1B14C4D2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7FF4EE-A4E2-0B27-703A-7A024EB1F16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B3C2634-AE9E-B190-CB12-9D8726EF764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4378C1B-513A-323C-A66E-84513E522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0DDD2E-5187-DD5D-E4C6-26602448DDF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7DD97292-54F3-CBF8-64AA-C58565DF1D8B}"/>
              </a:ext>
            </a:extLst>
          </p:cNvPr>
          <p:cNvSpPr/>
          <p:nvPr/>
        </p:nvSpPr>
        <p:spPr>
          <a:xfrm>
            <a:off x="5774576" y="4181180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24483B-140C-7CEE-28B0-1F2CFC562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5273" y="1759970"/>
            <a:ext cx="2396841" cy="35398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9E013F3-CF72-B11B-CFD3-4142C3E00909}"/>
              </a:ext>
            </a:extLst>
          </p:cNvPr>
          <p:cNvSpPr/>
          <p:nvPr/>
        </p:nvSpPr>
        <p:spPr>
          <a:xfrm>
            <a:off x="3305272" y="4068148"/>
            <a:ext cx="2396841" cy="8490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7705743A-E221-E369-B1E6-5039EA5FBF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0838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05948-3A7F-5179-0419-436BB9DA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AA62B-D29B-FCBB-D763-7341C484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يجيب عن السؤال الأول؟ الثاني؟ هل تتفقون؟                 صححوا.                         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CC4654-2BDC-31F2-16EC-C8D384D166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9F793A5-0071-1353-102B-7102D298C9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EFC9FCB-2391-1CB5-FB7F-03DEB8505ADC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BBE7CC7-8C76-0232-26E2-DC423C430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F4113C-9A31-2EFC-94C4-C59818CEF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FABB90-6A68-2E35-3AFB-906121EDE7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07BFF1-E1DF-26CB-EC68-16F0E7011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81CABE-4467-FBDE-5615-15C0E7D2509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8D88E5-4741-BF20-8BBE-60BD5821485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8C4F1E-64E7-FDCA-B7DF-3EB77AAA1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9AEE8B-5198-F5C1-87C7-106D2063EEE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EE785C0-19A7-C70F-0529-8B6E30E2E9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C66B65-AA50-C8AD-7074-D6DC411F65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74" y="2337348"/>
            <a:ext cx="8207451" cy="291109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C629B5B-2DA4-6A5F-B4CD-BAF0CD6A7860}"/>
              </a:ext>
            </a:extLst>
          </p:cNvPr>
          <p:cNvSpPr txBox="1"/>
          <p:nvPr/>
        </p:nvSpPr>
        <p:spPr>
          <a:xfrm>
            <a:off x="3863010" y="371685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58F0C8-71D2-EB94-22B7-FC83581B720E}"/>
              </a:ext>
            </a:extLst>
          </p:cNvPr>
          <p:cNvSpPr txBox="1"/>
          <p:nvPr/>
        </p:nvSpPr>
        <p:spPr>
          <a:xfrm>
            <a:off x="468274" y="4740433"/>
            <a:ext cx="7679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قَوْسُ قُزَحَ – اَلْبُرْكانُ – اَلْبَرْقُ.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34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6C438-C597-7832-0075-E0CC08338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5B44F97-EE86-3AAF-8B70-2535E7519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704" y="1949300"/>
            <a:ext cx="2641828" cy="3817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DE774CE-3D9E-B70A-CF2A-B19746AA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الظواهر اللغوية. من يقرأ التعليمة؟ من يقرأ المثال؟ ما المطلوب؟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A1D302-95BE-CA1D-4E2D-6717E4949928}"/>
              </a:ext>
            </a:extLst>
          </p:cNvPr>
          <p:cNvSpPr/>
          <p:nvPr/>
        </p:nvSpPr>
        <p:spPr>
          <a:xfrm>
            <a:off x="3434546" y="2281352"/>
            <a:ext cx="2625986" cy="9377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3F406BC-F066-CD61-B7C9-533DA3FBD7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71CF166-75B0-F333-CD6E-E66C03C4D6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CC58872-00C2-DED9-8173-5355EE8B08FD}"/>
              </a:ext>
            </a:extLst>
          </p:cNvPr>
          <p:cNvSpPr/>
          <p:nvPr/>
        </p:nvSpPr>
        <p:spPr>
          <a:xfrm>
            <a:off x="6201691" y="2427796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0002112-431A-2624-3426-3F938DDFBBA2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3FCC28-818C-8FC3-2C7D-44CAF21C4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F84211-9E7C-4FAE-DEE9-F84BC5A63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5726E3-1CAA-9A1E-D4E7-2F226000836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82505E2-9E01-3B98-DA08-D2D5BCC5E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2EE02D-4EED-E22F-8EC9-A91885E045F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A89146C-A313-C760-0501-F808C7A27AF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1857F52-1F77-FE47-7898-0824BAE49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4CBF77-F501-AEAE-5A07-7A9067C0C933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D73C300-13FB-E147-4CCE-67C13C8639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6668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5618E-226C-7AE5-286F-CF66DA0FF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7024C-F6A8-A860-D498-9B8CE652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A4373C-28B5-BFA4-2AD1-F5F6B271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C50F0CC-1DA2-2A45-CD7B-1BA55DEEFA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E78B2E5-3C20-5133-3C81-16EF6AD9A3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00BE85-1F4B-DF1A-63BE-5D9F371A8CA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5538237-1DA2-D188-EDB4-5F1343978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C3BA30F-F40E-67C7-852F-AD1033378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02D8BD0-A503-FEB6-A756-A1A4B670281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E81F55A-1AEA-A3C9-7499-9536AD746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9C76B2-FFD1-42DD-CBCD-9AADE5C3340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2ED60F-32F2-5C89-E51A-62EB11440EF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2C62558-CEEC-EBB2-0618-AEBDD6EBB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989740-D11D-8DDC-31F2-7BE8BA69AEF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4D6A885-50E7-6DE6-A334-D2331E305A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171" y="2543793"/>
            <a:ext cx="8283658" cy="279678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059512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CD82C-2FF5-01B3-066E-A58472B5B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5CD03-2D39-80B5-ABC9-1C4C7BB8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يحول الجملة الأولى؟ هل تتفقون؟ ...     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CDF21A-D1DC-D9A0-2D78-163A7370F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71" y="2543793"/>
            <a:ext cx="8283658" cy="279678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F17036-EA00-21EE-E8B7-01362177FC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B8E5980-8DF6-7EBD-6FE1-FF1DA90645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AFB14E6-12C1-AA20-99E8-4F6FE3A3C07D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0B23BC6-83CB-2DDC-5A18-88EE3636A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FFD6261-82CF-B118-9FB4-F132B13CE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B1916A-4542-A66E-46C4-F80FDF2D6AE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CCEDFC9-8F48-03C3-B84D-423BE29C5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74A26BA-96D6-BB97-6CFA-4798616A072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C98864-9599-0153-BBF5-885D30EC594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D6B107-D5F8-856E-136C-1B681CB28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991F70-13F3-B993-AAD6-54D55F6E809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75DFBE1-AAAB-FD63-2751-F11047511F7D}"/>
              </a:ext>
            </a:extLst>
          </p:cNvPr>
          <p:cNvSpPr txBox="1"/>
          <p:nvPr/>
        </p:nvSpPr>
        <p:spPr>
          <a:xfrm>
            <a:off x="3900196" y="3867230"/>
            <a:ext cx="2256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اِحْتَرِمِ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ADC08C-504C-FACE-74EE-60FE5713C65B}"/>
              </a:ext>
            </a:extLst>
          </p:cNvPr>
          <p:cNvSpPr txBox="1"/>
          <p:nvPr/>
        </p:nvSpPr>
        <p:spPr>
          <a:xfrm>
            <a:off x="3582955" y="4720396"/>
            <a:ext cx="2447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مارِسِ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4A42F2-EE89-E8B9-1D66-E52948F8B68D}"/>
              </a:ext>
            </a:extLst>
          </p:cNvPr>
          <p:cNvSpPr txBox="1"/>
          <p:nvPr/>
        </p:nvSpPr>
        <p:spPr>
          <a:xfrm>
            <a:off x="3582955" y="4293813"/>
            <a:ext cx="2589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أَنْصِتْ لِأُسْتاذِكَ.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3DD9B07D-7194-D975-30CD-A72A0CBB6C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661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 قصيدة "غاية العمل".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1511559" y="2921169"/>
            <a:ext cx="6251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غايَةُ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5A561C-043B-C21D-67CB-EAF8255738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</a:t>
            </a:r>
          </a:p>
        </p:txBody>
      </p:sp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FE1BA73-05B9-B043-4060-441A9A63A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495582" y="1791985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9341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715803" y="261831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</a:rPr>
              <a:t>إكمال قصة (مقطع البداية)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144402" y="1902352"/>
            <a:ext cx="2071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15803" y="1626166"/>
            <a:ext cx="826334" cy="8319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3163" y="1054582"/>
            <a:ext cx="479081" cy="479081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6AD22F-3358-279D-2BD0-D848673FD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67" y="1751273"/>
            <a:ext cx="619540" cy="71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مهارة كتابة بداية 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83E39-ACDC-D6D6-CA05-90E9253612DE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كِتابَةِ بِدايَةِ قِصَّةٍ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77FF51-4F24-7D02-504A-837C2780F993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C6F1382-1014-1A3C-5B07-45A5B5C11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E0C232-A25C-46DE-728C-0C87AC84B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ADBA85-D1C7-F4D5-361E-3D5B8182278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C966BEC-FA85-4EA4-3031-B2F36BC83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3FB2DA-A133-14A5-5819-454D95FFEF03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407194-1F58-E6C3-A70A-6B6C5A56649D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6FDD87B-E316-9655-B2F8-1CE50B618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C4AD75-401F-D6FB-C113-4A116AA9DB15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A767-2FCD-C60D-568D-75C99B99D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C28AE13-B603-E205-C877-71F918F7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149. من يقرأ التعليمة؟ ما المطلوب منكم؟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20C5A90-9A5F-019C-02FB-34FD8F9844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90AD8F-8DFE-FBAE-07E1-596DA24A2E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BADB8E-6710-AA12-E95C-69C63392C2BA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68E31BE-EA0D-AC62-6E0D-8BE5017C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36ED19-B30D-587B-B1E7-19C2E2AE3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014F36-72F8-164E-FEC0-5020E6D24EE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0E3B737-6988-B09E-79FB-0CB934C75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127618-AEB7-19A2-24B1-39FA8664AF80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D0F736-AB29-DA7F-2E18-B853B5BD9D8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60E7060-C18A-490D-9E96-3FA256D8C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A0A8CE-DD70-1404-46D1-BC28766F979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8D92278-F0AE-6823-6875-96A2A28FFEFF}"/>
              </a:ext>
            </a:extLst>
          </p:cNvPr>
          <p:cNvSpPr/>
          <p:nvPr/>
        </p:nvSpPr>
        <p:spPr>
          <a:xfrm>
            <a:off x="5975055" y="3826203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20035A-B1CC-3DEE-BBA1-72D7D3B2E8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7470" y="2282392"/>
            <a:ext cx="2328183" cy="30876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772FD3A-32E3-EB4D-1926-B2381086A323}"/>
              </a:ext>
            </a:extLst>
          </p:cNvPr>
          <p:cNvSpPr/>
          <p:nvPr/>
        </p:nvSpPr>
        <p:spPr>
          <a:xfrm>
            <a:off x="3597469" y="3365642"/>
            <a:ext cx="2328183" cy="20043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C149EF41-ECDC-D364-F4DA-35A7D2451C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9142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6018-0EB0-5B49-6A0E-583258BA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31BE812-9970-793C-5EE0-F2AEFE24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بداية مناسبة للقصة. تذكروا الخطوات المساعدة على ذلك.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3247C6-04C0-41F0-3F68-F1C6881FA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180677-A1D4-02A1-7713-DE694D3B41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3A92DA3-51A1-A9E4-6E3D-0B5AF7283783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1C98AAF-B5C7-7766-F2A6-E0124B0F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AB3787C-5A18-F9AE-BC0F-671F5CA6B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A97662-1A86-99BC-F5BC-25173849B5A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9A852B-7500-FB6B-6A58-E4524AE83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3B10EB8-E6CD-0483-FA1B-7B1B89984588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F17B2A1-07DF-7058-1B55-2B8FB5C3836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66450CE-C5A8-DB4B-ADF5-4ACA87E4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C3B5B6-B380-C8C4-48DC-CA19FE86EC31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1080953-71E6-637F-091A-2C24124D6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935633"/>
              </p:ext>
            </p:extLst>
          </p:nvPr>
        </p:nvGraphicFramePr>
        <p:xfrm>
          <a:off x="632373" y="2338297"/>
          <a:ext cx="2594539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539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مُوَجِّهاتٌ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أَذْكُرُ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وَمَكاناً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مُناسِبَيْنِ؛ 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أَذْكُرُ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شَخْصِيّاتٍ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مُناسِبَةً؛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أَذْكُرُ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أَحْداثَ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بِدايَةٍ مُناسِبَةً؛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أَسْتَعْمِلُ لُغَةً سَليمَةً.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CDD044C-DD54-C8E9-9458-E1B2FBADC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7C271F-E02E-F016-EA54-0F12B18DD8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7172" y="1704227"/>
            <a:ext cx="4850683" cy="44922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6013219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A8381-A104-E4A7-D3E6-E95FAE0EB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397249D-1543-F815-0A2B-C9D72FCF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انتهى الوقت. من يتقاسم مع زملائه الفقرة التي أنتجها؟ هل تطرق للعناصر المطلوبة؟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3966315-5A2D-F455-9B4A-5B05CAA584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0D5B28C-37C6-6FA2-6D83-B6FBC6BDD1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6D9B984-09FC-DD95-0557-CEFE7CF85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4DA389B-2AEB-B769-BBB7-AA426E71A48F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8C72B6E-A5DB-2D54-BF43-6BFBE42AB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D6D9CD6-49CC-2B20-80B4-BCA91EE03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F6F875-5AD2-FA93-A4E0-D4F98A7D041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F925826-5370-026B-4046-192FFC13C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12E9CCB-F9FF-0AD1-1A2D-8A286895FB43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83A4145-3EA3-9432-0EB4-B768CE06F4C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4E070BF-2CE4-93DC-84E0-B2722A554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2BBD21-6EC9-A7D0-118B-8808BA0C38C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027E0B4-CFDB-300C-9DBF-D06820EC8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708141"/>
              </p:ext>
            </p:extLst>
          </p:nvPr>
        </p:nvGraphicFramePr>
        <p:xfrm>
          <a:off x="1931607" y="2300975"/>
          <a:ext cx="5533714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230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802432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3817052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3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وَمَكاناً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مُناسِبَيْنِ؛ 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شَخْصِيّاتٍ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مُناسِبَةً؛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أَحْداثَ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بِدايَةٍ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مُنْسَجِمَةً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مَعَ بَقِيَّةِ 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ٱلْقِصَّةِ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أَسْتَعْمِلُ لُغَةً سَليمَةً.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14490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88B71-DEC5-29DB-BD0A-33D45DF7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C112D0-E410-28AB-8609-15FEEBCF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صياغة أخرى لبداية القصة.  من يقرأ القصة؟                       - 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D2CC7AE-CBCE-445B-8E86-9E8F1456C9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05A80AB-1006-7B2A-72A8-FC07891F1A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5CDFC66-CA85-9083-0A74-C58CD629E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C475258-789F-36CA-C9F7-3D49ABBBE0EC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0F2754B-9BC0-2465-E325-561CC79E1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D9F4F99-C03C-9558-5FE5-BC9E487DB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6DD9BCE-1CAC-33EF-5114-D9C37E01D4C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18CD319-8748-097C-06B4-535FB04BF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682A2D9-A7C2-E2C6-C827-B7FC46D7B9B6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4EABBCB-702A-B2A4-3F1B-0D8927440A13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1B04E6C8-1C75-FF5C-B298-48BF9A7FD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64346A-2882-CDFF-9483-077501D9F27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59E2BA3-AE22-B485-03FF-E8F585F19136}"/>
              </a:ext>
            </a:extLst>
          </p:cNvPr>
          <p:cNvSpPr txBox="1"/>
          <p:nvPr/>
        </p:nvSpPr>
        <p:spPr>
          <a:xfrm>
            <a:off x="413176" y="1625195"/>
            <a:ext cx="6840000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جَميلٍ، وَسَطَ غابَةٍ جَميلَةٍ، أَخَذَ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ٱلْحَمَلُ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يَقْفِزُ بِفَرَحٍ بَيْنَ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كانَ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ٱلْجَوُّ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هادِئاً،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وَٱلْعَصافيرُ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تُغَرِّدُ فَوْقَ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ٱلْأَغْصانِ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فَشَعَرَ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ٱلْحَمَلُ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وَٱلْأَمانِ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وَهُوَ يَبْتَعِدُ قَليلاً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قَليلاً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ٱلْمَرْعى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96CE28-573B-3ED8-C5D6-0B3BA56659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177" y="3194854"/>
            <a:ext cx="6840000" cy="342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867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قلم الرصاص</a:t>
            </a: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73A293-2B75-6F2F-F362-901ED91CC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9441">
            <a:off x="6768826" y="1987707"/>
            <a:ext cx="1731458" cy="2404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E5E538-E9AC-46DA-38F3-83223D2D5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430" y="994660"/>
            <a:ext cx="513373" cy="513373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B5877C-85FF-702A-6A43-0C9251BE99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82" y="2133136"/>
            <a:ext cx="698604" cy="80423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E71598F-C9A8-3FDE-B525-9D28CB50BFCD}"/>
              </a:ext>
            </a:extLst>
          </p:cNvPr>
          <p:cNvSpPr txBox="1"/>
          <p:nvPr/>
        </p:nvSpPr>
        <p:spPr>
          <a:xfrm>
            <a:off x="1560327" y="4677021"/>
            <a:ext cx="607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بالنسبة إلى المؤسسات التي لم تتوصل بكراسات نصوصي القرائية، يعرض النص الموجود في الملحق على الشرائح الأخيرة ضمن هذا العرض.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3250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27B4-F806-FB94-D7F8-9B53F6A8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81DFE8A-EC03-B7C1-1F24-ADCB934E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القصة "قلم الرصاص" ونستثمر مضامينها.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1722985-8B53-6949-1EDA-E8DF616A03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184B4C-DBA9-A3D8-C898-715967C956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F0288E1-5BAE-4435-7E3F-14B025DE0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4B0B15-40A2-C0EF-FE76-D385C9E64079}"/>
              </a:ext>
            </a:extLst>
          </p:cNvPr>
          <p:cNvGrpSpPr/>
          <p:nvPr/>
        </p:nvGrpSpPr>
        <p:grpSpPr>
          <a:xfrm>
            <a:off x="1931607" y="126808"/>
            <a:ext cx="6208694" cy="292965"/>
            <a:chOff x="1939558" y="126808"/>
            <a:chExt cx="6208694" cy="2929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23D791-8662-8A9A-F8F2-AD2510B2F28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725A9BE-276D-8109-12AA-176788EC2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131CFA8-1E01-8EF3-217E-4F69CBE96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6DEE0C0-06FA-79B9-865F-39DD11D1A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BF7A6E8-8C22-AE68-F5DF-AFF14EC9389C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إثرائية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EC2D4-C6F8-DA60-FD55-7888A160F6BB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66C20D-D6DD-7F7B-6E9B-C8814845D32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8614853-DA40-B649-B6AA-3B706E7EF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5CCC8C5-7C74-D5D3-BA8B-217A61D0A1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070889">
            <a:off x="5727343" y="2447920"/>
            <a:ext cx="2156777" cy="31488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5832BA-6733-2B56-AAF9-DAD9EEBF22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69180">
            <a:off x="3961797" y="2463822"/>
            <a:ext cx="2255716" cy="31701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75D988-FDD1-5865-75D9-A5AE719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969917">
            <a:off x="1821187" y="2325786"/>
            <a:ext cx="2188066" cy="32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0895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FE49-D8E6-ACEF-DEC1-271D06DC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85EC0F3-AB19-AE71-5764-2778AAE7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على الصفحتين 13 و14،  اقرؤا القصة قراءة هامسة وحددوا شخصياتها. 4 دقائق.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F41F920-D593-E2B2-A1B5-1A67351521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D77A7C9-BAE3-10ED-02E1-AD01300BE4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8465CA-0C45-C600-58AA-5FA1258122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E5134B-096F-7191-66C6-6FE00F8B7D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2C1AB06-9831-BD67-9767-490B9B4EE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488784-C6AA-FA73-A168-16991556F1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B98320-556B-6E4A-A32F-68D3A324BD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ECA563-A763-CA99-4739-2C3B639E96E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017B18-3604-FC26-CD6E-D718C20856C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E7318-8FC7-E083-239C-3CCFCDA4742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29F04DD-C210-573B-A3C1-128ACFA815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F1A36D-A65C-1E4E-1A13-612EF8B545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69180">
            <a:off x="4679881" y="2230557"/>
            <a:ext cx="2255716" cy="31701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DB796C-55A3-F2F3-7F93-62A31A80F9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69917">
            <a:off x="2539271" y="2092521"/>
            <a:ext cx="2188066" cy="32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4140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B089-86C9-A58D-C5D4-299386D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60D463E-EBBB-CD2A-CC33-08707C0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مضامين القصة. من يجيب عن الأسئلة؟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2ADFA6-E819-D437-8F58-25E009026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79985-6B8A-1D25-4769-3B953F9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043E3-7796-6FCC-836F-DA0CFA8D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D5791-AF2E-B916-5476-A84296E52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D5BCE-6625-BF16-9FE4-244E2B29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07ADF-EA5A-815A-4A19-9E43FB2669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3940-B868-4B21-D3E6-DF66D2F0882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F0D04-4F66-92FE-51D0-1B035A16C1F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E76F6C-7711-50D8-8F10-B5F533650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ADDAA3-27A7-D740-38E4-925C771F4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CCC0A52-F970-17EC-3FC3-127A50ACA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EDDA34-9701-3C02-F89A-E88B12E87695}"/>
              </a:ext>
            </a:extLst>
          </p:cNvPr>
          <p:cNvSpPr txBox="1"/>
          <p:nvPr/>
        </p:nvSpPr>
        <p:spPr>
          <a:xfrm>
            <a:off x="476265" y="2265135"/>
            <a:ext cx="7532952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ٱلشَّخْصِيَّةُ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ٱلرَّئيسَةُ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يَرْفَضُ قَلَمُ ٱلرَّصاصِ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ٱلْكِتابَةَ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رَسَمَ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شُعورُ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ٱلقلَمِ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نِهايَةِ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ٱلقِصَّةِ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يُمْكِنُ أَنْ تَصِفَ قَلَمَ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ٱلرَّصاصِ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127193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4A487-E317-65EC-9F5A-637B37253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62232AC-BA8E-D78F-1B8A-D2A5E3AE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الى نمر على لعبة طرح الأسئلة. من يطرح سؤالا جوابه موجد في النص. الآخرون عليهم الإجابة.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3F1FAC2-8365-D82B-FCBB-6BEE3D447B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0D1566-6D27-0ABB-BFCC-FE3373FEB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EA94F85-A3EC-625C-1ACD-335B3A77BA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48949C-7E78-0E04-E47B-A4CA95EF12D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0D08C5-725A-EBC3-EAF0-F4CCA981D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0C3A1C-F58B-C060-AC22-CF3C1078570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AC93F4-C2E0-3EFC-1D60-B0C61E9F833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D11C1B-E163-D702-D883-519C95896E6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544DF5-DE79-D01B-BA9C-4CC81D95E4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2B564E-02B9-048F-AFDF-7157267546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7ED5B595-CB4F-01D2-FBA6-5365947D80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27F72F-00B4-FBB2-4FCE-4D2E4498F1D8}"/>
              </a:ext>
            </a:extLst>
          </p:cNvPr>
          <p:cNvSpPr txBox="1"/>
          <p:nvPr/>
        </p:nvSpPr>
        <p:spPr>
          <a:xfrm>
            <a:off x="805524" y="2936939"/>
            <a:ext cx="7532952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َطْرَحُ سُؤالاً جَوابُهُ مَوْجودٌ في النَّصِّ.</a:t>
            </a:r>
          </a:p>
        </p:txBody>
      </p:sp>
    </p:spTree>
    <p:extLst>
      <p:ext uri="{BB962C8B-B14F-4D97-AF65-F5344CB8AC3E}">
        <p14:creationId xmlns:p14="http://schemas.microsoft.com/office/powerpoint/2010/main" val="328817606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E2B5A-8827-8BCE-F0CE-D93017888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9240174-6C55-93BA-7920-F68CF8A9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أسئلة حول معلومات ضمنية في النص. من يجيب عن السؤال الأول؟ الثاني؟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FCA46B8-F796-D9D2-9138-666FC8079B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0546F12-72DC-C019-D147-CCB47FFFA4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EF1AE5-4B16-934A-37F7-69812BCB1A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A6B952-216B-785A-3CDA-7B49C025B3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EC0118-B49C-ECA7-1644-742EDAC054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5D3278-4336-7CC1-EA78-91C9DC0350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881BE3-A0C6-B65C-D265-5CCB8F5DFE9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A55B9-9764-7045-5C1E-105E9AC504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EA6786-6A1A-0DFC-914A-240BD799C0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8BA3FF-C8AA-AD08-CCF8-066016B709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C082FAE-5603-86EE-CB41-44B141385B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55A024-DDBE-F8C5-BE06-83657AE82B09}"/>
              </a:ext>
            </a:extLst>
          </p:cNvPr>
          <p:cNvSpPr txBox="1"/>
          <p:nvPr/>
        </p:nvSpPr>
        <p:spPr>
          <a:xfrm>
            <a:off x="1212979" y="2964931"/>
            <a:ext cx="6796237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كانَ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يَبْري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ٱلْقَلَمَ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كُلَّما قَصُرَ؟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جَعَلَ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يَشْعُرُ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بِٱلْفَرَحِ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ٱلنِّهايَةِ؟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ٱلرِّسالَ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يُريدُ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إيصالَها؟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55583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8F0-A2C5-94CC-6C30-E24A5D1C4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8A7D636-D039-CF60-2091-E9B90D43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الإجابتين.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84FEA53-58CD-4482-1DF1-65F43DB95C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EC18FF-3155-BA71-3F1E-CC4AB475C5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CF0B308-8455-A187-F09F-207C5B0CF9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9F047B-796B-0C9A-C756-EFE29ECB3F8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C4E697-BEA1-C380-72A3-13E145BD57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64AFAA-F825-5B0C-6E83-0F048B9381F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DB364E-438F-772B-8DD7-7890BC14C07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DA1F65-A7F2-6BC4-B17E-34FAB15ACAD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E470E8-C35B-818A-71E5-0CB31F048E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5825AF-B0CF-1D22-7AC1-0155286EE4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466BB7-B549-284F-5204-2F0444CAE4F7}"/>
              </a:ext>
            </a:extLst>
          </p:cNvPr>
          <p:cNvSpPr txBox="1"/>
          <p:nvPr/>
        </p:nvSpPr>
        <p:spPr>
          <a:xfrm>
            <a:off x="755780" y="1853192"/>
            <a:ext cx="7566869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يَبْري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ٱلْقَلَمَ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كُلَّما قَصُرَ 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لِيَسْتَمِرَّ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ٱلْكِتابَةِ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جَيِّدٍ.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 جَعَلَ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يَشْعُرُ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بِٱلْفَرَحِ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ٱلنِّهايَةِ هُوَ 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فَهْمُهُ أَنَّهُ يُفيدُ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ٱلطِّفْلَ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وَٱلرَّسْمِ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يُريدُ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أَنْ يُبَيِّنَ أَنَّ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ٱلْعَمَلَ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وَٱلْعَطاءَ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يَجْعَلانِ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ٱلشَّيْءَ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نافِعاً وَمُهِمّاً.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C6B7622-8BC3-C9EA-9914-971452F509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404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0732" y="180737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846534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0332" y="987759"/>
            <a:ext cx="437550" cy="4375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تَعَلَّمْتُم في هَذِهِ ٱلْحِصَّةِ؟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506163D-8AD2-2B5D-8018-ACC51E3641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4C0FFE7-49A1-BBA1-9254-CA4E12C9884B}"/>
              </a:ext>
            </a:extLst>
          </p:cNvPr>
          <p:cNvSpPr/>
          <p:nvPr/>
        </p:nvSpPr>
        <p:spPr>
          <a:xfrm>
            <a:off x="1946396" y="2969598"/>
            <a:ext cx="6201856" cy="1449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يَذْكُرُ أَهَمَّ ما تَعَلَّمَهُ خِلالَ حِصَّةِ </a:t>
            </a:r>
            <a:r>
              <a:rPr lang="ar-MA" sz="4400" b="1" kern="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ٱلْيَوْمِ</a:t>
            </a: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D19226-B9A4-8711-F31F-005187EC8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E6F397-11BD-8272-5CBB-233AF5D82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8DBCAB-F341-35C1-8813-2478820F40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276597-1BDA-EBDC-305E-D00A113EF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AA295B-C2C9-8526-EDB4-CAB78503B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09D852-28D6-DA2B-3EDE-BEE0114D77B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EBF003-AC92-033A-825F-043DB6E9AE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69CE12-15EA-00CA-9839-19BC701EEE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193EAA-F3C5-AAA8-0C11-6CF3D0A127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AFF96B-3817-7E5C-B1C9-74E3C8FF6F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53A05BF2-C64D-FD38-F83F-38F6FBB02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B7F6-B10D-9CE8-5493-FC69898E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5047CDA-9070-B677-984D-4217134C7741}"/>
              </a:ext>
            </a:extLst>
          </p:cNvPr>
          <p:cNvSpPr txBox="1"/>
          <p:nvPr/>
        </p:nvSpPr>
        <p:spPr>
          <a:xfrm>
            <a:off x="1838130" y="2836506"/>
            <a:ext cx="518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ملحق: قصة "قلم الرصاص"</a:t>
            </a:r>
          </a:p>
        </p:txBody>
      </p:sp>
    </p:spTree>
    <p:extLst>
      <p:ext uri="{BB962C8B-B14F-4D97-AF65-F5344CB8AC3E}">
        <p14:creationId xmlns:p14="http://schemas.microsoft.com/office/powerpoint/2010/main" val="335705438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CB16C-C0F3-5D83-A8CC-BE9C7EC7C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4CDC665-D2BE-9D53-DA03-67D13F517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04" y="914400"/>
            <a:ext cx="8612155" cy="561702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4428746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360DE-DBD2-D550-5BD4-A95B3237E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3F30DC-56A4-F3D9-6640-F813F981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61" y="877077"/>
            <a:ext cx="8649478" cy="567301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1550849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FFC2F-4D4A-716E-3A73-87C89E46B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852E30B-9E90-E719-37A0-20BFE52FE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47" y="975454"/>
            <a:ext cx="8361177" cy="14174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858475-7768-8CBC-3E24-08B0A2653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7" y="4192618"/>
            <a:ext cx="8068024" cy="214902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43FDEC-4B71-E9FE-DDB6-D5326BB90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47" y="2392897"/>
            <a:ext cx="5392630" cy="275307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8796572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16283</TotalTime>
  <Words>1322</Words>
  <Application>Microsoft Office PowerPoint</Application>
  <PresentationFormat>Affichage à l'écran (4:3)</PresentationFormat>
  <Paragraphs>300</Paragraphs>
  <Slides>44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44</vt:i4>
      </vt:variant>
    </vt:vector>
  </HeadingPairs>
  <TitlesOfParts>
    <vt:vector size="66" baseType="lpstr">
      <vt:lpstr>Dosis ExtraBold</vt:lpstr>
      <vt:lpstr>Dosis Medium</vt:lpstr>
      <vt:lpstr>Cambria Math</vt:lpstr>
      <vt:lpstr>Microsoft Uighur</vt:lpstr>
      <vt:lpstr>Calibri Light</vt:lpstr>
      <vt:lpstr>Dosis</vt:lpstr>
      <vt:lpstr>Arial</vt:lpstr>
      <vt:lpstr>Abadi</vt:lpstr>
      <vt:lpstr>Noto Sans Symbols</vt:lpstr>
      <vt:lpstr>Dosis SemiBold</vt:lpstr>
      <vt:lpstr>Calibri</vt:lpstr>
      <vt:lpstr>Modern Love</vt:lpstr>
      <vt:lpstr>Wingdings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2_Thème Office</vt:lpstr>
      <vt:lpstr>2_04- قراءة/ كتابة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القمطر.</vt:lpstr>
      <vt:lpstr>سأعرض عليكم وضعية. ستتدربون على التحاور باستعمال النهي أو التنبيه.</vt:lpstr>
      <vt:lpstr>هذه وضعية حوارية، ستجيبون باستعمال أسلوب (النهي/التنبيه) وبلغة عربية فصيحة. انتبهوا</vt:lpstr>
      <vt:lpstr>قــــراءة</vt:lpstr>
      <vt:lpstr>اليوم ستقرؤون نصا وتجيبون عن أسئلة. افتحوا كراساتكم على الصفحة 148. </vt:lpstr>
      <vt:lpstr>نقرأ النص على الكراسة بطلاقة. سأعين من يقرأ: الكاتب- ليلى. شعيب. </vt:lpstr>
      <vt:lpstr>من يقرأ التعليمة؟ ما المطلوب؟   -عودوا إلى النص لتعبئة الجدول (3دقائق).</vt:lpstr>
      <vt:lpstr>نصحح. ما ضد "اختفى"؟ يظلم؟ ... هل أنتم متفقون؟ ...</vt:lpstr>
      <vt:lpstr>ما الكلمة الجامعة للكلمات التالية؟ ما المشترك بين هذه الكلمات؟ من لديه جواب؟ ما رأيكم؟ </vt:lpstr>
      <vt:lpstr>هذه كلها ظواهر طبيعية.</vt:lpstr>
      <vt:lpstr>نمر إلى السؤالين 1 و2. من يقرأ؟ ما المطلوب؟                             - أنجزوا.</vt:lpstr>
      <vt:lpstr>نصحح . من يجيب عن السؤال الأول؟ الثاني؟ هل تتفقون؟                 صححوا.                            </vt:lpstr>
      <vt:lpstr>نمر إلى استثمار الظواهر اللغوية. من يقرأ التعليمة؟ من يقرأ المثال؟ ما المطلوب؟ </vt:lpstr>
      <vt:lpstr>أنجزوا.</vt:lpstr>
      <vt:lpstr>نصحح. من يحول الجملة الأولى؟ هل تتفقون؟ ...        </vt:lpstr>
      <vt:lpstr>ننشد جماعة قصيدة "غاية العمل". </vt:lpstr>
      <vt:lpstr>إنتاج كتابي</vt:lpstr>
      <vt:lpstr>سنواصل تدربنا اليوم على مهارة كتابة بداية قصة.</vt:lpstr>
      <vt:lpstr> خذوا الصفحة 149. من يقرأ التعليمة؟ ما المطلوب منكم؟ </vt:lpstr>
      <vt:lpstr> اكتبوا  بداية مناسبة للقصة. تذكروا الخطوات المساعدة على ذلك.</vt:lpstr>
      <vt:lpstr> انتهى الوقت. من يتقاسم مع زملائه الفقرة التي أنتجها؟ هل تطرق للعناصر المطلوبة؟</vt:lpstr>
      <vt:lpstr>هذه صياغة أخرى لبداية القصة.  من يقرأ القصة؟                       - انتبهوا للتصحيح</vt:lpstr>
      <vt:lpstr>قــــراءة إثرائية</vt:lpstr>
      <vt:lpstr>نواصل قراءة القصة "قلم الرصاص" ونستثمر مضامينها. </vt:lpstr>
      <vt:lpstr>الآن، على الصفحتين 13 و14،  اقرؤا القصة قراءة هامسة وحددوا شخصياتها. 4 دقائق.</vt:lpstr>
      <vt:lpstr>نتذكر مضامين القصة. من يجيب عن الأسئلة؟</vt:lpstr>
      <vt:lpstr>الى نمر على لعبة طرح الأسئلة. من يطرح سؤالا جوابه موجد في النص. الآخرون عليهم الإجابة.</vt:lpstr>
      <vt:lpstr>هذه أسئلة حول معلومات ضمنية في النص. من يجيب عن السؤال الأول؟ الثاني؟ هل تتفقون؟ </vt:lpstr>
      <vt:lpstr>من يعيد قراءة الإجابتين.</vt:lpstr>
      <vt:lpstr>اختتام الحصة</vt:lpstr>
      <vt:lpstr>ماذا تَعَلَّمْتُم في هَذِهِ ٱلْحِصَّةِ؟</vt:lpstr>
      <vt:lpstr>إلى اللقاء في الحصة المقبلة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170</cp:revision>
  <dcterms:created xsi:type="dcterms:W3CDTF">2023-09-20T21:35:22Z</dcterms:created>
  <dcterms:modified xsi:type="dcterms:W3CDTF">2026-05-20T23:29:34Z</dcterms:modified>
</cp:coreProperties>
</file>