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67"/>
  </p:notesMasterIdLst>
  <p:sldIdLst>
    <p:sldId id="2147482791" r:id="rId9"/>
    <p:sldId id="2147482642" r:id="rId10"/>
    <p:sldId id="2147482471" r:id="rId11"/>
    <p:sldId id="2147482779" r:id="rId12"/>
    <p:sldId id="2147482693" r:id="rId13"/>
    <p:sldId id="2147482691" r:id="rId14"/>
    <p:sldId id="2134806141" r:id="rId15"/>
    <p:sldId id="2147482705" r:id="rId16"/>
    <p:sldId id="2134806601" r:id="rId17"/>
    <p:sldId id="2134806773" r:id="rId18"/>
    <p:sldId id="2147482861" r:id="rId19"/>
    <p:sldId id="2147482945" r:id="rId20"/>
    <p:sldId id="2147482790" r:id="rId21"/>
    <p:sldId id="2147482792" r:id="rId22"/>
    <p:sldId id="2147482873" r:id="rId23"/>
    <p:sldId id="2147482874" r:id="rId24"/>
    <p:sldId id="2147482876" r:id="rId25"/>
    <p:sldId id="2147482875" r:id="rId26"/>
    <p:sldId id="2147482906" r:id="rId27"/>
    <p:sldId id="2147482908" r:id="rId28"/>
    <p:sldId id="2147482909" r:id="rId29"/>
    <p:sldId id="2147482910" r:id="rId30"/>
    <p:sldId id="2147482911" r:id="rId31"/>
    <p:sldId id="2147482912" r:id="rId32"/>
    <p:sldId id="2147482894" r:id="rId33"/>
    <p:sldId id="2147482732" r:id="rId34"/>
    <p:sldId id="2147482864" r:id="rId35"/>
    <p:sldId id="2147482805" r:id="rId36"/>
    <p:sldId id="2147482807" r:id="rId37"/>
    <p:sldId id="2147482808" r:id="rId38"/>
    <p:sldId id="2147482815" r:id="rId39"/>
    <p:sldId id="2147482664" r:id="rId40"/>
    <p:sldId id="2147482493" r:id="rId41"/>
    <p:sldId id="2147482897" r:id="rId42"/>
    <p:sldId id="2147482781" r:id="rId43"/>
    <p:sldId id="2134806689" r:id="rId44"/>
    <p:sldId id="2147482868" r:id="rId45"/>
    <p:sldId id="2147482931" r:id="rId46"/>
    <p:sldId id="2147482869" r:id="rId47"/>
    <p:sldId id="2147482932" r:id="rId48"/>
    <p:sldId id="2147482933" r:id="rId49"/>
    <p:sldId id="2147482935" r:id="rId50"/>
    <p:sldId id="2147482934" r:id="rId51"/>
    <p:sldId id="2147482936" r:id="rId52"/>
    <p:sldId id="2147482937" r:id="rId53"/>
    <p:sldId id="2147482900" r:id="rId54"/>
    <p:sldId id="2147482938" r:id="rId55"/>
    <p:sldId id="2147482939" r:id="rId56"/>
    <p:sldId id="2147482940" r:id="rId57"/>
    <p:sldId id="2147482941" r:id="rId58"/>
    <p:sldId id="2147482942" r:id="rId59"/>
    <p:sldId id="2147482943" r:id="rId60"/>
    <p:sldId id="2147482944" r:id="rId61"/>
    <p:sldId id="2147482783" r:id="rId62"/>
    <p:sldId id="2134806870" r:id="rId63"/>
    <p:sldId id="2147482836" r:id="rId64"/>
    <p:sldId id="2134806941" r:id="rId65"/>
    <p:sldId id="2147482628" r:id="rId66"/>
  </p:sldIdLst>
  <p:sldSz cx="9144000" cy="6858000" type="screen4x3"/>
  <p:notesSz cx="6858000" cy="9144000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424D7C"/>
    <a:srgbClr val="424D7B"/>
    <a:srgbClr val="00ACA4"/>
    <a:srgbClr val="FFFFFF"/>
    <a:srgbClr val="106585"/>
    <a:srgbClr val="0097B2"/>
    <a:srgbClr val="FCFDFD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72" y="56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1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7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2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5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6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3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3.gif"/><Relationship Id="rId4" Type="http://schemas.openxmlformats.org/officeDocument/2006/relationships/image" Target="../media/image28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8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8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8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3.gif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microsoft.com/office/2007/relationships/hdphoto" Target="../media/hdphoto8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8DB556-54D0-9509-264E-F0BFAC504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D5A767-388B-A321-0FA5-BAA5406DE851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02784" y="2525936"/>
            <a:ext cx="4500000" cy="51142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83580"/>
            <a:ext cx="4500000" cy="5503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"كنز الطبيعة (الجزء 2)".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تحويل الأفعال مع الضمائر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11223" y="5081447"/>
            <a:ext cx="4500000" cy="38073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إكمال قصة (وضعية البداية)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الاسم الموصول بشكل صحيح؛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تحويل الأفعال حسب الضمائر في الماضي والمضارع والأمر.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إكمال قصة (وضعية البداية).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إملاء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18D869-6A9D-F5B0-22D5-B16C468123BB}"/>
              </a:ext>
            </a:extLst>
          </p:cNvPr>
          <p:cNvSpPr txBox="1">
            <a:spLocks/>
          </p:cNvSpPr>
          <p:nvPr/>
        </p:nvSpPr>
        <p:spPr>
          <a:xfrm>
            <a:off x="2969342" y="4094669"/>
            <a:ext cx="2798566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88522A-8F8A-EB50-9E6E-A7955BA3B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4981" y="1591957"/>
            <a:ext cx="4544229" cy="249475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8BD80EE-D553-082F-582A-C60C0F875E51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FB29D5-4069-C67D-CDD3-D8276BFFF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842E98C-6A8B-8554-F35E-2BE138D44E25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C6EBBE2-FB1D-F0F6-7FD7-9B1953B6D21B}"/>
              </a:ext>
            </a:extLst>
          </p:cNvPr>
          <p:cNvSpPr txBox="1">
            <a:spLocks/>
          </p:cNvSpPr>
          <p:nvPr/>
        </p:nvSpPr>
        <p:spPr>
          <a:xfrm>
            <a:off x="1408923" y="513953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FEE06-6A4F-1E15-1035-22B40D61B0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من يقرأ؟ اكتب الاسم الموصول على السبورة.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Espace réservé pour une image  3">
            <a:extLst>
              <a:ext uri="{FF2B5EF4-FFF2-40B4-BE49-F238E27FC236}">
                <a16:creationId xmlns:a16="http://schemas.microsoft.com/office/drawing/2014/main" id="{70699096-7616-76D6-140A-F14050F797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2787F8-C444-F5EE-BEBB-0DCEBBD518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116" y="1709193"/>
            <a:ext cx="2722415" cy="3797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48929F-8DEE-40A6-D6C2-405553639761}"/>
              </a:ext>
            </a:extLst>
          </p:cNvPr>
          <p:cNvSpPr/>
          <p:nvPr/>
        </p:nvSpPr>
        <p:spPr>
          <a:xfrm>
            <a:off x="3128116" y="3333135"/>
            <a:ext cx="2741037" cy="11307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FA95-0175-12B5-BFD8-EF5AD66A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7863895-1967-52E2-92CF-09966BC0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2" y="756000"/>
            <a:ext cx="7166044" cy="634261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انتبهوا لرسم الاسم الموصول (التي- الذي) بلام واحدة.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05EE19-F212-1EF3-CE44-973A495C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14E9E-ACCE-10F7-34CB-B8757875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6376E3-7FC3-22E0-05EB-2F545DD0B5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6E31BF-9DCB-5C13-496D-E7EE7D2B5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E4F55D-5D92-0E3E-2BDB-96EBBE44A9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CEA68-59E3-8B78-96D5-67ADD73823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09AF50-8060-280F-2A73-F8A06E9E6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5B3BF-3A90-5EE5-0836-7C156CDE81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C32EF002-D1E0-DF03-A412-A11FE3F85B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F7CCF0-D4A4-0036-9E2F-37E5EA19F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343" y="2023432"/>
            <a:ext cx="8009314" cy="323903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1F578E8-D4ED-87CB-F471-2316238EA08C}"/>
              </a:ext>
            </a:extLst>
          </p:cNvPr>
          <p:cNvSpPr txBox="1"/>
          <p:nvPr/>
        </p:nvSpPr>
        <p:spPr>
          <a:xfrm>
            <a:off x="3303037" y="2602346"/>
            <a:ext cx="1502519" cy="7150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ٱلَّتي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8C431A6-7E75-A39A-A502-8DCF728F5ECF}"/>
              </a:ext>
            </a:extLst>
          </p:cNvPr>
          <p:cNvSpPr txBox="1"/>
          <p:nvPr/>
        </p:nvSpPr>
        <p:spPr>
          <a:xfrm>
            <a:off x="1444304" y="4122782"/>
            <a:ext cx="1502519" cy="7150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ٱللَّتَيْنِ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A6A0CE-DA9E-3726-F2A4-A86471808545}"/>
              </a:ext>
            </a:extLst>
          </p:cNvPr>
          <p:cNvSpPr txBox="1"/>
          <p:nvPr/>
        </p:nvSpPr>
        <p:spPr>
          <a:xfrm>
            <a:off x="5858923" y="3622190"/>
            <a:ext cx="1502519" cy="7150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ٱللَّتانِ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0E1536F-BE50-D2C4-CDBE-6C5623727803}"/>
              </a:ext>
            </a:extLst>
          </p:cNvPr>
          <p:cNvSpPr txBox="1"/>
          <p:nvPr/>
        </p:nvSpPr>
        <p:spPr>
          <a:xfrm>
            <a:off x="4259278" y="3102937"/>
            <a:ext cx="1502519" cy="7150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ٱلَّذي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656B7C6-5CD9-9461-95F3-5FF640737903}"/>
              </a:ext>
            </a:extLst>
          </p:cNvPr>
          <p:cNvSpPr txBox="1"/>
          <p:nvPr/>
        </p:nvSpPr>
        <p:spPr>
          <a:xfrm>
            <a:off x="1634368" y="3622191"/>
            <a:ext cx="1502519" cy="7150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ٱللَّذَيْنِ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997903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8FAAD-AD57-9FA6-110A-2C7D013E5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00E0C5-8105-C785-CC61-E119ACE2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2" y="756000"/>
            <a:ext cx="7166044" cy="634261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نتذكر: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13DE93-CDE9-A6C7-D3B2-77AAC5055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E53E3A-0E85-9BAF-FC21-DB9AF57F82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E1EDE8-83F5-AA2F-B888-22906902A3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5D1A1F-1293-EB85-C168-E88983FA6C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355221-D26F-51AE-1ABC-782B11F90E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288BE-D9C5-8B46-061A-D0F1AC7BEA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5F57-B668-5296-8DE6-95075D32F0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05560-8D9D-5489-7890-23504B35F4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28A7F7A-2B6A-78FC-FD2F-F4C4E697B1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B188833C-4E98-E4AA-79B8-71002FDED4EF}"/>
              </a:ext>
            </a:extLst>
          </p:cNvPr>
          <p:cNvSpPr txBox="1"/>
          <p:nvPr/>
        </p:nvSpPr>
        <p:spPr>
          <a:xfrm>
            <a:off x="2009269" y="2248607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66ED49C-C3EA-803A-3C96-EEB78BB24652}"/>
              </a:ext>
            </a:extLst>
          </p:cNvPr>
          <p:cNvSpPr txBox="1"/>
          <p:nvPr/>
        </p:nvSpPr>
        <p:spPr>
          <a:xfrm>
            <a:off x="580969" y="2248607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6F58EAB-3B0B-B6B3-98FF-C04B57C4779E}"/>
              </a:ext>
            </a:extLst>
          </p:cNvPr>
          <p:cNvSpPr txBox="1"/>
          <p:nvPr/>
        </p:nvSpPr>
        <p:spPr>
          <a:xfrm>
            <a:off x="977530" y="3543487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DDA9D88-C50A-1CB4-4674-433B67F9ADC6}"/>
              </a:ext>
            </a:extLst>
          </p:cNvPr>
          <p:cNvSpPr txBox="1"/>
          <p:nvPr/>
        </p:nvSpPr>
        <p:spPr>
          <a:xfrm>
            <a:off x="977530" y="4463180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C8E194D-31DD-96D8-0EDF-5773AF2C9754}"/>
              </a:ext>
            </a:extLst>
          </p:cNvPr>
          <p:cNvSpPr txBox="1"/>
          <p:nvPr/>
        </p:nvSpPr>
        <p:spPr>
          <a:xfrm>
            <a:off x="4000969" y="2248607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D190DC5-A1A7-444C-9BBD-BC1DA65F1266}"/>
              </a:ext>
            </a:extLst>
          </p:cNvPr>
          <p:cNvSpPr txBox="1"/>
          <p:nvPr/>
        </p:nvSpPr>
        <p:spPr>
          <a:xfrm>
            <a:off x="4000969" y="3950796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0" name="Accolade ouvrante 39">
            <a:extLst>
              <a:ext uri="{FF2B5EF4-FFF2-40B4-BE49-F238E27FC236}">
                <a16:creationId xmlns:a16="http://schemas.microsoft.com/office/drawing/2014/main" id="{FAFFA52B-E3D3-F139-70D7-A8B960A9BDF5}"/>
              </a:ext>
            </a:extLst>
          </p:cNvPr>
          <p:cNvSpPr/>
          <p:nvPr/>
        </p:nvSpPr>
        <p:spPr>
          <a:xfrm rot="10800000">
            <a:off x="3407078" y="3577577"/>
            <a:ext cx="527833" cy="158203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lèche : gauche 40">
            <a:extLst>
              <a:ext uri="{FF2B5EF4-FFF2-40B4-BE49-F238E27FC236}">
                <a16:creationId xmlns:a16="http://schemas.microsoft.com/office/drawing/2014/main" id="{3AB0A558-F143-E010-D93F-FCD6532CDCFE}"/>
              </a:ext>
            </a:extLst>
          </p:cNvPr>
          <p:cNvSpPr/>
          <p:nvPr/>
        </p:nvSpPr>
        <p:spPr>
          <a:xfrm>
            <a:off x="3463997" y="2491717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910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306286" y="3098468"/>
            <a:ext cx="619552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"كنز الطبيعة (الجزء 2)"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تحويل الأفعال حسب الضمائر (2)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تحويل الأفعال حسب الضمائر في الأزمنة الثلاثة.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1CC4DA-DD65-F575-1E24-121DBC2A10FC}"/>
              </a:ext>
            </a:extLst>
          </p:cNvPr>
          <p:cNvSpPr txBox="1"/>
          <p:nvPr/>
        </p:nvSpPr>
        <p:spPr>
          <a:xfrm>
            <a:off x="864331" y="2828439"/>
            <a:ext cx="78644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وَٱلْمُضارِعِ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وَٱلْأَمْرِ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ٱلضَّمائِرِ</a:t>
            </a:r>
            <a:endParaRPr lang="ar-MA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223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الفعل حسب ما هو مطلوب. انتبهوا إلى الضمير والزمن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50571E-83C1-4FD5-858B-9B59E07BCA8E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noProof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أَنْتُما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لا  (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لَعِبَ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 .................... في ٱلطَّريقِ. </a:t>
            </a: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lang="ar-MA" sz="4400" b="1" noProof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لْمُضارِعِ</a:t>
            </a:r>
            <a:r>
              <a:rPr kumimoji="0" lang="ar-MA" sz="440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550753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4A58-5455-293A-2495-621962CA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57744-1DB1-C9E3-21A4-3210E31A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128E76-7E0A-5FB0-A581-354DE9D1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D4AFD-D2C0-B963-54B8-6C7B4E36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BD3452-E093-2ED4-1370-46EEE31E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B0AFFC-572C-6F7F-4004-5AF9070E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E311A-FEDB-BADC-3FD6-924D45D4C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B94A2-D84E-237D-FB97-18383A5C31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BEC1E4-444B-70FB-0D20-8944E253A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534DF-860B-6009-5DDC-F2C58A6BB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1F7B0B-A6A9-DF39-B56B-427061355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5D0692CA-C4D5-C697-EAC7-898A16B713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8745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الضمير هو أنتما، والزمن هو المضارع. نقول إذاً : أنتما تلعبان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849992-9145-8951-3DF3-41E744240148}"/>
              </a:ext>
            </a:extLst>
          </p:cNvPr>
          <p:cNvSpPr txBox="1"/>
          <p:nvPr/>
        </p:nvSpPr>
        <p:spPr>
          <a:xfrm>
            <a:off x="930039" y="3256162"/>
            <a:ext cx="7283921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noProof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</a:t>
            </a:r>
            <a:r>
              <a:rPr lang="ar-MA" sz="4400" u="sng" noProof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َنْتُما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                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في ٱلْغابَةِ. 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lang="ar-MA" sz="4400" b="1" u="sng" noProof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</a:t>
            </a:r>
            <a:r>
              <a:rPr kumimoji="0" lang="ar-MA" sz="4400" b="1" i="0" u="sng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لْمُضارِعِ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AE0C61-D192-8F51-0112-FE05D7570FB1}"/>
              </a:ext>
            </a:extLst>
          </p:cNvPr>
          <p:cNvSpPr txBox="1"/>
          <p:nvPr/>
        </p:nvSpPr>
        <p:spPr>
          <a:xfrm>
            <a:off x="5070632" y="3297089"/>
            <a:ext cx="1539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تَلْعَبانِ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1249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6F225-827E-37BD-27DD-B74AF0C3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201711-ADE4-9292-6350-DE320C8F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الفعل حسب ما هو مطلوب. انتبهوا إلى الاسم والزمن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683EFB-F6D9-EA5A-31C9-1B2F4F2E0C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B0AABC-75A9-0E06-B2F7-7C2E6E768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51B412-6D35-A9C2-5C7B-0870EC779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FBF450-F0D8-2F3B-DCC7-01144A0ADB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A806F3-F33F-B2DA-B2BE-99D9D976C7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4EA671-D753-DADB-9C2C-135FC85CB5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39E17B-D464-D01C-3ED3-3C19DE819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B7B630-9803-57B7-340A-BC35FBD038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4545605-CBE1-2789-B487-25D6C1630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401F43-305A-6397-30FC-00F5DD77FEC6}"/>
              </a:ext>
            </a:extLst>
          </p:cNvPr>
          <p:cNvSpPr txBox="1"/>
          <p:nvPr/>
        </p:nvSpPr>
        <p:spPr>
          <a:xfrm>
            <a:off x="632373" y="3075057"/>
            <a:ext cx="7880168" cy="7831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يا </a:t>
            </a: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حَطّابُ</a:t>
            </a: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!</a:t>
            </a:r>
            <a:r>
              <a:rPr lang="ar-MA" sz="4000" noProof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(تَوَقَّفَ) </a:t>
            </a: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 عَنْ قَطْعِ أَشْجارِ ٱلْغابَةِ. 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lang="ar-MA" sz="4000" b="1" noProof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لْأَمْرِ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8001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F0DEB-0721-030C-585E-4F78BB993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D8139-4E77-17A6-CC6C-3FE43868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9F7D00-05AA-3E28-A9A2-465F1B4168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A665D8-D8C0-0A9D-8D34-92BCDAD6E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3E3F55-83F6-4108-9D7A-BF338C8665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8D19E8-D098-8BFD-D31A-963205B62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72CE92-B4C6-D2C5-AEF5-E4E78FF25F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440893-B70B-7509-6624-622B721479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66A406-E1A8-101E-A39C-14A8DB00F9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21752-E09B-A522-30B6-78A73EF883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96DB3C7-CB81-48F5-0D04-81B304F1C2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EBA83BA7-2E53-A2AB-28B4-CB45014A44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558915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281C5-6A90-67B4-D373-A153FC12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46E76-3F02-87BA-8732-A92AC98F1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المطلوب هو تحويل الفعل (توقف) مع الضمير أَنْتَ في صيغة الأمر.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B401E6-5E7C-4DEC-F9C8-1645CBB75A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395315-DF92-E39C-E6DC-A4CD86607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159AFF-69F5-29CC-F462-B18D2F03FE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5C3532-7502-9810-A115-499FC4EFA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661AC1-5C67-6C7C-E8A2-4FC343AB81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96B71B-F0EC-9F97-7D6B-B3F73ACE1E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84F665-6B57-342F-35E4-C855F9DB68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C0E880-625C-2E8F-B9DE-53959944B9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0CCDFD2-ADE9-5CDB-DD63-0391993D9A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57124F9-447B-4DEC-58C7-9097492C10E2}"/>
              </a:ext>
            </a:extLst>
          </p:cNvPr>
          <p:cNvSpPr txBox="1"/>
          <p:nvPr/>
        </p:nvSpPr>
        <p:spPr>
          <a:xfrm>
            <a:off x="632373" y="3075057"/>
            <a:ext cx="7880168" cy="7831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يا </a:t>
            </a: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حَطّابُ</a:t>
            </a:r>
            <a:r>
              <a:rPr kumimoji="0" lang="ar-MA" sz="40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!.................... عَنْ قَطْعِ أَشْجارِ ٱلْغابَةِ. 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lang="ar-MA" sz="4000" b="1" noProof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لْأَمْرِ</a:t>
            </a:r>
            <a:r>
              <a:rPr kumimoji="0" lang="ar-MA" sz="40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58C80C5-50C8-75F0-1464-0F65D053C260}"/>
              </a:ext>
            </a:extLst>
          </p:cNvPr>
          <p:cNvSpPr txBox="1"/>
          <p:nvPr/>
        </p:nvSpPr>
        <p:spPr>
          <a:xfrm>
            <a:off x="5548045" y="3103425"/>
            <a:ext cx="1692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30449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C545-5184-FA9B-B65C-4B97EB3B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A0950-D6A5-B5BE-017E-328E9944B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الفعل حسب ما هو مطلوب. انتبهوا إلى الضمير والزمن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7A7157-6E13-640C-394D-ABF0B1E4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8ECCBF-6998-5840-AD47-B4B7D955C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1FEC83-A385-DD6B-22B6-CE17F998A7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3631A-FA6A-8E27-91BD-12388EADC4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22B9CA-0C28-2F84-DB8A-87EEDC15AE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0FE378-ABF9-DC7B-9BAF-632A179EB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0FC42-8552-F8E6-002E-1E390A960D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59C220-C763-D7C2-F2C1-87168CF0B8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AA85AFE-AD45-D780-E177-1553312F10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5884C38-0AF1-9EA9-F57A-D516E642FA3A}"/>
              </a:ext>
            </a:extLst>
          </p:cNvPr>
          <p:cNvSpPr txBox="1"/>
          <p:nvPr/>
        </p:nvSpPr>
        <p:spPr>
          <a:xfrm>
            <a:off x="632373" y="3075057"/>
            <a:ext cx="7942460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هُمْ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(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أَصْلَحَ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 ...... ٱلصُّنْبورَ ٱلَّذي يَتَسَرَّبُ مِنْهُ ٱلْماءُ. (</a:t>
            </a:r>
            <a:r>
              <a:rPr kumimoji="0" lang="ar-MA" sz="44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اَلْماضي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255710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BD32F-1D29-FD64-85BE-1F61EFDD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12AC00-FE50-E399-FA1A-26C4608C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52AB2B-D305-C512-6A1F-4885B521F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9E5F7-6DBA-2CA2-B266-9C3FB38BC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5D3801-5EFE-1F2C-33FB-576335CE4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8FA003-71D3-4513-AAF0-E9168554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591A6C-0C09-EFDB-D143-68077C2104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C80BF9-9A56-4C70-1CFB-1C63A6ADD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0F5562-AE4D-889A-FA92-E6AC7DDE05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0C0071-30F5-4CEC-4A69-ABEB527CA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F3AF489-2CA9-3A2D-558B-8BA6CBB73B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B6E9E25F-4E31-3B14-19A4-2038A17D4AA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4589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06953-6C17-CB50-1E07-0EFB92150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916EA-D752-ABEF-1C36-DD294EDDD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المطلوب هو تحويل الفعل (أَصلح) مع الضمير هم في الماضي.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3EAAC5-11AA-8713-07DA-872718C8DD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AAFEA1-96CB-243D-54AB-870E1A9AD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F7B8AA-1440-15C9-E417-D687645D4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78CA13-5E39-6670-107F-409BF88B02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ACAF6F-9EB3-454B-2EA9-6F04CD8494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ED9341-B3C0-A5EF-020D-9FD3245E7C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E34535-D363-2E85-5030-2AA95C8FE5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BDC0AF-85D9-CA68-A37A-95A36D9509B2}"/>
              </a:ext>
            </a:extLst>
          </p:cNvPr>
          <p:cNvSpPr txBox="1"/>
          <p:nvPr/>
        </p:nvSpPr>
        <p:spPr>
          <a:xfrm>
            <a:off x="632373" y="3075057"/>
            <a:ext cx="7942460" cy="85129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هُمْ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 ........... ٱلصُّنْبورَ ٱلَّذي يَتَسَرَّبُ مِنْهُ ٱلْماءُ. (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اَلْماضي</a:t>
            </a:r>
            <a:r>
              <a:rPr kumimoji="0" lang="ar-MA" sz="4400" b="0" i="0" u="none" strike="noStrike" kern="1200" cap="none" spc="0" normalizeH="0" baseline="0" noProof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A761A5-C4E2-8F26-2637-859C82691B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5FFA829-7BDF-21DA-0529-DC57FBB2A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07CAE80-23D5-B8D9-FA2F-1F8FACD2AEBA}"/>
              </a:ext>
            </a:extLst>
          </p:cNvPr>
          <p:cNvSpPr txBox="1"/>
          <p:nvPr/>
        </p:nvSpPr>
        <p:spPr>
          <a:xfrm>
            <a:off x="6540090" y="3124842"/>
            <a:ext cx="1692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أَصْلَحوا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9734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0F41A-244F-DF56-6FB5-02E94E79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F8D78-D4C2-D492-6CA9-3BCC577D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144.  من يقرأ الفقرة "نتذكر"؟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EC6558-054F-0C1C-23BE-29FF4BEAC7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6EF635-655F-3C88-CF3F-6B93093C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D4E236-79E5-C659-A846-F4287E6A12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49395C-63BC-8796-95EB-AB3A0E45CF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0037FD-AEB8-68BD-B4D1-915664957F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32078B-3AF2-1FCB-C39B-2B7EBF9D28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C6BBD-5C29-17B9-15B8-2211F10630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7229F43-8D50-B6AF-25C9-5AD115C115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7770" y="1838131"/>
            <a:ext cx="2229901" cy="32377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2E35E95-B9CE-B7DD-A014-51E7D3C0E1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2D1169-EAEB-9ECF-2A8C-0AC6A93D5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97CAE823-1492-D0B8-C020-5F80D8B73021}"/>
              </a:ext>
            </a:extLst>
          </p:cNvPr>
          <p:cNvSpPr/>
          <p:nvPr/>
        </p:nvSpPr>
        <p:spPr>
          <a:xfrm>
            <a:off x="5767641" y="2304357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ECDCFE-B53B-2B24-9717-177CA2CB9CF3}"/>
              </a:ext>
            </a:extLst>
          </p:cNvPr>
          <p:cNvSpPr/>
          <p:nvPr/>
        </p:nvSpPr>
        <p:spPr>
          <a:xfrm>
            <a:off x="3446513" y="2198373"/>
            <a:ext cx="2206601" cy="107636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875479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الأول، من يقرأ التعليمة؟ ما المطلوب؟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7F20FAD-B66A-6ABD-3D6C-A513745E1F47}"/>
              </a:ext>
            </a:extLst>
          </p:cNvPr>
          <p:cNvSpPr/>
          <p:nvPr/>
        </p:nvSpPr>
        <p:spPr>
          <a:xfrm>
            <a:off x="5749638" y="3427799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BF58029-DFBD-0ECF-67A9-729DAC6823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7770" y="1838131"/>
            <a:ext cx="2229901" cy="32377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E8A549-1446-0666-BD1D-3E6B7048CE27}"/>
              </a:ext>
            </a:extLst>
          </p:cNvPr>
          <p:cNvSpPr/>
          <p:nvPr/>
        </p:nvSpPr>
        <p:spPr>
          <a:xfrm>
            <a:off x="3446513" y="3191069"/>
            <a:ext cx="2206601" cy="8864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4A440-8489-E535-4915-A819FDF1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C40101-43F0-B471-0150-638109C4F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180DC7-DC38-711A-1B7D-4CC8C7DC9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F147EC-9661-E9F0-B8E5-C1E6EBB5C9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041C50-2298-FF4B-D276-89D8855383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5018D7-3758-67E8-EB09-E4E857A3A4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9C896-B02E-3A88-EF5B-D00AD4678B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D8D26D-3E44-8770-BE90-0B6589E243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4508E0-4714-0058-2BBB-AD0C6CD746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36EB5A2-8ABA-16C2-85A5-1032544B9FCE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 (5 دقائق)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D8388F2-3FC0-708F-381E-30A3673284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C8830-4596-0E61-FC3E-1A2368815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83" y="2055725"/>
            <a:ext cx="7967763" cy="374791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706909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E633C9-48A8-4FFD-BFA8-AC7DAAD332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83" y="2055725"/>
            <a:ext cx="7967763" cy="374791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E96-96C8-7034-604D-BBCDC58F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9396C-B38A-7A13-4EF9-8CD46951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879E5-7E8E-1BBB-D453-B1990E68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799D5-0D28-99F0-5256-9E1E5DE5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CB8BFC-8E51-4360-D8A0-91ADD26BB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85B08F-2122-8974-96D2-C4E910A26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19717C-98B1-1E4A-4A40-A6D6AB1EC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859BB-AE60-50C1-BE6E-11030E10A2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D691C-D95C-A901-1A89-542EC5632C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85C9A109-305B-D11D-C8E1-5F1C19B997CF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                                                        - انتبهوا للتصحيح.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4B4435-D394-5F95-0DAB-202B8ECE21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889" y="2055724"/>
            <a:ext cx="7967763" cy="411827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DCF796F-15F1-551A-D9DE-B2DC99B86B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460B99-5180-DD18-F111-6B29CC8E70AE}"/>
              </a:ext>
            </a:extLst>
          </p:cNvPr>
          <p:cNvSpPr txBox="1"/>
          <p:nvPr/>
        </p:nvSpPr>
        <p:spPr>
          <a:xfrm>
            <a:off x="5218183" y="3336958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نَظَّـفْتَ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E3A009-B815-8856-1487-A092E637139E}"/>
              </a:ext>
            </a:extLst>
          </p:cNvPr>
          <p:cNvSpPr txBox="1"/>
          <p:nvPr/>
        </p:nvSpPr>
        <p:spPr>
          <a:xfrm>
            <a:off x="4075944" y="3336958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نَظَّـفْتِ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4B234A5-29AD-C01E-6D23-9FC045A063EF}"/>
              </a:ext>
            </a:extLst>
          </p:cNvPr>
          <p:cNvSpPr txBox="1"/>
          <p:nvPr/>
        </p:nvSpPr>
        <p:spPr>
          <a:xfrm>
            <a:off x="2933705" y="333695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E46575-A50A-7DAF-0855-B030430132F5}"/>
              </a:ext>
            </a:extLst>
          </p:cNvPr>
          <p:cNvSpPr txBox="1"/>
          <p:nvPr/>
        </p:nvSpPr>
        <p:spPr>
          <a:xfrm>
            <a:off x="6533643" y="501843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A4D42F7-D299-6D06-3832-5284C2676DA4}"/>
              </a:ext>
            </a:extLst>
          </p:cNvPr>
          <p:cNvSpPr txBox="1"/>
          <p:nvPr/>
        </p:nvSpPr>
        <p:spPr>
          <a:xfrm>
            <a:off x="635162" y="3354061"/>
            <a:ext cx="1201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نَظَّـفْتُما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F353E1-8718-022E-715B-EC5336A9CBBC}"/>
              </a:ext>
            </a:extLst>
          </p:cNvPr>
          <p:cNvSpPr txBox="1"/>
          <p:nvPr/>
        </p:nvSpPr>
        <p:spPr>
          <a:xfrm>
            <a:off x="1873850" y="3354061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نَظَّـفَتْ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B4534D-5240-2327-4370-F993EE3414CA}"/>
              </a:ext>
            </a:extLst>
          </p:cNvPr>
          <p:cNvSpPr txBox="1"/>
          <p:nvPr/>
        </p:nvSpPr>
        <p:spPr>
          <a:xfrm>
            <a:off x="666126" y="501843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586FB27-9315-E515-B8B7-8DCCC7FF1CA6}"/>
              </a:ext>
            </a:extLst>
          </p:cNvPr>
          <p:cNvSpPr txBox="1"/>
          <p:nvPr/>
        </p:nvSpPr>
        <p:spPr>
          <a:xfrm>
            <a:off x="1639367" y="501077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2A633F1-230F-419D-F192-92E8268CFE22}"/>
              </a:ext>
            </a:extLst>
          </p:cNvPr>
          <p:cNvSpPr txBox="1"/>
          <p:nvPr/>
        </p:nvSpPr>
        <p:spPr>
          <a:xfrm>
            <a:off x="2595279" y="5010778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نَظَّـفْتُنَّ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A07B509-2044-9F57-9065-2A6831B78F81}"/>
              </a:ext>
            </a:extLst>
          </p:cNvPr>
          <p:cNvSpPr txBox="1"/>
          <p:nvPr/>
        </p:nvSpPr>
        <p:spPr>
          <a:xfrm>
            <a:off x="3571359" y="5010779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نَظَّـفْتُمْ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7EB17FD-3BA5-A53A-48F6-D733D5D8E26C}"/>
              </a:ext>
            </a:extLst>
          </p:cNvPr>
          <p:cNvSpPr txBox="1"/>
          <p:nvPr/>
        </p:nvSpPr>
        <p:spPr>
          <a:xfrm>
            <a:off x="4606201" y="5010775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نَظَّـفْنا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99F0B15-9535-221C-6FCB-E41DE1C986AE}"/>
              </a:ext>
            </a:extLst>
          </p:cNvPr>
          <p:cNvSpPr txBox="1"/>
          <p:nvPr/>
        </p:nvSpPr>
        <p:spPr>
          <a:xfrm>
            <a:off x="5577731" y="5010776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نَظَّـفَتا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5C6E519-6942-5105-38F1-726FECDA571D}"/>
              </a:ext>
            </a:extLst>
          </p:cNvPr>
          <p:cNvSpPr txBox="1"/>
          <p:nvPr/>
        </p:nvSpPr>
        <p:spPr>
          <a:xfrm>
            <a:off x="5218183" y="3754551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تُنَظِّـفُ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53F9BCF-2089-C545-3937-993D7F6EC197}"/>
              </a:ext>
            </a:extLst>
          </p:cNvPr>
          <p:cNvSpPr txBox="1"/>
          <p:nvPr/>
        </p:nvSpPr>
        <p:spPr>
          <a:xfrm>
            <a:off x="4130775" y="3753326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تُنَظِّـفينَ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3BE526A-3597-A3A0-2BD7-5125DD001488}"/>
              </a:ext>
            </a:extLst>
          </p:cNvPr>
          <p:cNvSpPr txBox="1"/>
          <p:nvPr/>
        </p:nvSpPr>
        <p:spPr>
          <a:xfrm>
            <a:off x="1861736" y="3753326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تُنَظِّـفُ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804B1F-A068-552B-86D5-17EB27A5788E}"/>
              </a:ext>
            </a:extLst>
          </p:cNvPr>
          <p:cNvSpPr txBox="1"/>
          <p:nvPr/>
        </p:nvSpPr>
        <p:spPr>
          <a:xfrm>
            <a:off x="799718" y="3733278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تُنَظِّـفانِ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10A34C0-59D9-2630-850A-A72EEBC2FD5E}"/>
              </a:ext>
            </a:extLst>
          </p:cNvPr>
          <p:cNvSpPr txBox="1"/>
          <p:nvPr/>
        </p:nvSpPr>
        <p:spPr>
          <a:xfrm>
            <a:off x="2983965" y="3746650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يُنَظِّـفُ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A614E3F-391F-2414-0156-A49DBF12A8B0}"/>
              </a:ext>
            </a:extLst>
          </p:cNvPr>
          <p:cNvSpPr txBox="1"/>
          <p:nvPr/>
        </p:nvSpPr>
        <p:spPr>
          <a:xfrm>
            <a:off x="5517285" y="5385593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تُنَظِّـفانِ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120F7D-FD65-3C9A-75A1-570E8DFF8322}"/>
              </a:ext>
            </a:extLst>
          </p:cNvPr>
          <p:cNvSpPr txBox="1"/>
          <p:nvPr/>
        </p:nvSpPr>
        <p:spPr>
          <a:xfrm>
            <a:off x="6533643" y="5416153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يُنَظِّـفانِ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EA6BDC8-0829-496B-E351-A99D0AC19D84}"/>
              </a:ext>
            </a:extLst>
          </p:cNvPr>
          <p:cNvSpPr txBox="1"/>
          <p:nvPr/>
        </p:nvSpPr>
        <p:spPr>
          <a:xfrm>
            <a:off x="4587162" y="5390306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نُنَظِّـفُ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5B9EC1D-9112-EC35-2430-8824B1050B79}"/>
              </a:ext>
            </a:extLst>
          </p:cNvPr>
          <p:cNvSpPr txBox="1"/>
          <p:nvPr/>
        </p:nvSpPr>
        <p:spPr>
          <a:xfrm>
            <a:off x="2599465" y="5387060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تُنَظِّـفْنَ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F2848C0-BA30-A64B-1ABD-58487A3C5A63}"/>
              </a:ext>
            </a:extLst>
          </p:cNvPr>
          <p:cNvSpPr txBox="1"/>
          <p:nvPr/>
        </p:nvSpPr>
        <p:spPr>
          <a:xfrm>
            <a:off x="3572705" y="5416152"/>
            <a:ext cx="9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تُنَظِّـفونَ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46D113F-8BF5-210B-8047-E9D9D6402CFE}"/>
              </a:ext>
            </a:extLst>
          </p:cNvPr>
          <p:cNvSpPr txBox="1"/>
          <p:nvPr/>
        </p:nvSpPr>
        <p:spPr>
          <a:xfrm>
            <a:off x="1618644" y="5426157"/>
            <a:ext cx="973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يُنَظِّـفونَ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3A861FC-5FCF-DDF4-7D56-C6C90DA76BC2}"/>
              </a:ext>
            </a:extLst>
          </p:cNvPr>
          <p:cNvSpPr txBox="1"/>
          <p:nvPr/>
        </p:nvSpPr>
        <p:spPr>
          <a:xfrm>
            <a:off x="705849" y="542615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يُنَظِّـفْنَ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5B1F400-F855-F46C-A6B7-B00D666E4ED6}"/>
              </a:ext>
            </a:extLst>
          </p:cNvPr>
          <p:cNvSpPr txBox="1"/>
          <p:nvPr/>
        </p:nvSpPr>
        <p:spPr>
          <a:xfrm>
            <a:off x="4119017" y="415305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نَظِّـفي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09EDBE7-0434-58D2-B069-D8BCED94B443}"/>
              </a:ext>
            </a:extLst>
          </p:cNvPr>
          <p:cNvSpPr txBox="1"/>
          <p:nvPr/>
        </p:nvSpPr>
        <p:spPr>
          <a:xfrm>
            <a:off x="2621636" y="5781788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نَظِّـفْنَ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B9F48F4-DBD4-97B0-3F32-64771584470B}"/>
              </a:ext>
            </a:extLst>
          </p:cNvPr>
          <p:cNvSpPr txBox="1"/>
          <p:nvPr/>
        </p:nvSpPr>
        <p:spPr>
          <a:xfrm>
            <a:off x="3624308" y="5781789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نَظِّـفوا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370746B-91B3-0C4E-5795-B14A6817CE9C}"/>
              </a:ext>
            </a:extLst>
          </p:cNvPr>
          <p:cNvSpPr txBox="1"/>
          <p:nvPr/>
        </p:nvSpPr>
        <p:spPr>
          <a:xfrm>
            <a:off x="799718" y="4153057"/>
            <a:ext cx="916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نَظِّـفا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54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  <p:bldP spid="14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6039-75DD-053C-A7D5-8B7F0A75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49982-D202-9E74-CC0F-EE6263D5A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BA4D4-2C54-EFAA-8391-6894C5C1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C8A7C-7566-F469-3903-BA27615F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7DBA2C-EABC-AFC7-994E-00774D42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01DA0A-7FFD-1AD2-C0C6-AC00F6710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D9FA3-C0BE-8594-0F97-CC00049CF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14B6B-3763-D132-4C8E-99AEC8F4C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B706A-C3CE-7064-5B11-32A2882400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E27093B-D697-E081-443F-9DC151C4216C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النشاط الموالي. ما الفعل المطلوب تحويله؟ أنجزوا بشكل فردي. (5 دقائق)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B387C5B-2AE6-BFE8-07F6-BA112DEDD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45DF8F-E494-8CAE-2449-8D6DF6230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7770" y="1838131"/>
            <a:ext cx="2229901" cy="323772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624D966-EA9D-CADF-2898-193DEEDB46A1}"/>
              </a:ext>
            </a:extLst>
          </p:cNvPr>
          <p:cNvSpPr/>
          <p:nvPr/>
        </p:nvSpPr>
        <p:spPr>
          <a:xfrm>
            <a:off x="5767932" y="3903660"/>
            <a:ext cx="842542" cy="326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B622F1E-F448-5597-BD42-8D235D17D9EC}"/>
              </a:ext>
            </a:extLst>
          </p:cNvPr>
          <p:cNvSpPr/>
          <p:nvPr/>
        </p:nvSpPr>
        <p:spPr>
          <a:xfrm>
            <a:off x="3417675" y="4114799"/>
            <a:ext cx="2206601" cy="9610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778337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25A9-485C-2AF6-DC50-6CA1176ED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74DDCF-AAE4-3650-BCD7-DEF9B67E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B8E3D-9C1B-8C6F-A103-F25AD770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3902D-D780-A894-476C-5639EA08D4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709624-0EAF-5597-551D-CF963C8C26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8968D-A8C5-A36F-3E3E-C1AE4CB543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67C936-84CB-4E1A-BA0B-BCA6E2C9E5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FDEC76-669D-383B-3572-B7CB83482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2D85E9-4D22-032D-63D2-F772B20CC1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B679B3EE-2436-3C63-D967-3BF704ABAE4E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على السبورة. من يحول الفعل مع الضمائر في الماضي؟ هل تتفقون معه؟ -الآن في المضارع؟ ...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771C59F-F4C8-8CDF-58AC-8A2566E3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449329-95EF-167D-0206-17C18EAD55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625" y="1936672"/>
            <a:ext cx="7986335" cy="361504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35994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اخترت لكم ثلاثة ألغاز.  أقرا عليكم اللغز 1، معكم 30 ثانية قبل رفع الألواح، ...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638A4B-312A-B23E-0FCA-7D51D3F80495}"/>
              </a:ext>
            </a:extLst>
          </p:cNvPr>
          <p:cNvSpPr txBox="1"/>
          <p:nvPr/>
        </p:nvSpPr>
        <p:spPr>
          <a:xfrm>
            <a:off x="864331" y="1781193"/>
            <a:ext cx="7473918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1: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تَخْتَبِئُ تَحْتَ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لا نَراها، وَنَسْتَخْرِجُها مِنَ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ٱلْآبارِ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لُغْزٌ2: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نَشْرَبُها كُلَّ يَوْمٍ، لَيْسَتْ مالِحَةً كَماءِ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3: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نَنْمو وَنَتَنَفَّسُ وَنَحْتاجُ إِلى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لِنَعيشَ،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فَمَنْ نَكونُ؟                 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15585-6BCD-E803-3DE8-EBF7D4FB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3CDDF-E366-C4A3-21BB-D5681DB7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حلول  الألغاز هي: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B27C32-52EB-F70D-B4E0-0C02776A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D117C2-DDE3-3C6E-111F-A7E07530A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65B4FA-FC60-736E-45DC-5F81F45006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646279-3756-236F-DBC8-5B78C898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06A7C8A-33DC-CE8B-2535-8255EB2379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4781E7-2932-5CA4-9DD0-9DFF8CDADE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9139B5-4AD4-5A87-9577-81ED5B692F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B2AF38-BE38-FF49-076C-CAB18CF9F6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682107-E8FA-E74D-4190-44E86A1B8D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B4B161-9FFC-C473-6EF4-AED2F12ECAA3}"/>
              </a:ext>
            </a:extLst>
          </p:cNvPr>
          <p:cNvSpPr txBox="1"/>
          <p:nvPr/>
        </p:nvSpPr>
        <p:spPr>
          <a:xfrm>
            <a:off x="451774" y="1781193"/>
            <a:ext cx="7886475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1: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تَخْتَبِئُ تَحْتَ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لا نَراها، وَنَسْتَخْرِجُها مِنَ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ٱلْآبارِ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لُغْزٌ2: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نَشْرَبُها كُلَّ يَوْمٍ، لَيْسَتْ مالِحَةً كَماءِ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فَمَنْ تَكونُ؟ 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لُغْزٌ 3: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نَنْمو وَنَتَنَفَّسُ وَنَحْتاجُ إِلى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لِنَعيشَ،</a:t>
            </a:r>
          </a:p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فَمَنْ نَكونُ؟                 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CFD1478-7C8D-F72E-CAD4-C318B2FE3CEA}"/>
              </a:ext>
            </a:extLst>
          </p:cNvPr>
          <p:cNvSpPr/>
          <p:nvPr/>
        </p:nvSpPr>
        <p:spPr>
          <a:xfrm>
            <a:off x="5787987" y="2719921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4EEE6312-BEFF-4CE2-49B7-BC03A0C5B61B}"/>
              </a:ext>
            </a:extLst>
          </p:cNvPr>
          <p:cNvSpPr/>
          <p:nvPr/>
        </p:nvSpPr>
        <p:spPr>
          <a:xfrm>
            <a:off x="5787987" y="3848830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694D0C4A-D8BB-4079-847C-93643CCDA893}"/>
              </a:ext>
            </a:extLst>
          </p:cNvPr>
          <p:cNvSpPr/>
          <p:nvPr/>
        </p:nvSpPr>
        <p:spPr>
          <a:xfrm>
            <a:off x="5787987" y="4927469"/>
            <a:ext cx="802432" cy="28924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3FD5762-20C1-0AC2-61C1-E84A13C3E895}"/>
              </a:ext>
            </a:extLst>
          </p:cNvPr>
          <p:cNvSpPr txBox="1"/>
          <p:nvPr/>
        </p:nvSpPr>
        <p:spPr>
          <a:xfrm>
            <a:off x="3824023" y="3601616"/>
            <a:ext cx="1741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ٱلْعَذْبَةُ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A4ACA22-7DEC-DF1A-7F8A-BF5F6F5390FA}"/>
              </a:ext>
            </a:extLst>
          </p:cNvPr>
          <p:cNvSpPr txBox="1"/>
          <p:nvPr/>
        </p:nvSpPr>
        <p:spPr>
          <a:xfrm>
            <a:off x="3359313" y="2542092"/>
            <a:ext cx="207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ٱلْجَوْفِيَّةُ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09FD1-D085-A488-B2CE-69848ECCCCB4}"/>
              </a:ext>
            </a:extLst>
          </p:cNvPr>
          <p:cNvSpPr txBox="1"/>
          <p:nvPr/>
        </p:nvSpPr>
        <p:spPr>
          <a:xfrm>
            <a:off x="3500775" y="4748927"/>
            <a:ext cx="206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335986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إكمال قصة (كتابة بداية قصة)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ستتدربون على إكمال قصة بكتابة بدايتها.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بِدايَة</a:t>
            </a:r>
            <a:r>
              <a:rPr lang="ar-MA" sz="5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A27-27D5-8D6B-04EC-BA9E53A3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065EE-482F-78C4-0C47-FFC6E22E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بالمقاطع الأساسية لقصة التي تعرفنا عليها سابقا.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F279F-CE7A-06D7-28F7-0DA18B264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09AF93-AB81-AA94-5AC5-F829B195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103F79-DE20-F11F-FD0D-357E055F7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366D4-E3BA-3B46-2F6C-EDCF34858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75330-BF9A-F0A8-8423-794FD71EBC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413D8-4414-9F5D-EB80-DCD875AD9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10979-DA71-C9EB-D271-7AEA9DC4D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3C3A36-698A-6417-C4F9-718C388FB0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4E30B-D5BA-A95B-5BF3-1D07915F6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D387FBF-1520-5D5C-E435-14A8698F8F73}"/>
              </a:ext>
            </a:extLst>
          </p:cNvPr>
          <p:cNvSpPr txBox="1"/>
          <p:nvPr/>
        </p:nvSpPr>
        <p:spPr>
          <a:xfrm>
            <a:off x="608275" y="1997524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اَلْمَقاطِعُ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ٱلْأَساسِيَّةُ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لِقِصَّةٍ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40406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2B009-42CD-6472-62E0-C031457B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E908D-F445-5FDA-F2CA-C7706F143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خصائص كل مقطع من مقاطع القصة؟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9B4EC-A279-24C4-B64D-599925C900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DE447-EC4F-AEAD-D9F4-D1FFA7D5D4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E2CA38-D680-265B-5908-910A436CC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0D8ABD-FEC9-ADA0-4A40-EBCCF8411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CC8239-A15F-BD36-242A-43499AEBCC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D196A-9F90-149A-04D0-2173C54AE9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91CC3-DD4B-7E13-5E83-F9BA35825E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29128-84D3-574C-1B45-F2146789EC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D4D1FF-6DDB-27F4-9933-081D875153BD}"/>
              </a:ext>
            </a:extLst>
          </p:cNvPr>
          <p:cNvSpPr txBox="1"/>
          <p:nvPr/>
        </p:nvSpPr>
        <p:spPr>
          <a:xfrm>
            <a:off x="608274" y="2207077"/>
            <a:ext cx="792745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اَلْقِصَّةُ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18ECF8-E0FC-D56C-5DC7-E2A6741F9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3AD1F15-8A1A-95DA-8162-B1EE85D8C1F3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284E991-9DB7-4537-871E-2F4BA9890570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1E0EB9-7CA6-C88B-AAB9-7B703F220DF5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77D0176F-C3F5-82AF-0E2F-6478B7761EC1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897827-848F-1261-9ECE-AAA76325323C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تَغَيُّرٌ مُفاجِئٌ في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تَسارُعُ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حَلُّ الْمُشْكِلَةِ).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2BAAB1-50BC-06E5-A736-6839EB3EDC1E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اَلشَّخْصيّاتُ-اَلزَّمانُ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اَلْأَحْداثُ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F60A5C-8591-43E2-6156-DDF597F253CE}"/>
              </a:ext>
            </a:extLst>
          </p:cNvPr>
          <p:cNvSpPr txBox="1"/>
          <p:nvPr/>
        </p:nvSpPr>
        <p:spPr>
          <a:xfrm>
            <a:off x="378982" y="4234441"/>
            <a:ext cx="25020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اَلْعَوْدَةُ لِلِاسْتِقْرارِ: نِهايَةٌ سَعيدَةٌ أَوْ حَزينَةٌ.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4905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0E00C-0B68-5403-2C5B-4A5163708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B45A-D08C-0647-5E2C-98B9567D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هذه قصة بدون بداية. انتبهوا معي كيف سأكتب بداية لها.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2C8ED7-B40A-6DB8-F97B-A45D914C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AC70DE-3236-95B4-4EA9-84648B46A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AB492-D95A-94F5-7AB3-2F13EACFD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1E93A3-4B47-9FD6-23A1-BB8FFBC59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9A9DB4-EC61-BFA3-2CB6-49F4A578D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5F818-F5C0-875A-5764-A407FE50B0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570A5-12E1-4972-00F8-5FF8C0900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F76E2-E5DA-5D2C-70EB-1A5ED509BD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9017F32-DA2A-39E7-5FB6-FF94A592B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CE09585-EA98-EB1C-3A41-4428674F8992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أَرْنَبٌ أَبْيَضُ صَوْتَهُ، فَأَسْرَعَ نَحْوَ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9098FA-F881-D1B4-9E06-9451370ADE0E}"/>
              </a:ext>
            </a:extLst>
          </p:cNvPr>
          <p:cNvSpPr txBox="1"/>
          <p:nvPr/>
        </p:nvSpPr>
        <p:spPr>
          <a:xfrm>
            <a:off x="428771" y="5145548"/>
            <a:ext cx="7287645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كَثيراً، وَشَكَرَ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69F6F2-7ECA-4305-2081-6F0C181EC0FB}"/>
              </a:ext>
            </a:extLst>
          </p:cNvPr>
          <p:cNvSpPr txBox="1"/>
          <p:nvPr/>
        </p:nvSpPr>
        <p:spPr>
          <a:xfrm>
            <a:off x="428771" y="1680747"/>
            <a:ext cx="7287645" cy="1323439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A2F9AE-01D3-D915-74E6-1B2D257E8CB4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2CDC1F-63B0-6E0C-A644-3921D1E43187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A9EB70-D471-5CC3-D473-948766FF70D8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236815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2C96-198E-B370-FE10-ADF08BDFA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D81A2-47CD-2B0C-BE69-CA257A59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أقرأ مقطع الوسط ومقطع البداية جيدا. استمعوا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65C3FB-1AA1-AC82-A5C4-11ACAC855B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8A71FC-56C0-7AAC-7653-ABB99889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6D84F-F736-A7A5-F259-55C052B96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A4AB97-A8C8-27A1-565C-27871982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CC0648-8EFB-054D-6930-9A3139D37E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5D612-C3E6-A273-115C-C1BCB26CD4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1CB263-8249-0F51-071D-89C6CA7446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2EF507-DB37-BB57-6C48-EE1FA343A7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866522E-5D89-0BE0-B1C5-6103E4F472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A52D17A-141A-62E9-589C-456A29B2BDBD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أَرْنَبٌ أَبْيَضُ صَوْتَهُ، فَأَسْرَعَ نَحْوَ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13AF43-F34A-3082-D396-2C3DB1C2AE25}"/>
              </a:ext>
            </a:extLst>
          </p:cNvPr>
          <p:cNvSpPr txBox="1"/>
          <p:nvPr/>
        </p:nvSpPr>
        <p:spPr>
          <a:xfrm>
            <a:off x="428771" y="5145548"/>
            <a:ext cx="7287645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كَثيراً، وَشَكَرَ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A0078F-C0E9-520E-2361-5ACC802F2CF2}"/>
              </a:ext>
            </a:extLst>
          </p:cNvPr>
          <p:cNvSpPr txBox="1"/>
          <p:nvPr/>
        </p:nvSpPr>
        <p:spPr>
          <a:xfrm>
            <a:off x="428771" y="1680747"/>
            <a:ext cx="7287645" cy="1323439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CCBA8C-2722-BAA6-FA14-51774CC6EDF3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B1C5CA-5018-30D0-FB66-58679E7BE407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77CE7E-BCF2-ECA4-34BC-1077AC534914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884085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ADD1-D114-7179-47D4-FAF498683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816AE3-BF06-F84F-B34E-2D0DC209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أحدد عناصر القصة. أي زمان ومكان مناسبين، الشخصيات وحدث بداية مناسب.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2F0C4F-773E-376F-B247-D9A2E22597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5FE42B-8227-AC55-F0A1-0E5010E2BF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656EE2-206E-760F-5B97-76E21E153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3F2396-E7B4-579B-F81E-41739DACD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A45982-9F68-A1E2-6AFD-7924B4397D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B0FD1-5EC0-489D-5719-22D3EB9B6F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0F370A-53CE-8B4E-5B48-21586FCB3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C28CC-A082-FDD2-8158-A5BB102B89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8C3FC6-A72C-3D5F-19E3-4AB97DEAF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3CA9E08-08E6-0734-A4A9-6026C20BEC09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أَرْنَبٌ أَبْيَضُ صَوْتَهُ، فَأَسْرَعَ نَحْوَ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F1AE2D-1462-6A63-8378-0E62C467D668}"/>
              </a:ext>
            </a:extLst>
          </p:cNvPr>
          <p:cNvSpPr txBox="1"/>
          <p:nvPr/>
        </p:nvSpPr>
        <p:spPr>
          <a:xfrm>
            <a:off x="428771" y="5145548"/>
            <a:ext cx="7287645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كَثيراً، وَشَكَرَ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9F2355-FE8B-A3DD-2C87-DCA7812A4114}"/>
              </a:ext>
            </a:extLst>
          </p:cNvPr>
          <p:cNvSpPr txBox="1"/>
          <p:nvPr/>
        </p:nvSpPr>
        <p:spPr>
          <a:xfrm>
            <a:off x="428771" y="1680747"/>
            <a:ext cx="7287645" cy="1323439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5ABCC1-B88D-FBD6-E899-CF9CA7D0BF2C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37F5CF-11EB-654D-16D1-7D4CBE911E21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1FB8BD-58E1-95E7-BAF7-4C5D2EEFC9B8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84070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A46D-5F73-BED6-C377-F5DD81FF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809D9-D704-E54D-0087-26321080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حسب مقطعي الوسط والنهاية يمكن للعناصر أن تكون هكذا.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6D221A-5E1F-34C5-5DE5-AC95C1DAAC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708618-916A-7BCB-0BCC-14E9126365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056BF1-8B50-BE2D-C2AA-9162D4706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647476-3D82-4F09-844A-60810B9BA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1223CC-98DB-CC12-03D3-80367F99B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D38C8-B29A-EFF6-FF38-2C144FDE5E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728566-8796-0570-6435-F23F2447AD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8653CA-20BB-1B57-F40B-4DC2F104B0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0834F00-B9DA-24C8-5A3B-30D24E9C04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EF33018-155C-48AE-B0EA-198B23F9247A}"/>
              </a:ext>
            </a:extLst>
          </p:cNvPr>
          <p:cNvSpPr txBox="1"/>
          <p:nvPr/>
        </p:nvSpPr>
        <p:spPr>
          <a:xfrm>
            <a:off x="428769" y="4073956"/>
            <a:ext cx="7287645" cy="95410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أَرْنَبٌ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أَبْيَضُ صَوْتَهُ، فَأَسْرَعَ نَحْوَ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0ADFB7-0736-49A1-302C-FDBC8511B311}"/>
              </a:ext>
            </a:extLst>
          </p:cNvPr>
          <p:cNvSpPr txBox="1"/>
          <p:nvPr/>
        </p:nvSpPr>
        <p:spPr>
          <a:xfrm>
            <a:off x="428769" y="5213377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كَثيراً، وَشَكَرَ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9EFECD-B8B7-07F2-3A9D-4D6EFCE0172D}"/>
              </a:ext>
            </a:extLst>
          </p:cNvPr>
          <p:cNvSpPr txBox="1"/>
          <p:nvPr/>
        </p:nvSpPr>
        <p:spPr>
          <a:xfrm>
            <a:off x="93940" y="1343559"/>
            <a:ext cx="7146243" cy="3139023"/>
          </a:xfrm>
          <a:prstGeom prst="cloudCallout">
            <a:avLst>
              <a:gd name="adj1" fmla="val 57115"/>
              <a:gd name="adj2" fmla="val 4834"/>
            </a:avLst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 وَالْمَكانُ: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 في الْغابَةِ.</a:t>
            </a:r>
          </a:p>
          <a:p>
            <a:pPr algn="just" rtl="1">
              <a:buNone/>
            </a:pP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الشخصيَّات: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اَلْفَأْرُ وَالْأَرْنَبُ.</a:t>
            </a:r>
          </a:p>
          <a:p>
            <a:pPr algn="ctr" rtl="1">
              <a:buNone/>
            </a:pP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حدَثُ بِدايَةٍ مُناسِبٍ: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كانَ الْفَأْرُ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يَتَجَوَّلُ بَحْثاً عَنِ بَعْضِ الطّعامِ.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A578DE-3670-E40A-6583-C1D0391D808A}"/>
              </a:ext>
            </a:extLst>
          </p:cNvPr>
          <p:cNvSpPr txBox="1"/>
          <p:nvPr/>
        </p:nvSpPr>
        <p:spPr>
          <a:xfrm>
            <a:off x="7716416" y="238042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742D00-C408-6A88-8E13-24FD8AD86B00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40E93DD-FCD5-4986-3606-24B5BBB064DB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414524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DAAF-1ED3-2B08-6F62-0ABA9D94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FFC36-DB36-4673-CBA3-276AB15B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أركب الْعَناصِرَ وأَكْتب بدايةً للقصة. أقول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535F6E-E2BC-D91C-C904-9075A28776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A75A90-C143-88ED-44D1-8F636E4AAB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D7F549-9474-46A6-A62A-BD74580DFF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7EBFCD-94FC-FA0E-41E1-E5A937652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904FA8-7F53-899E-F522-2C4299C692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E6A712-BB65-AE7B-2F25-D9A8ABE624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ECFD4-FFF4-3BC3-2A77-28F30436C7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6D6CC6-934A-83A6-4ED6-1209807C4D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1743F79-5145-0E19-0AD0-B7CD0B696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071DEEE-9173-0DA1-0DD4-AC1F52AD7E6E}"/>
              </a:ext>
            </a:extLst>
          </p:cNvPr>
          <p:cNvSpPr txBox="1"/>
          <p:nvPr/>
        </p:nvSpPr>
        <p:spPr>
          <a:xfrm>
            <a:off x="428769" y="3784666"/>
            <a:ext cx="7287645" cy="95410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أَرْنَبٌ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أَبْيَضُ صَوْتَهُ، فَأَسْرَعَ نَحْوَ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5C05E7-445B-3B08-438C-96103519FB31}"/>
              </a:ext>
            </a:extLst>
          </p:cNvPr>
          <p:cNvSpPr txBox="1"/>
          <p:nvPr/>
        </p:nvSpPr>
        <p:spPr>
          <a:xfrm>
            <a:off x="428769" y="5213377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كَثيراً، وَشَكَرَ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31C8B6-5E2B-67CC-E95A-86E4EC9A1623}"/>
              </a:ext>
            </a:extLst>
          </p:cNvPr>
          <p:cNvSpPr txBox="1"/>
          <p:nvPr/>
        </p:nvSpPr>
        <p:spPr>
          <a:xfrm>
            <a:off x="445119" y="2118247"/>
            <a:ext cx="7146243" cy="1191816"/>
          </a:xfrm>
          <a:prstGeom prst="roundRect">
            <a:avLst/>
          </a:prstGeom>
          <a:solidFill>
            <a:srgbClr val="DAE3F3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 كانَ فَأْرٌ صَغيرٌ يَتَجَوَّلُ قُرْبَ الغابَةِ، وَهُوَ يَبْحَثُ عَنْ بَعْضِ الطَّعامِ.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FC3DDC-5AE6-F242-49C1-43CF34B553BF}"/>
              </a:ext>
            </a:extLst>
          </p:cNvPr>
          <p:cNvSpPr txBox="1"/>
          <p:nvPr/>
        </p:nvSpPr>
        <p:spPr>
          <a:xfrm>
            <a:off x="7716416" y="238042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FF5EF1-46C2-05E7-9E60-105058CA775E}"/>
              </a:ext>
            </a:extLst>
          </p:cNvPr>
          <p:cNvSpPr txBox="1"/>
          <p:nvPr/>
        </p:nvSpPr>
        <p:spPr>
          <a:xfrm>
            <a:off x="7703896" y="3938553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212297B-46BA-B53C-B960-AEB252646832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54044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E50C-B69D-DC35-9429-3E373CE47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E27C8-3769-29DD-1EE2-E9B8A232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أقرأ القصة كاملة وأتحقق من انسجام مقطع البداية مع مقطع الوسط ومقطع النهاية.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C6B95D-580A-CDBF-A2F6-81FC18924B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ACEB1B-D339-104D-3106-3C061884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DC1621-7839-0CFC-AA5E-01459EAC3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7A81C5-8BDF-0385-97C3-E8C4F1BAE5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59856D-E6E1-6D30-71E8-0104F5C70E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3074C2-372F-2D67-3950-780E6A25F6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9C614B-2649-F694-6F7E-165CEA91C0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16C33D-FB4F-FF5E-0587-7F4D20C8B9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ADC48E1-383D-7714-2B15-FCA5C3F124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1652139-BD6A-89A8-AD71-CD944EB17032}"/>
              </a:ext>
            </a:extLst>
          </p:cNvPr>
          <p:cNvSpPr txBox="1"/>
          <p:nvPr/>
        </p:nvSpPr>
        <p:spPr>
          <a:xfrm>
            <a:off x="428769" y="3784666"/>
            <a:ext cx="7287645" cy="95410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وَفَجْأَةً، سَقَطَ في حُفْرَةٍ عَميقَةٍ، فَأَخَذَ يَصْرُخُ خائِفاً وَيَطْلُبُ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سَمِعَ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أَرْنَبٌ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أَبْيَضُ صَوْتَهُ، فَأَسْرَعَ نَحْوَ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وَمَدَّ يَدَيْهِ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فَأَنْقَذَهُ.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DED6FD-A085-75A8-37A5-CE7A60544168}"/>
              </a:ext>
            </a:extLst>
          </p:cNvPr>
          <p:cNvSpPr txBox="1"/>
          <p:nvPr/>
        </p:nvSpPr>
        <p:spPr>
          <a:xfrm>
            <a:off x="428769" y="5213377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كَثيراً، وَشَكَرَ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طِيبَةِ قَلْبِهِ وَمُساعَدَتِهِ. وَمُنْذُ ذٰلِكَ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أَصْبَحا صَديقَيْنِ لا يَفْتَرِقانِ.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DE6107-7332-0B0B-E83B-3A86C5EC2A03}"/>
              </a:ext>
            </a:extLst>
          </p:cNvPr>
          <p:cNvSpPr txBox="1"/>
          <p:nvPr/>
        </p:nvSpPr>
        <p:spPr>
          <a:xfrm>
            <a:off x="445119" y="2118247"/>
            <a:ext cx="7146243" cy="1191816"/>
          </a:xfrm>
          <a:prstGeom prst="roundRect">
            <a:avLst/>
          </a:prstGeom>
          <a:solidFill>
            <a:srgbClr val="DAE3F3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 كانَ فَأْرٌ صَغيرٌ يَتَجَوَّلُ قُرْبَ الغابَةِ، وَهُوَ يَبْحَثُ عَنْ بَعْضِ الطَّعامِ.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3D50D7-BBB7-25A2-5FDE-0E7B5CDBC021}"/>
              </a:ext>
            </a:extLst>
          </p:cNvPr>
          <p:cNvSpPr txBox="1"/>
          <p:nvPr/>
        </p:nvSpPr>
        <p:spPr>
          <a:xfrm>
            <a:off x="7716416" y="238042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F15321-B70A-A6F5-186B-2AE2E17D1FC3}"/>
              </a:ext>
            </a:extLst>
          </p:cNvPr>
          <p:cNvSpPr txBox="1"/>
          <p:nvPr/>
        </p:nvSpPr>
        <p:spPr>
          <a:xfrm>
            <a:off x="7703896" y="3938553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اَلْوَسَطُ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1529EC-949A-DF93-D7E3-B8CF23D3D59A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962224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6E198-7B03-68EA-3F16-FD2220E11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A580E-D11B-81C9-3138-A8A73ACC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الخطوات التي تساعدنا لإكمال قصة تنقصها وضعية البداية.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1F159E-1E11-5D6B-8DB9-6594D5275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09510F-9CDF-7FFE-CDF5-23332203C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71D34B-B466-ECE1-E73A-EE3C2EF72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90BE5C-115D-9994-06C0-B1BF000C7B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16B10C-CDDD-4955-4B7E-DA5B493B3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78AAA-F6D9-AFCA-DDED-0D539DA0FB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A10FB-DA71-E3E6-5819-7BA040CE01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E6BEB0-4349-508B-29EC-4A922B3D29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04FC964-CBE5-3231-2834-7D0744BAD1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1E0C76-5E29-BC15-6AC1-2A78138C0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11" y="2272222"/>
            <a:ext cx="7811177" cy="39017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 19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91483663-29A9-1E54-C055-30886AD687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0813" y="1406749"/>
            <a:ext cx="1158340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4386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8A508-9B3F-84E5-463D-5EF22505A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CE5A08-5226-7C15-208E-DAB8163E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 146. من يقرأ التعليمة 1؟ ماذا تمثل المشاهد؟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E89E85-310B-2307-36C4-20A9C35DBD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6AA1C-7568-973D-3521-C818A6121E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732012-B405-5EB5-7BCD-319CF9606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611A0-3427-D570-FF25-5064EEB0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0D784-6E34-E917-86DC-002320C59D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9D3CF-9C2C-D80D-0E03-9F17FDE2FF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733B98B-AE17-F6F9-78BB-E7D534370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9412" y="1982895"/>
            <a:ext cx="2849172" cy="399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D248F8-55DB-7237-53FD-05D64A19A6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0ACA97-EB41-B5D9-6CAB-75E299B020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266AE7D-B918-4D63-A311-18684F0A6AB2}"/>
              </a:ext>
            </a:extLst>
          </p:cNvPr>
          <p:cNvSpPr/>
          <p:nvPr/>
        </p:nvSpPr>
        <p:spPr>
          <a:xfrm>
            <a:off x="3289412" y="3657601"/>
            <a:ext cx="2849172" cy="10077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9F6614-92C1-6F9A-A33D-D30CA5D278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3344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58FB5-B7E5-0F6A-163A-4C1DC943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5A802-7D36-25C8-B629-E73CC4AE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جيدا ثم ضعوا علامة تحت الصورة التي تمثل وضعية البداية.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E756B1-1876-6DA7-4B39-3121A61B3E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FC17B6-6329-30CF-2155-45DB8D2F8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06C92C-7259-D90A-5A7D-E891799BB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DF7168-B982-1C72-C652-20F8DB7807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1BE66E-FDCB-33C4-4AFC-0A1B513FA7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4F5764-C291-77CC-61FA-CB50E189B4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810317-CC53-1553-6974-5E57E76090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9412" y="1982895"/>
            <a:ext cx="2849172" cy="399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6DB811-0073-2334-137E-51750A2857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6B8683-4DEC-917A-EA75-12EA9FA8E5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66AEE38-6527-BEF8-2BDD-9B310DCF3C64}"/>
              </a:ext>
            </a:extLst>
          </p:cNvPr>
          <p:cNvSpPr/>
          <p:nvPr/>
        </p:nvSpPr>
        <p:spPr>
          <a:xfrm>
            <a:off x="3289412" y="3657601"/>
            <a:ext cx="2849172" cy="10077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076DEF3-40B2-A71D-C35E-5F5DAC13BA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3751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0BB79-E806-6D2D-9B1C-A6487361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960AAD-B25E-411F-1EDB-94DC88A0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نصحح، ما هو مشهد البداية؟ لماذا؟          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BC4E6D-2ED8-D368-4D78-02CFF46267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BFAEE5-FFA6-66F7-6216-3E29BA6C4B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E4D69-5336-A3EB-B9E4-965EAF6F4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692B4C-9AE3-1DB4-C9BE-A0BAAE118E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1468D8-8465-1487-4C25-9E8201894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D62411-5CC9-EF68-A9C3-DB053B8F60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E1ED8-1667-42E9-F910-BC4180BF9E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03A6152-73CE-D4C5-2DA6-3C4C8CD193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368" y="2217420"/>
            <a:ext cx="7410884" cy="280387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953B47-91FA-FC71-8788-616BAFFE132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6DD35CF-0A25-E7AD-4BC8-42A7D4C50C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2E5FBE2-6C26-F744-7D14-019FDF624A43}"/>
              </a:ext>
            </a:extLst>
          </p:cNvPr>
          <p:cNvSpPr txBox="1"/>
          <p:nvPr/>
        </p:nvSpPr>
        <p:spPr>
          <a:xfrm>
            <a:off x="4018241" y="4256184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C64B4E-B21C-9D61-E0B2-F934BF01E0B9}"/>
              </a:ext>
            </a:extLst>
          </p:cNvPr>
          <p:cNvSpPr txBox="1"/>
          <p:nvPr/>
        </p:nvSpPr>
        <p:spPr>
          <a:xfrm>
            <a:off x="3500775" y="5021294"/>
            <a:ext cx="2004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بدايَةٌ: </a:t>
            </a:r>
            <a:r>
              <a:rPr lang="ar-MA" sz="2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حَيَواناتٌ تَعيشُ في الْغابَةِ، يوجَدُ أَسَدٌ يُهَدِّدُها.</a:t>
            </a:r>
            <a:endParaRPr lang="fr-FR" sz="28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D8866E-2280-270D-7DAA-241A8E68A542}"/>
              </a:ext>
            </a:extLst>
          </p:cNvPr>
          <p:cNvSpPr txBox="1"/>
          <p:nvPr/>
        </p:nvSpPr>
        <p:spPr>
          <a:xfrm>
            <a:off x="6189202" y="5021294"/>
            <a:ext cx="24765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وَسَطٌ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ذات يَومٍ نَصَبَ صَيّادانِ شَرَكاً تَحْتَ شَجَرَةٍ وَقَعَ فيهِ الْأَسَدُ الْمُفْتَرِسُ.</a:t>
            </a:r>
            <a:endParaRPr lang="fr-FR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A4C0DC-639F-E6A7-71A4-2ACFF7AC8F86}"/>
              </a:ext>
            </a:extLst>
          </p:cNvPr>
          <p:cNvSpPr txBox="1"/>
          <p:nvPr/>
        </p:nvSpPr>
        <p:spPr>
          <a:xfrm>
            <a:off x="950511" y="5021294"/>
            <a:ext cx="2004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نِهايَةٌ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فَرِحَتِ الْحَيواناتُ لِأَنَّها تَخَلَّصَتْ مِنْهُ.</a:t>
            </a:r>
            <a:endParaRPr lang="fr-FR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4474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03EC-F82F-2A92-A189-6BDE54445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70FFD-E24D-F854-741B-B1C4C63C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يقرأ التعليمة الثانية؟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E4D8E5-C310-3BE4-A74E-730599C22B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753FDF-2F2C-AD1D-69EC-4EE151B8A0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0E26B-2AB6-FE6D-7665-F3DA56DA2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20208-72FD-A039-A9B0-B398DE20E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F8E5EC-46F6-ACCC-E54A-7D96C70609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B179D0-C5F0-08FB-194F-C02C4D5A59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E53C5D-1E94-DA3B-DB6F-421AA5CA9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9412" y="1982895"/>
            <a:ext cx="2849172" cy="399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A88E74-EB23-A11A-4D51-D823BDD412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D46F17-3E86-5FC3-39FB-F71DF14A43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C418C2-7B11-2BA2-28FD-6787C0CE8EC7}"/>
              </a:ext>
            </a:extLst>
          </p:cNvPr>
          <p:cNvSpPr/>
          <p:nvPr/>
        </p:nvSpPr>
        <p:spPr>
          <a:xfrm>
            <a:off x="3289412" y="4702630"/>
            <a:ext cx="2849172" cy="11103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8D36166-F355-1AE3-7B1C-51F0D43C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4368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8DD40-5538-186A-4982-2DF3FBA8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5FB6-7A52-9007-9B2B-A2D7990A2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 أكملوا الفقرة للحصول على بداية للقصة.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064A3D-E981-A6AE-0B13-FC83C2125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CB11E-4B63-44AD-4461-C8A98BD654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D8C880-DE83-7458-B0D0-72A97217C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FFB5EC-18D7-8293-C9BE-E4E0FA5FE9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9A6720-72FC-4FFC-F321-F31FC0DEFF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F35DD0-536B-01C9-00F8-27261D50DA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B38219-B819-41E9-5C47-D82F0427D3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CB35AC-446B-736B-242D-C6DDCD9DB2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245608-E0D8-B960-569C-0CFB720C4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10" y="2103301"/>
            <a:ext cx="7818579" cy="373766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9D379A7-AA92-29BB-40DD-6EC7E3DCD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7394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4B5D-6B99-4BE9-E054-62D1A933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18347-40A7-953B-D68A-13FB8F13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تقاسم مع زميلك عملك ووضح له كيف فعلت.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CACE8F-CC94-8A33-494A-0C930D01E7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60E584-2417-EC05-5574-1D6DD46DA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78E1D4-A810-0AED-2A9A-90280448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743AF6-E11F-0381-CF05-08BE104EA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CE1414-4A7B-E3AB-633B-BD75548DAA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2D6E3D-A2E5-012F-A545-E6C011502C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8D158-AB11-4B3C-2F04-7EC3E07D7F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B25A1B-86C2-9EC2-4BBD-7BDD1325E1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67C00F-FD65-5B66-F38B-5FDA9EC18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10" y="2103301"/>
            <a:ext cx="7818579" cy="373766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933A8A6-C6D6-0DD8-108B-06B53B50AF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230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6288-1B41-FF87-FFCF-187B8F955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9C384-C2D5-768E-6C80-7B014DAD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البداية التي كتبها؟ استمعوا جيدا.                 -هل هي مناسبة للمشاهد؟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0F21BA-D1DD-9852-D6E4-883859FB7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152199-B632-34FA-862C-EAC7C78292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A03C5B-A917-0543-56C7-83240CF8F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2B6D1D-B377-C94D-AE5F-5C718884BD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40154-27AF-6C0F-0712-DCE7BAF780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2828D8-10FE-DFB5-6BE1-74B0AE9CD0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9EE46B-C2E0-C94B-E8DC-022A2DB1D6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65AC10-F08D-BD5D-E929-3EE35EE311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38C936-C156-EDD4-B11A-CE2495E10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10" y="2103301"/>
            <a:ext cx="7818579" cy="373766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A3F4A36-A269-38E9-73F5-07A2E8DEBC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2877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B4A59-14E2-6BAE-EFD3-AE0D11C0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4C1A1-D6A8-184B-8D78-362A466F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البداية التي كتبها؟ استمعوا جيدا.                 -هل هي مناسبة للمشاهد؟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070DE4-B545-5EB7-4C2E-42A8B8C1E5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CBA89E-080C-BBCC-67FC-97CD5D75D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E60830-56BE-2471-48E2-ECF9E1986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1C061-3B1F-DB03-2E4A-E5F57D9A85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DDBFA8-FEFB-BA8A-3197-41E2A56A15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4E2205-858D-A088-5B94-743C531CFA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C9C8CE-DF8A-83E9-2D6F-73EA6DAFCE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6D07A6-AF22-67B2-B4BA-A4AA47F35B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A43175-828B-DDA2-C03D-795576E83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10" y="2103301"/>
            <a:ext cx="7818579" cy="373766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D762191-E534-B003-5291-DE590B6500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3B5092-5C0F-03BB-2791-CCA3731EF46A}"/>
              </a:ext>
            </a:extLst>
          </p:cNvPr>
          <p:cNvSpPr txBox="1"/>
          <p:nvPr/>
        </p:nvSpPr>
        <p:spPr>
          <a:xfrm>
            <a:off x="5035098" y="2634792"/>
            <a:ext cx="2308209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ٱلْحَيَواناتُ</a:t>
            </a:r>
            <a:endParaRPr lang="a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C1FED9C-39BE-F927-1081-B95011C4B016}"/>
              </a:ext>
            </a:extLst>
          </p:cNvPr>
          <p:cNvCxnSpPr/>
          <p:nvPr/>
        </p:nvCxnSpPr>
        <p:spPr>
          <a:xfrm>
            <a:off x="4296310" y="3060441"/>
            <a:ext cx="42498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F43A46C-5343-67D5-8009-6674CA7A1516}"/>
              </a:ext>
            </a:extLst>
          </p:cNvPr>
          <p:cNvSpPr txBox="1"/>
          <p:nvPr/>
        </p:nvSpPr>
        <p:spPr>
          <a:xfrm>
            <a:off x="2263790" y="3151870"/>
            <a:ext cx="2308209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لَيْلاً.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F7E08BF-9613-F141-BBFB-34E9D78C6E0F}"/>
              </a:ext>
            </a:extLst>
          </p:cNvPr>
          <p:cNvSpPr txBox="1"/>
          <p:nvPr/>
        </p:nvSpPr>
        <p:spPr>
          <a:xfrm>
            <a:off x="4018241" y="3702500"/>
            <a:ext cx="2308209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أَسَدٍ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FCD7457-1701-12A2-640C-0DA70D7DB73B}"/>
              </a:ext>
            </a:extLst>
          </p:cNvPr>
          <p:cNvSpPr txBox="1"/>
          <p:nvPr/>
        </p:nvSpPr>
        <p:spPr>
          <a:xfrm>
            <a:off x="5035098" y="4794213"/>
            <a:ext cx="2308209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يُهَدِّدُها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CD1C20E-27A7-2F6C-D17F-5EACB0CEF0BD}"/>
              </a:ext>
            </a:extLst>
          </p:cNvPr>
          <p:cNvSpPr txBox="1"/>
          <p:nvPr/>
        </p:nvSpPr>
        <p:spPr>
          <a:xfrm>
            <a:off x="2547257" y="4238918"/>
            <a:ext cx="2792641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شَعَرَتْ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بِٱلْخَوْفِ</a:t>
            </a:r>
            <a:endParaRPr lang="a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0DA7EE4-03E1-5D00-729A-EDDC74636ABF}"/>
              </a:ext>
            </a:extLst>
          </p:cNvPr>
          <p:cNvSpPr txBox="1"/>
          <p:nvPr/>
        </p:nvSpPr>
        <p:spPr>
          <a:xfrm>
            <a:off x="-209981" y="3731726"/>
            <a:ext cx="2308209" cy="85129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يَوْمٍ.</a:t>
            </a:r>
          </a:p>
        </p:txBody>
      </p:sp>
    </p:spTree>
    <p:extLst>
      <p:ext uri="{BB962C8B-B14F-4D97-AF65-F5344CB8AC3E}">
        <p14:creationId xmlns:p14="http://schemas.microsoft.com/office/powerpoint/2010/main" val="155279390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7CB1CA-475C-3835-EB74-F82548E19D38}"/>
              </a:ext>
            </a:extLst>
          </p:cNvPr>
          <p:cNvSpPr txBox="1"/>
          <p:nvPr/>
        </p:nvSpPr>
        <p:spPr>
          <a:xfrm>
            <a:off x="3612381" y="2852290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تعلمتم؟</a:t>
            </a:r>
          </a:p>
        </p:txBody>
      </p:sp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نُصَرِّفُ الْفِعْلَ "قَطَعَ" في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الماضي،المُضارِعِ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وَالأَمْرِ.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الْعَناصِرُ الَّتي يَنْبَغي أَنْ تَتَضَمَّنَها وَضْعِيَّةُ بِدايَةِ قِصَّةٍ؟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المنزلي، اكتبوا بداية للقصة.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4238" y="1965151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B7BD64-0CBE-8898-FAF0-9F25F7CD0D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3661" y="1965151"/>
            <a:ext cx="2793145" cy="3704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1FEBF82-F46C-0C9D-5282-08AB313C6E63}"/>
              </a:ext>
            </a:extLst>
          </p:cNvPr>
          <p:cNvSpPr/>
          <p:nvPr/>
        </p:nvSpPr>
        <p:spPr>
          <a:xfrm>
            <a:off x="2576818" y="3237722"/>
            <a:ext cx="2793145" cy="24316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18043</TotalTime>
  <Words>1862</Words>
  <Application>Microsoft Office PowerPoint</Application>
  <PresentationFormat>Affichage à l'écran (4:3)</PresentationFormat>
  <Paragraphs>421</Paragraphs>
  <Slides>58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58</vt:i4>
      </vt:variant>
    </vt:vector>
  </HeadingPairs>
  <TitlesOfParts>
    <vt:vector size="76" baseType="lpstr">
      <vt:lpstr>Dosis ExtraBold</vt:lpstr>
      <vt:lpstr>Dosis Medium</vt:lpstr>
      <vt:lpstr>Microsoft Uighur</vt:lpstr>
      <vt:lpstr>Calibri Light</vt:lpstr>
      <vt:lpstr>Dosis</vt:lpstr>
      <vt:lpstr>Arial</vt:lpstr>
      <vt:lpstr>Dosis SemiBold</vt:lpstr>
      <vt:lpstr>Calibri</vt:lpstr>
      <vt:lpstr>Modern Love</vt:lpstr>
      <vt:lpstr>Wingdings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بتصحيح الواجب المنزلي. من يقرأ؟ اكتب الاسم الموصول على السبورة.</vt:lpstr>
      <vt:lpstr>انتبهوا للتصحيح، انتبهوا لرسم الاسم الموصول (التي- الذي) بلام واحدة. </vt:lpstr>
      <vt:lpstr>نتذكر:</vt:lpstr>
      <vt:lpstr>قراءة</vt:lpstr>
      <vt:lpstr>اليوم ستتدربون على تحويل الأفعال حسب الضمائر في الأزمنة الثلاثة.</vt:lpstr>
      <vt:lpstr>خذوا ألواحكم</vt:lpstr>
      <vt:lpstr>حولوا الفعل حسب ما هو مطلوب. انتبهوا إلى الضمير والزمن!</vt:lpstr>
      <vt:lpstr>ارفعوا ألواحكم. هل تتفقون مع هذه الإجابة؟ لماذا؟</vt:lpstr>
      <vt:lpstr>الضمير هو أنتما، والزمن هو المضارع. نقول إذاً : أنتما تلعبان</vt:lpstr>
      <vt:lpstr>حولوا الفعل حسب ما هو مطلوب. انتبهوا إلى الاسم والزمن!</vt:lpstr>
      <vt:lpstr>ارفعوا ألواحكم. هل تتفقون مع هذه الإجابة؟ لماذا؟</vt:lpstr>
      <vt:lpstr>المطلوب هو تحويل الفعل (توقف) مع الضمير أَنْتَ في صيغة الأمر. </vt:lpstr>
      <vt:lpstr>حولوا الفعل حسب ما هو مطلوب. انتبهوا إلى الضمير والزمن!</vt:lpstr>
      <vt:lpstr>ارفعوا ألواحكم. هل تتفقون مع هذه الإجابة؟ لماذا؟</vt:lpstr>
      <vt:lpstr>المطلوب هو تحويل الفعل (أَصلح) مع الضمير هم في الماضي. </vt:lpstr>
      <vt:lpstr>خذوا الصفحة 144.  من يقرأ الفقرة "نتذكر"؟ </vt:lpstr>
      <vt:lpstr>نمر إلى النشاط الأول، من يقرأ التعليمة؟ ما المطلوب؟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اخترت لكم ثلاثة ألغاز.  أقرا عليكم اللغز 1، معكم 30 ثانية قبل رفع الألواح، ...</vt:lpstr>
      <vt:lpstr>حلول  الألغاز هي:</vt:lpstr>
      <vt:lpstr>إنتاج كتابي</vt:lpstr>
      <vt:lpstr>في حصة الإنتاج الكتابي اليوم ستتدربون على إكمال قصة بكتابة بدايتها. </vt:lpstr>
      <vt:lpstr>من يذكر بالمقاطع الأساسية لقصة التي تعرفنا عليها سابقا.</vt:lpstr>
      <vt:lpstr>من يقرأ خصائص كل مقطع من مقاطع القصة؟</vt:lpstr>
      <vt:lpstr>الآن هذه قصة بدون بداية. انتبهوا معي كيف سأكتب بداية لها.</vt:lpstr>
      <vt:lpstr>أولا، أقرأ مقطع الوسط ومقطع البداية جيدا. استمعوا سأقرأ.</vt:lpstr>
      <vt:lpstr>ثانيا، أحدد عناصر القصة. أي زمان ومكان مناسبين، الشخصيات وحدث بداية مناسب.</vt:lpstr>
      <vt:lpstr>حسب مقطعي الوسط والنهاية يمكن للعناصر أن تكون هكذا.</vt:lpstr>
      <vt:lpstr>ثالثا أركب الْعَناصِرَ وأَكْتب بدايةً للقصة. أقول</vt:lpstr>
      <vt:lpstr>رابعا أقرأ القصة كاملة وأتحقق من انسجام مقطع البداية مع مقطع الوسط ومقطع النهاية.</vt:lpstr>
      <vt:lpstr>نتذكر الخطوات التي تساعدنا لإكمال قصة تنقصها وضعية البداية.</vt:lpstr>
      <vt:lpstr>خذوا الكراسات ص 146. من يقرأ التعليمة 1؟ ماذا تمثل المشاهد؟ ما المطلوب؟ </vt:lpstr>
      <vt:lpstr>لاحظوا الصور جيدا ثم ضعوا علامة تحت الصورة التي تمثل وضعية البداية.</vt:lpstr>
      <vt:lpstr> نصحح، ما هو مشهد البداية؟ لماذا؟          انتبهوا للتصحيح.</vt:lpstr>
      <vt:lpstr>الآن من يقرأ التعليمة الثانية؟ ما المطلوب؟ </vt:lpstr>
      <vt:lpstr>بشكل فردي أكملوا الفقرة للحصول على بداية للقصة.</vt:lpstr>
      <vt:lpstr>في ثنائيات تقاسم مع زميلك عملك ووضح له كيف فعلت.</vt:lpstr>
      <vt:lpstr>نصحح. من يقرأ البداية التي كتبها؟ استمعوا جيدا.                 -هل هي مناسبة للمشاهد؟</vt:lpstr>
      <vt:lpstr>نصحح. من يقرأ البداية التي كتبها؟ استمعوا جيدا.                 -هل هي مناسبة للمشاهد؟</vt:lpstr>
      <vt:lpstr>اختتام الحصة</vt:lpstr>
      <vt:lpstr>ماذا تَعَلَّمْتم في هَذِهِ ٱلْحِصَّةِ؟</vt:lpstr>
      <vt:lpstr>سجلوا الواجب المنزلي، اكتبوا بداية للقصة.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209</cp:revision>
  <dcterms:created xsi:type="dcterms:W3CDTF">2023-09-20T21:35:22Z</dcterms:created>
  <dcterms:modified xsi:type="dcterms:W3CDTF">2026-05-20T23:28:22Z</dcterms:modified>
</cp:coreProperties>
</file>