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88" r:id="rId2"/>
    <p:sldMasterId id="2147483672" r:id="rId3"/>
    <p:sldMasterId id="2147483695" r:id="rId4"/>
    <p:sldMasterId id="2147483713" r:id="rId5"/>
    <p:sldMasterId id="2147483736" r:id="rId6"/>
    <p:sldMasterId id="2147483763" r:id="rId7"/>
  </p:sldMasterIdLst>
  <p:notesMasterIdLst>
    <p:notesMasterId r:id="rId59"/>
  </p:notesMasterIdLst>
  <p:sldIdLst>
    <p:sldId id="2147482732" r:id="rId8"/>
    <p:sldId id="2147482617" r:id="rId9"/>
    <p:sldId id="2147482470" r:id="rId10"/>
    <p:sldId id="2147482727" r:id="rId11"/>
    <p:sldId id="2147482615" r:id="rId12"/>
    <p:sldId id="2147482691" r:id="rId13"/>
    <p:sldId id="2147482480" r:id="rId14"/>
    <p:sldId id="2147482694" r:id="rId15"/>
    <p:sldId id="2134806929" r:id="rId16"/>
    <p:sldId id="2147482481" r:id="rId17"/>
    <p:sldId id="2147482632" r:id="rId18"/>
    <p:sldId id="2147482842" r:id="rId19"/>
    <p:sldId id="2147482728" r:id="rId20"/>
    <p:sldId id="2147482808" r:id="rId21"/>
    <p:sldId id="2147482699" r:id="rId22"/>
    <p:sldId id="2147482348" r:id="rId23"/>
    <p:sldId id="2147482361" r:id="rId24"/>
    <p:sldId id="2147482830" r:id="rId25"/>
    <p:sldId id="2147482749" r:id="rId26"/>
    <p:sldId id="2147482831" r:id="rId27"/>
    <p:sldId id="2147482832" r:id="rId28"/>
    <p:sldId id="2147482738" r:id="rId29"/>
    <p:sldId id="2147482834" r:id="rId30"/>
    <p:sldId id="2147482835" r:id="rId31"/>
    <p:sldId id="2147482836" r:id="rId32"/>
    <p:sldId id="2147482837" r:id="rId33"/>
    <p:sldId id="2147482838" r:id="rId34"/>
    <p:sldId id="2147482839" r:id="rId35"/>
    <p:sldId id="2147482833" r:id="rId36"/>
    <p:sldId id="2147482840" r:id="rId37"/>
    <p:sldId id="2147482841" r:id="rId38"/>
    <p:sldId id="2147482664" r:id="rId39"/>
    <p:sldId id="2147482493" r:id="rId40"/>
    <p:sldId id="2147482730" r:id="rId41"/>
    <p:sldId id="2147482666" r:id="rId42"/>
    <p:sldId id="2147482787" r:id="rId43"/>
    <p:sldId id="2147482829" r:id="rId44"/>
    <p:sldId id="2147482815" r:id="rId45"/>
    <p:sldId id="2147482816" r:id="rId46"/>
    <p:sldId id="2147482803" r:id="rId47"/>
    <p:sldId id="2147482804" r:id="rId48"/>
    <p:sldId id="2147482746" r:id="rId49"/>
    <p:sldId id="2147482707" r:id="rId50"/>
    <p:sldId id="2147482772" r:id="rId51"/>
    <p:sldId id="2147482805" r:id="rId52"/>
    <p:sldId id="2147482708" r:id="rId53"/>
    <p:sldId id="2147482731" r:id="rId54"/>
    <p:sldId id="2134806936" r:id="rId55"/>
    <p:sldId id="2134806939" r:id="rId56"/>
    <p:sldId id="2147482629" r:id="rId57"/>
    <p:sldId id="2147482628" r:id="rId58"/>
  </p:sldIdLst>
  <p:sldSz cx="9144000" cy="6858000" type="screen4x3"/>
  <p:notesSz cx="6858000" cy="9144000"/>
  <p:embeddedFontLst>
    <p:embeddedFont>
      <p:font typeface="Dosis" pitchFamily="2" charset="0"/>
      <p:regular r:id="rId60"/>
      <p:bold r:id="rId61"/>
    </p:embeddedFont>
    <p:embeddedFont>
      <p:font typeface="Dosis ExtraBold" pitchFamily="2" charset="0"/>
      <p:bold r:id="rId62"/>
    </p:embeddedFont>
    <p:embeddedFont>
      <p:font typeface="Dosis Medium" pitchFamily="2" charset="0"/>
      <p:regular r:id="rId63"/>
    </p:embeddedFont>
    <p:embeddedFont>
      <p:font typeface="Dosis SemiBold" pitchFamily="2" charset="0"/>
      <p:regular r:id="rId64"/>
      <p:bold r:id="rId65"/>
    </p:embeddedFont>
    <p:embeddedFont>
      <p:font typeface="Microsoft Uighur" panose="02000000000000000000" pitchFamily="2" charset="-78"/>
      <p:regular r:id="rId66"/>
      <p:bold r:id="rId67"/>
    </p:embeddedFont>
    <p:embeddedFont>
      <p:font typeface="Modern Love" panose="04090805081005020601" pitchFamily="82" charset="0"/>
      <p:regular r:id="rId6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037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649" userDrawn="1">
          <p15:clr>
            <a:srgbClr val="A4A3A4"/>
          </p15:clr>
        </p15:guide>
        <p15:guide id="4" pos="3379" userDrawn="1">
          <p15:clr>
            <a:srgbClr val="A4A3A4"/>
          </p15:clr>
        </p15:guide>
        <p15:guide id="5" orient="horz" pos="1525" userDrawn="1">
          <p15:clr>
            <a:srgbClr val="A4A3A4"/>
          </p15:clr>
        </p15:guide>
        <p15:guide id="6" orient="horz" pos="2115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  <p15:guide id="8" orient="horz" pos="2999" userDrawn="1">
          <p15:clr>
            <a:srgbClr val="A4A3A4"/>
          </p15:clr>
        </p15:guide>
        <p15:guide id="9" orient="horz" pos="3475" userDrawn="1">
          <p15:clr>
            <a:srgbClr val="A4A3A4"/>
          </p15:clr>
        </p15:guide>
        <p15:guide id="10" pos="3901" userDrawn="1">
          <p15:clr>
            <a:srgbClr val="A4A3A4"/>
          </p15:clr>
        </p15:guide>
        <p15:guide id="11" pos="1837" userDrawn="1">
          <p15:clr>
            <a:srgbClr val="A4A3A4"/>
          </p15:clr>
        </p15:guide>
        <p15:guide id="12" orient="horz" pos="1049" userDrawn="1">
          <p15:clr>
            <a:srgbClr val="A4A3A4"/>
          </p15:clr>
        </p15:guide>
        <p15:guide id="13" orient="horz" pos="4042" userDrawn="1">
          <p15:clr>
            <a:srgbClr val="A4A3A4"/>
          </p15:clr>
        </p15:guide>
        <p15:guide id="14" orient="horz" pos="2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BF7"/>
    <a:srgbClr val="ECF8FB"/>
    <a:srgbClr val="4E7FBD"/>
    <a:srgbClr val="00ACA4"/>
    <a:srgbClr val="424D7C"/>
    <a:srgbClr val="424D7B"/>
    <a:srgbClr val="936D93"/>
    <a:srgbClr val="257390"/>
    <a:srgbClr val="424D7A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65" autoAdjust="0"/>
    <p:restoredTop sz="94674" autoAdjust="0"/>
  </p:normalViewPr>
  <p:slideViewPr>
    <p:cSldViewPr snapToGrid="0">
      <p:cViewPr varScale="1">
        <p:scale>
          <a:sx n="70" d="100"/>
          <a:sy n="70" d="100"/>
        </p:scale>
        <p:origin x="1212" y="52"/>
      </p:cViewPr>
      <p:guideLst>
        <p:guide pos="4037"/>
        <p:guide orient="horz" pos="709"/>
        <p:guide pos="4649"/>
        <p:guide pos="3379"/>
        <p:guide orient="horz" pos="1525"/>
        <p:guide orient="horz" pos="2115"/>
        <p:guide orient="horz" pos="2432"/>
        <p:guide orient="horz" pos="2999"/>
        <p:guide orient="horz" pos="3475"/>
        <p:guide pos="3901"/>
        <p:guide pos="1837"/>
        <p:guide orient="horz" pos="1049"/>
        <p:guide orient="horz" pos="4042"/>
        <p:guide orient="horz" pos="22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font" Target="fonts/font5.fntdata"/><Relationship Id="rId69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font" Target="fonts/font3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19/05/2026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8133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D2515-B63B-581A-D6CE-6A2B21F4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D3E635-95A8-F188-95EB-C6AE2DCE0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D5B4E7-B887-70C4-61DD-4D4019D2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0A0767-BD01-0D61-064E-0F681D5D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9E8AFE-6E6A-8D16-ED87-31BF6632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666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5B97F-BCCD-0373-A608-EB39B7F8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A70F1B-06E4-A3CF-5C16-86A48AAAB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0C35-5C66-EB82-FB7F-88F1A708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167AC5-6CF8-77CB-DD8B-F5383922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6C2EE4-CEE5-3197-5EBE-E64746E7D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699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CF03D-1E3A-9A3D-9E60-22D2015D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DCE548-BC12-688D-2BD4-9443E07FC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29817B-F4CF-3EC7-741B-A9172F4E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CBC5C-B206-70C8-134B-99B18E7A6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F5200-7D3B-5C7D-5015-D1444D53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834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CE903-B7D2-2362-4413-16C15A92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C4EAF-1568-9F48-EED4-384DDCD3E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6AD30B-BB59-2DF8-EC84-95C2F9588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CE14C5-F2DE-9285-32AC-3963D593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6545A5-E1B4-C27B-07B1-B004AF08C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6084E6-11AB-40A1-2138-5D7AC89A4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3978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B9B4B-6257-A94C-B6D5-796BD66D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958739-9827-1B24-A689-C5519E76B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C3AF9A-6D64-F244-00C4-DBF443F1B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85A8E4-436E-E7E3-AA45-7A85B71EE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5BB7B5-C74B-0C50-87A4-45122F7DA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A81BAD-6080-A4E6-EBD3-C8126F47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D983E3-A0E5-CA3D-7735-A0E70AEA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D39494-40D4-C92B-B8C7-129A5859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80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369C7-1A8A-6D19-CD77-7EB0BA6F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55C69B-5ED6-1B92-EDFA-B2852578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30B985-8865-AFB6-CE63-A31463572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D6FE85-BB5C-147D-CB0F-A4744855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559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A56D19-954C-484B-8F06-94E33817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B234B4-1A5A-55CD-C4B9-DD767EFE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D878D9-6877-E92E-F4EE-A20B09EEC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101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638F6-A522-5679-8388-7397401B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4032D1-9D68-46DB-D341-194331084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024AEF-9785-B64B-BD7B-00B3DBAD1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9825EB-B39F-D4EC-5F49-D0F38456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A15159-B72A-3164-75F9-E5C0CCE03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DC9770-5B39-6C59-583C-0E8F5C91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918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B20E-FD9D-3D67-A00B-670393EC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9EC82A-058E-92BF-E198-78AA689A2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900A00-A934-5CD2-6654-D9B9F901D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E9B80-291D-8E5A-3BBB-66111FB2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77B945-E6BE-A437-3973-2B1F1AD8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5C5FE3-AA63-AAD4-046D-5908F3A3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6093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A71D6E-566E-F7B8-50C0-2F1CF6B1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D117E6-A398-71B9-F614-226D109F8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CABEBB-BC5F-0BE9-8044-3FC47703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5C015C-60F0-EDC3-A587-8E18B640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D5751C-2E09-203D-1B48-FEAB3312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0309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DFDF4DE-5485-F205-90C2-01763C9C2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5D7E94-86E0-E9B0-6A1C-E95130330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72777F-3B92-93DC-D6A8-06AE22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5F38C0-7BDE-F4F3-BFC3-32CE0E33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0CAF57-2F46-5E5A-5340-FFB2DC7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6522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84976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99383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19/05/2026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EB1FB8E-0505-EE4E-2E0C-F59C6E69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AA306-F211-A0DB-2A42-A91527F61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ECCB9-C6F6-B0B8-833E-11DADF4D5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E7ED5-FEDB-4640-81E6-00B357C93949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CF13CB-1FEF-E2AA-7C82-FF3548C63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A8C5BD-8487-952F-E769-3506261CD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63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80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80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7.xml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12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8.png"/><Relationship Id="rId11" Type="http://schemas.openxmlformats.org/officeDocument/2006/relationships/image" Target="../media/image44.png"/><Relationship Id="rId5" Type="http://schemas.openxmlformats.org/officeDocument/2006/relationships/image" Target="../media/image37.png"/><Relationship Id="rId10" Type="http://schemas.openxmlformats.org/officeDocument/2006/relationships/image" Target="../media/image43.png"/><Relationship Id="rId4" Type="http://schemas.openxmlformats.org/officeDocument/2006/relationships/image" Target="../media/image32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gif"/><Relationship Id="rId5" Type="http://schemas.openxmlformats.org/officeDocument/2006/relationships/image" Target="../media/image46.png"/><Relationship Id="rId10" Type="http://schemas.openxmlformats.org/officeDocument/2006/relationships/image" Target="../media/image39.png"/><Relationship Id="rId4" Type="http://schemas.openxmlformats.org/officeDocument/2006/relationships/image" Target="../media/image45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49.xml"/><Relationship Id="rId6" Type="http://schemas.microsoft.com/office/2007/relationships/hdphoto" Target="../media/hdphoto4.wdp"/><Relationship Id="rId5" Type="http://schemas.openxmlformats.org/officeDocument/2006/relationships/image" Target="../media/image49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9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68.xml"/><Relationship Id="rId6" Type="http://schemas.microsoft.com/office/2007/relationships/hdphoto" Target="../media/hdphoto5.wdp"/><Relationship Id="rId5" Type="http://schemas.openxmlformats.org/officeDocument/2006/relationships/image" Target="../media/image62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2.png"/><Relationship Id="rId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2.png"/><Relationship Id="rId7" Type="http://schemas.openxmlformats.org/officeDocument/2006/relationships/image" Target="../media/image6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8.png"/><Relationship Id="rId5" Type="http://schemas.openxmlformats.org/officeDocument/2006/relationships/image" Target="../media/image67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7.png"/><Relationship Id="rId7" Type="http://schemas.openxmlformats.org/officeDocument/2006/relationships/image" Target="../media/image6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E8E326B-65AC-CDAD-8B10-56505B7EA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A0533E-59DE-9F92-FC50-6CF369EBCC71}"/>
              </a:ext>
            </a:extLst>
          </p:cNvPr>
          <p:cNvSpPr txBox="1"/>
          <p:nvPr/>
        </p:nvSpPr>
        <p:spPr>
          <a:xfrm rot="20954392">
            <a:off x="3490452" y="3436372"/>
            <a:ext cx="1243781" cy="510778"/>
          </a:xfrm>
          <a:prstGeom prst="roundRect">
            <a:avLst/>
          </a:prstGeom>
          <a:solidFill>
            <a:srgbClr val="2DC7D3"/>
          </a:solidFill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الخامسة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29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(40د).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 (35د).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قراءات فردية والفهم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الكتابي: (30د).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إملاء (25د).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سرد قصة انطلاقا من صور.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قراءات فردية</a:t>
            </a:r>
            <a:r>
              <a:rPr lang="ar-SA" sz="1600" b="1" dirty="0">
                <a:cs typeface="Microsoft Uighur" panose="02000000000000000000" pitchFamily="2" charset="-78"/>
              </a:rPr>
              <a:t>.</a:t>
            </a:r>
            <a:endParaRPr lang="ar-MA" sz="1600" b="1" dirty="0">
              <a:cs typeface="Microsoft Uighur" panose="02000000000000000000" pitchFamily="2" charset="-78"/>
            </a:endParaRPr>
          </a:p>
          <a:p>
            <a:pPr lvl="1" algn="r"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481954" y="3380220"/>
            <a:ext cx="2125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كنز الطبيعة (الجزء 1)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79433" y="503107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الأسماء الموصولة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291470" y="4692778"/>
            <a:ext cx="131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إملاء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سرد قصة انطلاقا من صور؛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01827"/>
            <a:ext cx="4457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القرائي "كنز الطبيعة (الجزء 1)"؛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613363" y="4952871"/>
            <a:ext cx="49901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الأسماء الموصولة ورسمها بشكل صحيح.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اعتيادي: تركيب جمل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3745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498"/>
          <a:stretch>
            <a:fillRect/>
          </a:stretch>
        </p:blipFill>
        <p:spPr>
          <a:xfrm>
            <a:off x="4572000" y="2051155"/>
            <a:ext cx="2254206" cy="354608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498"/>
          <a:stretch>
            <a:fillRect/>
          </a:stretch>
        </p:blipFill>
        <p:spPr>
          <a:xfrm>
            <a:off x="2351137" y="2051155"/>
            <a:ext cx="2024999" cy="354608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1893" y="78549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77496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C028FF38-F3E1-A4FA-463D-E1A239DECD0D}"/>
              </a:ext>
            </a:extLst>
          </p:cNvPr>
          <p:cNvSpPr txBox="1">
            <a:spLocks/>
          </p:cNvSpPr>
          <p:nvPr/>
        </p:nvSpPr>
        <p:spPr>
          <a:xfrm>
            <a:off x="2969342" y="4094669"/>
            <a:ext cx="2798566" cy="51177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9957CB6-2382-D045-CB24-8D5A1306EC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4981" y="1591957"/>
            <a:ext cx="4544229" cy="2494755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A3A4438-4631-FFBB-0CFD-FF1B5FE5FDB5}"/>
              </a:ext>
            </a:extLst>
          </p:cNvPr>
          <p:cNvGrpSpPr/>
          <p:nvPr/>
        </p:nvGrpSpPr>
        <p:grpSpPr>
          <a:xfrm>
            <a:off x="5876732" y="4013712"/>
            <a:ext cx="899438" cy="837198"/>
            <a:chOff x="5425718" y="4556417"/>
            <a:chExt cx="1098671" cy="1049572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74060CA-3A27-4FAF-0936-C9DE83309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06384" y="4623963"/>
              <a:ext cx="937341" cy="914479"/>
            </a:xfrm>
            <a:prstGeom prst="rect">
              <a:avLst/>
            </a:prstGeom>
          </p:spPr>
        </p:pic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3FB664A9-8366-818E-A69F-D9E18A6AC421}"/>
                </a:ext>
              </a:extLst>
            </p:cNvPr>
            <p:cNvSpPr/>
            <p:nvPr/>
          </p:nvSpPr>
          <p:spPr>
            <a:xfrm>
              <a:off x="5425718" y="4556417"/>
              <a:ext cx="1098671" cy="1049572"/>
            </a:xfrm>
            <a:prstGeom prst="ellipse">
              <a:avLst/>
            </a:prstGeom>
            <a:noFill/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C9997663-B1F6-ABBD-A7A3-D9319141BC9F}"/>
              </a:ext>
            </a:extLst>
          </p:cNvPr>
          <p:cNvSpPr txBox="1">
            <a:spLocks/>
          </p:cNvSpPr>
          <p:nvPr/>
        </p:nvSpPr>
        <p:spPr>
          <a:xfrm>
            <a:off x="1408923" y="5139537"/>
            <a:ext cx="3515608" cy="61199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أُقَدِّمُ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جاباتي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جُمْلَةٍ تامَّةٍ.</a:t>
            </a:r>
          </a:p>
        </p:txBody>
      </p:sp>
      <p:pic>
        <p:nvPicPr>
          <p:cNvPr id="22" name="Image 2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06229D-FA22-5B4B-7AF2-BDFA70A283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66" y="4797031"/>
            <a:ext cx="1383241" cy="1297012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600" y="1841500"/>
            <a:ext cx="6400800" cy="3600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/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88" y="775777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نبدا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حصة اليوم بسرد حكاية انطلاقا من صور. مستعدون؟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70259B-D356-21B3-9A11-A09019381467}"/>
              </a:ext>
            </a:extLst>
          </p:cNvPr>
          <p:cNvSpPr txBox="1"/>
          <p:nvPr/>
        </p:nvSpPr>
        <p:spPr>
          <a:xfrm>
            <a:off x="1744035" y="3013502"/>
            <a:ext cx="565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أَسْرُدُ حِكايَةً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مَشاهِدَ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F1ECF-750D-60CA-DB22-C338805058E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FB2E9-7815-5C59-151F-A2A8584DFAD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5">
            <a:extLst>
              <a:ext uri="{FF2B5EF4-FFF2-40B4-BE49-F238E27FC236}">
                <a16:creationId xmlns:a16="http://schemas.microsoft.com/office/drawing/2014/main" id="{13C7EE91-1390-9012-8C86-7D66E802AE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2681" y="667777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8648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صور لقصة مرتبة من 1 إلى 7.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حظها جميعها جيدا لتسرد القصة.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فكروا.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1C0BF-0033-ADA1-3493-E78CE19560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56039-606F-DBF0-9C64-F2979DEA0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6A2A37-1048-9090-4C4B-C8037C8A26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109E940-A1D4-B77B-6C8B-AFF00EF589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338" y="1611471"/>
            <a:ext cx="8041728" cy="493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0BFC9-413D-4E31-FD20-7EED359C6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EBCF5BD-5FB5-AC31-9025-C6A11FF15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8648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ويسرد القصة؟ آخر؟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E96B0D-4355-2A52-91D9-CA67B01398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1799A4-8E69-EEBA-1641-EED9F3CE87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8CB074-5BBD-BE85-55B1-D777CD51CA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04E2F6-6B52-2D5B-9386-99ECAF2B1B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1705A1-0870-CA19-2062-D03B346891D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AB27D5-D353-87AA-5D30-AF4CC2E87F34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2DC332-37AA-78D2-788A-0323E6667A3E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485C48-D4D9-96CF-F1FD-0E724C2187B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D5928F3-65D7-169B-B5DD-6DF018DD5B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10E568F-1785-341F-FF69-8129D7113E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338" y="1611471"/>
            <a:ext cx="8041728" cy="493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19644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238228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SzPct val="150000"/>
              <a:buFont typeface="Arial" panose="020B0604020202020204" pitchFamily="34" charset="0"/>
              <a:buChar char="•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قراءات فردية (15د)</a:t>
            </a:r>
          </a:p>
          <a:p>
            <a:pPr lvl="1">
              <a:buSzPct val="150000"/>
              <a:buFont typeface="Arial" panose="020B0604020202020204" pitchFamily="34" charset="0"/>
              <a:buChar char="•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 (35د)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2458065" y="1771950"/>
            <a:ext cx="4640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النص "كنز الطبيعة (الجزء </a:t>
            </a:r>
            <a:r>
              <a: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)"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6040" y="97175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4205FD-5F17-F827-DCF2-1A6272D823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6295" y="2013453"/>
            <a:ext cx="756000" cy="76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930CC-966D-627D-9F94-1720CDC57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076D994-7682-D360-B940-87BBE27E2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استثمار النص. نبدأ بتذكر معاني الكلمات التالية: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152C3E-7FA2-D1CF-796D-B32A57197C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17BF24-B3D0-FC50-A033-B86AE9396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4A159B2-3BE4-76A9-ECC4-B17E100DC9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F656C1-5A1E-FC77-315D-CA6C8FDC77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4B0C37E-D1FB-F364-2E69-1FA9D30996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836CE1-E9B4-2C1D-A318-9071B34FCF8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627F7A-A10D-D62A-9FD8-71ADCD575A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49735B-CAD9-C423-4112-3B0257E6AE9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7030242E-7A55-B52D-24B5-26FDD7DC8A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0350363-D739-4454-D448-0089B5C8B9B4}"/>
              </a:ext>
            </a:extLst>
          </p:cNvPr>
          <p:cNvSpPr txBox="1"/>
          <p:nvPr/>
        </p:nvSpPr>
        <p:spPr>
          <a:xfrm>
            <a:off x="6579163" y="3013499"/>
            <a:ext cx="1430054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هَدْرٌ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A5AA55C-D014-EEF8-046D-F1010E8B2646}"/>
              </a:ext>
            </a:extLst>
          </p:cNvPr>
          <p:cNvSpPr txBox="1"/>
          <p:nvPr/>
        </p:nvSpPr>
        <p:spPr>
          <a:xfrm>
            <a:off x="1122909" y="3013501"/>
            <a:ext cx="1969299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دَوْرَةُ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5CCED59-3B0E-1593-C843-8AB9D9D0C3B5}"/>
              </a:ext>
            </a:extLst>
          </p:cNvPr>
          <p:cNvSpPr txBox="1"/>
          <p:nvPr/>
        </p:nvSpPr>
        <p:spPr>
          <a:xfrm>
            <a:off x="3301671" y="3013499"/>
            <a:ext cx="1430054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تَبَخَّرَ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273FE78-4F97-7E5A-1743-ABC14CE1DF00}"/>
              </a:ext>
            </a:extLst>
          </p:cNvPr>
          <p:cNvSpPr txBox="1"/>
          <p:nvPr/>
        </p:nvSpPr>
        <p:spPr>
          <a:xfrm>
            <a:off x="4941188" y="3013500"/>
            <a:ext cx="1430054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تَسَرَّبَ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385919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سأعين من يقرأ. تابعوا وكلما قرأ زميلكم كلمة لا تفهمونها ارفعوا أيديكم.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D1F77039-1A3E-CB97-772C-1437DD36C0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380A661-D062-4680-BA71-C8D032EC56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8430" y="2120115"/>
            <a:ext cx="2374252" cy="340653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4250180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42074-1B9C-8024-2528-99C27239E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6DC1D3A-B2FB-3F4A-9023-2CFEE147F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0" y="756000"/>
            <a:ext cx="716408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cs typeface="Microsoft Uighur" panose="02000000000000000000" pitchFamily="2" charset="-78"/>
              </a:rPr>
              <a:t>ستعيدون قراءة النص؛ من يقرأ؟ من يواصل القراءة؟ آخر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42BCC7-F6D6-BD98-06B0-A921DD54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62180E-1542-E175-830D-E87374432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505941-0C53-2B98-9C6C-588ABCEE62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5EBE1E-F1EE-1DD5-A341-E821579D5F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E5B5EC-CD26-F7F9-E1B6-697395BAA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F20ACC-3E8E-1169-662D-A7E865FF7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03C833-F323-E75F-FBEB-08A07587B3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31AC18-8830-3EE8-9632-AF1504E691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530F0A5-FE1C-6AAB-A782-467E48481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FDD6C6-9B43-8415-3FBF-8372AD2847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8430" y="2120115"/>
            <a:ext cx="2374252" cy="340653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70842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8A1F2-A179-8BDC-ED42-0A9A3204A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3009D9-4D34-8B44-A933-762752163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هذا المقطع بطلاقة وبشكل معبر؟ انتبهوا لنبر الاستفهام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تقدم تغذية راجعة إثر كل قراءة.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BA9E50-91F2-B758-5BD6-E43A8F7E93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A14DB9-4F18-8A81-02DB-CAD0236E3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E9421-03B2-A39A-C5ED-135EFE58B7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DD9CA-B571-7591-0617-1CAC28945B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276BAC-A858-3DA3-3AA1-D6026A8CC4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B606AD-4BD5-360B-A6CC-CDFDFAB256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9389C34-0FF6-ACFC-F66E-D10C77F2B0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86AC6F-D9AC-6EFE-A528-A15CC2FB01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D39C334-95F8-761A-542A-A9C7765227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0B5562-C7BA-471C-1A15-FB49FD9877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857" y="2724088"/>
            <a:ext cx="7923046" cy="1898657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3110900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D29DE-D040-91BD-D3D5-4DF59DD01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FBCD2AD-D746-F64F-2497-486EE072A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الآن، خذوا الصفحة 143. من يقرأ السؤال 1؟ السؤال 2؟  -ما المطلوب؟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292C38-8CEC-3146-045C-8DAFA1FF70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0F3D9B-189C-DCC6-EA9A-AE72A16E6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94CF7E-34D0-6D0B-640D-E16F1D574D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17213B-2A80-5F02-9B80-0BBAED026D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DDE478-5DFC-B843-FF2F-BABAF6703D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8B3FB2-644C-EF7A-B318-E146B08AA67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DC054E-8FFE-4676-A75C-7E0C7D63101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259F32-6567-A322-BF29-804800445CA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E1DB4EE-4A3B-4A63-383A-E658AA4BB2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6502" y="1709193"/>
            <a:ext cx="2664848" cy="361562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70FC956-6B1C-A031-0EA1-D306AC3C2549}"/>
              </a:ext>
            </a:extLst>
          </p:cNvPr>
          <p:cNvSpPr/>
          <p:nvPr/>
        </p:nvSpPr>
        <p:spPr>
          <a:xfrm>
            <a:off x="3316502" y="2107855"/>
            <a:ext cx="2644821" cy="87131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B882EE0-743A-CC40-0E80-30F0E5A934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2227648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42D59-BB0B-245F-279E-21A7C8FEA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BB3C92B-2048-B504-BC5F-CA8942126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بعد فهمكم للمطلوب أجيبوا من خلال فهمكم للنص.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7303BB-9960-8B90-6F2D-0421DB393A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7E555A-82BE-9776-FC53-33A483A38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0342E3-E79D-B069-072C-E65801326E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BED801-2592-42DB-B1D0-A95AB143C9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A30587F-E032-8BF8-A1A8-6B0B9A82F3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040912-C21A-D8F0-42C7-962600074A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28C3C5-C304-69AF-0731-2F3EEEC456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46587A-3775-0DFE-D79E-5D738AB949D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90A4177B-1749-EE77-E8E9-CA82B3332D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390455-2D10-8AD2-5BA2-66B78FAB04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981" y="2254912"/>
            <a:ext cx="8276037" cy="268247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3560990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C0756-EFCC-4F21-5201-D45827840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02A6A67-C177-90BC-2CCB-D170D5DD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السؤال؟ من يجيب؟ ما رأيكم؟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E2D485-E214-148D-E7BB-74282DAB41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596DD68-0457-EAFB-59A8-D4566FBC4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B46965-D171-CB54-F6D1-B3B1EF02A2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C18DB1-688F-50B6-38A7-C08D511DA3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2C0BE81-9A04-66B3-07B7-093F7EFAC9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93D529-BC1C-3C1A-C5F6-C659A39031A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CF9E1C-77C8-DE03-D730-0BF9C6E9283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9BFE8E-495A-621F-0D68-9F0575E0910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374A07F-B435-9BF7-E6D9-B1B9073995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EE8CB1-211C-F279-7621-FB20A7E96E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981" y="2254912"/>
            <a:ext cx="8276037" cy="268247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7B1A2D0-E659-FA64-7647-F654A6897B8E}"/>
              </a:ext>
            </a:extLst>
          </p:cNvPr>
          <p:cNvSpPr txBox="1"/>
          <p:nvPr/>
        </p:nvSpPr>
        <p:spPr>
          <a:xfrm>
            <a:off x="610859" y="2664530"/>
            <a:ext cx="80021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وَصَفَها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ٱلْكاتِبُ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بِمُغامَرَةٍ مُذْهِلَةٍ لِأَنَّ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يَقومُ بِرِحْلَةٍ عَجيبَةٍ وَمُسْتَمِرَّةٍ في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يَنْتَقِلُ فيها مِنَ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ٱلسَّماءِ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ثُمَّ يَعودُ مَطَراً مِنْ جَديدٍ.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309040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7EA8C-1D08-E0B1-942B-836D930FC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D86A236-0F34-E3A5-CD2F-2C5D684E1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هذه صياغة أخرى للجواب. 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8492F6-BA39-C189-09D8-D148F7DA8A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4B7A0F-D544-F8A7-E237-AE658A062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17065E-2345-4B75-8E5C-282AAB6586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8B557E-DCE7-D420-76B3-00E27ED89D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F076D8C-61DB-A78C-22F6-88F7C1C09A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A04ED2-3C21-85A3-590E-AB7365C8E06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6F1527-B7EB-23B9-7E7F-EAB3BFEAF5B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B4E6B2-3F75-C7B7-A856-0E9E45DD9E3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EE9CEEB0-3590-2D8E-435B-65AB257C78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31A3BF9-AAE7-E9F1-A3C6-61E47828CA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981" y="2254912"/>
            <a:ext cx="8276037" cy="268247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B07CFED-0C3E-CEBE-C8BF-C9F827484652}"/>
              </a:ext>
            </a:extLst>
          </p:cNvPr>
          <p:cNvSpPr txBox="1"/>
          <p:nvPr/>
        </p:nvSpPr>
        <p:spPr>
          <a:xfrm>
            <a:off x="610859" y="2664530"/>
            <a:ext cx="80021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وَصَفَها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ٱلْكاتِبُ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بِمُغامَرَةٍ مُذْهِلَةٍ لِأَنَّ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يَقومُ بِرِحْلَةٍ عَجيبَةٍ وَمُسْتَمِرَّةٍ في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يَنْتَقِلُ فيها مِنَ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ٱلسَّماءِ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ثُمَّ يَعودُ مَطَراً مِنْ جَديدٍ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39DB311-9F14-A4CD-E6E2-265649BB23AB}"/>
              </a:ext>
            </a:extLst>
          </p:cNvPr>
          <p:cNvSpPr txBox="1"/>
          <p:nvPr/>
        </p:nvSpPr>
        <p:spPr>
          <a:xfrm>
            <a:off x="433981" y="4151366"/>
            <a:ext cx="80021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اَلْعَلاقَةُ هِيَ: اَلْحِفاظُ عَلى قَطْرَةِ ماءٍ يُسْهِمُ في حِمايَةِ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وَٱلنَّباتاتِ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وٱلْحَيَواناتِ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وَٱلْإِنْسانِ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خَطَرِ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ٱلْعَطَشِ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وَٱلْجَفافِ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48579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6BF35-9C2D-5F9F-4F70-31321AEF1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13CD120-328A-202B-ECAD-A6CFD6A0D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الآن إلى أفكار النص. من يذكر بالمقصود بالفكرة الرئيسة لفقرة؟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96893E-FBC2-F556-E30A-49677710F9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981244-3ABE-8D07-BA8A-6058CC709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8443E0-2DE1-76BC-E0E0-6EBD9C5FAB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B9EAF3-9FC7-7FDB-401B-30FC0770FB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20EEFF-2F24-8C81-1E2E-8F198006F3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2DA814-013C-D082-0350-A195C33D35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708581-18F6-D433-D3DB-AA68A2A0B1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1CC002-FC74-76AF-9B52-9CCE07825CA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1461B1D-2FBF-9C93-390C-8B64A92BE3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0" name="Image 1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020F3760-0B4D-079F-D665-EC1A977E90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8375" y="1709193"/>
            <a:ext cx="2851912" cy="2851912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A63C0D1-B703-E847-FEF8-6F6B04F494DC}"/>
              </a:ext>
            </a:extLst>
          </p:cNvPr>
          <p:cNvSpPr txBox="1"/>
          <p:nvPr/>
        </p:nvSpPr>
        <p:spPr>
          <a:xfrm>
            <a:off x="2870775" y="3269902"/>
            <a:ext cx="4513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اَلْفِكْرَةُ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ٱلرَّئيسَةُ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332382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FBE6D-09F1-BF98-B24E-64EE4908D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8ADA81-BEC0-3276-B452-F2886C352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AC88C8-109F-0D51-C048-1910CB0A78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9132BA-355D-135A-65A9-DE7182B777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489A4C-AEB6-721F-E46A-55F6BE36F1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FAECFF-1053-897B-9ED0-E78B2F70EE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7CC0C7-B111-80AC-0F3D-970B7A1211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407069-BACD-475F-B5C2-F148CF1A45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703FA6-A478-F105-BC8B-6BDDBFA2BAA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E87EB44-C506-F149-4811-37F6E5A5CA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DD02945-4BA1-E134-67C3-9AB36D4CD8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2C97942-463C-2116-9185-02829CE96E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202" y="1441579"/>
            <a:ext cx="2366416" cy="97715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A13F46-C988-12DF-3091-65DCDB4F2D2C}"/>
              </a:ext>
            </a:extLst>
          </p:cNvPr>
          <p:cNvSpPr txBox="1"/>
          <p:nvPr/>
        </p:nvSpPr>
        <p:spPr>
          <a:xfrm>
            <a:off x="555522" y="3162320"/>
            <a:ext cx="8032955" cy="255389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لِفِقْرَةٍ هِيَ جُمْلَةٌ تُلَخِّصُ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ٱلْمَعْنى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ٱلْأَساسِيَّ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لِلْفِقْرَةِ. </a:t>
            </a:r>
          </a:p>
          <a:p>
            <a:pPr algn="just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تَتَضَمَّنُ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ٱلتَّفاصيلَ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لكِنَّها تَشْمَلُها.</a:t>
            </a:r>
          </a:p>
        </p:txBody>
      </p:sp>
    </p:spTree>
    <p:extLst>
      <p:ext uri="{BB962C8B-B14F-4D97-AF65-F5344CB8AC3E}">
        <p14:creationId xmlns:p14="http://schemas.microsoft.com/office/powerpoint/2010/main" val="101041646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2BB3E-6C75-3AA7-30DD-EC81285F9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723B160-D86B-6FC7-842A-25FFC8E1C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جماعيا سنصوغ الفكرة الرئيسة للفقرة أمامكم. من يقرأ الفقرة؟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عماذا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تتحدث؟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FABB84-305C-95B0-FF03-EBB6838A95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2EB153-9682-DE86-22FF-0A253B56D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C8274B-3604-EC3B-23FD-D8A964EB6F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C97185-5381-41A9-DA24-564CE69EEF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1498B1-AE58-2FE1-5AE5-023D7FEA2A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F9F362-0AE2-B1FB-EA71-57841D23D1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3284F9-7AF3-44C8-1DAD-5270C5A9E1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848942-A1FC-4F25-EEC9-6AAB6C5E72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249E4DDF-B58A-2386-2DE1-0E5A23EE13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03AD56F-071C-AE3E-F5E7-CE6A2884C3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748" y="2243987"/>
            <a:ext cx="7799813" cy="318338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1190387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6F517-6D05-CD3F-BDB5-E538CE934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560870A-72C5-E810-A221-01297E393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الكلمات المفاتيح؟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940874-8C8D-2785-89A7-28D9213B4B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E3E98D-353F-B1CF-01CE-F9F6924A2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80AFF5-6EB4-6CA1-2418-B6A98FD339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4605B2-EDD7-72E6-E397-86268240C2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DF0F26F-7ECD-30A7-5788-58B102D242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E08BF0-29D1-8542-8336-6E97D2AE160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E7F61C-C58F-866F-7744-DD4C363DE1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27DD72-0818-A9FA-3274-0C008AF18CE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15C051F-59BF-D91D-FE12-1920320C8C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98B4C5-90FD-AB09-745A-9EB94C3B7F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748" y="2243987"/>
            <a:ext cx="7799813" cy="318338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3C57237-5AB6-C47A-EF5E-C2014BDED96E}"/>
              </a:ext>
            </a:extLst>
          </p:cNvPr>
          <p:cNvCxnSpPr/>
          <p:nvPr/>
        </p:nvCxnSpPr>
        <p:spPr>
          <a:xfrm flipH="1">
            <a:off x="3097161" y="2782529"/>
            <a:ext cx="200578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10C99C1-3162-2D14-5307-3B1C5EDCBC08}"/>
              </a:ext>
            </a:extLst>
          </p:cNvPr>
          <p:cNvCxnSpPr>
            <a:cxnSpLocks/>
          </p:cNvCxnSpPr>
          <p:nvPr/>
        </p:nvCxnSpPr>
        <p:spPr>
          <a:xfrm flipH="1">
            <a:off x="7590503" y="3429000"/>
            <a:ext cx="99305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5B45E27-59F2-C5B2-41DF-2A5BC885CD43}"/>
              </a:ext>
            </a:extLst>
          </p:cNvPr>
          <p:cNvCxnSpPr>
            <a:cxnSpLocks/>
          </p:cNvCxnSpPr>
          <p:nvPr/>
        </p:nvCxnSpPr>
        <p:spPr>
          <a:xfrm flipH="1">
            <a:off x="864331" y="2782529"/>
            <a:ext cx="78748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C4B4C8F3-B4DE-7EE1-D676-612806B5797B}"/>
              </a:ext>
            </a:extLst>
          </p:cNvPr>
          <p:cNvCxnSpPr>
            <a:cxnSpLocks/>
          </p:cNvCxnSpPr>
          <p:nvPr/>
        </p:nvCxnSpPr>
        <p:spPr>
          <a:xfrm flipH="1">
            <a:off x="2660852" y="4045974"/>
            <a:ext cx="262890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E78F7A3-CC3C-1AA4-ACB8-32C4C2EBF231}"/>
              </a:ext>
            </a:extLst>
          </p:cNvPr>
          <p:cNvCxnSpPr/>
          <p:nvPr/>
        </p:nvCxnSpPr>
        <p:spPr>
          <a:xfrm flipH="1">
            <a:off x="3883742" y="3429000"/>
            <a:ext cx="200578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721C62A-BB19-EFBE-D5E4-ACF710D9C5A9}"/>
              </a:ext>
            </a:extLst>
          </p:cNvPr>
          <p:cNvCxnSpPr>
            <a:cxnSpLocks/>
          </p:cNvCxnSpPr>
          <p:nvPr/>
        </p:nvCxnSpPr>
        <p:spPr>
          <a:xfrm flipH="1">
            <a:off x="2660852" y="4709651"/>
            <a:ext cx="467027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4E2BAC26-694D-330B-F4E3-C01405E6D57D}"/>
              </a:ext>
            </a:extLst>
          </p:cNvPr>
          <p:cNvCxnSpPr>
            <a:cxnSpLocks/>
          </p:cNvCxnSpPr>
          <p:nvPr/>
        </p:nvCxnSpPr>
        <p:spPr>
          <a:xfrm flipH="1">
            <a:off x="2176653" y="5319252"/>
            <a:ext cx="3231089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60499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ECEBC-38DC-E6FA-6E1E-92316E90D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7E31654-9308-B67A-45FB-AF5F2F75A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الكلمة الجامعة للتفاصيل التي تحتها خط أحمر؟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FFD41FB-45F8-6550-83C0-E9CFA272D3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3AE7F7F-1BEE-030F-F780-95D97AC4C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641D12-5759-DF2F-9389-A16FFC1CBB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2B0A12-58ED-66E9-832E-E57CCC889F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1BEB58C-890B-63B1-1172-4B8C45F910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4C10E5-B9E7-C465-6E65-86F919135BC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7D04E6-824B-66CA-115F-8B6A33AB25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896351-4ABF-E790-F78D-E39C460D8A0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AB2DF25-56D2-B16A-2503-8292983BD7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7354570-84BE-DF6F-827E-726BE968DF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748" y="2243987"/>
            <a:ext cx="7799813" cy="318338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5123CDC0-556A-9890-89CC-BF2EF0628F17}"/>
              </a:ext>
            </a:extLst>
          </p:cNvPr>
          <p:cNvCxnSpPr/>
          <p:nvPr/>
        </p:nvCxnSpPr>
        <p:spPr>
          <a:xfrm flipH="1">
            <a:off x="3097161" y="2782529"/>
            <a:ext cx="20057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0163F52B-CB8F-15C0-C5EC-EE23E9804E73}"/>
              </a:ext>
            </a:extLst>
          </p:cNvPr>
          <p:cNvCxnSpPr>
            <a:cxnSpLocks/>
          </p:cNvCxnSpPr>
          <p:nvPr/>
        </p:nvCxnSpPr>
        <p:spPr>
          <a:xfrm flipH="1">
            <a:off x="7590503" y="3429000"/>
            <a:ext cx="99305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E28A622-B770-2C6E-DA6E-CB8DAE3C1A02}"/>
              </a:ext>
            </a:extLst>
          </p:cNvPr>
          <p:cNvCxnSpPr>
            <a:cxnSpLocks/>
          </p:cNvCxnSpPr>
          <p:nvPr/>
        </p:nvCxnSpPr>
        <p:spPr>
          <a:xfrm flipH="1">
            <a:off x="864331" y="2782529"/>
            <a:ext cx="7874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2864FE4-EB95-68A9-C379-8D908517040F}"/>
              </a:ext>
            </a:extLst>
          </p:cNvPr>
          <p:cNvCxnSpPr>
            <a:cxnSpLocks/>
          </p:cNvCxnSpPr>
          <p:nvPr/>
        </p:nvCxnSpPr>
        <p:spPr>
          <a:xfrm flipH="1">
            <a:off x="2660852" y="4045974"/>
            <a:ext cx="262890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E02D738-72FA-0876-0668-E435FFD3FE2F}"/>
              </a:ext>
            </a:extLst>
          </p:cNvPr>
          <p:cNvCxnSpPr/>
          <p:nvPr/>
        </p:nvCxnSpPr>
        <p:spPr>
          <a:xfrm flipH="1">
            <a:off x="3883742" y="3429000"/>
            <a:ext cx="20057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7E55141B-5595-5C24-7EE4-221D1CBA3ABE}"/>
              </a:ext>
            </a:extLst>
          </p:cNvPr>
          <p:cNvCxnSpPr>
            <a:cxnSpLocks/>
          </p:cNvCxnSpPr>
          <p:nvPr/>
        </p:nvCxnSpPr>
        <p:spPr>
          <a:xfrm flipH="1">
            <a:off x="2660852" y="4709651"/>
            <a:ext cx="46702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40F3BDE0-0750-2308-EDC6-2B6D2306598E}"/>
              </a:ext>
            </a:extLst>
          </p:cNvPr>
          <p:cNvSpPr txBox="1"/>
          <p:nvPr/>
        </p:nvSpPr>
        <p:spPr>
          <a:xfrm>
            <a:off x="4805556" y="5530601"/>
            <a:ext cx="3894575" cy="85129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طُرُقُ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ٱلْمُحافَظَةِ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endParaRPr lang="ar-MA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10153D51-31EE-CBA9-2A46-C8B80E954114}"/>
              </a:ext>
            </a:extLst>
          </p:cNvPr>
          <p:cNvCxnSpPr>
            <a:cxnSpLocks/>
          </p:cNvCxnSpPr>
          <p:nvPr/>
        </p:nvCxnSpPr>
        <p:spPr>
          <a:xfrm flipH="1">
            <a:off x="2176653" y="5319252"/>
            <a:ext cx="3231089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928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B4750-1747-CD3D-B16B-B0B7024CF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B32CCA2-55CA-1E5E-0D6D-1E68109F9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الفقرة تتحدث عن طرق المحافظة على الماء من جهة، وضياع الماء من جهة أخرى. من يصوغ الفكرة الرئيسة؟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238A94-47BD-7B0A-E1C1-D02A1196A2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C32DA4-93EF-C9ED-2F31-46A19F237D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64798C-6316-D0E1-4547-4BAA8B143B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E74209-B4E8-BA2D-0707-B3165B88BF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956BA8-4855-6702-F11D-2DE59AE296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BDDE8C-0C02-B87B-704E-2FE584EE26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F9BA47-7C6C-BA63-92C9-522D860939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26196A-6A3B-2856-3D7B-170E5F3A417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33153A0-0553-587B-3AF8-EE0F8D88F8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894DC5-9DD3-5D52-30FD-E9B8F23EFF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748" y="2243987"/>
            <a:ext cx="7799813" cy="318338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83E84B9-0B1C-8941-86FB-7B6E3C1F5FA0}"/>
              </a:ext>
            </a:extLst>
          </p:cNvPr>
          <p:cNvCxnSpPr/>
          <p:nvPr/>
        </p:nvCxnSpPr>
        <p:spPr>
          <a:xfrm flipH="1">
            <a:off x="3097161" y="2782529"/>
            <a:ext cx="20057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4A73818-35E3-251C-F618-C26C3833C96C}"/>
              </a:ext>
            </a:extLst>
          </p:cNvPr>
          <p:cNvCxnSpPr>
            <a:cxnSpLocks/>
          </p:cNvCxnSpPr>
          <p:nvPr/>
        </p:nvCxnSpPr>
        <p:spPr>
          <a:xfrm flipH="1">
            <a:off x="7590503" y="3429000"/>
            <a:ext cx="99305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7C9126D7-1325-EB18-9763-CB551F0ABB68}"/>
              </a:ext>
            </a:extLst>
          </p:cNvPr>
          <p:cNvCxnSpPr>
            <a:cxnSpLocks/>
          </p:cNvCxnSpPr>
          <p:nvPr/>
        </p:nvCxnSpPr>
        <p:spPr>
          <a:xfrm flipH="1">
            <a:off x="864331" y="2782529"/>
            <a:ext cx="7874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B911561-3C64-F206-683B-2B8AA2764F73}"/>
              </a:ext>
            </a:extLst>
          </p:cNvPr>
          <p:cNvCxnSpPr>
            <a:cxnSpLocks/>
          </p:cNvCxnSpPr>
          <p:nvPr/>
        </p:nvCxnSpPr>
        <p:spPr>
          <a:xfrm flipH="1">
            <a:off x="2660852" y="4045974"/>
            <a:ext cx="262890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D5AB281-2FC0-18CC-11DD-EA246D4ED879}"/>
              </a:ext>
            </a:extLst>
          </p:cNvPr>
          <p:cNvCxnSpPr/>
          <p:nvPr/>
        </p:nvCxnSpPr>
        <p:spPr>
          <a:xfrm flipH="1">
            <a:off x="3883742" y="3429000"/>
            <a:ext cx="20057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E6091A1B-AE08-DDEE-6D1F-825AE73C0D88}"/>
              </a:ext>
            </a:extLst>
          </p:cNvPr>
          <p:cNvCxnSpPr>
            <a:cxnSpLocks/>
          </p:cNvCxnSpPr>
          <p:nvPr/>
        </p:nvCxnSpPr>
        <p:spPr>
          <a:xfrm flipH="1">
            <a:off x="2660852" y="4709651"/>
            <a:ext cx="46702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554BEADE-B1EA-98F0-03A8-DAF1EF73428A}"/>
              </a:ext>
            </a:extLst>
          </p:cNvPr>
          <p:cNvCxnSpPr>
            <a:cxnSpLocks/>
          </p:cNvCxnSpPr>
          <p:nvPr/>
        </p:nvCxnSpPr>
        <p:spPr>
          <a:xfrm flipH="1">
            <a:off x="2176653" y="5319252"/>
            <a:ext cx="3231089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4EFB61DB-3667-AC1C-2E64-80823703513A}"/>
              </a:ext>
            </a:extLst>
          </p:cNvPr>
          <p:cNvSpPr txBox="1"/>
          <p:nvPr/>
        </p:nvSpPr>
        <p:spPr>
          <a:xfrm>
            <a:off x="4805556" y="5530601"/>
            <a:ext cx="3894575" cy="85129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طُرُقُ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ٱلْمُحافَظَةِ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endParaRPr lang="ar-MA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7E80B27-9024-78B7-70F0-3ADF4D52A51F}"/>
              </a:ext>
            </a:extLst>
          </p:cNvPr>
          <p:cNvSpPr txBox="1"/>
          <p:nvPr/>
        </p:nvSpPr>
        <p:spPr>
          <a:xfrm>
            <a:off x="533440" y="5540268"/>
            <a:ext cx="3894575" cy="85129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ضَياعُ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endParaRPr lang="ar-MA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57935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9448A-23FC-B43F-0976-F468F78E2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3840124-AF9F-2643-21C3-DED017584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الفكرة الرئيسة؟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2E6EDE-A180-8AEA-02A5-71F07A3E16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46BE1C-5F48-C412-B7DB-EF74AC238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F3C154-BF61-50FA-8C5A-369AD1057D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06B79F-8991-CE7F-2AB5-D88FD689BA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532617-C874-FC34-A1D9-7CF93ACE0CF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CEC39F-1726-8D6F-989A-EF9DD0C143A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45EA08-8BA4-9691-7E5D-0325F21D8FD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87C043-8DCA-0455-98AD-076963C072A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36F019E-4B54-D9E6-F1A6-7E7A60654B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21D0C60-973C-BCD6-7DB1-F25E72E656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748" y="2243987"/>
            <a:ext cx="7799813" cy="318338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5131539-C476-964C-6870-A5AAD4DF21B3}"/>
              </a:ext>
            </a:extLst>
          </p:cNvPr>
          <p:cNvCxnSpPr/>
          <p:nvPr/>
        </p:nvCxnSpPr>
        <p:spPr>
          <a:xfrm flipH="1">
            <a:off x="3097161" y="2782529"/>
            <a:ext cx="20057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84F9A9-29A1-CD62-79CE-43D9BD0DE0B8}"/>
              </a:ext>
            </a:extLst>
          </p:cNvPr>
          <p:cNvCxnSpPr>
            <a:cxnSpLocks/>
          </p:cNvCxnSpPr>
          <p:nvPr/>
        </p:nvCxnSpPr>
        <p:spPr>
          <a:xfrm flipH="1">
            <a:off x="7590503" y="3429000"/>
            <a:ext cx="99305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75C62F84-ECCE-16E1-B935-03F47D1E6613}"/>
              </a:ext>
            </a:extLst>
          </p:cNvPr>
          <p:cNvCxnSpPr>
            <a:cxnSpLocks/>
          </p:cNvCxnSpPr>
          <p:nvPr/>
        </p:nvCxnSpPr>
        <p:spPr>
          <a:xfrm flipH="1">
            <a:off x="864331" y="2782529"/>
            <a:ext cx="7874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7C89BA9-9CED-1851-CA53-EBCC02BA30F4}"/>
              </a:ext>
            </a:extLst>
          </p:cNvPr>
          <p:cNvCxnSpPr>
            <a:cxnSpLocks/>
          </p:cNvCxnSpPr>
          <p:nvPr/>
        </p:nvCxnSpPr>
        <p:spPr>
          <a:xfrm flipH="1">
            <a:off x="2660852" y="4045974"/>
            <a:ext cx="262890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7CA83B9E-1959-1487-777C-3C8C60741965}"/>
              </a:ext>
            </a:extLst>
          </p:cNvPr>
          <p:cNvCxnSpPr/>
          <p:nvPr/>
        </p:nvCxnSpPr>
        <p:spPr>
          <a:xfrm flipH="1">
            <a:off x="3883742" y="3429000"/>
            <a:ext cx="20057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C79C287-BB05-675A-0822-841D60ACE1EB}"/>
              </a:ext>
            </a:extLst>
          </p:cNvPr>
          <p:cNvCxnSpPr>
            <a:cxnSpLocks/>
          </p:cNvCxnSpPr>
          <p:nvPr/>
        </p:nvCxnSpPr>
        <p:spPr>
          <a:xfrm flipH="1">
            <a:off x="2660852" y="4709651"/>
            <a:ext cx="46702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F4D1E347-2062-01EE-0904-57FBC30862A7}"/>
              </a:ext>
            </a:extLst>
          </p:cNvPr>
          <p:cNvCxnSpPr>
            <a:cxnSpLocks/>
          </p:cNvCxnSpPr>
          <p:nvPr/>
        </p:nvCxnSpPr>
        <p:spPr>
          <a:xfrm flipH="1">
            <a:off x="2176653" y="5319252"/>
            <a:ext cx="3231089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F64F445E-B459-ED51-0272-A62543D4FE57}"/>
              </a:ext>
            </a:extLst>
          </p:cNvPr>
          <p:cNvSpPr txBox="1"/>
          <p:nvPr/>
        </p:nvSpPr>
        <p:spPr>
          <a:xfrm>
            <a:off x="610859" y="5530601"/>
            <a:ext cx="8089273" cy="85129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يُوَضِّحُ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ٱلْكاتِبُ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طُرُقَ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ٱلْمُحافَظَةِ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لِلْحَدِّ مِنْ ضَياعِهِ. </a:t>
            </a:r>
          </a:p>
        </p:txBody>
      </p:sp>
    </p:spTree>
    <p:extLst>
      <p:ext uri="{BB962C8B-B14F-4D97-AF65-F5344CB8AC3E}">
        <p14:creationId xmlns:p14="http://schemas.microsoft.com/office/powerpoint/2010/main" val="2054197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3A35F-0B30-AD7D-3F25-63370AB7C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AA7B8B2-6604-7EC4-FA38-67F3DEE6C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السؤال الموالي. من يقرأ؟ ما المطلوب؟                    -أنجزوا.          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25338C-1227-A765-3356-1BB9B15711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31A3C1-DDE6-E6CC-602B-0D41D378E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0CEC8B-91CC-9AAA-964E-60BEB5F0CC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2FDA92-4E0C-5F2B-EDF9-B4833825F0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E7F39C-3BEE-6278-3109-B9E55FB93A8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398954-CDDE-3630-472D-9B0C50A6FA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396C88-C34E-4F47-B6F0-7F6D55CBB8C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91733A-39E5-57F1-5899-84807AD987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F7B00CF0-D408-7358-2D54-C75BB9AB13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5C59CA9-CCFB-94FF-F03F-ABF3780E70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6502" y="1709193"/>
            <a:ext cx="2664848" cy="361562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1C08295-0460-9FC9-D4C5-3B0863F2B744}"/>
              </a:ext>
            </a:extLst>
          </p:cNvPr>
          <p:cNvSpPr/>
          <p:nvPr/>
        </p:nvSpPr>
        <p:spPr>
          <a:xfrm>
            <a:off x="3316502" y="2993340"/>
            <a:ext cx="2644821" cy="131318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59473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7CF29-F331-6A1C-80F7-2E06DF463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C9D5CD7-C8CD-8679-3ACA-EDBED16FD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ما التفاصيل التي تدعم الفكرة  "يمر الماء من مراحل تسمى دورة الماء"؟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27BE75-A8D7-D9A6-9856-82140C7D82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DB02F41-137F-7C0D-D5CF-AFC70929D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DDC0BB-90AA-6D08-A85D-3B680F6BE3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1B77B0-A51B-9921-7C5E-525AE4F3E8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2B4DC0-7C6E-60A4-17EE-8D09BC7641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809574-4D09-3E6A-432E-34E1E8E3C78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98FD56-0A54-8E77-77DD-117D4B94A58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9DCDE4-9800-3DDC-812B-8B400BE31A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9D0F868-D395-5BB3-401E-2DD0F15B0E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59" y="1925193"/>
            <a:ext cx="7902625" cy="441998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64B64C4-1219-8A12-C955-523E966254E8}"/>
              </a:ext>
            </a:extLst>
          </p:cNvPr>
          <p:cNvCxnSpPr>
            <a:cxnSpLocks/>
          </p:cNvCxnSpPr>
          <p:nvPr/>
        </p:nvCxnSpPr>
        <p:spPr>
          <a:xfrm flipH="1">
            <a:off x="4640826" y="3116826"/>
            <a:ext cx="422787" cy="90456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31365A0-1ED9-8D07-9441-DF50AD1934E3}"/>
              </a:ext>
            </a:extLst>
          </p:cNvPr>
          <p:cNvCxnSpPr>
            <a:cxnSpLocks/>
          </p:cNvCxnSpPr>
          <p:nvPr/>
        </p:nvCxnSpPr>
        <p:spPr>
          <a:xfrm flipH="1">
            <a:off x="4640825" y="3116826"/>
            <a:ext cx="422788" cy="14706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A746C9C-F65D-C20E-A136-94D6BF4DCE45}"/>
              </a:ext>
            </a:extLst>
          </p:cNvPr>
          <p:cNvCxnSpPr>
            <a:cxnSpLocks/>
          </p:cNvCxnSpPr>
          <p:nvPr/>
        </p:nvCxnSpPr>
        <p:spPr>
          <a:xfrm flipH="1" flipV="1">
            <a:off x="4640824" y="2873420"/>
            <a:ext cx="422787" cy="148916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1407E5A-DE93-4B77-B358-8BF2A383DA3C}"/>
              </a:ext>
            </a:extLst>
          </p:cNvPr>
          <p:cNvCxnSpPr>
            <a:cxnSpLocks/>
          </p:cNvCxnSpPr>
          <p:nvPr/>
        </p:nvCxnSpPr>
        <p:spPr>
          <a:xfrm flipH="1">
            <a:off x="4640824" y="4362587"/>
            <a:ext cx="422787" cy="141651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2D2A3B6-C7F5-93EE-4DA2-3EA0849D0E38}"/>
              </a:ext>
            </a:extLst>
          </p:cNvPr>
          <p:cNvCxnSpPr>
            <a:cxnSpLocks/>
          </p:cNvCxnSpPr>
          <p:nvPr/>
        </p:nvCxnSpPr>
        <p:spPr>
          <a:xfrm flipH="1" flipV="1">
            <a:off x="4640822" y="3429000"/>
            <a:ext cx="422787" cy="2220716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F0CA69F2-FC73-F2C9-2D0D-7E70CADCBBFF}"/>
              </a:ext>
            </a:extLst>
          </p:cNvPr>
          <p:cNvCxnSpPr>
            <a:cxnSpLocks/>
          </p:cNvCxnSpPr>
          <p:nvPr/>
        </p:nvCxnSpPr>
        <p:spPr>
          <a:xfrm flipH="1" flipV="1">
            <a:off x="4640824" y="5213027"/>
            <a:ext cx="422787" cy="434418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Espace réservé pour une image  31">
            <a:extLst>
              <a:ext uri="{FF2B5EF4-FFF2-40B4-BE49-F238E27FC236}">
                <a16:creationId xmlns:a16="http://schemas.microsoft.com/office/drawing/2014/main" id="{FB914739-1051-ADF6-4886-DC19D494E6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15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D241E-A1F0-2410-2A20-90C7D30CA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BDD8939-B8C4-A7AF-2AB9-E48FFA74A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E55B04-A4FC-E3F4-7E51-2A0D9C454F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01AE2F-F3B9-1A2A-58AE-351E4FB69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0642DD3-1355-08A6-560F-34927C8176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9B85A5-E481-69C5-5588-77660709DA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EED09A9-3087-6376-899B-C6E5C3420A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70ECF6-BD62-447A-FA9B-A25D51797AD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5E2F89-6511-F603-C3BA-C80C1AD1645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FBFFAD-BF23-B665-6267-A4418E67EBF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E97CC246-3883-BD4E-82B4-B72F17BEEE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19B53F7-DE70-2945-3FBD-C6CF2410D2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59" y="1925193"/>
            <a:ext cx="7902625" cy="441998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CF42323-E3CF-B863-22E7-1A6C509CC552}"/>
              </a:ext>
            </a:extLst>
          </p:cNvPr>
          <p:cNvCxnSpPr>
            <a:cxnSpLocks/>
          </p:cNvCxnSpPr>
          <p:nvPr/>
        </p:nvCxnSpPr>
        <p:spPr>
          <a:xfrm flipH="1">
            <a:off x="4640826" y="3116826"/>
            <a:ext cx="422787" cy="90456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132AF54-4BDB-A069-C7BE-EA106FE287C3}"/>
              </a:ext>
            </a:extLst>
          </p:cNvPr>
          <p:cNvCxnSpPr>
            <a:cxnSpLocks/>
          </p:cNvCxnSpPr>
          <p:nvPr/>
        </p:nvCxnSpPr>
        <p:spPr>
          <a:xfrm flipH="1">
            <a:off x="4640825" y="3116826"/>
            <a:ext cx="422788" cy="14706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6094976F-CC2C-A50B-FAD0-30FCD5DEA33E}"/>
              </a:ext>
            </a:extLst>
          </p:cNvPr>
          <p:cNvCxnSpPr>
            <a:cxnSpLocks/>
          </p:cNvCxnSpPr>
          <p:nvPr/>
        </p:nvCxnSpPr>
        <p:spPr>
          <a:xfrm flipH="1" flipV="1">
            <a:off x="4640824" y="2873420"/>
            <a:ext cx="422787" cy="148916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778BF1BD-8D37-33DD-331B-BA7BAB977357}"/>
              </a:ext>
            </a:extLst>
          </p:cNvPr>
          <p:cNvCxnSpPr>
            <a:cxnSpLocks/>
          </p:cNvCxnSpPr>
          <p:nvPr/>
        </p:nvCxnSpPr>
        <p:spPr>
          <a:xfrm flipH="1">
            <a:off x="4640824" y="4362587"/>
            <a:ext cx="422787" cy="141651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7FA54E46-247D-E160-0738-55D639AC0E9B}"/>
              </a:ext>
            </a:extLst>
          </p:cNvPr>
          <p:cNvCxnSpPr>
            <a:cxnSpLocks/>
          </p:cNvCxnSpPr>
          <p:nvPr/>
        </p:nvCxnSpPr>
        <p:spPr>
          <a:xfrm flipH="1" flipV="1">
            <a:off x="4640822" y="3429000"/>
            <a:ext cx="422787" cy="2220716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764BE230-C743-2BDA-5AF1-9B11E053D8C0}"/>
              </a:ext>
            </a:extLst>
          </p:cNvPr>
          <p:cNvCxnSpPr>
            <a:cxnSpLocks/>
          </p:cNvCxnSpPr>
          <p:nvPr/>
        </p:nvCxnSpPr>
        <p:spPr>
          <a:xfrm flipH="1" flipV="1">
            <a:off x="4640824" y="5213027"/>
            <a:ext cx="422787" cy="434418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24763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097658" y="2888453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الظاهرة التي تشرحها الصورة؟ من يمر ليشرح الظاهرة بالاعتماد على الصورة؟ (تلميذان)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AD704A7B-A710-EB43-9770-5C100609D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7F0C6B8E-5E0A-CBDC-AE2E-58D5951E5430}"/>
              </a:ext>
            </a:extLst>
          </p:cNvPr>
          <p:cNvSpPr txBox="1">
            <a:spLocks/>
          </p:cNvSpPr>
          <p:nvPr/>
        </p:nvSpPr>
        <p:spPr>
          <a:xfrm>
            <a:off x="3645163" y="98322"/>
            <a:ext cx="1519376" cy="443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فسحة تربوية</a:t>
            </a:r>
            <a:endParaRPr lang="fr-FR" sz="2400" i="1" dirty="0">
              <a:solidFill>
                <a:schemeClr val="accent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AutoShape 4" descr="، من إنشاء الذكاء الاصطناعي">
            <a:extLst>
              <a:ext uri="{FF2B5EF4-FFF2-40B4-BE49-F238E27FC236}">
                <a16:creationId xmlns:a16="http://schemas.microsoft.com/office/drawing/2014/main" id="{247451DB-8174-18EC-A6CB-D04F68B982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" name="AutoShape 6" descr="، من إنشاء الذكاء الاصطناعي">
            <a:extLst>
              <a:ext uri="{FF2B5EF4-FFF2-40B4-BE49-F238E27FC236}">
                <a16:creationId xmlns:a16="http://schemas.microsoft.com/office/drawing/2014/main" id="{39BB15E6-4958-32DB-39A1-E9A8822F44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2ED43D9-6099-A969-5452-F4977FF9B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91" y="1700980"/>
            <a:ext cx="6447968" cy="429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إملاء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214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الأسماء الموصولة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4119" y="176639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93714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F9EA20-002D-7017-B024-987CBF8EE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7EB8E8-EF6A-02AB-A64D-7E44443613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74" r="-1074"/>
          <a:stretch>
            <a:fillRect/>
          </a:stretch>
        </p:blipFill>
        <p:spPr>
          <a:xfrm>
            <a:off x="7295108" y="1976804"/>
            <a:ext cx="7272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5347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CDF89-6938-868D-46D1-3D8C806E8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D7A48AB-AFAC-967B-0079-CF0A31C1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ستواصلون التدرب على توظيف الأسماء الموصولة.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30A5C4-3B9B-F6F0-AFD0-29F8A47A0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3678A9-6A4E-453C-B4D4-E38D890BE7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39A72C-8536-4817-A3CA-DB699EEF5B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785CE4-568D-0BEC-2E1E-A7D479C3E1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709475-3822-E3B0-4FC9-722C239698C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206D9F-9833-0AEA-64AA-A2299E262C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D29ED7-40CF-1576-3472-59B948DF34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0156F3-30B2-60B4-7DFB-522B0D56F8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6AA5E4A-D787-B81B-6BB8-D494B9903D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F166BC5-2290-5FD7-08D6-9631F0CBCE6D}"/>
              </a:ext>
            </a:extLst>
          </p:cNvPr>
          <p:cNvSpPr txBox="1"/>
          <p:nvPr/>
        </p:nvSpPr>
        <p:spPr>
          <a:xfrm>
            <a:off x="2102302" y="3046266"/>
            <a:ext cx="503359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اَلْأَسْماءُ </a:t>
            </a:r>
            <a:r>
              <a:rPr lang="ar-MA" dirty="0" err="1"/>
              <a:t>ٱلْمَوْصولَةُ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33487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0613B-0DEF-E5D6-1A56-25A502585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99E3F22-8341-2BFE-01B9-CC4745E43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هي الأسماء الموصولة التي تعرفنا عليها سابقا؟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210730-C2EC-070E-4D1B-CBFB317B9D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3ADFED-3A74-6070-FFE8-852028D63B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7A9282-9A2A-7732-6620-58D8E1E7CD9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05BAA9-416D-F60F-3003-317A299FDF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72DB25-D8E0-7CCD-AB9D-600CDFF7A22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A08FA42-D81F-2AA1-0B63-628B1E24D7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3D384F-FFF6-E8E0-2221-2B1E6B1856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755CB5F-FECE-7312-0093-B89A453916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777B87-E964-D922-4B77-96AF1310DF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772E4E8-B24E-D327-E544-9CF2E0DBF8A5}"/>
              </a:ext>
            </a:extLst>
          </p:cNvPr>
          <p:cNvSpPr txBox="1"/>
          <p:nvPr/>
        </p:nvSpPr>
        <p:spPr>
          <a:xfrm>
            <a:off x="2102302" y="1915556"/>
            <a:ext cx="503359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اَلْأَسْماءُ </a:t>
            </a:r>
            <a:r>
              <a:rPr lang="ar-MA" dirty="0" err="1"/>
              <a:t>ٱلْمَوْصولَةُ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04FEE3-8B74-E71F-8507-563386F3FA77}"/>
              </a:ext>
            </a:extLst>
          </p:cNvPr>
          <p:cNvSpPr txBox="1"/>
          <p:nvPr/>
        </p:nvSpPr>
        <p:spPr>
          <a:xfrm>
            <a:off x="6867728" y="3839284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</a:t>
            </a:r>
            <a:r>
              <a:rPr lang="ar-MA" sz="4000" dirty="0">
                <a:solidFill>
                  <a:srgbClr val="C00000"/>
                </a:solidFill>
              </a:rPr>
              <a:t>لّ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َذي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5056CCC-3134-0F5C-385B-B4A142C12CD0}"/>
              </a:ext>
            </a:extLst>
          </p:cNvPr>
          <p:cNvSpPr txBox="1"/>
          <p:nvPr/>
        </p:nvSpPr>
        <p:spPr>
          <a:xfrm>
            <a:off x="5532375" y="383018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</a:t>
            </a:r>
            <a:r>
              <a:rPr lang="ar-MA" sz="4000" dirty="0">
                <a:solidFill>
                  <a:srgbClr val="C00000"/>
                </a:solidFill>
              </a:rPr>
              <a:t>لَّ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تي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360DDB4-8A5B-E06C-5F05-1701807D9F90}"/>
              </a:ext>
            </a:extLst>
          </p:cNvPr>
          <p:cNvSpPr txBox="1"/>
          <p:nvPr/>
        </p:nvSpPr>
        <p:spPr>
          <a:xfrm>
            <a:off x="3361693" y="3850711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اَللَّذانِ/ اَللَّذَيْنِ </a:t>
            </a:r>
            <a:endParaRPr lang="fr-FR" sz="40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8487CC3-EA55-A781-3F60-03DB08931742}"/>
              </a:ext>
            </a:extLst>
          </p:cNvPr>
          <p:cNvSpPr txBox="1"/>
          <p:nvPr/>
        </p:nvSpPr>
        <p:spPr>
          <a:xfrm>
            <a:off x="977530" y="3839284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اَللَّتانِ/ اَللَّتَيْنِ</a:t>
            </a:r>
            <a:endParaRPr lang="fr-F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3741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F939F-7C62-C587-4E62-E79862367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E6A7A69-4A20-B81B-B08D-3EDDE7230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لرسم الأسماء الموصولة.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F51E1B-A445-82FF-EA29-0B6A25EFB2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9C64836-225C-A5A0-3C84-A15DC3C308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6AD75E-AEC1-A79C-C321-8B3A189D43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EC1473-0A5B-1AAF-FB01-EFF138739CB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34F2DB-6F90-8080-AED3-E43C2C0C28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5ACE3EE-5FBE-2891-99A3-860700D124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D89B16-99FD-AB27-EAAF-82F61F46DA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F7A1FD4-C2AD-011D-3A1C-5E42B1EB9A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419BCF7-B470-EEFF-9020-16862E6366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8E21BBC-F442-C436-BA36-4A311E2F75B2}"/>
              </a:ext>
            </a:extLst>
          </p:cNvPr>
          <p:cNvSpPr txBox="1"/>
          <p:nvPr/>
        </p:nvSpPr>
        <p:spPr>
          <a:xfrm>
            <a:off x="2039159" y="3190999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B840AD8-07CD-7638-4F42-70DC6E24C6AE}"/>
              </a:ext>
            </a:extLst>
          </p:cNvPr>
          <p:cNvSpPr txBox="1"/>
          <p:nvPr/>
        </p:nvSpPr>
        <p:spPr>
          <a:xfrm>
            <a:off x="610859" y="3190999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34779BF-8DB2-A5CC-BE56-4EC8FD8E3433}"/>
              </a:ext>
            </a:extLst>
          </p:cNvPr>
          <p:cNvSpPr txBox="1"/>
          <p:nvPr/>
        </p:nvSpPr>
        <p:spPr>
          <a:xfrm>
            <a:off x="1007420" y="4485879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َذانِ/ 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ذَيْنِ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16B5783-21A1-AA8F-2D7F-94A31FA72FAA}"/>
              </a:ext>
            </a:extLst>
          </p:cNvPr>
          <p:cNvSpPr txBox="1"/>
          <p:nvPr/>
        </p:nvSpPr>
        <p:spPr>
          <a:xfrm>
            <a:off x="1007420" y="5405572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تانِ/ 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َتَيْنِ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9783BFC-9DA8-4B50-A763-D9C370160C8A}"/>
              </a:ext>
            </a:extLst>
          </p:cNvPr>
          <p:cNvSpPr txBox="1"/>
          <p:nvPr/>
        </p:nvSpPr>
        <p:spPr>
          <a:xfrm>
            <a:off x="4030859" y="3190999"/>
            <a:ext cx="4639567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تُرْسَمُ بِلامٍ واحِدَةٍ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972042-23DF-FCB0-45E7-0C619F38B88C}"/>
              </a:ext>
            </a:extLst>
          </p:cNvPr>
          <p:cNvSpPr txBox="1"/>
          <p:nvPr/>
        </p:nvSpPr>
        <p:spPr>
          <a:xfrm>
            <a:off x="4030859" y="4893188"/>
            <a:ext cx="4639567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تُرْسَمُ بِلامَيْنِ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8" name="Accolade ouvrante 7">
            <a:extLst>
              <a:ext uri="{FF2B5EF4-FFF2-40B4-BE49-F238E27FC236}">
                <a16:creationId xmlns:a16="http://schemas.microsoft.com/office/drawing/2014/main" id="{F28101C7-9212-6EFB-01A3-6181A736B57E}"/>
              </a:ext>
            </a:extLst>
          </p:cNvPr>
          <p:cNvSpPr/>
          <p:nvPr/>
        </p:nvSpPr>
        <p:spPr>
          <a:xfrm rot="10800000">
            <a:off x="3436968" y="4519969"/>
            <a:ext cx="527833" cy="1582031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74DF858D-ED0E-00E4-F340-22FC13677B29}"/>
              </a:ext>
            </a:extLst>
          </p:cNvPr>
          <p:cNvSpPr/>
          <p:nvPr/>
        </p:nvSpPr>
        <p:spPr>
          <a:xfrm>
            <a:off x="3493887" y="3434109"/>
            <a:ext cx="413997" cy="32446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439940F-CF61-3E5F-4624-E296456B41D7}"/>
              </a:ext>
            </a:extLst>
          </p:cNvPr>
          <p:cNvSpPr txBox="1"/>
          <p:nvPr/>
        </p:nvSpPr>
        <p:spPr>
          <a:xfrm>
            <a:off x="2600616" y="1680972"/>
            <a:ext cx="4639567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كَيْفَ تُرْسَم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</a:rPr>
              <a:t>ُ 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لْأَسْماءُ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ٱلْمَوْصولَةُ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945344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9CC85-AFED-24E7-7240-94EB30E84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5F26694-81EF-668C-2D59-44F8ADE7B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 (نشاط جماعي تفاعلي)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4F1014-42C0-D227-98EF-42C0D1E38E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E5F9CD-7F18-EB46-BBB9-B1707E3553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D2591E-9360-578C-DD50-4822A1F03F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877271-8B56-B281-1E34-B6F511FBD1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FBC0F0-3845-D380-DBA3-7DF1B394DC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9FC8EC-B1DC-4C97-4316-A0672DFE28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96423D-5525-F2FC-AC39-BDD9880545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504E7F-D437-5B68-A623-7E3E075D30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3A098DC-A78C-3F5B-913E-EFE284263E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B91C3FE-CE51-5CF1-5791-F26C5F110E4A}"/>
              </a:ext>
            </a:extLst>
          </p:cNvPr>
          <p:cNvSpPr txBox="1"/>
          <p:nvPr/>
        </p:nvSpPr>
        <p:spPr>
          <a:xfrm>
            <a:off x="980047" y="1853193"/>
            <a:ext cx="7354529" cy="1736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كَيْفَ أُحَدِّدُ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ٱلِاسْمَ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ٱلْمَوْصولَ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لِلرَّبْطِ بَيْنَ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ٱلِاسْمِ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وَٱلْجَمْلَةِ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4F9AA27-05E0-F7E7-BE33-A0C64FF67DDC}"/>
              </a:ext>
            </a:extLst>
          </p:cNvPr>
          <p:cNvSpPr txBox="1"/>
          <p:nvPr/>
        </p:nvSpPr>
        <p:spPr>
          <a:xfrm>
            <a:off x="1128291" y="4704561"/>
            <a:ext cx="7354529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اَلدَّرْسانِ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............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شَرَحَهُما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ٱلْأُسْتاذُ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مُفيدانِ.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737069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9135F-50F8-461D-7CA3-926572D08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6751BEA-4C0F-9222-E45F-D3EA9F74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246A22-1CC6-B324-5130-0609914AD2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25506E-E54C-05D6-6B61-2ED1117AD7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37E5E0-46E8-B974-FD3E-8FE0DAC5E1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F0C116-A677-735E-4900-D1BCE7D53F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FC0164-5040-4A05-8F80-E3BF31841B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0A5B223-FFA5-9E7F-93F1-46AFA61E29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B84A0C7-8749-6E71-0BCF-F76DF712AA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C3DAD48-D959-B6CA-FF3C-72EFA60AB2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09ABB84-2078-4BBB-E8CE-8A07F65D76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C0E1A44-98D6-118E-AA86-5DFDEF7D3C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3290" y="2448909"/>
            <a:ext cx="6840000" cy="355799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94AA525-6FAA-0631-9103-5D21CC433AB6}"/>
              </a:ext>
            </a:extLst>
          </p:cNvPr>
          <p:cNvSpPr txBox="1"/>
          <p:nvPr/>
        </p:nvSpPr>
        <p:spPr>
          <a:xfrm>
            <a:off x="1258529" y="4302995"/>
            <a:ext cx="1740310" cy="4426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اَللَّذانِ/ اَللَّذَيْنِ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4740242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3A674-FB59-26CE-BABB-455AF8E5C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A5844E1-ACED-C79A-994B-EE99273D9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145. من يقرأ تعليمة النشاط "أتدرب مع زملائي"؟ ما المطلوب؟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1A1860-C1FF-782A-BC68-B9918678F3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B018D8-0DC4-7388-3E11-B5F786B041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813C07-C116-8698-DB4D-4CA6F5D4D53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FDD780-F2C3-238E-3746-BC64132390B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916DBB-FE1C-2B2B-8AE0-3686D8629E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498D52-484C-D937-D24C-2F45AB6B23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31504E-8C4E-10A4-B7FD-17B1F8E7E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8116" y="1709193"/>
            <a:ext cx="2722415" cy="37976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B764D6-35ED-6EB1-4193-8D4FD49C54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4CB6BF-266A-9C93-4E0B-7B59DEA432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2595C4A-120D-9C48-82CA-11710B25DD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0DAAB35-0EFE-E07A-D51E-88E8C1B8761F}"/>
              </a:ext>
            </a:extLst>
          </p:cNvPr>
          <p:cNvSpPr/>
          <p:nvPr/>
        </p:nvSpPr>
        <p:spPr>
          <a:xfrm>
            <a:off x="3128116" y="2369575"/>
            <a:ext cx="2741037" cy="9340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6802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26C5D-D011-9881-256D-95017CB23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723C8B8-052A-4C44-ED57-3BD883530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 النشاط بشكل فردي. (دقيقتان)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5B9C8A-BA23-15D8-359B-C38C9FAD20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B4474A-56F0-61D1-6587-BED22C7102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88402E-CAF3-98F7-E858-C64E07273B9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71C24F-5A35-9A35-E090-D5C80B692BC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244EAA-26ED-8C53-FA60-C38CD453D2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5F8537-42B1-0960-52D6-7B502667EE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4FB1887-4068-C3BA-2709-82C058F259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A35A904-2DE5-C5D3-29A2-DF11D475CD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216DF51-E987-8D0A-08E6-85F64A18B5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39464B-3AB6-2953-ABBE-DC81232DCE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8116" y="1709193"/>
            <a:ext cx="2722415" cy="37976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6F51ECA-922C-9518-2A91-BA33424C0B94}"/>
              </a:ext>
            </a:extLst>
          </p:cNvPr>
          <p:cNvSpPr/>
          <p:nvPr/>
        </p:nvSpPr>
        <p:spPr>
          <a:xfrm>
            <a:off x="3128116" y="2369575"/>
            <a:ext cx="2741037" cy="9340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018977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EDF8-604E-9BF7-C633-24E6A2BC4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6B6E79-0835-E3C6-A9E2-E8E3A15B1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وضح لزميلك كيف حددت الاسم الموصول. (دقيقة واحدة)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F1D88C-8513-2C84-48E9-96158ECA9E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342723-C911-688F-B076-D1B42C3407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51AB39-3E74-0AA1-05A1-2E0131D858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0D170F-CACD-1BF2-0716-D25F33FA31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383D4FE-4DF5-315F-7710-777DB5235B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44B6D67-C853-186F-B391-4AD828B8CD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CE46D13-1136-4774-0F3C-45AB9D4A41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66D1154-EB5A-7476-EA60-01557839CB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FD5BA51-B715-1538-008C-83B426442D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296B34-BB3E-284B-B305-78F58FBCD6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88" y="1319052"/>
            <a:ext cx="816485" cy="9396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968036-B20F-E6C2-9260-22999AFD1C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941" y="2540072"/>
            <a:ext cx="7898303" cy="240845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5520647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9784F-F00C-7E61-7F23-7EE68C6BB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85EA53-A05A-D1D4-438C-B00C70DD1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0" y="756000"/>
            <a:ext cx="7241255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 على السبورة. من يمر لكتابة الاسم المناسب على السبورة؟  ـــ هل أنتم متفقون؟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49B207-D36E-BA93-0B56-0B70093245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2CFC6B-D968-1D7B-73D0-0EEE7A6EB1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ED165-3B5A-4F6E-7411-9DD26057EF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BC8E88-7044-DBF5-903E-0769402003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ED85EB-5642-8083-5B20-5D92F74E0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528CC7-8F44-3FC3-B8E1-35A9118740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24D466C-DAE6-3FB5-210D-223FE9F02F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5F2988-EC98-B827-BDA2-5D1BBF8CC6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32B11C9E-ACC8-F948-6BC1-1CBA0E41C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574A588-307F-1CD1-913F-EE4F1EB8BF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941" y="2540072"/>
            <a:ext cx="7898303" cy="240845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5878254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16D91-7B42-A708-0362-FC0BEA578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3F9F0-6D89-797E-2F15-A070106D2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66BEEB-AA6E-326B-D337-5C31058C69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1F8BA1-B14B-5A9B-62B0-C9D3996EE1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FB2DA8-E849-A321-3927-6B60A34960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B53100-50B9-156C-5471-B97555ABCC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64DCDBD-5F70-29F7-5781-6F677B23E0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5238A04-AF46-E3FC-E954-A8CA5BC24B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5979FD-D4F6-8467-47ED-B61EBFF899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FD818-53DF-BD99-8BF9-8F6E05AAA0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941" y="2540072"/>
            <a:ext cx="7898303" cy="240845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E2E8ADD-D81D-4831-41C8-78D57217DD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905581C8-144C-EBD9-DEFC-ECA0A78E88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517DFB8A-E830-7831-F6ED-B11FC7AB4C62}"/>
              </a:ext>
            </a:extLst>
          </p:cNvPr>
          <p:cNvSpPr txBox="1"/>
          <p:nvPr/>
        </p:nvSpPr>
        <p:spPr>
          <a:xfrm>
            <a:off x="2450760" y="3201580"/>
            <a:ext cx="13666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9FF050-9CC1-AFDE-20D3-310B1A4E1A94}"/>
              </a:ext>
            </a:extLst>
          </p:cNvPr>
          <p:cNvSpPr txBox="1"/>
          <p:nvPr/>
        </p:nvSpPr>
        <p:spPr>
          <a:xfrm>
            <a:off x="5966945" y="4271278"/>
            <a:ext cx="13666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ٱللَّذَيْنِ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F10424-ACE3-1165-F2C7-F771AFC0ACFA}"/>
              </a:ext>
            </a:extLst>
          </p:cNvPr>
          <p:cNvSpPr txBox="1"/>
          <p:nvPr/>
        </p:nvSpPr>
        <p:spPr>
          <a:xfrm>
            <a:off x="6767517" y="3707923"/>
            <a:ext cx="13666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ٱللَّتَيْ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نِ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91C94F3-ECE0-646A-54B2-C1EDB9DA9529}"/>
              </a:ext>
            </a:extLst>
          </p:cNvPr>
          <p:cNvSpPr txBox="1"/>
          <p:nvPr/>
        </p:nvSpPr>
        <p:spPr>
          <a:xfrm>
            <a:off x="1557994" y="3744298"/>
            <a:ext cx="13666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588493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0BB90-A15E-38BE-282A-410F08759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767F9E1-D51F-38A1-7343-36DBE3702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اكتبوا الفقرة التي سأمليها عليكم . انتبهوا لرسم الاسم الموصول.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الفقرة في الشريحة الموالية </a:t>
            </a:r>
            <a:r>
              <a:rPr lang="ar-MA" sz="2400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دون إظهارها.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5394A7-CAE0-63FC-953C-1C04EEF84D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E65468-09B7-6004-EF80-84E6930BB4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2C7C75-4AD8-57FA-1713-D4528A0130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50F142-87C2-8669-DCFE-4569FB46F47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1CBB9B-D86F-4186-B58B-F8DF6D94AF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59BB28A-E364-0A60-D060-BFACB1712D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23B19BA-3420-A39E-A7EB-14A1A1DE29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CD2E40-2903-3A65-577A-16AAD0896C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6306D79-2A4D-7899-C37C-4E2A2526DD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AAE52E-5B8E-14D1-3F1D-735BFEEFD4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8116" y="1709193"/>
            <a:ext cx="2722415" cy="37976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631B290-2DE2-EC47-3D22-68FC171E421F}"/>
              </a:ext>
            </a:extLst>
          </p:cNvPr>
          <p:cNvSpPr/>
          <p:nvPr/>
        </p:nvSpPr>
        <p:spPr>
          <a:xfrm>
            <a:off x="3128116" y="4473678"/>
            <a:ext cx="2741037" cy="9340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91746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3748D-3092-B8CA-969F-5E4674A14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CC4D40-6E76-5F0B-7863-6450F6ED4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008F8A-77BC-CCF3-1FEA-8B3D2EDB63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8357D7-A9CE-8505-276E-A6F71F04A73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994FF2-EE19-8F1F-DE83-422CB9FAA8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3915DE-57AB-BB83-33EC-FA98431799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3016C94-1764-4890-5065-5399571584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256A7A-1E54-0B43-3F23-12FDB0229E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C566EC0-FBDC-67E9-863A-7DF9AB7DFA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D85BE90-904E-4F0F-1B5B-7EC8A138D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BC2D5381-5E3A-828D-BA14-DD4FBCC9D6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8012737" y="644672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72B1F58-563D-746D-8A9F-07FC07F2CE7C}"/>
              </a:ext>
            </a:extLst>
          </p:cNvPr>
          <p:cNvSpPr txBox="1"/>
          <p:nvPr/>
        </p:nvSpPr>
        <p:spPr>
          <a:xfrm>
            <a:off x="719014" y="2257853"/>
            <a:ext cx="78448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أَنا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ٱلْفَتى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ٱلَّذي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أَطْلَقَ سَراحَ 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ٱلطّائِرَيْنِ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ٱللَّذَيْنِ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سُجِنا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ٱلْقَفَصِ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نَظَرْتُ إِلَيْهِما وَهُما يُحَلِّقانِ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ٱلسَّماءِ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ٱلَّتي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كانَتْ صافِيَةً وَجَميلَةً.</a:t>
            </a:r>
          </a:p>
        </p:txBody>
      </p:sp>
    </p:spTree>
    <p:extLst>
      <p:ext uri="{BB962C8B-B14F-4D97-AF65-F5344CB8AC3E}">
        <p14:creationId xmlns:p14="http://schemas.microsoft.com/office/powerpoint/2010/main" val="144941634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60862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1431545" y="2767548"/>
            <a:ext cx="6840000" cy="967978"/>
          </a:xfrm>
          <a:prstGeom prst="roundRect">
            <a:avLst>
              <a:gd name="adj" fmla="val 8738"/>
            </a:avLst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 مَنْ يُقَدِّمُ جُمْلَةً تَتَضَمَّنُ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ٱسْماً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مَوْصولاً؟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سأطرح عليكم سؤالا أنتم تجيبون بما تعلمتموه اليوم.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الواجب المنزلي. أنجزوه فرديا.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0133851-E6BA-1E05-84E6-B52DAC2DE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Espace réservé pour une image  3">
            <a:extLst>
              <a:ext uri="{FF2B5EF4-FFF2-40B4-BE49-F238E27FC236}">
                <a16:creationId xmlns:a16="http://schemas.microsoft.com/office/drawing/2014/main" id="{D5B2207C-051A-7092-C30C-0DB078A903C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2103" y="2064775"/>
            <a:ext cx="960270" cy="96027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B59B1E-DE75-6F4D-EBD2-898CE1E789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8116" y="1709193"/>
            <a:ext cx="2722415" cy="37976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B6195BF-6630-8F89-09E0-A9CCD3EE1F94}"/>
              </a:ext>
            </a:extLst>
          </p:cNvPr>
          <p:cNvSpPr/>
          <p:nvPr/>
        </p:nvSpPr>
        <p:spPr>
          <a:xfrm>
            <a:off x="3128116" y="3333135"/>
            <a:ext cx="2741037" cy="11307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7F983EC-AE8A-A348-F0F4-CFC9E9184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51" y="1030016"/>
            <a:ext cx="7206097" cy="479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22455</TotalTime>
  <Words>1255</Words>
  <Application>Microsoft Office PowerPoint</Application>
  <PresentationFormat>Affichage à l'écran (4:3)</PresentationFormat>
  <Paragraphs>302</Paragraphs>
  <Slides>51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51</vt:i4>
      </vt:variant>
    </vt:vector>
  </HeadingPairs>
  <TitlesOfParts>
    <vt:vector size="68" baseType="lpstr">
      <vt:lpstr>Dosis ExtraBold</vt:lpstr>
      <vt:lpstr>Dosis Medium</vt:lpstr>
      <vt:lpstr>Microsoft Uighur</vt:lpstr>
      <vt:lpstr>Calibri Light</vt:lpstr>
      <vt:lpstr>Dosis</vt:lpstr>
      <vt:lpstr>Arial</vt:lpstr>
      <vt:lpstr>Dosis SemiBold</vt:lpstr>
      <vt:lpstr>Calibri</vt:lpstr>
      <vt:lpstr>Modern Love</vt:lpstr>
      <vt:lpstr>Wingdings</vt:lpstr>
      <vt:lpstr>Thème Office</vt:lpstr>
      <vt:lpstr>Conception personnalisée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نبدا حصة اليوم بسرد حكاية انطلاقا من صور. مستعدون؟</vt:lpstr>
      <vt:lpstr>هذه صور لقصة مرتبة من 1 إلى 7. لاحظها جميعها جيدا لتسرد القصة. فكروا.</vt:lpstr>
      <vt:lpstr>من يقوم ويسرد القصة؟ آخر؟ ...</vt:lpstr>
      <vt:lpstr>Présentation PowerPoint</vt:lpstr>
      <vt:lpstr>نمر إلى استثمار النص. نبدأ بتذكر معاني الكلمات التالية:</vt:lpstr>
      <vt:lpstr>الآن سأعين من يقرأ. تابعوا وكلما قرأ زميلكم كلمة لا تفهمونها ارفعوا أيديكم.</vt:lpstr>
      <vt:lpstr>ستعيدون قراءة النص؛ من يقرأ؟ من يواصل القراءة؟ آخر ...</vt:lpstr>
      <vt:lpstr>من يقرأ هذا المقطع بطلاقة وبشكل معبر؟ انتبهوا لنبر الاستفهام! تقدم تغذية راجعة إثر كل قراءة. </vt:lpstr>
      <vt:lpstr>الآن، خذوا الصفحة 143. من يقرأ السؤال 1؟ السؤال 2؟  -ما المطلوب؟ </vt:lpstr>
      <vt:lpstr>بعد فهمكم للمطلوب أجيبوا من خلال فهمكم للنص.</vt:lpstr>
      <vt:lpstr>نصحح. من يقرأ السؤال؟ من يجيب؟ ما رأيكم؟ </vt:lpstr>
      <vt:lpstr>هذه صياغة أخرى للجواب. انتبهوا للتصحيح.</vt:lpstr>
      <vt:lpstr>نمر الآن إلى أفكار النص. من يذكر بالمقصود بالفكرة الرئيسة لفقرة؟</vt:lpstr>
      <vt:lpstr>من يقرأ؟</vt:lpstr>
      <vt:lpstr>الآن جماعيا سنصوغ الفكرة الرئيسة للفقرة أمامكم. من يقرأ الفقرة؟ عماذا تتحدث؟</vt:lpstr>
      <vt:lpstr>ما الكلمات المفاتيح؟ </vt:lpstr>
      <vt:lpstr>ما الكلمة الجامعة للتفاصيل التي تحتها خط أحمر؟</vt:lpstr>
      <vt:lpstr>الفقرة تتحدث عن طرق المحافظة على الماء من جهة، وضياع الماء من جهة أخرى. من يصوغ الفكرة الرئيسة؟ </vt:lpstr>
      <vt:lpstr>من يقرأ الفكرة الرئيسة؟</vt:lpstr>
      <vt:lpstr>نمر إلى السؤال الموالي. من يقرأ؟ ما المطلوب؟                    -أنجزوا.            </vt:lpstr>
      <vt:lpstr>نصحح. ما التفاصيل التي تدعم الفكرة  "يمر الماء من مراحل تسمى دورة الماء"؟ ...</vt:lpstr>
      <vt:lpstr>انتبهوا للتصحيح</vt:lpstr>
      <vt:lpstr>Présentation PowerPoint</vt:lpstr>
      <vt:lpstr>ما الظاهرة التي تشرحها الصورة؟ من يمر ليشرح الظاهرة بالاعتماد على الصورة؟ (تلميذان)</vt:lpstr>
      <vt:lpstr>إملاء</vt:lpstr>
      <vt:lpstr>في هذه الحصة ستواصلون التدرب على توظيف الأسماء الموصولة.</vt:lpstr>
      <vt:lpstr>ما هي الأسماء الموصولة التي تعرفنا عليها سابقا؟</vt:lpstr>
      <vt:lpstr>انتبهوا لرسم الأسماء الموصولة. </vt:lpstr>
      <vt:lpstr>من يجيب عن السؤال التالي؟ (نشاط جماعي تفاعلي)</vt:lpstr>
      <vt:lpstr>نتذكر</vt:lpstr>
      <vt:lpstr>خذوا الصفحة 145. من يقرأ تعليمة النشاط "أتدرب مع زملائي"؟ ما المطلوب؟</vt:lpstr>
      <vt:lpstr>أنجزوا النشاط بشكل فردي. (دقيقتان)</vt:lpstr>
      <vt:lpstr>في ثنائيات وضح لزميلك كيف حددت الاسم الموصول. (دقيقة واحدة)</vt:lpstr>
      <vt:lpstr>نصحح على السبورة. من يمر لكتابة الاسم المناسب على السبورة؟  ـــ هل أنتم متفقون؟</vt:lpstr>
      <vt:lpstr>انتبهوا للتصحيح.</vt:lpstr>
      <vt:lpstr>الآن اكتبوا الفقرة التي سأمليها عليكم . انتبهوا لرسم الاسم الموصول. يملي الأستاذ الفقرة في الشريحة الموالية دون إظهارها.</vt:lpstr>
      <vt:lpstr>انتبهوا للتصحيح.</vt:lpstr>
      <vt:lpstr>اختتام الحصة</vt:lpstr>
      <vt:lpstr>سأطرح عليكم سؤالا أنتم تجيبون بما تعلمتموه اليوم.</vt:lpstr>
      <vt:lpstr>ضعوا علامة أمام الواجب المنزلي. أنجزوه فرديا.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GENIE BENI MELLAL</dc:creator>
  <cp:lastModifiedBy>EL HAMDOUNI BTIHAJ</cp:lastModifiedBy>
  <cp:revision>91</cp:revision>
  <dcterms:created xsi:type="dcterms:W3CDTF">2023-09-20T21:35:22Z</dcterms:created>
  <dcterms:modified xsi:type="dcterms:W3CDTF">2026-05-19T14:26:27Z</dcterms:modified>
</cp:coreProperties>
</file>