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6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6" r:id="rId5"/>
    <p:sldMasterId id="2147483763" r:id="rId6"/>
    <p:sldMasterId id="2147483790" r:id="rId7"/>
  </p:sldMasterIdLst>
  <p:notesMasterIdLst>
    <p:notesMasterId r:id="rId71"/>
  </p:notesMasterIdLst>
  <p:handoutMasterIdLst>
    <p:handoutMasterId r:id="rId72"/>
  </p:handoutMasterIdLst>
  <p:sldIdLst>
    <p:sldId id="2147482740" r:id="rId8"/>
    <p:sldId id="2147482617" r:id="rId9"/>
    <p:sldId id="2147482469" r:id="rId10"/>
    <p:sldId id="2147482716" r:id="rId11"/>
    <p:sldId id="2147482727" r:id="rId12"/>
    <p:sldId id="2147482480" r:id="rId13"/>
    <p:sldId id="2147482694" r:id="rId14"/>
    <p:sldId id="2134806929" r:id="rId15"/>
    <p:sldId id="2147482481" r:id="rId16"/>
    <p:sldId id="2147482761" r:id="rId17"/>
    <p:sldId id="2134806896" r:id="rId18"/>
    <p:sldId id="2147482779" r:id="rId19"/>
    <p:sldId id="2147482778" r:id="rId20"/>
    <p:sldId id="2147482780" r:id="rId21"/>
    <p:sldId id="2147482781" r:id="rId22"/>
    <p:sldId id="2147482782" r:id="rId23"/>
    <p:sldId id="2147482783" r:id="rId24"/>
    <p:sldId id="2147482784" r:id="rId25"/>
    <p:sldId id="2147482785" r:id="rId26"/>
    <p:sldId id="2147482786" r:id="rId27"/>
    <p:sldId id="2147482787" r:id="rId28"/>
    <p:sldId id="2147482788" r:id="rId29"/>
    <p:sldId id="2147482728" r:id="rId30"/>
    <p:sldId id="2134806145" r:id="rId31"/>
    <p:sldId id="2147482796" r:id="rId32"/>
    <p:sldId id="2147482697" r:id="rId33"/>
    <p:sldId id="2147482797" r:id="rId34"/>
    <p:sldId id="2147482798" r:id="rId35"/>
    <p:sldId id="2147482799" r:id="rId36"/>
    <p:sldId id="2147482800" r:id="rId37"/>
    <p:sldId id="2147482736" r:id="rId38"/>
    <p:sldId id="2147482699" r:id="rId39"/>
    <p:sldId id="2147482793" r:id="rId40"/>
    <p:sldId id="2147482707" r:id="rId41"/>
    <p:sldId id="2147482737" r:id="rId42"/>
    <p:sldId id="2147482712" r:id="rId43"/>
    <p:sldId id="2147482709" r:id="rId44"/>
    <p:sldId id="2147482730" r:id="rId45"/>
    <p:sldId id="2134806538" r:id="rId46"/>
    <p:sldId id="2147482795" r:id="rId47"/>
    <p:sldId id="2147482772" r:id="rId48"/>
    <p:sldId id="2147482720" r:id="rId49"/>
    <p:sldId id="2147482719" r:id="rId50"/>
    <p:sldId id="2147482341" r:id="rId51"/>
    <p:sldId id="2147482723" r:id="rId52"/>
    <p:sldId id="2147482692" r:id="rId53"/>
    <p:sldId id="2147482510" r:id="rId54"/>
    <p:sldId id="2147482739" r:id="rId55"/>
    <p:sldId id="2147482802" r:id="rId56"/>
    <p:sldId id="2147482803" r:id="rId57"/>
    <p:sldId id="2147482758" r:id="rId58"/>
    <p:sldId id="2147482775" r:id="rId59"/>
    <p:sldId id="2147482789" r:id="rId60"/>
    <p:sldId id="2147482804" r:id="rId61"/>
    <p:sldId id="2147482790" r:id="rId62"/>
    <p:sldId id="2147482791" r:id="rId63"/>
    <p:sldId id="2147482792" r:id="rId64"/>
    <p:sldId id="2147482805" r:id="rId65"/>
    <p:sldId id="2147482731" r:id="rId66"/>
    <p:sldId id="2134806936" r:id="rId67"/>
    <p:sldId id="2134806939" r:id="rId68"/>
    <p:sldId id="2147482629" r:id="rId69"/>
    <p:sldId id="2147482628" r:id="rId70"/>
  </p:sldIdLst>
  <p:sldSz cx="9144000" cy="6858000" type="screen4x3"/>
  <p:notesSz cx="6858000" cy="9144000"/>
  <p:embeddedFontLst>
    <p:embeddedFont>
      <p:font typeface="Dosis" pitchFamily="2" charset="0"/>
      <p:regular r:id="rId73"/>
      <p:bold r:id="rId74"/>
    </p:embeddedFont>
    <p:embeddedFont>
      <p:font typeface="Dosis ExtraBold" pitchFamily="2" charset="0"/>
      <p:bold r:id="rId75"/>
    </p:embeddedFont>
    <p:embeddedFont>
      <p:font typeface="Dosis Medium" pitchFamily="2" charset="0"/>
      <p:regular r:id="rId76"/>
    </p:embeddedFont>
    <p:embeddedFont>
      <p:font typeface="Dosis SemiBold" pitchFamily="2" charset="0"/>
      <p:regular r:id="rId77"/>
      <p:bold r:id="rId78"/>
    </p:embeddedFont>
    <p:embeddedFont>
      <p:font typeface="Microsoft Uighur" panose="02000000000000000000" pitchFamily="2" charset="-78"/>
      <p:regular r:id="rId79"/>
      <p:bold r:id="rId80"/>
    </p:embeddedFont>
    <p:embeddedFont>
      <p:font typeface="Modern Love" panose="04090805081005020601" pitchFamily="82" charset="0"/>
      <p:regular r:id="rId8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719" userDrawn="1">
          <p15:clr>
            <a:srgbClr val="A4A3A4"/>
          </p15:clr>
        </p15:guide>
        <p15:guide id="4" pos="1769" userDrawn="1">
          <p15:clr>
            <a:srgbClr val="A4A3A4"/>
          </p15:clr>
        </p15:guide>
        <p15:guide id="5" pos="3946" userDrawn="1">
          <p15:clr>
            <a:srgbClr val="A4A3A4"/>
          </p15:clr>
        </p15:guide>
        <p15:guide id="6" pos="10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CEB"/>
    <a:srgbClr val="424D7B"/>
    <a:srgbClr val="00ACA4"/>
    <a:srgbClr val="424D7C"/>
    <a:srgbClr val="565F88"/>
    <a:srgbClr val="0097B2"/>
    <a:srgbClr val="4E7FBD"/>
    <a:srgbClr val="936D93"/>
    <a:srgbClr val="ECF8FB"/>
    <a:srgbClr val="2573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06" autoAdjust="0"/>
    <p:restoredTop sz="94668" autoAdjust="0"/>
  </p:normalViewPr>
  <p:slideViewPr>
    <p:cSldViewPr snapToGrid="0">
      <p:cViewPr varScale="1">
        <p:scale>
          <a:sx n="70" d="100"/>
          <a:sy n="70" d="100"/>
        </p:scale>
        <p:origin x="1104" y="52"/>
      </p:cViewPr>
      <p:guideLst>
        <p:guide pos="4649"/>
        <p:guide orient="horz" pos="709"/>
        <p:guide pos="3719"/>
        <p:guide pos="1769"/>
        <p:guide pos="3946"/>
        <p:guide pos="10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theme" Target="theme/theme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font" Target="fonts/font5.fntdata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handoutMaster" Target="handoutMasters/handoutMaster1.xml"/><Relationship Id="rId80" Type="http://schemas.openxmlformats.org/officeDocument/2006/relationships/font" Target="fonts/font8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font" Target="fonts/font3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61" Type="http://schemas.openxmlformats.org/officeDocument/2006/relationships/slide" Target="slides/slide54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9B8CA74-7929-6196-57B7-307186CE9E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7125BF3-6EF7-6412-5C50-58D8C300EB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C6126-372E-4831-A912-C8A0F9151A5B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4E2C1-DCA5-CC8B-F950-FDEF23E5E4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C78591-49E5-5425-1200-05F01EBB7C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2A5F9-882A-4CD6-90B7-3D702E46BC7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867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17/05/2026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png"/></Relationships>
</file>

<file path=ppt/slideLayouts/_rels/slideLayout1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50074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24874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009393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757715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96148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521839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384561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79735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21645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04161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0445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3972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44423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12522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54673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983440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16452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5432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2454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17485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484103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615572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701444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93005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19.xml"/><Relationship Id="rId21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20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26.xml"/><Relationship Id="rId19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Relationship Id="rId22" Type="http://schemas.openxmlformats.org/officeDocument/2006/relationships/slideLayout" Target="../slideLayouts/slideLayout1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17/05/2026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78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016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  <p:sldLayoutId id="214748381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16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12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37.png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1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9.png"/><Relationship Id="rId11" Type="http://schemas.openxmlformats.org/officeDocument/2006/relationships/image" Target="../media/image45.png"/><Relationship Id="rId5" Type="http://schemas.openxmlformats.org/officeDocument/2006/relationships/image" Target="../media/image38.png"/><Relationship Id="rId10" Type="http://schemas.openxmlformats.org/officeDocument/2006/relationships/image" Target="../media/image44.png"/><Relationship Id="rId4" Type="http://schemas.openxmlformats.org/officeDocument/2006/relationships/image" Target="../media/image37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5" Type="http://schemas.openxmlformats.org/officeDocument/2006/relationships/image" Target="../media/image47.png"/><Relationship Id="rId10" Type="http://schemas.openxmlformats.org/officeDocument/2006/relationships/image" Target="../media/image40.png"/><Relationship Id="rId4" Type="http://schemas.openxmlformats.org/officeDocument/2006/relationships/image" Target="../media/image46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1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1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1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2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1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2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3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57.png"/><Relationship Id="rId4" Type="http://schemas.openxmlformats.org/officeDocument/2006/relationships/image" Target="../media/image38.png"/><Relationship Id="rId9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57.xml"/><Relationship Id="rId6" Type="http://schemas.microsoft.com/office/2007/relationships/hdphoto" Target="../media/hdphoto6.wdp"/><Relationship Id="rId5" Type="http://schemas.openxmlformats.org/officeDocument/2006/relationships/image" Target="../media/image58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8.png"/><Relationship Id="rId7" Type="http://schemas.openxmlformats.org/officeDocument/2006/relationships/image" Target="../media/image6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8.png"/><Relationship Id="rId7" Type="http://schemas.microsoft.com/office/2007/relationships/hdphoto" Target="../media/hdphoto7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8.png"/><Relationship Id="rId7" Type="http://schemas.openxmlformats.org/officeDocument/2006/relationships/image" Target="../media/image6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8.png"/><Relationship Id="rId7" Type="http://schemas.openxmlformats.org/officeDocument/2006/relationships/image" Target="../media/image6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8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8.png"/><Relationship Id="rId7" Type="http://schemas.microsoft.com/office/2007/relationships/hdphoto" Target="../media/hdphoto7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7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7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7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8.png"/><Relationship Id="rId7" Type="http://schemas.microsoft.com/office/2007/relationships/hdphoto" Target="../media/hdphoto7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7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7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72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38.png"/><Relationship Id="rId21" Type="http://schemas.openxmlformats.org/officeDocument/2006/relationships/image" Target="../media/image60.png"/><Relationship Id="rId12" Type="http://schemas.openxmlformats.org/officeDocument/2006/relationships/image" Target="../media/image660.png"/><Relationship Id="rId17" Type="http://schemas.openxmlformats.org/officeDocument/2006/relationships/image" Target="../media/image37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61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10" Type="http://schemas.openxmlformats.org/officeDocument/2006/relationships/image" Target="../media/image650.png"/><Relationship Id="rId19" Type="http://schemas.openxmlformats.org/officeDocument/2006/relationships/image" Target="../media/image39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49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C4FC3F7-7586-0403-5B53-ECBBA75F9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00279D-53A4-946E-E270-8494ABA46BDD}"/>
              </a:ext>
            </a:extLst>
          </p:cNvPr>
          <p:cNvSpPr txBox="1"/>
          <p:nvPr/>
        </p:nvSpPr>
        <p:spPr>
          <a:xfrm rot="20954392">
            <a:off x="3490452" y="3436372"/>
            <a:ext cx="1243781" cy="510778"/>
          </a:xfrm>
          <a:prstGeom prst="roundRect">
            <a:avLst/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الخامسة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71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 تصحيح الإنجازات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تنظيم حصص الأسبوع</a:t>
            </a:r>
            <a:endParaRPr lang="fr-MA" sz="4400" dirty="0">
              <a:solidFill>
                <a:srgbClr val="424D7B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(30د).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 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 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 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1123026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76953" y="3170078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حكاية جديدة تشبه حكاية «قطرة ماء»؛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21491"/>
            <a:ext cx="4457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 بطلاقة؛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633027" y="4943039"/>
            <a:ext cx="49901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النص القرائي «كنز الطبيعة (الجزء 2)» من خلال الإجابة عن أسئلة الفهم.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1531787" y="1644330"/>
            <a:ext cx="58223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383995883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المعاني المتعددة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buFont typeface="Arial" panose="020B0604020202020204" pitchFamily="34" charset="0"/>
              <a:buChar char="•"/>
            </a:pPr>
            <a:r>
              <a:rPr lang="ar-MA" sz="1800" b="1" dirty="0">
                <a:cs typeface="Microsoft Uighur" panose="02000000000000000000" pitchFamily="2" charset="-78"/>
              </a:rPr>
              <a:t>قطرة ماء: إنتاج حكاية جديدة.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257807" y="3380220"/>
            <a:ext cx="135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استماع وتحدث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r" rtl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قراءات فردية؛</a:t>
            </a:r>
          </a:p>
          <a:p>
            <a:pPr marL="742950" lvl="1" indent="-285750" algn="r" rtl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إستراتيجية الفهم.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291470" y="4692778"/>
            <a:ext cx="131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93073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330"/>
          <a:stretch>
            <a:fillRect/>
          </a:stretch>
        </p:blipFill>
        <p:spPr>
          <a:xfrm>
            <a:off x="4572000" y="2137842"/>
            <a:ext cx="2329640" cy="3633782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2166"/>
          <a:stretch>
            <a:fillRect/>
          </a:stretch>
        </p:blipFill>
        <p:spPr>
          <a:xfrm>
            <a:off x="2351137" y="2051155"/>
            <a:ext cx="2139091" cy="37204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7F14E56A-25FB-F5AA-2E60-6FA19FCA01C9}"/>
              </a:ext>
            </a:extLst>
          </p:cNvPr>
          <p:cNvSpPr txBox="1">
            <a:spLocks/>
          </p:cNvSpPr>
          <p:nvPr/>
        </p:nvSpPr>
        <p:spPr>
          <a:xfrm>
            <a:off x="3199558" y="4094669"/>
            <a:ext cx="2568350" cy="51177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BB27E45-D525-A32A-B91D-17BDCCD5D6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04254" y="1591957"/>
            <a:ext cx="4344956" cy="2494755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64B89F3A-61D2-8C44-1E7B-86337788A132}"/>
              </a:ext>
            </a:extLst>
          </p:cNvPr>
          <p:cNvGrpSpPr/>
          <p:nvPr/>
        </p:nvGrpSpPr>
        <p:grpSpPr>
          <a:xfrm>
            <a:off x="5876732" y="4013712"/>
            <a:ext cx="899438" cy="837198"/>
            <a:chOff x="5425718" y="4556417"/>
            <a:chExt cx="1098671" cy="1049572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52BB276-69E6-6566-39DD-209E11033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06384" y="4623963"/>
              <a:ext cx="937341" cy="914479"/>
            </a:xfrm>
            <a:prstGeom prst="rect">
              <a:avLst/>
            </a:prstGeom>
          </p:spPr>
        </p:pic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7CA4311-1176-060D-B9A6-CC391C9645C2}"/>
                </a:ext>
              </a:extLst>
            </p:cNvPr>
            <p:cNvSpPr/>
            <p:nvPr/>
          </p:nvSpPr>
          <p:spPr>
            <a:xfrm>
              <a:off x="5425718" y="4556417"/>
              <a:ext cx="1098671" cy="1049572"/>
            </a:xfrm>
            <a:prstGeom prst="ellipse">
              <a:avLst/>
            </a:prstGeom>
            <a:noFill/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0EC6655E-3EF8-CB08-051D-792743145800}"/>
              </a:ext>
            </a:extLst>
          </p:cNvPr>
          <p:cNvSpPr txBox="1">
            <a:spLocks/>
          </p:cNvSpPr>
          <p:nvPr/>
        </p:nvSpPr>
        <p:spPr>
          <a:xfrm>
            <a:off x="1418254" y="5189647"/>
            <a:ext cx="3515608" cy="61199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أُقَدِّمُ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جاباتي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جُمْلَةٍ تامَّةٍ.</a:t>
            </a:r>
          </a:p>
        </p:txBody>
      </p:sp>
      <p:pic>
        <p:nvPicPr>
          <p:cNvPr id="22" name="Image 2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A36539-4984-BC9B-B3C5-2641A640B2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66" y="4797031"/>
            <a:ext cx="1383241" cy="1297012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839" y="1793006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3577" y="703664"/>
            <a:ext cx="828000" cy="828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توظيف إستراتيجية الكلمات الجامعة.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FD3525-B92A-1C20-8F1D-2C1637C98B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F15E8F-B685-7326-C288-3F7E3144437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9E09E7-E85D-6BBA-9295-DA3A2BF7166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E3E7CE-FC80-12B6-B6E4-7897B71B1F7B}"/>
              </a:ext>
            </a:extLst>
          </p:cNvPr>
          <p:cNvSpPr txBox="1"/>
          <p:nvPr/>
        </p:nvSpPr>
        <p:spPr>
          <a:xfrm>
            <a:off x="2007311" y="2661164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اَلْكَلِماتُ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ٱلْجامِعَةُ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>
            <a:extLst>
              <a:ext uri="{FF2B5EF4-FFF2-40B4-BE49-F238E27FC236}">
                <a16:creationId xmlns:a16="http://schemas.microsoft.com/office/drawing/2014/main" id="{DAB8BBF7-F97D-3285-4FEE-4F825C4548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27F0F1-5452-0069-5142-448A937711E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4A96B-21D7-69AF-E98C-40198312BA0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CDF57C3-6776-6048-1D58-85FAE53194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9136811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سلسلة كلمات. من يقرؤها؟ اكتبوا الكلمة الجامعة لها.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DCA0A9-FDAE-DB74-DA02-4D0D6EFD5F7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1CF8F4-B909-2F31-8C3C-473582DC0B7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ACCB93D3-1AA5-FD9D-DD35-794B4A58C4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B1655E2-3DA8-1DA3-FCB4-73F3A78B808A}"/>
              </a:ext>
            </a:extLst>
          </p:cNvPr>
          <p:cNvSpPr txBox="1"/>
          <p:nvPr/>
        </p:nvSpPr>
        <p:spPr>
          <a:xfrm>
            <a:off x="1721214" y="4084191"/>
            <a:ext cx="64198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اَلْكَلِمَةُ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ٱلْجامِعَةُ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.............................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1C2B17F-BF21-294B-E335-A58826669382}"/>
              </a:ext>
            </a:extLst>
          </p:cNvPr>
          <p:cNvSpPr txBox="1"/>
          <p:nvPr/>
        </p:nvSpPr>
        <p:spPr>
          <a:xfrm>
            <a:off x="676592" y="211049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كُرَةُ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ٱلْقَدَمِ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– اَلْجَرْيُ – اَلسِّباحَةُ -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اَلْكَراطي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CE40F-6916-2433-C9F0-1B1CC7B81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933FD-A066-BCFC-8F9B-37BA5455E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94" y="756000"/>
            <a:ext cx="7086479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 ألواحكم. هل تتفقون مع هذه الإجابة؟ ماذا فعلت؟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94B0BF-DBFF-E58F-A2B2-63C7292C41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BEB161-623E-780B-0384-1C0224DF10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0538B5-0852-33EB-F800-BDD178DD38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1742B1-62E4-3248-6130-1A9F74AA10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52CBA47-BB7B-A3BA-832A-B8AEC1F6CDB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7003EF-ADEC-3CD6-E74D-23EA85EA794E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D640D0-D139-92B0-641D-7A999863358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AAD558-E178-54AD-670E-C8506F444A85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0D4706CA-9D12-C5ED-7317-7232013FAB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Google Shape;702;p155">
            <a:extLst>
              <a:ext uri="{FF2B5EF4-FFF2-40B4-BE49-F238E27FC236}">
                <a16:creationId xmlns:a16="http://schemas.microsoft.com/office/drawing/2014/main" id="{9E165CAB-4D24-20A6-1E96-B552B384372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79101" y="1584000"/>
            <a:ext cx="2810530" cy="190041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6EC604-0AF9-6FC9-8004-8CD2F753AC80}"/>
              </a:ext>
            </a:extLst>
          </p:cNvPr>
          <p:cNvSpPr txBox="1"/>
          <p:nvPr/>
        </p:nvSpPr>
        <p:spPr>
          <a:xfrm>
            <a:off x="1362052" y="4992141"/>
            <a:ext cx="64198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اَلْكَلِمَةُ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ٱلْجامِعَةُ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.............................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42F12C7-0B56-4C4C-C462-76AB828C9194}"/>
              </a:ext>
            </a:extLst>
          </p:cNvPr>
          <p:cNvSpPr txBox="1"/>
          <p:nvPr/>
        </p:nvSpPr>
        <p:spPr>
          <a:xfrm>
            <a:off x="583434" y="3935896"/>
            <a:ext cx="7790815" cy="71508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كُرَةُ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ٱلْقَدَمِ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– اَلْجَرْيُ – اَلسِّباحَةُ -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اَلْكَراطي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76078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3D7A0-2739-9B2B-2D44-154EDA201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3F466F-37BE-C135-8678-2CBB42C3E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6D2773-A8D9-4C4A-C200-C1FB6423C5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3415EBA-550E-AE40-B1E8-2716137BA9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9737A4-7505-8050-A133-CF245B6720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4DA77BF-ED01-521B-4AFE-AD0B5D23C8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0ACB367-0CAF-32A5-77A7-A5F302F4414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C7A462-2B13-F96D-9F77-EE69E2AD60E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5CC525-27F7-1BDC-21D4-1E83007A969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067D0E-FC20-1C7C-2DB8-E6FCD0A022B8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4BF6BF1F-6A30-573F-5352-0552E4917F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D8D06CA-5D90-5D5C-FE12-B3CA67110494}"/>
              </a:ext>
            </a:extLst>
          </p:cNvPr>
          <p:cNvSpPr txBox="1"/>
          <p:nvPr/>
        </p:nvSpPr>
        <p:spPr>
          <a:xfrm>
            <a:off x="1721214" y="4084191"/>
            <a:ext cx="64198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اَلْكَلِمَةُ </a:t>
            </a:r>
            <a:r>
              <a:rPr lang="ar-MA" sz="4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ٱلْجامِعَةُ</a:t>
            </a:r>
            <a:r>
              <a:rPr lang="ar-MA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رِياضَاتٌ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2F56E02-78D8-3DE8-4AE7-28BDC759E6D4}"/>
              </a:ext>
            </a:extLst>
          </p:cNvPr>
          <p:cNvSpPr txBox="1"/>
          <p:nvPr/>
        </p:nvSpPr>
        <p:spPr>
          <a:xfrm>
            <a:off x="676592" y="211049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كُرَةُ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ٱلْقَدَمِ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– اَلْجَرْيُ – اَلسِّباحَةُ -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اَلْكَراطي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10007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C39DC-B2ED-C26F-E11C-AD0BC4AF9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B4658D-CF32-BCA8-8EA4-853925FF4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سلسلة أخرى؟ اكتبوا الكلمة الجامعة لها.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DBC135-4E0A-6904-479E-87E7404565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D5E84E-5472-7665-502D-4225FCB46C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9C5162A-794A-7150-42FF-0DE71022C7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ACF34E-6FC5-C7A1-83FE-3359001F6D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5185F90-D092-3C99-15B1-4487EDFEB3B9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CA47A9-B28A-1D13-9B73-039D838092A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3B113C-C2EC-87FF-F09D-E87F99F1CE1E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FE4088-3BE5-F66A-4E24-848885F5EAC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34F3DD52-49FA-F7F8-CCC2-518A6DD677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7876994-0A14-7A32-CA01-E2D0DC637C8D}"/>
              </a:ext>
            </a:extLst>
          </p:cNvPr>
          <p:cNvSpPr txBox="1"/>
          <p:nvPr/>
        </p:nvSpPr>
        <p:spPr>
          <a:xfrm>
            <a:off x="1721214" y="4084191"/>
            <a:ext cx="64198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اَلْكَلِمَةُ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ٱلْجامِعَةُ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.............................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480F096-4002-281A-7C93-D9589B795574}"/>
              </a:ext>
            </a:extLst>
          </p:cNvPr>
          <p:cNvSpPr txBox="1"/>
          <p:nvPr/>
        </p:nvSpPr>
        <p:spPr>
          <a:xfrm>
            <a:off x="676592" y="211049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كَأْسٌ– إِبْريقٌ – صَحْنٌ - مِلْعَقَةٌ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93374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59D4A-4561-B300-ABB0-EB15D3FF4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3B2DC-1B08-36C8-C06D-500B3BA56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94" y="756000"/>
            <a:ext cx="7086479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 ألواحكم. هل تتفقون مع هذه الإجابة؟ كيف توصلت للجواب؟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E45BA08-7F33-F454-9A33-46A15AB163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97F194-7C95-21E7-93C0-C3650B7EA0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76A2EF-011F-0E99-F454-A7D3F28BF4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AFBA83-EB71-76D3-C3BA-750378B403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25DC77B-F2CE-4177-C5CA-E72627CC2917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DB2C3B-82DA-CE8E-89D8-12986935B74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2C28F9-C8CD-8FEC-250B-41C598349B47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578BEF5-EE11-0932-FF0A-B6F7F55FC7D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26DDD70-B413-4E58-869E-A83DBFF5CC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Google Shape;702;p155">
            <a:extLst>
              <a:ext uri="{FF2B5EF4-FFF2-40B4-BE49-F238E27FC236}">
                <a16:creationId xmlns:a16="http://schemas.microsoft.com/office/drawing/2014/main" id="{FED72E81-C495-E99D-B57B-80569D3F73E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79101" y="1584000"/>
            <a:ext cx="2810530" cy="19004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D7E93A8-7EE2-5B56-07D7-1A1E98325D67}"/>
              </a:ext>
            </a:extLst>
          </p:cNvPr>
          <p:cNvSpPr txBox="1"/>
          <p:nvPr/>
        </p:nvSpPr>
        <p:spPr>
          <a:xfrm>
            <a:off x="1431286" y="4704601"/>
            <a:ext cx="64198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اَلْكَلِمَةُ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ٱلْجامِعَةُ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654772-AFDC-F53D-610F-B7EEB2B9B09D}"/>
              </a:ext>
            </a:extLst>
          </p:cNvPr>
          <p:cNvSpPr txBox="1"/>
          <p:nvPr/>
        </p:nvSpPr>
        <p:spPr>
          <a:xfrm>
            <a:off x="801286" y="3429000"/>
            <a:ext cx="7790815" cy="78319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كَأْسٌ– إِبْريقٌ – صَحْنٌ - مِلْعَقَةٌ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36456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5A65E-92EA-7269-07F2-FD34EA692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58775-1449-185E-898B-235ABC70B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04CDE70-A9B7-EC87-6670-CD08D02F93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3CB11-37A9-B5BC-4ADB-F68702B818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2A5C88B-7AF5-DC0D-B33D-D174A98E21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91D7E5-621F-2619-B251-6047ED33BA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806E0C6-3402-4EA1-C19F-3A5FB1C2B67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59FB25-566B-9B9C-ABB5-16BB4020D1B2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1C7A40-E88A-EC60-4238-72BD647C8B2F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24C235-9EA3-4DEF-EAD1-0A6528CB5CF1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DCA33CAA-6BE5-099D-B19B-0BBDEAA805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6073E40-56F5-52D1-D5A4-461A310E4BD8}"/>
              </a:ext>
            </a:extLst>
          </p:cNvPr>
          <p:cNvSpPr txBox="1"/>
          <p:nvPr/>
        </p:nvSpPr>
        <p:spPr>
          <a:xfrm>
            <a:off x="1531491" y="4320165"/>
            <a:ext cx="64198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اَلْكَلِمَةُ 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ٱلْجامِعَةُ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اَلْأَواني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68C893F-0282-2550-998C-3968DCA1AF31}"/>
              </a:ext>
            </a:extLst>
          </p:cNvPr>
          <p:cNvSpPr txBox="1"/>
          <p:nvPr/>
        </p:nvSpPr>
        <p:spPr>
          <a:xfrm>
            <a:off x="486869" y="2346473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كَأْسٌ– إِبْريقٌ – صَحْنٌ - مِلْعَقَةٌ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24880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026D1-BAEE-B2A5-C7D1-F6C2BFEED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31CA70-15C6-E1C0-F18B-6331CCF85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الآن هذه سلسلة كلمات. ستكتبون على ألواحكم الكلمة الدخيلة.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5905B10-F6FB-A0D3-D585-E031529395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7ED5302-4F9B-4727-7743-6A8DD3794E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B35B79-17C5-657D-3CC2-3C678AC205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945E3AA-C800-F37E-C6CB-E0D92C1EDC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E5FFC79-8F51-7CCF-B121-A434FB32F6B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744F4D-27FD-9F47-0550-604CCEB32B1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86954D-2EE6-5105-515E-4D793B31FC7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43FB42-845C-0E5D-81C5-37E65875462A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6C0642-8FF5-8E96-D429-89F365E6C201}"/>
              </a:ext>
            </a:extLst>
          </p:cNvPr>
          <p:cNvSpPr txBox="1"/>
          <p:nvPr/>
        </p:nvSpPr>
        <p:spPr>
          <a:xfrm>
            <a:off x="676592" y="2808590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مَدْرَسَةٌ – كَريمٌ – يَجْلِسُ - بابٌ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59F211BD-07D5-A371-A5DC-E0910912BD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2256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F9F70-15C1-3F38-5076-CA7EEE114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DD2927-E427-7443-85F9-5B98B3257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94" y="756000"/>
            <a:ext cx="7086479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 ألواحكم. هل تتفقون مع هذه الإجابة؟ كيف حددت إجابتك؟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AA4780-198A-ADA9-1CEA-5F98D16561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6340D5-F1AA-AD41-DBC8-13CD49E64A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42298B-9C7B-676B-A42A-12566DBE4B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802B24E-0F30-83B0-6CED-1EF6510FC0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8B54F26-102F-0368-E445-DA6C6D22FB99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32663E-47F0-1D34-51E4-B99BEC95D58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41D473-A22C-5760-847B-A57B72EB985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C71570-F6DB-79A5-DCB7-97EB52F1392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9284853F-7BE9-7D85-B0DD-47A4266D4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Google Shape;702;p155">
            <a:extLst>
              <a:ext uri="{FF2B5EF4-FFF2-40B4-BE49-F238E27FC236}">
                <a16:creationId xmlns:a16="http://schemas.microsoft.com/office/drawing/2014/main" id="{DAC42979-7269-C8A5-ACC0-20DD28D81E2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79101" y="1584000"/>
            <a:ext cx="2810530" cy="19004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02D8F9A-3C5C-942A-BA12-00F937DA874F}"/>
              </a:ext>
            </a:extLst>
          </p:cNvPr>
          <p:cNvSpPr txBox="1"/>
          <p:nvPr/>
        </p:nvSpPr>
        <p:spPr>
          <a:xfrm>
            <a:off x="676592" y="3553245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مَدْرَسَةٌ – كَريمٌ – يَجْلِسُ - بابٌ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64478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E8778-99C3-8F15-E722-B299B94FC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F8B181-4ED8-D6B7-F267-5D40F6312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انتبهوا للتصحيح. الكلمة الدخيلة هي: يجلس.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404FA9-35AC-0383-3F73-4A21910232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B4E391-DC40-5950-4C77-F1DC85B811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CA9C46C-1119-2979-6A60-DDF65DDB45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2BA5A10-EED8-3100-2C04-8A43890150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8A58456-3A74-AACE-452F-54A82E9B789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6594DB-B26B-5153-C0E6-E5FEEB6C4EB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31CF72-9C14-F818-C604-6955EBD897C0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C15BBE-A115-F082-589A-E0B55698A1A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12298056-94FE-8AEA-943E-4DB722144E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48E8804-6E19-C4EA-5D6F-AB252092CD2F}"/>
              </a:ext>
            </a:extLst>
          </p:cNvPr>
          <p:cNvSpPr txBox="1"/>
          <p:nvPr/>
        </p:nvSpPr>
        <p:spPr>
          <a:xfrm>
            <a:off x="676592" y="3041967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مَدْرَسَةٌ – كَريمٌ – يَجْلِسُ - بابٌ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5DCFA815-CFA7-1BA4-02D8-FD2F4B0BAAAA}"/>
              </a:ext>
            </a:extLst>
          </p:cNvPr>
          <p:cNvSpPr/>
          <p:nvPr/>
        </p:nvSpPr>
        <p:spPr>
          <a:xfrm>
            <a:off x="2868255" y="3079558"/>
            <a:ext cx="1789471" cy="910636"/>
          </a:xfrm>
          <a:prstGeom prst="mathMultiply">
            <a:avLst>
              <a:gd name="adj1" fmla="val 3749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F2BEBD-7E13-71C4-20CF-F26EE54BA1DE}"/>
              </a:ext>
            </a:extLst>
          </p:cNvPr>
          <p:cNvSpPr txBox="1"/>
          <p:nvPr/>
        </p:nvSpPr>
        <p:spPr>
          <a:xfrm>
            <a:off x="2389452" y="5058141"/>
            <a:ext cx="28120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كَلِمَةٌ دَخيلَةٌ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CE7D9CE-A4D2-F97E-803E-6F71C6BC999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403661" y="4181396"/>
            <a:ext cx="685543" cy="68554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7565095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9725C-C8A2-63D2-6E5A-0AA13F902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85D8B3-9DFE-DF18-CBF5-2B9A0111C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سلسلة أخرى. اكتبوا الكلمة الدخيلة على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FF76AF6-6B8D-4BD5-BBE8-966105D622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D26EAA-1DD2-D8C2-64C1-F9760C981D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DAB117-2185-CF3C-F779-F0EC7AC6C6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8B04F5-121A-1EFD-A55F-EFF6A99280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F64B35B-6B6A-4DCA-E53A-010CBF3B3A1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69FA98-69A5-5E99-988A-66FE058A9D5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A190E2-21C3-CFC3-CB03-A03FBC723FBB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B0DD1E-0F7F-6FEB-87C0-C6153B45668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B14F9F-B006-7911-96DD-3453588488F6}"/>
              </a:ext>
            </a:extLst>
          </p:cNvPr>
          <p:cNvSpPr txBox="1"/>
          <p:nvPr/>
        </p:nvSpPr>
        <p:spPr>
          <a:xfrm>
            <a:off x="676592" y="296929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دَرّاجَةٌ – هاتِفٌ - سَيّارَةٌ - قِطارٌ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4DD08B72-0F52-E749-F3D2-2F1CD43DBB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49278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18AF2-DFEB-6581-A4C5-7CA38CEEE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617609-B0A9-A8AE-F29B-A1FA2C054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94" y="756000"/>
            <a:ext cx="7086479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 ألواحكم. هل تتفقون مع هذه الإجابة؟ كيف عرفت ذلك؟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B512812-0C5B-0B50-86F3-A92F8B84CA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A89D69E-2AA7-2E94-12EA-A028E49732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ECC809-1B16-14D6-B1E1-AD8D6C2920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E5ADD3-0457-37EF-6720-48DE9E705C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52518F7-C98B-AF38-F106-68D9E51BA31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3433E1-66BE-3D45-4B32-7A98E2C96D2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C23CD0-11B2-84E1-56D4-E008E59AC0F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2E55BC2-3678-5B5E-4790-9821D55CC9D8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78B1C060-5F4A-E0E3-C484-2F1DB15941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Google Shape;702;p155">
            <a:extLst>
              <a:ext uri="{FF2B5EF4-FFF2-40B4-BE49-F238E27FC236}">
                <a16:creationId xmlns:a16="http://schemas.microsoft.com/office/drawing/2014/main" id="{D3C0614D-FE67-990A-264C-6EB795A18A2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79101" y="1584000"/>
            <a:ext cx="2810530" cy="19004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2DFA9A8-8BD1-DCDB-DD99-43053A0212B6}"/>
              </a:ext>
            </a:extLst>
          </p:cNvPr>
          <p:cNvSpPr txBox="1"/>
          <p:nvPr/>
        </p:nvSpPr>
        <p:spPr>
          <a:xfrm>
            <a:off x="676592" y="370041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دَرّاجَةٌ – هاتِفٌ - سَيّارَةٌ - قِطارٌ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80738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4B995-9FFD-910F-3924-87E9AF21B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A9934-1106-390A-86D7-56836DE75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انتبهوا للتصحيح. الكلمة الدخيلة هي: هاتف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342DE04-EE14-4525-FBE9-A5D5FAE16C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BFE9E9-951A-1DD0-F042-4307682571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060DEF-97DD-F30F-0D1B-DB53B4D7F7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AC9CEF9-06A1-2BDD-057E-9FCFBA9D9E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D2EA60C-12B4-9FBA-C955-B55574D34B8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3A87EE-17D5-FDE1-8D39-2D63B4A46D5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164E69-C9F3-2533-C7EE-86339DACD1F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9C496B-EE5D-B756-3529-EBA31825D8E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0A736FC4-80F1-897A-2689-8371FFBF2C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14A771-AFEF-7334-3BBC-63DBC59279E6}"/>
              </a:ext>
            </a:extLst>
          </p:cNvPr>
          <p:cNvSpPr txBox="1"/>
          <p:nvPr/>
        </p:nvSpPr>
        <p:spPr>
          <a:xfrm>
            <a:off x="676592" y="296929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دَرّاجَةٌ – هاتِفٌ - سَيَّارَةٌ - قِطارٌ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E6B7D939-B51B-7372-1F64-64C35DDD777F}"/>
              </a:ext>
            </a:extLst>
          </p:cNvPr>
          <p:cNvSpPr/>
          <p:nvPr/>
        </p:nvSpPr>
        <p:spPr>
          <a:xfrm>
            <a:off x="4128255" y="3006890"/>
            <a:ext cx="1789471" cy="910636"/>
          </a:xfrm>
          <a:prstGeom prst="mathMultiply">
            <a:avLst>
              <a:gd name="adj1" fmla="val 3749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2173E88-F0CE-2732-F60D-EADC662AA467}"/>
              </a:ext>
            </a:extLst>
          </p:cNvPr>
          <p:cNvSpPr txBox="1"/>
          <p:nvPr/>
        </p:nvSpPr>
        <p:spPr>
          <a:xfrm>
            <a:off x="3691622" y="4930322"/>
            <a:ext cx="28120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كَلِمَةٌ دَخيلَةٌ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C48CD5C-5B22-5187-9B84-076A80D9B81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4705831" y="4053577"/>
            <a:ext cx="685543" cy="68554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5184768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50000"/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قطرة ماء: إنتاج حكاية جديدة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5132" y="97175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DE6705-10E2-AB50-4E4D-CEAF3BDC250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7" r="-13147"/>
          <a:stretch>
            <a:fillRect/>
          </a:stretch>
        </p:blipFill>
        <p:spPr>
          <a:xfrm>
            <a:off x="7260696" y="1991965"/>
            <a:ext cx="720000" cy="72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3FDB9C-28D0-3941-8D1F-5A54BA0B6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09" y="684000"/>
            <a:ext cx="7231164" cy="612000"/>
          </a:xfrm>
        </p:spPr>
        <p:txBody>
          <a:bodyPr>
            <a:noAutofit/>
          </a:bodyPr>
          <a:lstStyle/>
          <a:p>
            <a:pPr rtl="0"/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حصة الاستماع والتحدث، ستتدربون على إنتاج حكاية جديدة تشبه حكاية «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قطرة ماء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».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10A88-F7A8-41F8-1291-C46A663A94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08604-64F1-8537-816B-299197C6B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775FA2-056D-22A9-490E-4B706F6B4E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1323-D204-C4B7-3800-541FB9BA1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7391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0BB135-B817-3784-AFB9-D412C2AF29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12458-58D3-320C-3D53-C62379B9036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68F53C-AB35-8A8C-EAD1-0D4E78676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809737-6D44-92C3-8A19-4FF231FFED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48270F-C786-3E3C-CED5-FBCC84469094}"/>
              </a:ext>
            </a:extLst>
          </p:cNvPr>
          <p:cNvSpPr txBox="1"/>
          <p:nvPr/>
        </p:nvSpPr>
        <p:spPr>
          <a:xfrm>
            <a:off x="357809" y="3013502"/>
            <a:ext cx="8484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إِنْتاجُ حِكايَةٍ جَديدَةٍ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5F4CF0C-1DB1-4056-52E4-ADA1C9B5A3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C6DEC-498C-053D-A4DA-55FD5537E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A2C694A-6EBF-2185-44B8-B654084AC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92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هذه مشاهد جديدة معبرة عن مقاطع البداية والوسط والنهاية. لاحظوها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16CF3B0E-084D-C0EB-DE26-5D8172D434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BC3261-C469-81F6-A6A2-D0AA8CDFC3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C93700-254C-B2C8-EBC3-581B3D9864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87E1CE-5627-4B4B-F79B-D88628A05E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49C7491-61D6-04B7-B5AA-DBA54DCE18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44CB7CE-0EE2-3C8F-9250-20007A4B44D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8A7F18-7F3F-3ED1-7DAC-8CE05814B7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AE3B70-03F8-F4BB-C117-519A9860313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CAE71DB-2DD6-25FF-3EB9-23371F37A1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733511F-EAAA-0E30-5727-355BC48AE60D}"/>
              </a:ext>
            </a:extLst>
          </p:cNvPr>
          <p:cNvGrpSpPr/>
          <p:nvPr/>
        </p:nvGrpSpPr>
        <p:grpSpPr>
          <a:xfrm>
            <a:off x="6593599" y="1477378"/>
            <a:ext cx="1499301" cy="1038588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CEFBC84-1C06-DC6A-DE97-9CAE2C4E84F7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EB4F250A-5F4D-9DB1-6E68-A946F2DB8D15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6DCF82BD-7B69-F731-207B-F91ED3876243}"/>
              </a:ext>
            </a:extLst>
          </p:cNvPr>
          <p:cNvGrpSpPr/>
          <p:nvPr/>
        </p:nvGrpSpPr>
        <p:grpSpPr>
          <a:xfrm>
            <a:off x="3613603" y="1440486"/>
            <a:ext cx="1670455" cy="785424"/>
            <a:chOff x="5196349" y="2407068"/>
            <a:chExt cx="2010696" cy="93306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F64842C-20B3-566F-2C3F-75480306CC4D}"/>
                </a:ext>
              </a:extLst>
            </p:cNvPr>
            <p:cNvSpPr/>
            <p:nvPr/>
          </p:nvSpPr>
          <p:spPr>
            <a:xfrm>
              <a:off x="5196349" y="2753032"/>
              <a:ext cx="2010696" cy="587102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40EA78CD-6B93-FD16-4D22-C3A2A8D629D3}"/>
                </a:ext>
              </a:extLst>
            </p:cNvPr>
            <p:cNvSpPr/>
            <p:nvPr/>
          </p:nvSpPr>
          <p:spPr>
            <a:xfrm>
              <a:off x="5913698" y="2407068"/>
              <a:ext cx="539875" cy="473782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542F2EC5-7F90-F975-0B0B-C3943BF22B56}"/>
              </a:ext>
            </a:extLst>
          </p:cNvPr>
          <p:cNvGrpSpPr/>
          <p:nvPr/>
        </p:nvGrpSpPr>
        <p:grpSpPr>
          <a:xfrm>
            <a:off x="829599" y="1478163"/>
            <a:ext cx="1565689" cy="936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FA39FE2-20DA-A0E6-7149-24B814A135E4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B97D5EF-B5E5-7627-EE14-AF7393C0436E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42" name="Image 41">
            <a:extLst>
              <a:ext uri="{FF2B5EF4-FFF2-40B4-BE49-F238E27FC236}">
                <a16:creationId xmlns:a16="http://schemas.microsoft.com/office/drawing/2014/main" id="{2AE8AE6D-0BF1-F92A-9354-58D4661402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6668" y="3232008"/>
            <a:ext cx="2495581" cy="21486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8523ED10-6761-53FF-3CE0-F2961ACCE0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6318" y="2311086"/>
            <a:ext cx="2985426" cy="19856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1102B265-FA90-6AED-D2B9-C995370B96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66319" y="4480923"/>
            <a:ext cx="2983850" cy="21538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4C4BF48E-403C-FCD0-7461-D57C7C964C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0485" y="3176606"/>
            <a:ext cx="2343916" cy="21486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614127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DFFD0-B4FA-F674-A8B5-1E0C6C1B7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C604EA8-944C-5423-09D2-7859306A2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06" y="787804"/>
            <a:ext cx="713280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مشهد، سنكتب جماعة بداية للقصة. نبدأ بتحديد الشخصيات. من في الصورة؟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3A441E-2CA6-2D6F-9BEE-48A8640FEC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77D229-BD52-743E-112B-6E69BAB89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3A7515-EF6B-9C27-1EA0-9862089724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632C7B6-3AC6-7DFD-5548-46D7287E02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C29DB3D-3DCA-0571-DAF4-4EAB6AB9DF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E89DA3-43F4-E9C0-2F55-C303C3E0E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39B3E6-675E-DFCD-6685-E90FAB4F2E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2888C6-D8DC-5019-80DC-591A4C010C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80FB494-EAAA-5F14-10A9-BABDE80FA1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A12758C-DFBA-08CA-ABC4-FFD7C7DD5625}"/>
              </a:ext>
            </a:extLst>
          </p:cNvPr>
          <p:cNvSpPr/>
          <p:nvPr/>
        </p:nvSpPr>
        <p:spPr>
          <a:xfrm>
            <a:off x="3161459" y="1568382"/>
            <a:ext cx="5176790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0DEEF3-4FC1-A87D-6D6A-3943025D9B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2658" y="2420290"/>
            <a:ext cx="5176790" cy="38621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6A5B9F2-BC55-24AF-D870-C6B2CD53C369}"/>
              </a:ext>
            </a:extLst>
          </p:cNvPr>
          <p:cNvSpPr txBox="1"/>
          <p:nvPr/>
        </p:nvSpPr>
        <p:spPr>
          <a:xfrm>
            <a:off x="462115" y="3581934"/>
            <a:ext cx="2847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اَلطِّفْلُ – اَلشَّجَرَةُ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9126AC5-8A0B-2369-7067-FE2A7D98255E}"/>
              </a:ext>
            </a:extLst>
          </p:cNvPr>
          <p:cNvSpPr txBox="1"/>
          <p:nvPr/>
        </p:nvSpPr>
        <p:spPr>
          <a:xfrm>
            <a:off x="1101213" y="2858659"/>
            <a:ext cx="2006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اَلشَّخْصِيّاتُ: </a:t>
            </a:r>
          </a:p>
        </p:txBody>
      </p:sp>
    </p:spTree>
    <p:extLst>
      <p:ext uri="{BB962C8B-B14F-4D97-AF65-F5344CB8AC3E}">
        <p14:creationId xmlns:p14="http://schemas.microsoft.com/office/powerpoint/2010/main" val="25943417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12A8-40BE-A324-7173-A69D4592D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6208B53-9F0A-1B68-DB25-BF2B9994B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06" y="787804"/>
            <a:ext cx="713280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الآن، أين يوجد الطفل؟ ومتى؟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B90BDF-8754-0116-0D2D-559A5AF75D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FD04DC-AFD4-11F9-640F-960673F0C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8FA80F-B289-A0D5-634D-9CFCE46201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089B212-FAB1-C087-6D23-5BB4DB26BC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FA62B7D-C0BA-AE24-73DF-B76E2156D98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2E72EA-9887-3C44-DA61-BBA0E2C2BF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4BFFC1-658D-3351-0F4B-223633EC8C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1B7F06D-802A-FBA9-0C83-97E2882CA9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A0C26D2-7D20-C4D8-B8A3-15956C7C32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436F1B7-04D0-2957-67AC-096F37D430E6}"/>
              </a:ext>
            </a:extLst>
          </p:cNvPr>
          <p:cNvSpPr/>
          <p:nvPr/>
        </p:nvSpPr>
        <p:spPr>
          <a:xfrm>
            <a:off x="3161459" y="1568382"/>
            <a:ext cx="5176790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C79F45-4618-06B0-CE37-F06B0B00D2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2658" y="2420290"/>
            <a:ext cx="5176790" cy="38621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4EE778A-82D0-E2C5-F219-6A192624D0F6}"/>
              </a:ext>
            </a:extLst>
          </p:cNvPr>
          <p:cNvSpPr txBox="1"/>
          <p:nvPr/>
        </p:nvSpPr>
        <p:spPr>
          <a:xfrm>
            <a:off x="462115" y="3581934"/>
            <a:ext cx="28470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في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في يَوْمٍ حارٍّ.</a:t>
            </a:r>
            <a:endParaRPr lang="fr-FR" sz="4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EA554FD-633A-B8DF-8D19-22F7341E793A}"/>
              </a:ext>
            </a:extLst>
          </p:cNvPr>
          <p:cNvSpPr txBox="1"/>
          <p:nvPr/>
        </p:nvSpPr>
        <p:spPr>
          <a:xfrm>
            <a:off x="260554" y="2858659"/>
            <a:ext cx="2847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أَيْنَ وَمَتى؟</a:t>
            </a:r>
          </a:p>
        </p:txBody>
      </p:sp>
    </p:spTree>
    <p:extLst>
      <p:ext uri="{BB962C8B-B14F-4D97-AF65-F5344CB8AC3E}">
        <p14:creationId xmlns:p14="http://schemas.microsoft.com/office/powerpoint/2010/main" val="381479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8A071-4F50-9E6A-9879-CD760EB69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C0EBBC7-7A82-8D23-7061-3DABE8F01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06" y="787804"/>
            <a:ext cx="713280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الآن، نحدد الأحداث. ماذا كان يَفْعَلُ الطفل؟ ماذا يريد؟ ماذا سمعَ فجأةً؟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C883568-4FFD-7065-B290-8F2ABA13C4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9A12C5-CF20-66A1-C5BC-C24CD3B6D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CEF1C80-F374-5E81-3057-B919AF4F49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91FAAF-4933-A6F7-4ADD-8A5B51D835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B2D6AF-E812-F52B-C003-66B8121C94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0A6363-31EB-4C06-2881-6C8354C89A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97009C-CB76-C3E4-02F2-9A24249317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9C70E7-CB69-1539-5E2B-27DC199295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ED818F9-948D-8F8D-9E37-60A68D03AB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89C06F7-6BDF-BDFA-DF73-5B7229838F2A}"/>
              </a:ext>
            </a:extLst>
          </p:cNvPr>
          <p:cNvSpPr/>
          <p:nvPr/>
        </p:nvSpPr>
        <p:spPr>
          <a:xfrm>
            <a:off x="3161459" y="1568382"/>
            <a:ext cx="5176790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BD73B20-D666-131F-7FF1-0707CE3231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0240" y="2858659"/>
            <a:ext cx="4589207" cy="34238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329AE9B-B970-D81F-3A6C-39DF176ACB23}"/>
              </a:ext>
            </a:extLst>
          </p:cNvPr>
          <p:cNvSpPr txBox="1"/>
          <p:nvPr/>
        </p:nvSpPr>
        <p:spPr>
          <a:xfrm>
            <a:off x="619975" y="2831622"/>
            <a:ext cx="3676335" cy="31700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-كانَ </a:t>
            </a:r>
            <a:r>
              <a:rPr lang="ar-MA" sz="40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ٱلطِّفْلُ</a:t>
            </a:r>
            <a:r>
              <a:rPr lang="ar-MA" sz="40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يَتَجَوَّلُ.</a:t>
            </a:r>
          </a:p>
          <a:p>
            <a:pPr algn="r" rtl="1"/>
            <a:r>
              <a:rPr lang="ar-MA" sz="40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-شَعَرَ </a:t>
            </a:r>
            <a:r>
              <a:rPr lang="ar-MA" sz="40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بٱلتَّعَبِ</a:t>
            </a:r>
            <a:r>
              <a:rPr lang="ar-MA" sz="40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  <a:p>
            <a:pPr algn="r" rtl="1"/>
            <a:r>
              <a:rPr lang="ar-MA" sz="40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-اِقْتَرَبَ مِنْ شَجَرَةٍ كَبيرَةً.</a:t>
            </a:r>
          </a:p>
          <a:p>
            <a:pPr algn="r" rtl="1"/>
            <a:r>
              <a:rPr lang="ar-MA" sz="40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-سَمِعَ صَوْتَ </a:t>
            </a:r>
            <a:r>
              <a:rPr lang="ar-MA" sz="40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ٱلشَّجَرَةِ</a:t>
            </a:r>
            <a:r>
              <a:rPr lang="ar-MA" sz="40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فَٱنْدَهَشَ</a:t>
            </a:r>
            <a:r>
              <a:rPr lang="ar-MA" sz="40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كَثيراً.</a:t>
            </a:r>
            <a:endParaRPr lang="fr-FR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3517FE-4B24-CDB8-245A-2EDB814133C1}"/>
              </a:ext>
            </a:extLst>
          </p:cNvPr>
          <p:cNvSpPr txBox="1"/>
          <p:nvPr/>
        </p:nvSpPr>
        <p:spPr>
          <a:xfrm>
            <a:off x="341906" y="2067025"/>
            <a:ext cx="2847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اَلْأَحْداثُ:</a:t>
            </a:r>
          </a:p>
        </p:txBody>
      </p:sp>
    </p:spTree>
    <p:extLst>
      <p:ext uri="{BB962C8B-B14F-4D97-AF65-F5344CB8AC3E}">
        <p14:creationId xmlns:p14="http://schemas.microsoft.com/office/powerpoint/2010/main" val="31815771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1CB1D-2F09-703F-B41A-5B5F40EC3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39C45625-3C84-4A8A-4515-6B5F820D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06" y="787804"/>
            <a:ext cx="713280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أمامكم دقيقة للتفكير لإنتاج بداية مناسبة ومشوقة للقصة تتضمن العناصر أمامكم.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CF91BC1-268B-18F1-1866-A4AAFA8B6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792BCE-A4D7-257D-5CD2-0513E830F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5CF085-6E37-F8D1-67CC-51E25FB7DE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B4E134-27F0-20DA-3090-66842057E7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48DAB34-DBAD-DED2-DF99-ACC3B04945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B26DB1-09D5-5046-2185-C2237106FB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9A75D0-DF21-65A2-30F2-887B21A54CF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DA6BB7D-06A7-6B4F-253A-79A46D68D8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55B4228-EEF3-BE3D-0877-FCE509243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64BA88-E6A4-CA67-08CD-2EC1DA0EF5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6326" y="1762187"/>
            <a:ext cx="2477180" cy="18481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D5CBC98-8729-2FE3-C651-4F1CC93D9491}"/>
              </a:ext>
            </a:extLst>
          </p:cNvPr>
          <p:cNvSpPr txBox="1"/>
          <p:nvPr/>
        </p:nvSpPr>
        <p:spPr>
          <a:xfrm>
            <a:off x="393594" y="2836466"/>
            <a:ext cx="2477181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-كانَ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ٱلطِّفْلُ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يَتَجَوَّلُ.</a:t>
            </a:r>
          </a:p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-شَعَرَ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بٱلتَّعَبِ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-اِقْتَرَبَ مِنْ شَجَرَةٍ كَبيرَةً.</a:t>
            </a:r>
          </a:p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-سَمِعَ صَوْتَ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ٱلشَّجَرَةِ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فَٱنْدَهَشَ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كَثيراً.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E8C5FE2-58F8-616B-0CCF-EAD3DEF38925}"/>
              </a:ext>
            </a:extLst>
          </p:cNvPr>
          <p:cNvSpPr txBox="1"/>
          <p:nvPr/>
        </p:nvSpPr>
        <p:spPr>
          <a:xfrm>
            <a:off x="750494" y="2175180"/>
            <a:ext cx="1740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اَلْأَحْداثُ: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18430E-C2DC-9A74-0A42-7D9D678CE15B}"/>
              </a:ext>
            </a:extLst>
          </p:cNvPr>
          <p:cNvSpPr txBox="1"/>
          <p:nvPr/>
        </p:nvSpPr>
        <p:spPr>
          <a:xfrm>
            <a:off x="3624507" y="2944621"/>
            <a:ext cx="14086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-في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</a:p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-في يَوْمٍ حارٍّ.</a:t>
            </a:r>
            <a:endParaRPr lang="fr-FR" sz="3200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C45260-A942-5333-5DFF-ACB8DDF8019E}"/>
              </a:ext>
            </a:extLst>
          </p:cNvPr>
          <p:cNvSpPr txBox="1"/>
          <p:nvPr/>
        </p:nvSpPr>
        <p:spPr>
          <a:xfrm>
            <a:off x="3422173" y="2175180"/>
            <a:ext cx="1740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مَتى وَأَيْنَ؟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CA4AA6F-2E52-8866-F1D3-791EC00085D8}"/>
              </a:ext>
            </a:extLst>
          </p:cNvPr>
          <p:cNvSpPr txBox="1"/>
          <p:nvPr/>
        </p:nvSpPr>
        <p:spPr>
          <a:xfrm>
            <a:off x="6046839" y="4333575"/>
            <a:ext cx="2208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اَلطِّفْلُ – اَلشَّجَرَةُ</a:t>
            </a:r>
            <a:endParaRPr lang="fr-FR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29BE4D2-4EB5-36FB-DCD3-DA66192700BD}"/>
              </a:ext>
            </a:extLst>
          </p:cNvPr>
          <p:cNvSpPr txBox="1"/>
          <p:nvPr/>
        </p:nvSpPr>
        <p:spPr>
          <a:xfrm>
            <a:off x="6046839" y="3610300"/>
            <a:ext cx="2006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اَلشَّخْصِيّاتُ: </a:t>
            </a:r>
          </a:p>
        </p:txBody>
      </p:sp>
    </p:spTree>
    <p:extLst>
      <p:ext uri="{BB962C8B-B14F-4D97-AF65-F5344CB8AC3E}">
        <p14:creationId xmlns:p14="http://schemas.microsoft.com/office/powerpoint/2010/main" val="186930781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C5AFE-A9A4-AEDD-BCA0-DC468C5FC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5F37F90-2BA6-929A-3028-BFA9E9F58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135" y="787804"/>
            <a:ext cx="7266039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من يقدم إجابته أمام زملائه؟    -هل قدم الشخصيات والزمان والمكان والأحداث والتشويق؟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F0AB35D-222B-4195-C5BD-3088EBADDB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FE54549-04C8-63CA-09B8-01B1C4C22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469FB0-F04B-9E25-AA8B-65B76DCF8C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834011-5837-21C6-4B7F-4B419B6537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3D4AFC-68C5-79B5-E18A-30024A7D7F2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9F64C0-F1EE-C971-2BFF-08AC03E6967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639CF7-04B9-2F99-21E1-35D868B9887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B7372C-8316-4776-2439-00B39C481A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033DDD7-0691-3DAE-E724-BA4D60C1C9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D391E8-E665-7797-E29E-4409D9F2C5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6326" y="1762187"/>
            <a:ext cx="2477180" cy="18481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F816788-C542-5BB5-D3F6-418C82A34D76}"/>
              </a:ext>
            </a:extLst>
          </p:cNvPr>
          <p:cNvSpPr txBox="1"/>
          <p:nvPr/>
        </p:nvSpPr>
        <p:spPr>
          <a:xfrm>
            <a:off x="393594" y="2836466"/>
            <a:ext cx="2477181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-كانَ يَتَجَوَّلُ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ٱلطِّفْلُ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-شَعَرَ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بٱلتَّعَبِ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-اِقْتَرَبَ مِنْ شَجَرَةٍ كَبيرَةً.</a:t>
            </a:r>
          </a:p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-سَمِعَ صَوْتَ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ٱلشَّجَرَةِ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فَٱنْدَهَشَ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كَثيراً.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2D7A984-3C4D-B4EA-05EE-FB8B72468F07}"/>
              </a:ext>
            </a:extLst>
          </p:cNvPr>
          <p:cNvSpPr txBox="1"/>
          <p:nvPr/>
        </p:nvSpPr>
        <p:spPr>
          <a:xfrm>
            <a:off x="750494" y="2175180"/>
            <a:ext cx="1740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اَلْأَحْداثُ: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803B0F7-97F6-3731-B6B1-69CA52F31651}"/>
              </a:ext>
            </a:extLst>
          </p:cNvPr>
          <p:cNvSpPr txBox="1"/>
          <p:nvPr/>
        </p:nvSpPr>
        <p:spPr>
          <a:xfrm>
            <a:off x="3624507" y="2944621"/>
            <a:ext cx="14086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-في </a:t>
            </a:r>
            <a:r>
              <a:rPr lang="ar-MA" sz="3200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</a:p>
          <a:p>
            <a:pPr algn="r" rtl="1"/>
            <a:r>
              <a:rPr lang="ar-MA" sz="32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-في يَوْمٍ حارٍّ.</a:t>
            </a:r>
            <a:endParaRPr lang="fr-FR" sz="3200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6D313BB-85F8-A086-1DC8-4D9A0B13BA1D}"/>
              </a:ext>
            </a:extLst>
          </p:cNvPr>
          <p:cNvSpPr txBox="1"/>
          <p:nvPr/>
        </p:nvSpPr>
        <p:spPr>
          <a:xfrm>
            <a:off x="3422173" y="2175180"/>
            <a:ext cx="1740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مَتى وَأَيْنَ؟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5FCF871-E22E-F7BE-2D17-81A1393B7452}"/>
              </a:ext>
            </a:extLst>
          </p:cNvPr>
          <p:cNvSpPr txBox="1"/>
          <p:nvPr/>
        </p:nvSpPr>
        <p:spPr>
          <a:xfrm>
            <a:off x="6046839" y="4333575"/>
            <a:ext cx="2208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اَلطِّفْلُ – اَلشَّجَرَةُ</a:t>
            </a:r>
            <a:endParaRPr lang="fr-FR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B7456A0-067E-3360-A142-4F5306787F59}"/>
              </a:ext>
            </a:extLst>
          </p:cNvPr>
          <p:cNvSpPr txBox="1"/>
          <p:nvPr/>
        </p:nvSpPr>
        <p:spPr>
          <a:xfrm>
            <a:off x="6046839" y="3610300"/>
            <a:ext cx="2006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اَلشَّخْصِيّاتُ: </a:t>
            </a:r>
          </a:p>
        </p:txBody>
      </p:sp>
    </p:spTree>
    <p:extLst>
      <p:ext uri="{BB962C8B-B14F-4D97-AF65-F5344CB8AC3E}">
        <p14:creationId xmlns:p14="http://schemas.microsoft.com/office/powerpoint/2010/main" val="152924449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A6FAD-9160-F200-9981-22FE1A90D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8FDB636-934C-0F9A-3B2E-A619A9FA3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إجابة أخرى.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E9DD5A1-EEB9-A0B4-1FD9-2EC1A494A6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65A19A-47C2-0B10-626E-207D96EB0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A9BE60-14C0-F6F3-62FB-223DCC6870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DCED3A-7CF5-1308-CC85-CDF92B9290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DA8CDBA-CDE2-A0A8-2915-A81A398FC3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44263D-5603-D524-21FA-34BB5D6487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DAF360-1460-1A9E-B37D-96BF6310D9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98C01EF-288E-E120-4BE0-A92114B28E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788243A-0127-BF5A-52C9-1168AF59A5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7C7780-5627-B30E-570B-4FFCC0D82D50}"/>
              </a:ext>
            </a:extLst>
          </p:cNvPr>
          <p:cNvSpPr txBox="1"/>
          <p:nvPr/>
        </p:nvSpPr>
        <p:spPr>
          <a:xfrm>
            <a:off x="3713930" y="2842175"/>
            <a:ext cx="4950545" cy="228147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كانَ عُمَرُ يَتَجَوَّلُ في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في يَوْمٍ حارٍّ، فَشَعَرَ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بِٱلتَّعَبِ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ثُمَّ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ٱقْتَرَبَ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مِنْ شَجَرَةٍ كَبيرةٍ لِيَسْتَريحَ في ظِلِّها. وَفَجْأَةً سَمِعَ صَوْتاً غَريباً يَناديهِ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فَٱنْدَهَشَ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كَثيراً ..."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714429-3994-86A8-69A1-A55039EAEB66}"/>
              </a:ext>
            </a:extLst>
          </p:cNvPr>
          <p:cNvSpPr/>
          <p:nvPr/>
        </p:nvSpPr>
        <p:spPr>
          <a:xfrm>
            <a:off x="4950518" y="1978180"/>
            <a:ext cx="2289665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57064CF-ED90-3984-98EB-53F34730D3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59" y="2842175"/>
            <a:ext cx="2477180" cy="18481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62958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B8F7C-C65D-891E-A2AD-22785DE89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A5557A2-46A5-EE43-D50F-DB3321818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23012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نظركم في مقطع الوسط، ماذا تقول الشجرة للطفل؟ ومم تحذره؟ وإلى ماذا تدعوه؟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944239-569D-219C-79A0-0FA3A3C911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67F6B3-C1F5-80A3-DA20-B9C229B17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FBDB52-E934-E25A-4C80-1A74EB15F2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03E32F7-50E7-C04D-A449-7C9CC2A3DC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BDC3C4-D269-44C7-CDB4-11A59C1BF82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705464-AC05-7B2A-191B-D801A3FB5F8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29693C-ECBC-40B4-A9B7-47C8E30814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038C09C-C56F-4BB2-323D-31C1B90917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A952951-1598-9DB1-5BD7-4161ED8B8C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B45CA4A-2D97-14F0-3ADC-3B0944FBA0A8}"/>
              </a:ext>
            </a:extLst>
          </p:cNvPr>
          <p:cNvSpPr/>
          <p:nvPr/>
        </p:nvSpPr>
        <p:spPr>
          <a:xfrm>
            <a:off x="3566652" y="2662084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lvl="0" algn="ctr" defTabSz="914400" rtl="1" eaLnBrk="1" latinLnBrk="0" hangingPunct="1">
              <a:buClr>
                <a:srgbClr val="000000"/>
              </a:buClr>
              <a:defRPr/>
            </a:pP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8D1836A-E910-C71E-49E7-1CB220ECBF0F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F04492C-6937-20E9-17BA-CC140F0552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6126" y="2595258"/>
            <a:ext cx="3158574" cy="21007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3E230C-F005-1DAE-F81A-F568350DF6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668" y="2595258"/>
            <a:ext cx="2983850" cy="21538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521427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F82B-9943-7776-F31F-696EB9B2B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4820BC6-613C-697A-C67D-76BA1523F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23012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حاولوا إنتاج فقرة تعبر عن مقطع الوسط.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D17E070-0BC2-94B1-C98E-41A45BAD51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B3C89A-73AF-1DCD-370B-BC03BE4D1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828586-DAD4-BAC7-73FE-8337B8A573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ACF5CF-2221-21F2-B240-A44B6D3547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290D6AF-64EF-6824-778E-510944CC71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D1AB3E-0C52-2699-2C96-738BBDF4DF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0E8E2D-6C26-0093-0A38-E5BEE0CCDDF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897CA0B-0169-6CED-F865-657E2C30C9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3796634-D8D2-0A65-67F4-9A1D6435DE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F438EB5-739F-DF1F-3506-8998DB6DCF30}"/>
              </a:ext>
            </a:extLst>
          </p:cNvPr>
          <p:cNvSpPr/>
          <p:nvPr/>
        </p:nvSpPr>
        <p:spPr>
          <a:xfrm>
            <a:off x="3566652" y="2662084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lvl="0" algn="ctr" defTabSz="914400" rtl="1" eaLnBrk="1" latinLnBrk="0" hangingPunct="1">
              <a:buClr>
                <a:srgbClr val="000000"/>
              </a:buClr>
              <a:defRPr/>
            </a:pP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E9AB2F-9DAA-1990-6AFF-2F0E7D26C62E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D498E4D-1FB3-A547-7475-EBED2B332F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6126" y="2595258"/>
            <a:ext cx="3158574" cy="21007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D37B688-D26A-BB57-A0A8-48FB0F5437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668" y="2595258"/>
            <a:ext cx="2983850" cy="21538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499904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E48C5-4EAD-FF1B-1BDA-5058225C1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0B6A123-7969-C8DD-CE7C-2F8EC3E33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مقطع الوسط الذي أنتجه؟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E32116E-53F6-DDEA-203C-569B678176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568183-E4F8-1E29-B17C-5AB53F5D5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42C3F6-04F7-0486-9B9B-B723D89E65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1A195D-DF9C-77AF-0997-720A06421C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A9CDCDE-8A20-EF85-54F0-F51A079AE2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864611-BCBE-6D62-DB05-92CFF87F52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8EF520-E090-46DF-8BA5-CB63A0D5EF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6E8793-5BD7-ECA8-1A16-E45E48CDB8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3A9AFEF-2F93-6D00-5CDB-5C5941761042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7C6CC26-8708-963D-C24D-23CE86904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7ECC7F-2893-2625-3ECB-0B45D65170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6126" y="2595258"/>
            <a:ext cx="3158574" cy="21007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F9D4220-E821-E567-CADE-6F0F799181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668" y="2595258"/>
            <a:ext cx="2983850" cy="21538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945832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9142B-A298-EA8E-8586-52005EACD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B52A1C-4787-FA8C-1570-4779E65B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هذه إجابة أخرى.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E04CA2-B64F-147F-031B-D0D3A8C828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7F9D58-D40F-A138-1D06-34A852B5E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1025632-0326-D1E9-BF73-D7618A84E0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7C30B0-A19F-1900-388F-1E3D96DF05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AA94CA-4EEB-50F2-202A-AA6316182EA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E2861A-D67A-2011-D577-4F09DA8FF3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E42349-3022-62FF-DF2B-5441B66284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1869A18-28BA-EF94-C42E-C43B2E3C62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2AE1536-655D-F6BE-BCB0-AF113BE528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45CF0D-A926-B3F6-FA6A-E1313F36052F}"/>
              </a:ext>
            </a:extLst>
          </p:cNvPr>
          <p:cNvSpPr txBox="1"/>
          <p:nvPr/>
        </p:nvSpPr>
        <p:spPr>
          <a:xfrm>
            <a:off x="447789" y="2165350"/>
            <a:ext cx="8248421" cy="391596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قالَتِ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ٱلشَّجَرَةُ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بِصَوْتٍ حَزينٍ: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نَحْنُ نُعاني كَثيراً يا صَغيري، فَبَعْضُ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ٱلنّاسِ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يُخَرِّبونَ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ٱلْغابَةَ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؛ يَقْطَعونَ أَشْجارَها، وَيُلَوِّثونَ ماءَها وَهَواءَها، وَيَقْتُلونَ حَيَواناتِها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ٱلَّتي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تَعيشُ فيها.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نَظَرَ عُمَرُ بِحُزْنٍ إِلى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ٱلْحَيَواناتِ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ٱلْخائِفَةِ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، ثُمَّ سَأَلَ: وَماذا يُمْكِنُني أَنْ أَفْعَلَ لِمُساعَدَتِكُمْ؟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أَجابَتِ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ٱلشَّجَرَةُ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: يُمْكِنُكَ أَنْ تُحافِظَ عَلى نَظافَةِ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، وَتَسْقِيَ نَباتاتِها، وَتَنْصَحَ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ٱلْآخَرينَ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بِحِمايَةِ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ٱلْحَيَواناتِ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وَٱلْمُحافَظَةِ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عَلَى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.</a:t>
            </a:r>
            <a:endParaRPr lang="ar-MA" sz="32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0E94400-99E0-82FE-74CA-4058DF75F0D5}"/>
              </a:ext>
            </a:extLst>
          </p:cNvPr>
          <p:cNvSpPr/>
          <p:nvPr/>
        </p:nvSpPr>
        <p:spPr>
          <a:xfrm>
            <a:off x="341906" y="1368000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811921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DC784-2153-4963-1D7D-061160736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C2DF867-CBD1-C6D0-3F08-71A603F9B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55141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حصلنا على بداية ووسط لحكاية جديدة. من يقرأ؟ -انقلوا الحكاية الجديدة على دفاتر القسم.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2CD832-10F3-D583-852A-517B27110B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BE0E81-C9B5-2111-8356-DCE7CABF9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D01B7A9-97C6-1675-7B67-88434B348F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81E9A1-86B6-9B17-C44A-20D0337A88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7D195A-1C35-4DEE-47D0-3A8A2BEA23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134D64-F65A-AB89-FF46-89A7CDA8A8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A7E95F-8A9D-2983-E310-953116F29B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4A8F744-7841-C39A-B031-B2C950113B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7C33CE8-98F4-8A83-DF33-300F936287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3CA88A-DBF2-B93A-8DC2-676176F3D0B3}"/>
              </a:ext>
            </a:extLst>
          </p:cNvPr>
          <p:cNvSpPr txBox="1"/>
          <p:nvPr/>
        </p:nvSpPr>
        <p:spPr>
          <a:xfrm>
            <a:off x="391751" y="1367141"/>
            <a:ext cx="8304459" cy="55504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Microsoft Uighur" panose="02000000000000000000" pitchFamily="2" charset="-78"/>
                <a:sym typeface="Arial"/>
              </a:rPr>
              <a:t>    كانَ عُمَرُ يَتَجَوَّلُ في </a:t>
            </a:r>
            <a:r>
              <a:rPr lang="ar-MA" sz="3200" b="1" kern="0" dirty="0" err="1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200" b="1" kern="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Microsoft Uighur" panose="02000000000000000000" pitchFamily="2" charset="-78"/>
                <a:sym typeface="Arial"/>
              </a:rPr>
              <a:t> في يَوْمٍ حارٍّ، فَشَعَرَ </a:t>
            </a:r>
            <a:r>
              <a:rPr lang="ar-MA" sz="3200" b="1" kern="0" dirty="0" err="1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Microsoft Uighur" panose="02000000000000000000" pitchFamily="2" charset="-78"/>
                <a:sym typeface="Arial"/>
              </a:rPr>
              <a:t>بِٱلتَّعَبِ</a:t>
            </a:r>
            <a:r>
              <a:rPr lang="ar-MA" sz="3200" b="1" kern="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Microsoft Uighur" panose="02000000000000000000" pitchFamily="2" charset="-78"/>
                <a:sym typeface="Arial"/>
              </a:rPr>
              <a:t>، ثُمَّ </a:t>
            </a:r>
            <a:r>
              <a:rPr lang="ar-MA" sz="3200" b="1" kern="0" dirty="0" err="1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Microsoft Uighur" panose="02000000000000000000" pitchFamily="2" charset="-78"/>
                <a:sym typeface="Arial"/>
              </a:rPr>
              <a:t>ٱقْتَرَبَ</a:t>
            </a:r>
            <a:r>
              <a:rPr lang="ar-MA" sz="3200" b="1" kern="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Microsoft Uighur" panose="02000000000000000000" pitchFamily="2" charset="-78"/>
                <a:sym typeface="Arial"/>
              </a:rPr>
              <a:t> مِنْ شَجَرَةٍ كَبيرةٍ لِيَسْتَريحَ في ظِلِّها. وَفَجْأَةً سَمِعَ صَوْتاً غَريباً يَناديهِ </a:t>
            </a:r>
            <a:r>
              <a:rPr lang="ar-MA" sz="3200" b="1" kern="0" dirty="0" err="1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Microsoft Uighur" panose="02000000000000000000" pitchFamily="2" charset="-78"/>
                <a:sym typeface="Arial"/>
              </a:rPr>
              <a:t>فَٱنْدَهَشَ</a:t>
            </a:r>
            <a:r>
              <a:rPr lang="ar-MA" sz="3200" b="1" kern="0" dirty="0">
                <a:solidFill>
                  <a:schemeClr val="tx1">
                    <a:lumMod val="95000"/>
                    <a:lumOff val="5000"/>
                  </a:schemeClr>
                </a:solidFill>
                <a:ea typeface="Calibri"/>
                <a:cs typeface="Microsoft Uighur" panose="02000000000000000000" pitchFamily="2" charset="-78"/>
                <a:sym typeface="Arial"/>
              </a:rPr>
              <a:t> كَثيراً.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   قالَتِ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ٱلشَّجَرَةُ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بِصَوْتٍ حَزينٍ: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نَحْنُ نُعاني كَثيراً يا صَغيري، فَبَعْضُ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ٱلنّاسِ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يُخَرِّبونَ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ٱلْغابَةَ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؛ يَقْطَعونَ أَشْجارَها، وَيُلَوِّثونَ ماءَها وَهَواءَها، وَيَقْتُلونَ حَيَواناتِها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ٱلَّتي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تَعيشُ فيها.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   نَظَرَ عُمَرُ بِحُزْنٍ إِلى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ٱلْحَيَواناتِ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ٱلْخائِفَةِ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، ثُمَّ سَأَلَ: وَماذا يُمْكِنُني أَنْ أَفْعَلَ لِمُساعَدَتِكُمْ؟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   أَجابَتِ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ٱلشَّجَرَةُ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: يُمْكِنُكَ أَنْ تُحافِظَ عَلى نَظافَةِ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، وَتَسْقِيَ نَباتاتِها، وَتَنْصَحَ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ٱلْآخَرينَ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بِحِمايَةِ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ٱلْحَيَواناتِ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وَٱلْمُحافَظَةِ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عَلَى </a:t>
            </a:r>
            <a:r>
              <a:rPr lang="ar-MA" sz="32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ٱلْغابَةِ</a:t>
            </a:r>
            <a:r>
              <a:rPr lang="ar-MA" sz="32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94600707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B0848-7963-1ADA-E468-C2ACC9417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622EB4E-9D32-648B-C9D0-2BC07CEA2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في منازلكم، اكتبوا  نهاية للحكاية الجديدة.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6C35CBE-F9FB-622C-865F-95373BF76D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83250A-50F7-59CC-C85C-5F9908462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640D7E-ADAA-CBAF-8121-D1CA470562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A689D6-5455-73E8-FDB5-0FA6B7BD7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390F5FD-DD0E-AA31-3B26-6B0788077D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9694AE-CFC7-212B-69A7-E1C8102B5A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F69B25-C01F-13E2-F6BC-B718AE36C3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CFC83F6-0C12-481E-B385-C074F02AB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D452527-BD1D-1623-D91A-0C80A0933D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4329A27-5DF1-BC50-DCEF-BEA08D5AD643}"/>
              </a:ext>
            </a:extLst>
          </p:cNvPr>
          <p:cNvSpPr/>
          <p:nvPr/>
        </p:nvSpPr>
        <p:spPr>
          <a:xfrm>
            <a:off x="3566652" y="1462687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1CE934-3769-4C95-F5F2-481CBC030B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9006" y="2489617"/>
            <a:ext cx="3339232" cy="30609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297788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القراءات الفردية (15 دقيقة)</a:t>
            </a:r>
          </a:p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(30 دقيقة)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4119" y="176639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F9EA20-002D-7017-B024-987CBF8EE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7EB8E8-EF6A-02AB-A64D-7E4444361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74" r="-1074"/>
          <a:stretch>
            <a:fillRect/>
          </a:stretch>
        </p:blipFill>
        <p:spPr>
          <a:xfrm>
            <a:off x="7295108" y="1976804"/>
            <a:ext cx="7272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347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4D1D-21D6-F8D9-40B8-5E0FA5C9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EE52B1C-4D84-CE41-8071-4240C059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سننطلق في حصة القراءة. ستتدربون على قراءة النص قراءة معبرة وتجيبون عن أسئلة الفهم.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777817-023F-B1B1-D252-C5EB035DE0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4FA5DB-0D8F-8D3A-FE81-2575BE08AF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96C9FF-9CC9-5D14-3523-4AC99A18A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A28FD0-5D90-518D-B71B-77B1ED736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2B4B76-38FB-2889-6625-D61B872E8C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E2BC6-8E95-1CA7-EDE9-B68318F1DB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2BFAB7-9B25-080D-27B4-ECAB578A83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4CD6F3-822E-DC56-77F9-AF20503878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E7AFFFE-9999-7290-FC06-C74B767DA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7EA6B2-B107-1ECC-2B43-8403E9C7EB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8430" y="2120115"/>
            <a:ext cx="2374252" cy="340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9114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F6951-A0E1-6C91-9127-B1A65004F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D852338-F465-58E5-0064-D95EBC158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قبل استثمار النص القرائي. خذوا الواجب المنزلي. من يقرأ الجمل التي كتبها؟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7AD3991-62B0-40C8-3666-35D192B449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456CEC-A9DC-880E-373D-53A40FE942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CF55BE-0025-AB64-A48D-7581C9BF6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F05E11-C7F9-52F7-6C53-8963C970F6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C61DB1F-C57B-77BA-394C-4CEB36C88A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3E3AC4-2E17-DF06-0069-5641A44CDDD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921908-5405-840C-663C-44BB1992D3F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B6C8DB-38B2-1E7F-7D0C-BE579DCE5B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6308060-F31D-D9D5-1F2C-E6F87501B7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Espace réservé pour une image  5">
            <a:extLst>
              <a:ext uri="{FF2B5EF4-FFF2-40B4-BE49-F238E27FC236}">
                <a16:creationId xmlns:a16="http://schemas.microsoft.com/office/drawing/2014/main" id="{9EE40422-02F4-64B5-621E-721894AF6D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0183" y="2080786"/>
            <a:ext cx="828000" cy="828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625797B-B711-878B-1FEA-95B297D3D715}"/>
              </a:ext>
            </a:extLst>
          </p:cNvPr>
          <p:cNvSpPr txBox="1"/>
          <p:nvPr/>
        </p:nvSpPr>
        <p:spPr>
          <a:xfrm>
            <a:off x="469783" y="2080786"/>
            <a:ext cx="4290120" cy="193899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 algn="r" rtl="1">
              <a:buFontTx/>
              <a:buChar char="-"/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342900" indent="-342900" algn="r" rtl="1">
              <a:buFontTx/>
              <a:buChar char="-"/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أُرَكِّبُ في جُمْلَةٍ كُلَّ كَلِمَةٍ: </a:t>
            </a:r>
          </a:p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هَدْرٌ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دَوْرَةُ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تَسَرَّبَ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05BDED0-55BA-7D9C-C375-633DE0564B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5931" y="2080786"/>
            <a:ext cx="2374252" cy="340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13349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82DC5-21C9-ABC4-A68F-C31B6A055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D09674D7-88F7-7AB5-5B9F-E13CDA9F5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سأطرح عليكم أسئلة لأتحقق هل قرأتم النص.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4ED69C7-D266-FBFC-4767-E189F179F5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A7982E-3551-9F31-6D96-26609C3F29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F9982B-F1A1-B2E1-D5EA-E0B58A253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ACCC89-2E03-3093-0E51-04971E432F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818A4DE-D084-131B-BA3D-75FF5F9146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5FBF13-3337-0F03-73BC-595BF3C449B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BF1FC1-8A00-BC8F-294E-6044EECA57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73796D-A908-371D-430E-1496DD58D0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019A5FF-9999-0963-4F1B-03FD9590C6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843337-B034-DD3B-DAB7-88CD5E1A84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8430" y="2061122"/>
            <a:ext cx="2374252" cy="340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6282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3875A-85F9-763E-2D7D-C9DDDB7FF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83802CB-F93F-9EDE-993D-E263F73D3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السؤالين؟ من يجيب؟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3A176A-D766-0DF9-7D13-0AD7B272DF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ABD8FE-BAFE-E1A0-BA61-7ADC6C33F1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0EBC940-DACE-D0BF-41E1-EBBB1B043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13646C-B008-EED5-923A-6AF50BC73C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73AA5C5-0E18-6E5D-A838-D237AE4F0A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BAD800-0235-D049-236B-160C9FCE46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8E2F1E-0CCA-8B3B-0A26-1BC492E0E88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8B1817-959A-699E-B5A5-4A2A4077A1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8FB61E-2630-3C8F-93C9-452868F38F90}"/>
              </a:ext>
            </a:extLst>
          </p:cNvPr>
          <p:cNvSpPr txBox="1"/>
          <p:nvPr/>
        </p:nvSpPr>
        <p:spPr>
          <a:xfrm>
            <a:off x="435121" y="2426653"/>
            <a:ext cx="7391308" cy="2381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914400" rtl="1">
              <a:lnSpc>
                <a:spcPct val="150000"/>
              </a:lnSpc>
              <a:buClr>
                <a:srgbClr val="A5A5A5"/>
              </a:buClr>
              <a:buSzPts val="1800"/>
              <a:defRPr/>
            </a:pP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ٱلظّاهِرَةُ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ٱلطَّبيعِيَّةُ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تُمَثِّلُها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ٱلصّورَةُ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ٱلْمُرْفَقَةُ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بِٱلنَّصِّ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 هَلْ هِيَ مُناسِبَةٌ لِذلِكَ؟</a:t>
            </a:r>
          </a:p>
          <a:p>
            <a:pPr lvl="0" algn="r" defTabSz="914400" rtl="1">
              <a:lnSpc>
                <a:spcPct val="150000"/>
              </a:lnSpc>
              <a:buClr>
                <a:srgbClr val="A5A5A5"/>
              </a:buClr>
              <a:buSzPts val="1800"/>
              <a:defRPr/>
            </a:pP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كَيْفُ نُحافِظُ عَلى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ٱلْماءِ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25AFF27-FA96-51E3-E9A3-03B25DC700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4585" y="693832"/>
            <a:ext cx="828000" cy="828000"/>
          </a:xfr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35B5340A-2C0C-A165-E571-4AAD04C8CC99}"/>
              </a:ext>
            </a:extLst>
          </p:cNvPr>
          <p:cNvSpPr/>
          <p:nvPr/>
        </p:nvSpPr>
        <p:spPr>
          <a:xfrm>
            <a:off x="7894776" y="2781246"/>
            <a:ext cx="438147" cy="430602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CE573BB-CAC7-830C-F4EB-4B0E61B7A911}"/>
              </a:ext>
            </a:extLst>
          </p:cNvPr>
          <p:cNvSpPr/>
          <p:nvPr/>
        </p:nvSpPr>
        <p:spPr>
          <a:xfrm>
            <a:off x="7904585" y="3457669"/>
            <a:ext cx="438147" cy="430602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1769774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05611-184B-188F-4097-37DCDC754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DA6ACA1D-73DC-C6C7-696C-BC4E29A22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03" y="756000"/>
            <a:ext cx="7295536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 ص 141. تابعوا معي، سأقرأ الفقرة الأولى؛ ارفعوا اليد في كل مرة أذكر مرحلة من مراحل دورة الماء.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912823B-3A07-F96B-8A38-BE9495113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96CC28-C3A4-0200-57FD-CE0B4CBA3B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3BA0B9-8845-D7A2-32D7-769973C73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AEDBBE-74FD-D437-D355-ED8C35FF66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3A695F-1C4A-FFCF-4A9A-B21D8B0E74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97D345-0F31-2577-EF04-8CDFF63B590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58CF0D-3142-5BB7-5C92-E89D423FAD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0198C-EE86-48AC-51B4-BA52CA027DB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B74FB1B-4631-4A7F-DC88-EC22ED6148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DFB8F72-9F4A-AA5F-378F-9767159152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6225" y="1921666"/>
            <a:ext cx="2371550" cy="340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465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>
            <a:extLst>
              <a:ext uri="{FF2B5EF4-FFF2-40B4-BE49-F238E27FC236}">
                <a16:creationId xmlns:a16="http://schemas.microsoft.com/office/drawing/2014/main" id="{F4DBBA5A-ECCB-F243-B8B3-0711998E0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080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من يقرأ الجزء الموالي؟ من يواصل القراءة؟  تابع (ي) ...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بعد كل قراءة فردية، تناقش الأخطاء وتقدم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تغذية راجعة إيجابية وتصحيحية.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F392C69-81DC-7D8A-E4E9-4E19B1D3E6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C67A3F-E344-A128-414B-2ED0A25150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39D903-86A2-E5A9-9D72-4E08EAC4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DE3F65-609E-3A75-E044-5B64A58EF2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F98DA3-AF83-AE28-1003-F81F741D19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B52F21-81DD-210B-5645-E44AE37521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AFD625-1C75-74C5-BF39-7110908073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8CF69-9492-8915-4B5E-FB05FF245B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D9E16F-A34E-6882-4DAE-63943F95AF8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380DFB1-C1D2-2A37-51F4-B2F22B8CCF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6225" y="1921666"/>
            <a:ext cx="2371550" cy="340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3846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728A4-7EBC-F12A-5B3F-815928EF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D812B2-B953-9376-9598-8D8C03F27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70752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ص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142. من يقرأ السؤال الأول؟ الثاني؟ ما المطلوب؟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0C4215A-3F6A-DEB7-D4CC-5213921F9D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A42C50-3407-05A7-A943-D4154A15D9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F13A96-CE5A-FF99-8B16-C6B5FFACF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89E4F7-27D0-73B8-7867-EE27D37BE3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068277-EFBB-B884-9A19-CD07AC9C48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6D2DF0-4E72-626E-DF8E-D6855E68BF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5E0DF8-EBCC-CC6D-A5A5-86D63D6F8D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FE7B6E9-8E18-CD4F-146A-9999D69131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03120" y="2203432"/>
            <a:ext cx="2481834" cy="34402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8F11235-7EE1-2AE4-4D69-4F3B48C15B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5F6AE3A5-C06C-973D-B0D9-C1F5CFC2AE7D}"/>
              </a:ext>
            </a:extLst>
          </p:cNvPr>
          <p:cNvSpPr/>
          <p:nvPr/>
        </p:nvSpPr>
        <p:spPr>
          <a:xfrm>
            <a:off x="5936233" y="3429000"/>
            <a:ext cx="784009" cy="22614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141BFF9-2CB0-03E8-CE16-C65905A02631}"/>
              </a:ext>
            </a:extLst>
          </p:cNvPr>
          <p:cNvSpPr/>
          <p:nvPr/>
        </p:nvSpPr>
        <p:spPr>
          <a:xfrm>
            <a:off x="3406139" y="3311319"/>
            <a:ext cx="2478815" cy="98537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C7F1AD7-7C70-7E58-CFC8-A0C88392E1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06922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1F402-913D-1FD8-3986-895A33F11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9E72348-46EF-7658-ADEB-D4CC1854B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تحتاجون لتطبيق استراتيجية استخراج معلومات من النص. من يذكر بهذه الإستراتيجية؟</a:t>
            </a:r>
            <a:endParaRPr lang="fr-FR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DC4996D-41D5-2715-B4E2-A01FE888AB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C2BE5E-28AD-2308-3177-D5BF664B10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DF404A-37E3-3CED-9923-7BD2DF1D3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C1611C-8936-8876-3F3D-7A2460FE39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8ED639C-B6C9-87DD-C2E0-092FB30FCF5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00F453-F8A5-20E8-BF40-43043F2EB14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5EEB8F-F160-F935-38B5-3355BAF3227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9C28037-3064-F6E5-55F3-79DBAA84E2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2EAE8A5-99E1-CB6E-13AD-0E30DF3EA0EA}"/>
              </a:ext>
            </a:extLst>
          </p:cNvPr>
          <p:cNvSpPr txBox="1"/>
          <p:nvPr/>
        </p:nvSpPr>
        <p:spPr>
          <a:xfrm>
            <a:off x="2251587" y="2782529"/>
            <a:ext cx="4640826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إِسْتراتيجِيَّةُ ٱلْكَلِماتِ ٱلْمَفاتيحِ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E6A341-B59A-ECBA-6D21-A0C7CE0785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202256426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F392D-90C1-D142-CB64-C39F9E957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92888E1-642D-A009-44E6-E12F94820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خطوات توظيف إستراتيجية الكلمات المفاتيح لاستخراج معلومات من النص؟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6B2312-FB23-57E9-FF07-2C536C9D72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40B60A5-A7B7-90C0-05A1-DE3488742C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11A8EE-E51D-0ACF-0820-1BF9F5A1A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1842AB-B857-5E92-5E49-E763B87591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70B28D-16E5-7D5C-63A6-1586A714FE1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9A67BD-9E1D-EDE0-1831-A0D7D4318F5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1A89B9-2C13-D9C1-ACE5-D61215AB04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49F5208-EA05-0925-A63F-78EA82E68A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90C6DFA-1203-7B1C-C171-8322DFA050C2}"/>
              </a:ext>
            </a:extLst>
          </p:cNvPr>
          <p:cNvGrpSpPr/>
          <p:nvPr/>
        </p:nvGrpSpPr>
        <p:grpSpPr>
          <a:xfrm>
            <a:off x="779857" y="2449050"/>
            <a:ext cx="7734878" cy="3057013"/>
            <a:chOff x="887410" y="1748644"/>
            <a:chExt cx="7369179" cy="3360711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9052E04B-9DC7-E918-07C2-E6029B14A2DC}"/>
                </a:ext>
              </a:extLst>
            </p:cNvPr>
            <p:cNvGrpSpPr/>
            <p:nvPr/>
          </p:nvGrpSpPr>
          <p:grpSpPr>
            <a:xfrm>
              <a:off x="887410" y="1748644"/>
              <a:ext cx="7369179" cy="3360711"/>
              <a:chOff x="887410" y="1748644"/>
              <a:chExt cx="7369179" cy="3360711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2F286784-9AEF-256E-878E-CC0BD4E954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7410" y="1748644"/>
                <a:ext cx="7369179" cy="3360711"/>
              </a:xfrm>
              <a:prstGeom prst="roundRect">
                <a:avLst>
                  <a:gd name="adj" fmla="val 16667"/>
                </a:avLst>
              </a:prstGeom>
              <a:ln>
                <a:solidFill>
                  <a:srgbClr val="00B0F0"/>
                </a:solidFill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5C668FF-C2A0-86E1-694C-B6E96181BECA}"/>
                  </a:ext>
                </a:extLst>
              </p:cNvPr>
              <p:cNvSpPr/>
              <p:nvPr/>
            </p:nvSpPr>
            <p:spPr>
              <a:xfrm>
                <a:off x="4572000" y="2223521"/>
                <a:ext cx="152400" cy="914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D230D-08F6-450F-CC94-286566CD3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91045" y="1892102"/>
              <a:ext cx="114309" cy="83827"/>
            </a:xfrm>
            <a:prstGeom prst="roundRect">
              <a:avLst>
                <a:gd name="adj" fmla="val 16667"/>
              </a:avLst>
            </a:prstGeom>
            <a:ln>
              <a:solidFill>
                <a:srgbClr val="00B0F0"/>
              </a:solidFill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12E620D-0858-463C-8E93-50C8487DA7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321021587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ABBDA-987C-65C7-6AAD-407853851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F114B2-DD7E-F94D-598D-BB18C4D0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60558"/>
            <a:ext cx="68623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نعود إلى السؤالين. حددوا الجواب الصحيح. سأتنقل إليكم.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7411B2D-A565-D87E-FEE5-A5BED0F74C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97B9DD-92D2-DA90-3ABA-9266027EEB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872B0A-5A0A-FD21-82F9-FDCE68907D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9805E7-BC1A-9C5B-FA41-A73F8124A5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D5F7505-619C-46F2-0084-C9CC5CB8EC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DE8090-B906-4081-77B4-4B757D2D55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57C4590-B84B-37E7-24E5-B9DC875917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50B383-FD1B-55EF-D479-5A73E7EA2CF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FB8F2BA-6D60-97A9-961F-B5ADFD8E1B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426" y="1853193"/>
            <a:ext cx="7856901" cy="416850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2868B7B-1D0C-286F-9093-5616D8EC07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6328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5A07A-546B-C525-3D02-0E4493830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2E6B76-6271-2681-63DA-59A912D2C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60558"/>
            <a:ext cx="68623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انتهى الوقت. من يقرأ السؤال 1؟ من يجيب بجملة تامة؟ أين ورد ذلك في النص؟ ...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2B81949-C03C-5916-3202-6CFDE584D6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C54F862-9CA2-0107-1B11-E19C3EAE14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D321C5C-D057-BDF8-1634-81BA398602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24D9138-DAC2-0C59-CF14-243CA55B1C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99BB329-3175-CE0A-EEC0-A16570F3B7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DED113-375B-D760-0928-468A6C5C29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70574AA-A7EB-2D4E-6CC0-5EADD5C756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411" y="2064421"/>
            <a:ext cx="7811177" cy="245385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051A679-A83D-9BB9-6F8C-522ACDF4B60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8B57F07-187C-231C-D513-29EB90ADF8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426" y="2539061"/>
            <a:ext cx="8011110" cy="274343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9BCA012-DD5B-CBDE-CD3E-46E733E227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299BD2D-58F5-3483-CF9F-A96031B53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739420F-1859-BA57-F2BD-B95DE1E0B9D0}"/>
              </a:ext>
            </a:extLst>
          </p:cNvPr>
          <p:cNvCxnSpPr/>
          <p:nvPr/>
        </p:nvCxnSpPr>
        <p:spPr>
          <a:xfrm flipH="1">
            <a:off x="4049337" y="2900515"/>
            <a:ext cx="458183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1658DF7-78A9-5740-1472-6F55FE25502A}"/>
              </a:ext>
            </a:extLst>
          </p:cNvPr>
          <p:cNvCxnSpPr>
            <a:cxnSpLocks/>
          </p:cNvCxnSpPr>
          <p:nvPr/>
        </p:nvCxnSpPr>
        <p:spPr>
          <a:xfrm flipH="1">
            <a:off x="3826931" y="3868992"/>
            <a:ext cx="4862605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49574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F53DD-D6CB-31C6-0837-619D73A95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ECC45-CC21-381A-9E65-98EDB2F67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60558"/>
            <a:ext cx="68623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انتبهوا للتصحيح.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9D152AF-C8D7-23DE-0547-96B1265ED7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9062BB5-E9B5-CA0D-40F0-723E3D51FD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EAE9305-358A-5644-CCAD-2B1C3DE46B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10C3AA-CAA0-B83D-D050-9CD11D628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81B3AA5-2386-B28F-478B-DB2C0F79B8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EB49DF-0699-8594-E75F-7B7CF0AC013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E410FD-98D6-C967-113E-65683A1CAC2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508A14-F188-80EA-243C-487C0D12B79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DC7F381-EC99-B17D-12D2-23D45E5DF3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426" y="1853193"/>
            <a:ext cx="7856901" cy="416850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C1F6A4E-567C-13B6-4CA6-0528E5A9E8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6480A1-BA2D-1824-9CC8-001A9D8349BC}"/>
              </a:ext>
            </a:extLst>
          </p:cNvPr>
          <p:cNvSpPr txBox="1"/>
          <p:nvPr/>
        </p:nvSpPr>
        <p:spPr>
          <a:xfrm>
            <a:off x="598841" y="5367557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90AC408-5CED-31AD-9D92-22C94435B486}"/>
              </a:ext>
            </a:extLst>
          </p:cNvPr>
          <p:cNvSpPr txBox="1"/>
          <p:nvPr/>
        </p:nvSpPr>
        <p:spPr>
          <a:xfrm>
            <a:off x="4613245" y="4311200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27695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9A322-930D-1162-01DB-6FDB36027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B8A304-8841-B31D-B608-43FE0AA08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السؤالين المواليين. من يقرأ السؤالين؟ ما المطلوب؟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522BA9B-346B-F929-4FB4-07C4069F01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EA2798-381D-A435-FF02-680B82DA1B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CED2DA-761E-BCC7-0B3C-F3A4656E9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4678A03-D24F-37B0-73F4-E4D287930D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9817331-65C2-38EF-E66A-01CBF2955E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AA16EF-14DC-6F60-98B2-D8C21151182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1BA406-C63C-1A2F-C014-4A87927F5D3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164B18-1C10-F244-EA08-430E3EE409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2F6F4D-71E7-B3DF-64F5-91500DFB92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03120" y="2203432"/>
            <a:ext cx="2481834" cy="34402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2E343D9C-F603-E366-92F8-4114BC6318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799E806F-A80B-7B84-130B-B8F8DBD0C198}"/>
              </a:ext>
            </a:extLst>
          </p:cNvPr>
          <p:cNvSpPr/>
          <p:nvPr/>
        </p:nvSpPr>
        <p:spPr>
          <a:xfrm>
            <a:off x="6050169" y="4306529"/>
            <a:ext cx="784009" cy="22614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D67AF29-BA6D-973D-E2E5-CF9100243B96}"/>
              </a:ext>
            </a:extLst>
          </p:cNvPr>
          <p:cNvSpPr/>
          <p:nvPr/>
        </p:nvSpPr>
        <p:spPr>
          <a:xfrm>
            <a:off x="3403120" y="4267200"/>
            <a:ext cx="2478815" cy="5309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871298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FBF70-EC5D-8F93-406F-5A7C406A7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9DD2B-0597-EFC3-0A28-1205926BE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أنجزوا فرديا. عودوا إلى النص للبحث عن المطلوب.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A8AB7BC-B7D4-9668-6986-E65109B91B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5C36D07-6651-191E-2364-79D00A309F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981927-B052-6FB7-F306-D557790B1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11E9941-B20E-8CCC-B58F-18A3E774C6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709F42E-462C-086D-A45A-22E95B8A43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78D344-8C1E-7731-827B-CEE9046727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8DCCE6-C330-3AC8-48A6-2627F2EFC8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21979D-94A9-6F5A-50B8-C23857A8050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F2A9C52-D9AB-6E59-71C0-55E46B30CF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9D674C-8FED-E37D-7384-403E6CDA83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758112"/>
            <a:ext cx="8085521" cy="247772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9219162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DF949-F956-229F-39E7-69DBD97CA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F771FF-89A0-8FA0-A750-5E0E63BE9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السؤال؟ ما الذي يثبت ذلك؟ هل أنتم متفقون؟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F7E6080-769D-681B-61D6-B4EE82EE22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284FBB-84C4-0EE7-C051-CC600FC2EC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1E7EAA7-F96A-1BD5-7309-3A0B37CF58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82FC219-C2FB-29B1-0967-6B54E6A91C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4DCE47B-632F-823D-6A00-B920B707FE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A8B151-9481-09CE-DECD-31447BB948A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0A3A5-91FA-482C-EACC-6FC0A2C8A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441061-0912-A2EC-DC52-303666BE38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73" y="2659788"/>
            <a:ext cx="8085521" cy="2915101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5AD0AFD-7CD3-8803-8383-0D5555C5F00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9035A69-4AF5-07B2-45B0-A415287318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31720C4C-BDF4-4A02-686B-CF67E3E4FF28}"/>
              </a:ext>
            </a:extLst>
          </p:cNvPr>
          <p:cNvSpPr txBox="1"/>
          <p:nvPr/>
        </p:nvSpPr>
        <p:spPr>
          <a:xfrm>
            <a:off x="189879" y="3412201"/>
            <a:ext cx="83936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يَتَبَخَّرُ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– تَتَشَكَّلُ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ٱلْغُيومُ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يَهْطِلُ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يَتَجَمَّعُ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ٱلْبِحارِ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وٱلْأَنْهارِ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4480A44-ABFB-0D1B-C0A0-FF206D6341BA}"/>
              </a:ext>
            </a:extLst>
          </p:cNvPr>
          <p:cNvSpPr txBox="1"/>
          <p:nvPr/>
        </p:nvSpPr>
        <p:spPr>
          <a:xfrm>
            <a:off x="632373" y="4780376"/>
            <a:ext cx="79608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ذَكَرَ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ٱلنَّصُّ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طُرُقاً مِنْها: إِغْلاقُ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ٱلصَّنابيرِ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اِسْتِخْدامُ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ٱلدَّلْوِ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اِسْتِخْدامُ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ٱلْمِياهِ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ٱلْمُسْتَعْمَلَةِ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اَلْإِبْلاغُ عَنْ كُلِّ تَسَرُّبِ لِلْماءِ.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9883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C2432-08F5-3683-A604-61A0D0ACA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738055-75D7-F490-2ABA-EEFAA14C1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BCCDF55-6FEB-C59C-83D5-23FC26CEE1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084697C-AA0B-0168-075E-596B60A056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E4D46AC-BD50-F925-5D03-385B1A8B3A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D25258-D714-C671-1225-D81488C2A2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3949F0D-D8F3-AFA5-6BA8-8F0662FEEC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57F4E9-33C9-6E46-721A-6F145C8A9D5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78DAC6-7FCA-6173-8AA6-C2B44A3E57C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C7CF1B1-81AA-917B-B243-8AF8D0C777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73" y="2659788"/>
            <a:ext cx="8085521" cy="2915101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783EFE7-A32E-391E-E072-B46D0BEA623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57712B1-1BA4-52F2-EB1C-34031461A160}"/>
              </a:ext>
            </a:extLst>
          </p:cNvPr>
          <p:cNvSpPr txBox="1"/>
          <p:nvPr/>
        </p:nvSpPr>
        <p:spPr>
          <a:xfrm>
            <a:off x="189879" y="3412201"/>
            <a:ext cx="83936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يَتَبَخَّرُ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– تَتَشَكَّلُ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ٱلْغُيومُ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يَهْطِلُ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يَتَجَمَّعُ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ٱلْبِحارِ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وٱلْأَنْهارِ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59A4593-E9F3-8C57-FE4D-3AE7E6D468FF}"/>
              </a:ext>
            </a:extLst>
          </p:cNvPr>
          <p:cNvSpPr txBox="1"/>
          <p:nvPr/>
        </p:nvSpPr>
        <p:spPr>
          <a:xfrm>
            <a:off x="632373" y="4780376"/>
            <a:ext cx="79608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ذَكَرَ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ٱلنَّصُّ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طُرُقاً مِنْها: إِغْلاقُ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ٱلصَّنابيرِ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اِسْتِخْدامُ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ٱلدَّلْوِ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اِسْتِخْدامُ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ٱلْمِياهِ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ٱلْمُسْتَعْمَلَةِ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اَلْإِبْلاغُ عَنْ كُلِّ تَسَرُّبِ لِلْماءِ.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4AEF76CD-7035-3C41-4D40-272C8871EA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6147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BAD64-21C4-36BD-49DD-FC1B6A1BD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62BB54-46ED-67CC-FE05-B5A4325CF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السؤال الموالي. من يقرأ التعليمة؟ ما المطلوب؟        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8BBBC29-2925-EABC-0A10-5C0BD99C05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42B3F2-9FA3-0989-D7D9-7696C3B449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DBD385-0772-72EE-AAE4-F4A50A8F9C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A0ECC3-1F93-2781-C431-AA2CEC37DB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9F744AC-C0BC-E151-00FD-80775E7A6F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A498EB-B329-2CB4-18D4-DDCBC71A40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EEDE4F-0D4F-0D09-453E-7B97A079DE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67CE4B-36CF-D134-B3D8-AF469608C1E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073260-C650-69C6-0F87-00CD28CDFC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03120" y="2203432"/>
            <a:ext cx="2481834" cy="34402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3F98B771-A48B-2182-04F0-C71DA92B6D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CF25BEC9-D0AB-299E-A4A9-8A3ABF437B6E}"/>
              </a:ext>
            </a:extLst>
          </p:cNvPr>
          <p:cNvSpPr/>
          <p:nvPr/>
        </p:nvSpPr>
        <p:spPr>
          <a:xfrm>
            <a:off x="6024475" y="4802944"/>
            <a:ext cx="784009" cy="22614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B085BF5-429F-08BE-A7CC-19B9D904A99F}"/>
              </a:ext>
            </a:extLst>
          </p:cNvPr>
          <p:cNvSpPr/>
          <p:nvPr/>
        </p:nvSpPr>
        <p:spPr>
          <a:xfrm>
            <a:off x="3424017" y="4709651"/>
            <a:ext cx="2481834" cy="76691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208183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C9CD8-531C-DC83-F428-D4F0FB084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AFC272-869D-6B90-B420-99E8A6DE4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اقرؤا كل جملة ثم العبارة المضغوطة ثم اكتبوا السؤال المناسب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D37CDB4-3AA8-8B32-781D-471DDA92E6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FB8763-3876-0D6E-CE44-E9364A4683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C88E8F-1257-265B-5333-46B85C9566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8F7DC8D-11D9-C3EC-F6AF-4AE3AAF0AF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280B4B7-912D-1BDD-3E06-3A536FE33A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BE93D3-8507-8B77-B593-A6CF94B4042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F9E347-4814-6A19-E661-B791B3B87E8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1F4FBD-39F8-9025-8657-9AE3064EA38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FEEF60C1-878E-F249-2027-4C7C1758F8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E2AF50-6A2C-5A21-8C8E-9C9311F541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084" y="2392589"/>
            <a:ext cx="8199831" cy="2503875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0534662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16C92-1053-B56D-898F-A7674916A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860800-2A27-61A1-187F-2FB54B90C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على السبورة. ما أداة الاستفهام المناسبة للسؤال الأول؟  لماذا؟...                        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95C6752-57F2-35E2-A417-CD0E26E9CA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34CA388-ADD0-F021-A74D-00FBDD75A7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E914C3-48BC-1CA4-870A-734125C6F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A967A01-CAFB-9EAE-B28E-6BE076236B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357BA53-D653-5716-9DE3-819625BF66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F842CD-6768-9783-473F-67E21BE3B9A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B71548-06B9-3737-3F62-17D86AF44B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D7660D-9438-1D41-8E17-CF29B673E7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437FD29-65BF-3A91-4CAF-4D737EBD52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F39487-F910-BC06-1930-7E82480E62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492" y="2078619"/>
            <a:ext cx="8401016" cy="270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7462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A6A60-5BA2-1C4E-142A-9D877BE2A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7860CF-CF98-F068-7189-0BE9C6075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13A8238-3FDE-2B0D-94EF-CA52CA700C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9D333AD-D2E4-4CD0-BAEE-771D93FA85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D626616-EC49-CC9B-53A0-31272ED6F8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13547B2-9F72-A5CF-C613-B09855BD8C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1632347-3D93-AA24-40AD-20B7363701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AB6254-7E90-E1C3-2E35-D534A2DAC53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2F901F-8C80-F9F5-1ABB-1B80D4EE5D4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F3701A-C404-FCF4-5480-FA02582E59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654B06-500D-E6C9-52F0-50744BDAEC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492" y="2078619"/>
            <a:ext cx="8401016" cy="270076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7E3A1D-23CB-AFA9-FE49-D64DD523706E}"/>
              </a:ext>
            </a:extLst>
          </p:cNvPr>
          <p:cNvSpPr txBox="1"/>
          <p:nvPr/>
        </p:nvSpPr>
        <p:spPr>
          <a:xfrm>
            <a:off x="670019" y="2473405"/>
            <a:ext cx="74519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تَتَجَمَّعُ كُتَلُ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ٱلْبُخارِ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ar-MA" sz="40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A3BD23-912C-D95A-E0EE-1CA3339484FC}"/>
              </a:ext>
            </a:extLst>
          </p:cNvPr>
          <p:cNvSpPr txBox="1"/>
          <p:nvPr/>
        </p:nvSpPr>
        <p:spPr>
          <a:xfrm>
            <a:off x="632373" y="3429000"/>
            <a:ext cx="74519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تَتَجَنَّبُ هَدْرَ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ar-MA" sz="40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A23BBB05-16ED-F837-7671-7356CBCE09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0DCAA08C-B26B-22B7-7030-D34365DA4524}"/>
              </a:ext>
            </a:extLst>
          </p:cNvPr>
          <p:cNvSpPr/>
          <p:nvPr/>
        </p:nvSpPr>
        <p:spPr>
          <a:xfrm>
            <a:off x="632373" y="2670413"/>
            <a:ext cx="351996" cy="51127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02FD2DC-C06D-8ADC-60D6-51036452EC32}"/>
              </a:ext>
            </a:extLst>
          </p:cNvPr>
          <p:cNvSpPr/>
          <p:nvPr/>
        </p:nvSpPr>
        <p:spPr>
          <a:xfrm>
            <a:off x="604019" y="3672999"/>
            <a:ext cx="351996" cy="51127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053609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60862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864331" y="2710147"/>
            <a:ext cx="7016960" cy="194095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حِصَّةِ ٱلاِسْتِماعِ وَٱلتَّحَدُّثِ تَدَرَّبْتُ عَلى .............................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أَمّا في حِصَّةِ ٱلْقِراءَةِ، تَعَلَّمْتُ أَنَّ الْماءَ يَقومُ بِرِحْلَةٍ مُسْتَمِرَّةٍ تُسَمّى ........................................................................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تذكروا العمل المنزلي.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67E075-A441-1B66-1B0D-52FD321983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58496" y="2454833"/>
            <a:ext cx="3383346" cy="2072080"/>
          </a:xfrm>
        </p:spPr>
        <p:txBody>
          <a:bodyPr/>
          <a:lstStyle/>
          <a:p>
            <a:pPr algn="r"/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نِهايَةً لِلْحِكايَةِ </a:t>
            </a:r>
            <a:r>
              <a:rPr lang="ar-MA" sz="28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ٱلْجَديدَةِ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3">
            <a:extLst>
              <a:ext uri="{FF2B5EF4-FFF2-40B4-BE49-F238E27FC236}">
                <a16:creationId xmlns:a16="http://schemas.microsoft.com/office/drawing/2014/main" id="{866D4C9A-1958-B6E3-61F4-3EB3AED4C5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95413" y="2344738"/>
            <a:ext cx="2879725" cy="2879725"/>
          </a:xfrm>
          <a:prstGeom prst="rect">
            <a:avLst/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C2B1F68-2244-0779-5520-294BB5914C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8BDEC623-C653-1381-D4CC-DDAD3628E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20412</TotalTime>
  <Words>1916</Words>
  <Application>Microsoft Office PowerPoint</Application>
  <PresentationFormat>Affichage à l'écran (4:3)</PresentationFormat>
  <Paragraphs>427</Paragraphs>
  <Slides>63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63</vt:i4>
      </vt:variant>
    </vt:vector>
  </HeadingPairs>
  <TitlesOfParts>
    <vt:vector size="81" baseType="lpstr">
      <vt:lpstr>Dosis Medium</vt:lpstr>
      <vt:lpstr>Arial</vt:lpstr>
      <vt:lpstr>Dosis ExtraBold</vt:lpstr>
      <vt:lpstr>Calibri</vt:lpstr>
      <vt:lpstr>Wingdings</vt:lpstr>
      <vt:lpstr>Dosis</vt:lpstr>
      <vt:lpstr>Calibri Light</vt:lpstr>
      <vt:lpstr>Modern Love</vt:lpstr>
      <vt:lpstr>Dosis SemiBold</vt:lpstr>
      <vt:lpstr>Microsoft Uighur</vt:lpstr>
      <vt:lpstr>Aptos</vt:lpstr>
      <vt:lpstr>Thème Office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1_04- قراءة/ كتابة</vt:lpstr>
      <vt:lpstr>Présentation PowerPoint</vt:lpstr>
      <vt:lpstr>Présentation PowerPoint</vt:lpstr>
      <vt:lpstr>تنظيم حصص الأسبوع</vt:lpstr>
      <vt:lpstr>عند نهاية الحصة</vt:lpstr>
      <vt:lpstr>هيكلة حصة اليوم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 سنتدرب اليوم على توظيف إستراتيجية الكلمات الجامعة.</vt:lpstr>
      <vt:lpstr>خذوا ألواحكم.</vt:lpstr>
      <vt:lpstr>هذه سلسلة كلمات. من يقرؤها؟ اكتبوا الكلمة الجامعة لها.</vt:lpstr>
      <vt:lpstr>ارفعوا ألواحكم. هل تتفقون مع هذه الإجابة؟ ماذا فعلت؟</vt:lpstr>
      <vt:lpstr>انتبهوا للتصحيح.</vt:lpstr>
      <vt:lpstr>هذه سلسلة أخرى؟ اكتبوا الكلمة الجامعة لها.</vt:lpstr>
      <vt:lpstr>ارفعوا ألواحكم. هل تتفقون مع هذه الإجابة؟ كيف توصلت للجواب؟</vt:lpstr>
      <vt:lpstr>انتبهوا للتصحيح.</vt:lpstr>
      <vt:lpstr>الآن هذه سلسلة كلمات. ستكتبون على ألواحكم الكلمة الدخيلة.</vt:lpstr>
      <vt:lpstr>ارفعوا ألواحكم. هل تتفقون مع هذه الإجابة؟ كيف حددت إجابتك؟</vt:lpstr>
      <vt:lpstr>انتبهوا للتصحيح. الكلمة الدخيلة هي: يجلس.</vt:lpstr>
      <vt:lpstr>هذه سلسلة أخرى. اكتبوا الكلمة الدخيلة على ألواحكم.</vt:lpstr>
      <vt:lpstr>ارفعوا ألواحكم. هل تتفقون مع هذه الإجابة؟ كيف عرفت ذلك؟</vt:lpstr>
      <vt:lpstr>انتبهوا للتصحيح. الكلمة الدخيلة هي: هاتف</vt:lpstr>
      <vt:lpstr>Présentation PowerPoint</vt:lpstr>
      <vt:lpstr>نمر إلى حصة الاستماع والتحدث، ستتدربون على إنتاج حكاية جديدة تشبه حكاية «قطرة ماء».</vt:lpstr>
      <vt:lpstr> هذه مشاهد جديدة معبرة عن مقاطع البداية والوسط والنهاية. لاحظوها جيدا. </vt:lpstr>
      <vt:lpstr>هذا مشهد، سنكتب جماعة بداية للقصة. نبدأ بتحديد الشخصيات. من في الصورة؟ </vt:lpstr>
      <vt:lpstr>الآن، أين يوجد الطفل؟ ومتى؟ </vt:lpstr>
      <vt:lpstr>الآن، نحدد الأحداث. ماذا كان يَفْعَلُ الطفل؟ ماذا يريد؟ ماذا سمعَ فجأةً؟ ...</vt:lpstr>
      <vt:lpstr>الآن أمامكم دقيقة للتفكير لإنتاج بداية مناسبة ومشوقة للقصة تتضمن العناصر أمامكم.</vt:lpstr>
      <vt:lpstr>انتهى الوقت. من يقدم إجابته أمام زملائه؟    -هل قدم الشخصيات والزمان والمكان والأحداث والتشويق؟</vt:lpstr>
      <vt:lpstr>هذه إجابة أخرى. من يقرأ؟</vt:lpstr>
      <vt:lpstr>في نظركم في مقطع الوسط، ماذا تقول الشجرة للطفل؟ ومم تحذره؟ وإلى ماذا تدعوه؟</vt:lpstr>
      <vt:lpstr>الآن حاولوا إنتاج فقرة تعبر عن مقطع الوسط. </vt:lpstr>
      <vt:lpstr>من يقرأ مقطع الوسط الذي أنتجه؟ </vt:lpstr>
      <vt:lpstr>هذه إجابة أخرى. من يقرأ؟</vt:lpstr>
      <vt:lpstr>حصلنا على بداية ووسط لحكاية جديدة. من يقرأ؟ -انقلوا الحكاية الجديدة على دفاتر القسم.</vt:lpstr>
      <vt:lpstr>الآن في منازلكم، اكتبوا  نهاية للحكاية الجديدة.</vt:lpstr>
      <vt:lpstr>قراءة</vt:lpstr>
      <vt:lpstr>سننطلق في حصة القراءة. ستتدربون على قراءة النص قراءة معبرة وتجيبون عن أسئلة الفهم.</vt:lpstr>
      <vt:lpstr>قبل استثمار النص القرائي. خذوا الواجب المنزلي. من يقرأ الجمل التي كتبها؟</vt:lpstr>
      <vt:lpstr> سأطرح عليكم أسئلة لأتحقق هل قرأتم النص.</vt:lpstr>
      <vt:lpstr>من يقرأ السؤالين؟ من يجيب؟ </vt:lpstr>
      <vt:lpstr>خذوا كراساتكم  ص 141. تابعوا معي، سأقرأ الفقرة الأولى؛ ارفعوا اليد في كل مرة أذكر مرحلة من مراحل دورة الماء.</vt:lpstr>
      <vt:lpstr>دوركم. من يقرأ الجزء الموالي؟ من يواصل القراءة؟  تابع (ي) ...  بعد كل قراءة فردية، تناقش الأخطاء وتقدم تغذية راجعة إيجابية وتصحيحية.</vt:lpstr>
      <vt:lpstr>خذوا ص 142. من يقرأ السؤال الأول؟ الثاني؟ ما المطلوب؟ </vt:lpstr>
      <vt:lpstr>تحتاجون لتطبيق استراتيجية استخراج معلومات من النص. من يذكر بهذه الإستراتيجية؟</vt:lpstr>
      <vt:lpstr>من يقرأ خطوات توظيف إستراتيجية الكلمات المفاتيح لاستخراج معلومات من النص؟</vt:lpstr>
      <vt:lpstr>نعود إلى السؤالين. حددوا الجواب الصحيح. سأتنقل إليكم.</vt:lpstr>
      <vt:lpstr>انتهى الوقت. من يقرأ السؤال 1؟ من يجيب بجملة تامة؟ أين ورد ذلك في النص؟ ...</vt:lpstr>
      <vt:lpstr>انتبهوا للتصحيح.</vt:lpstr>
      <vt:lpstr>نمر إلى السؤالين المواليين. من يقرأ السؤالين؟ ما المطلوب؟  </vt:lpstr>
      <vt:lpstr>أنجزوا فرديا. عودوا إلى النص للبحث عن المطلوب.</vt:lpstr>
      <vt:lpstr>نصحح. من يقرأ السؤال؟ ما الذي يثبت ذلك؟ هل أنتم متفقون؟ </vt:lpstr>
      <vt:lpstr>انتبهوا للتصحيح.</vt:lpstr>
      <vt:lpstr>نمر إلى السؤال الموالي. من يقرأ التعليمة؟ ما المطلوب؟           </vt:lpstr>
      <vt:lpstr>اقرؤا كل جملة ثم العبارة المضغوطة ثم اكتبوا السؤال المناسب.  </vt:lpstr>
      <vt:lpstr>نصحح على السبورة. ما أداة الاستفهام المناسبة للسؤال الأول؟  لماذا؟...                           </vt:lpstr>
      <vt:lpstr>انتبهوا للتصحيح</vt:lpstr>
      <vt:lpstr>اختتام الحصة</vt:lpstr>
      <vt:lpstr>ماذا تعلمتم اليوم؟</vt:lpstr>
      <vt:lpstr>تذكروا العمل المنزلي.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 EL HAMDOUNI</dc:creator>
  <cp:lastModifiedBy>EL HAMDOUNI BTIHAJ</cp:lastModifiedBy>
  <cp:revision>71</cp:revision>
  <dcterms:created xsi:type="dcterms:W3CDTF">2023-09-20T21:35:22Z</dcterms:created>
  <dcterms:modified xsi:type="dcterms:W3CDTF">2026-05-17T15:21:08Z</dcterms:modified>
</cp:coreProperties>
</file>