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90"/>
  </p:notesMasterIdLst>
  <p:sldIdLst>
    <p:sldId id="2147482737" r:id="rId18"/>
    <p:sldId id="2147482608" r:id="rId19"/>
    <p:sldId id="2147482463" r:id="rId20"/>
    <p:sldId id="2147482692" r:id="rId21"/>
    <p:sldId id="2147482693" r:id="rId22"/>
    <p:sldId id="2147482691" r:id="rId23"/>
    <p:sldId id="2147482467" r:id="rId24"/>
    <p:sldId id="2147482706" r:id="rId25"/>
    <p:sldId id="2147482468" r:id="rId26"/>
    <p:sldId id="2147482717" r:id="rId27"/>
    <p:sldId id="2147482644" r:id="rId28"/>
    <p:sldId id="2147482526" r:id="rId29"/>
    <p:sldId id="2147482527" r:id="rId30"/>
    <p:sldId id="2147482528" r:id="rId31"/>
    <p:sldId id="2147482694" r:id="rId32"/>
    <p:sldId id="2147482394" r:id="rId33"/>
    <p:sldId id="2147482738" r:id="rId34"/>
    <p:sldId id="2147482739" r:id="rId35"/>
    <p:sldId id="2147482788" r:id="rId36"/>
    <p:sldId id="2147482808" r:id="rId37"/>
    <p:sldId id="2147482817" r:id="rId38"/>
    <p:sldId id="2147482818" r:id="rId39"/>
    <p:sldId id="2147482742" r:id="rId40"/>
    <p:sldId id="2147482819" r:id="rId41"/>
    <p:sldId id="2147482820" r:id="rId42"/>
    <p:sldId id="2147482821" r:id="rId43"/>
    <p:sldId id="2147482827" r:id="rId44"/>
    <p:sldId id="2147482828" r:id="rId45"/>
    <p:sldId id="2147482761" r:id="rId46"/>
    <p:sldId id="2147482499" r:id="rId47"/>
    <p:sldId id="2147482733" r:id="rId48"/>
    <p:sldId id="2147482785" r:id="rId49"/>
    <p:sldId id="2147482722" r:id="rId50"/>
    <p:sldId id="2147482723" r:id="rId51"/>
    <p:sldId id="2147482786" r:id="rId52"/>
    <p:sldId id="2147482769" r:id="rId53"/>
    <p:sldId id="2147482797" r:id="rId54"/>
    <p:sldId id="2147482799" r:id="rId55"/>
    <p:sldId id="2147482695" r:id="rId56"/>
    <p:sldId id="2147482423" r:id="rId57"/>
    <p:sldId id="2147482727" r:id="rId58"/>
    <p:sldId id="2147482728" r:id="rId59"/>
    <p:sldId id="2147482729" r:id="rId60"/>
    <p:sldId id="2147482796" r:id="rId61"/>
    <p:sldId id="2147482533" r:id="rId62"/>
    <p:sldId id="2147482822" r:id="rId63"/>
    <p:sldId id="2147482772" r:id="rId64"/>
    <p:sldId id="2147482823" r:id="rId65"/>
    <p:sldId id="2147482829" r:id="rId66"/>
    <p:sldId id="2147482802" r:id="rId67"/>
    <p:sldId id="2147482824" r:id="rId68"/>
    <p:sldId id="2147482825" r:id="rId69"/>
    <p:sldId id="2147482830" r:id="rId70"/>
    <p:sldId id="2147482826" r:id="rId71"/>
    <p:sldId id="2147482831" r:id="rId72"/>
    <p:sldId id="2147482702" r:id="rId73"/>
    <p:sldId id="2147482448" r:id="rId74"/>
    <p:sldId id="2147482449" r:id="rId75"/>
    <p:sldId id="2147482450" r:id="rId76"/>
    <p:sldId id="2147482451" r:id="rId77"/>
    <p:sldId id="2147482806" r:id="rId78"/>
    <p:sldId id="2147482453" r:id="rId79"/>
    <p:sldId id="2147482455" r:id="rId80"/>
    <p:sldId id="2147482529" r:id="rId81"/>
    <p:sldId id="2147482530" r:id="rId82"/>
    <p:sldId id="2147482531" r:id="rId83"/>
    <p:sldId id="2147482703" r:id="rId84"/>
    <p:sldId id="2147482490" r:id="rId85"/>
    <p:sldId id="2147482459" r:id="rId86"/>
    <p:sldId id="2147482465" r:id="rId87"/>
    <p:sldId id="2147482466" r:id="rId88"/>
    <p:sldId id="2147482522" r:id="rId89"/>
  </p:sldIdLst>
  <p:sldSz cx="9144000" cy="6858000" type="screen4x3"/>
  <p:notesSz cx="6858000" cy="9144000"/>
  <p:embeddedFontLst>
    <p:embeddedFont>
      <p:font typeface="Dosis" pitchFamily="2" charset="0"/>
      <p:regular r:id="rId91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regular r:id="rId94"/>
      <p:bold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Modern Love" panose="04090805081005020601" pitchFamily="82" charset="0"/>
      <p:regular r:id="rId9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7D3"/>
    <a:srgbClr val="ECF8FB"/>
    <a:srgbClr val="424D7C"/>
    <a:srgbClr val="D6E9EA"/>
    <a:srgbClr val="F0EDED"/>
    <a:srgbClr val="44546A"/>
    <a:srgbClr val="414B79"/>
    <a:srgbClr val="424D7B"/>
    <a:srgbClr val="106585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font" Target="fonts/font4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5604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79726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3.xml"/><Relationship Id="rId21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23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0.xml"/><Relationship Id="rId19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Relationship Id="rId22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7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9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microsoft.com/office/2007/relationships/hdphoto" Target="../media/hdphoto3.wdp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12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40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6.png"/><Relationship Id="rId4" Type="http://schemas.openxmlformats.org/officeDocument/2006/relationships/image" Target="../media/image22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11" Type="http://schemas.openxmlformats.org/officeDocument/2006/relationships/image" Target="../media/image26.gif"/><Relationship Id="rId5" Type="http://schemas.openxmlformats.org/officeDocument/2006/relationships/image" Target="../media/image35.png"/><Relationship Id="rId10" Type="http://schemas.openxmlformats.org/officeDocument/2006/relationships/image" Target="../media/image48.png"/><Relationship Id="rId4" Type="http://schemas.openxmlformats.org/officeDocument/2006/relationships/image" Target="../media/image47.jpe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gif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gif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hdphoto" Target="../media/hdphoto4.wdp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microsoft.com/office/2007/relationships/hdphoto" Target="../media/hdphoto4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57.png"/><Relationship Id="rId4" Type="http://schemas.openxmlformats.org/officeDocument/2006/relationships/image" Target="../media/image39.png"/><Relationship Id="rId9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35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58.png"/><Relationship Id="rId4" Type="http://schemas.openxmlformats.org/officeDocument/2006/relationships/image" Target="../media/image35.png"/><Relationship Id="rId9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6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6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66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22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60A331A-789A-3ADD-FE40-BD24D7B2A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17" y="0"/>
            <a:ext cx="916051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408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817222" y="4934576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النص 50د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الكتابي: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 25 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91014" y="538586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CB68CD7-E78A-8CFB-6582-12B6C191EAC5}"/>
              </a:ext>
            </a:extLst>
          </p:cNvPr>
          <p:cNvGrpSpPr/>
          <p:nvPr/>
        </p:nvGrpSpPr>
        <p:grpSpPr>
          <a:xfrm flipH="1">
            <a:off x="4817222" y="3386576"/>
            <a:ext cx="3780000" cy="1332000"/>
            <a:chOff x="4735350" y="5023288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2A85359-8B92-D6F1-D987-EAD5BA1CF2E9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FEE733F4-E532-A1BF-4879-795AE830B0D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</a:p>
          </p:txBody>
        </p:sp>
      </p:grp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991014" y="3797437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الاستماع والتحدث 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1198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C029688F-B394-8C1A-AEA1-6570605F8E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881" y="2663169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9938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81767" y="5263680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893527" y="2813076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B65C67F-CB2A-1BF0-F346-FC7DEF5B0408}"/>
              </a:ext>
            </a:extLst>
          </p:cNvPr>
          <p:cNvSpPr txBox="1"/>
          <p:nvPr/>
        </p:nvSpPr>
        <p:spPr>
          <a:xfrm>
            <a:off x="5944823" y="5394891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الكلمات الجامعة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2122822" y="57334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الكلمات البصرية (</a:t>
            </a:r>
            <a:r>
              <a:rPr lang="ar-MA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في الأعلى– يكفي – من الافضل -  للغاية – في أثناء– ولتكن – لا تنس – من حولك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)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القراءة المشتركة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414230" y="4080533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4231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قطرة ماء : توظيف الفعل الكلامي "أنبه وأنهى"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344129" y="2807138"/>
            <a:ext cx="7575871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53098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تَوْظيفِ إسْتْراتيجِيَّةِ الكلمات الجامعة لإغناء معجمهم وفهم العلاقات بين الكلمات؛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344129" y="3697919"/>
            <a:ext cx="7575871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45752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وتوظيف الفعل الكلامي " أنهى وأنبه" في وضعيات جديدة.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344129" y="4588700"/>
            <a:ext cx="7575871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79176" y="3199690"/>
              <a:ext cx="53098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البصرية ونص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 سلوكات يحترمها كل متعلم (ة) خلال الحصة.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136" y="12680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776170" y="1124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974F1C-AB40-EC46-76A5-5BA1351B77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D58400-364C-6832-4084-117494FDE7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7EE7AD-4258-9397-CAEA-AFA778E5173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E64BA4-F2CE-FEC1-FCE4-607CCD4B5D3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DC52D-6367-F287-0317-A08F4289334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83D55F5-0157-F83D-6F44-0B2CD67239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05EA57B0-4B26-DE69-FCE1-F5AD7058094F}"/>
              </a:ext>
            </a:extLst>
          </p:cNvPr>
          <p:cNvSpPr txBox="1">
            <a:spLocks/>
          </p:cNvSpPr>
          <p:nvPr/>
        </p:nvSpPr>
        <p:spPr>
          <a:xfrm>
            <a:off x="3199558" y="4094669"/>
            <a:ext cx="2568350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BA451EE-BD4E-F18F-6F06-5F544C1671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4254" y="1591957"/>
            <a:ext cx="4344956" cy="24947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5CDFA2-1C94-BBEF-97DC-FA0C57AE18FA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A3BE068-264C-0AC6-FBA1-FA989C949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20EB407-7BCA-BAFD-7ED9-16692E51BFB8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FB95D67-580E-D14B-0D3E-AAE1F5FEFF46}"/>
              </a:ext>
            </a:extLst>
          </p:cNvPr>
          <p:cNvSpPr txBox="1">
            <a:spLocks/>
          </p:cNvSpPr>
          <p:nvPr/>
        </p:nvSpPr>
        <p:spPr>
          <a:xfrm>
            <a:off x="1418254" y="518964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ٱلْإِجابَةَ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20" name="Image 19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171035-3223-E71F-A291-280CCA95D3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BE3EF0-2336-C29D-21CF-2064B8AAA7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3DD192-E1C4-FC0B-67C5-DA13663644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8C999-3995-A339-E6DA-E226C5D8E6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1D47E0-F934-0EB9-6FCD-5416B1C533D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932813-365B-84FF-EF1E-CE8D7A259A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5B127F-E1F1-C608-3F58-7A563314B9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D1E12E-10F4-8C16-5AE7-C37F7C7828C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4C5D-1C7F-1334-071B-DDF87E9F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DB3AC-E535-FDC1-D440-9D5F2B5C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بالتدرب على قراءة فقرة بدقة وسرعة. نتذكر شروط القراءة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95AA59-8E32-0487-219C-85CCD36D4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49ED29-6BB0-32DD-F938-EEB3F5902A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4B5DE6-E354-8213-24A3-1FCD0C3E0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3CA350-6E34-D6D4-81F4-9B5B411A1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4E48B2-D29F-4EC9-386C-887A2EAA96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A68DD86-D58D-89CC-C5AD-6AB38C0798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9C9EA-481E-3129-A1CC-AAE8C6E27ED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1E5703-749B-DB85-374F-AE3EEA2D05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69CAA-C266-A037-B90A-D7669FC4749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471012-11D3-9879-71BE-8B38E5BA91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065875-B6B3-46F5-C06E-AA41AFE7C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D0A715-88BB-A48E-9FC8-A5E2147771D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AC3BC5-6BEF-2002-F735-5DC67F47D414}"/>
              </a:ext>
            </a:extLst>
          </p:cNvPr>
          <p:cNvSpPr txBox="1"/>
          <p:nvPr/>
        </p:nvSpPr>
        <p:spPr>
          <a:xfrm>
            <a:off x="1668327" y="2016697"/>
            <a:ext cx="608416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أَقِفُ عَلى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ٱلتّاءِ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ٱلْمَرْبوطَةِ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أَنْطِقُ هَمْزَةِ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45397AB-C745-3A40-4B00-D805D8940688}"/>
              </a:ext>
            </a:extLst>
          </p:cNvPr>
          <p:cNvSpPr txBox="1"/>
          <p:nvPr/>
        </p:nvSpPr>
        <p:spPr>
          <a:xfrm>
            <a:off x="870171" y="4744556"/>
            <a:ext cx="768047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رَفَعَتِ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لنَّمْلَةُ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رَأْسَها تَحْتَ ضَوْءِ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لشَّمْسِ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لسّاطِعَ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59C803-47C2-93CD-F3A9-EED5091F30CD}"/>
              </a:ext>
            </a:extLst>
          </p:cNvPr>
          <p:cNvSpPr txBox="1"/>
          <p:nvPr/>
        </p:nvSpPr>
        <p:spPr>
          <a:xfrm>
            <a:off x="5951402" y="3594579"/>
            <a:ext cx="269403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أُطَبِّقُ بِسُرْعَةٍ:</a:t>
            </a:r>
          </a:p>
        </p:txBody>
      </p:sp>
      <p:sp>
        <p:nvSpPr>
          <p:cNvPr id="11" name="Flèche : courbe vers la droite 10">
            <a:extLst>
              <a:ext uri="{FF2B5EF4-FFF2-40B4-BE49-F238E27FC236}">
                <a16:creationId xmlns:a16="http://schemas.microsoft.com/office/drawing/2014/main" id="{D764EADF-B52A-DEAA-97CC-E09A29972322}"/>
              </a:ext>
            </a:extLst>
          </p:cNvPr>
          <p:cNvSpPr/>
          <p:nvPr/>
        </p:nvSpPr>
        <p:spPr>
          <a:xfrm rot="5400000">
            <a:off x="7001725" y="4518746"/>
            <a:ext cx="272938" cy="511326"/>
          </a:xfrm>
          <a:prstGeom prst="curv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Flèche : courbe vers la droite 11">
            <a:extLst>
              <a:ext uri="{FF2B5EF4-FFF2-40B4-BE49-F238E27FC236}">
                <a16:creationId xmlns:a16="http://schemas.microsoft.com/office/drawing/2014/main" id="{BFB467D7-30DF-6F41-6F9B-1863E880FD8A}"/>
              </a:ext>
            </a:extLst>
          </p:cNvPr>
          <p:cNvSpPr/>
          <p:nvPr/>
        </p:nvSpPr>
        <p:spPr>
          <a:xfrm rot="5400000">
            <a:off x="2265583" y="4554276"/>
            <a:ext cx="272938" cy="653498"/>
          </a:xfrm>
          <a:prstGeom prst="curv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 : courbe vers la droite 12">
            <a:extLst>
              <a:ext uri="{FF2B5EF4-FFF2-40B4-BE49-F238E27FC236}">
                <a16:creationId xmlns:a16="http://schemas.microsoft.com/office/drawing/2014/main" id="{BBCA3584-36D9-32C1-0AD2-C94EAC43170A}"/>
              </a:ext>
            </a:extLst>
          </p:cNvPr>
          <p:cNvSpPr/>
          <p:nvPr/>
        </p:nvSpPr>
        <p:spPr>
          <a:xfrm rot="5400000">
            <a:off x="3484219" y="4518746"/>
            <a:ext cx="272938" cy="511326"/>
          </a:xfrm>
          <a:prstGeom prst="curv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A57E9A5-B278-8097-CC0E-45EB77B82C60}"/>
              </a:ext>
            </a:extLst>
          </p:cNvPr>
          <p:cNvCxnSpPr/>
          <p:nvPr/>
        </p:nvCxnSpPr>
        <p:spPr>
          <a:xfrm>
            <a:off x="1120877" y="5428069"/>
            <a:ext cx="40312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78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7643-221E-4C7D-00C7-FFBC597EC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9C933-DC91-DCE0-219A-A240385BF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سأقرأ – تابعوا جيدا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17A623-8FE2-84EF-0B9D-E84B68D10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E1A73B-5E4B-0AF4-A78E-1A96FC985D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44A413-89E5-9D51-280E-355E8C5F42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33659C-6CBB-402C-1FDE-99ADD74609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094654-E631-48B6-38B3-213BDF5D13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6D3-DA17-6356-05B4-F7EE4D4072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3F9DE0-3514-DBA5-60E8-D7448BFBC1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D48C69-9861-77CC-3835-349E6C0B04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886708-C5F1-ED0F-4FE8-4697FE1658F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30DF1D-B1BF-E8BB-9BAF-56AB10EFE83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0903E-0759-23C8-D32B-C653DC5AD1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61C00A1-545C-DCEE-95AB-673BA757B09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B54DA23-CEC2-288C-808C-89C63E2FEA3D}"/>
              </a:ext>
            </a:extLst>
          </p:cNvPr>
          <p:cNvSpPr/>
          <p:nvPr/>
        </p:nvSpPr>
        <p:spPr>
          <a:xfrm>
            <a:off x="448314" y="1698579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إِنْ حَلَّ ٱلصَّي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فُ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حتّى شَرَعَتِ ٱلنَّمْلَةُ في ٱلْعَمَلِ بِنَشا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طٍ،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كانَتْ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تَصْحو مُبَكِّراً لِتَسْتَمْتِعَ بِجَمْعِ ٱلْحُبوبِ وَقِطَعِ ٱلطَّعا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مِ،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لِتَضَعَها في مَخْزَنِ بَيْتِها ٱسْتِعْداداً لِفَصْلِ ٱلشِّتا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ءِ. </a:t>
            </a:r>
          </a:p>
          <a:p>
            <a:pPr lvl="0"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وَسَطَ ٱلسَّنابِلِ ٱلصَّفْراءِ وَٱلْمَحْصولِ ٱلْوَفي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رِ،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وَتَحْتَ ضَوْءِ ٱلشَّمْسِ ٱلسّاطِعَ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رَفَعَتِ ٱلنَّمْلَةُ رَأْسَها وَقالَ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تْ: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	 «اَلْحَمْدُ لِلَّهِ عَلى ٱلْأَمْطارِ ٱلَّتي تَهاطَلَتْ في ٱلشِّتاءِ ٱلْماضي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فَبِفَضْلِها نَمَتِ ٱلنَّباتا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تُ،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وَكَثُرَتِ ٱلْحُبو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بُ،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وَوَجَدْنا غِذاءً كافِي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اً.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72559644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29F33-AD04-C17F-B971-B9710FA44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B5A606-07C4-7AE4-FDB6-59BC864BCF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48F9C0-119D-6AA0-B9F0-781E268CE6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1324DF-83AE-2554-657D-7DDC321A8A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56DC9-47BE-A5EE-8706-1044855D117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F30F6D-9F67-738C-8D22-1C78B7D849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87E505-F16D-E9B9-FA98-BDF14EEF3AD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5B9BD5">
                  <a:lumMod val="75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810D78-CE8D-D53F-C9D0-57ABE2E192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41" y="2282202"/>
            <a:ext cx="4378645" cy="328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0CA8-BF0D-CB2A-A10C-9688F307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F994B-F3A2-E82A-99B1-44D429DD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  (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تجاوزها)</a:t>
            </a: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81447E-80ED-3C09-288F-55145F5C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6B7178-9DEE-4D10-E1CD-ED0C501BAE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24D1DB-AA57-B5FF-4A99-5428CC932F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FDFA0-364A-C325-C85C-D4F2171F4D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84FBCA-206B-A466-BFE9-D51865D38C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BF9380-ADC7-233C-0BBC-7C654011E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E871CD-94D1-4D9D-4979-F582BB60BC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2B9AD0-D5D5-B595-6D7F-282633950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E0BA0C-7FAE-595B-F495-320E44CF36A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92571-7003-834C-027A-02D63FBF9A2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7408D-09E6-7253-D601-82B627F3C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A6902F-3DCA-333F-31A6-408D8D3337A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FBBF5BB-1339-5413-A79A-10BCBD4D8499}"/>
              </a:ext>
            </a:extLst>
          </p:cNvPr>
          <p:cNvSpPr/>
          <p:nvPr/>
        </p:nvSpPr>
        <p:spPr>
          <a:xfrm>
            <a:off x="448314" y="1698579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إِنْ حَلَّ ٱلصَّي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فُ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حتّى شَرَعَتِ ٱلنَّمْلَةُ في ٱلْعَمَلِ بِنَشا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طٍ،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كانَتْ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تَصْحو مُبَكِّراً لِتَسْتَمْتِعَ بِجَمْعِ ٱلْحُبوبِ وَقِطَعِ ٱلطَّعا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مِ،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لِتَضَعَها في مَخْزَنِ بَيْتِها ٱسْتِعْداداً لِفَصْلِ ٱلشِّتا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ءِ. </a:t>
            </a:r>
          </a:p>
          <a:p>
            <a:pPr lvl="0"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وَسَطَ ٱلسَّنابِلِ ٱلصَّفْراءِ وَٱلْمَحْصولِ ٱلْوَفي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رِ،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وَتَحْتَ ضَوْءِ ٱلشَّمْسِ ٱلسّاطِعَ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رَفَعَتِ ٱلنَّمْلَةُ رَأْسَها وَقالَ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تْ: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	 «اَلْحَمْدُ لِلَّهِ عَلى ٱلْأَمْطارِ ٱلَّتي تَهاطَلَتْ في ٱلشِّتاءِ ٱلْماضي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فَبِفَضْلِها نَمَتِ ٱلنَّباتا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تُ،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وَكَثُرَتِ ٱلْحُبو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بُ،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وَوَجَدْنا غِذاءً كافِي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اً.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8905011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385D46-3CF7-3704-F7C5-0604263325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1D836A-5427-428C-3550-D53C2F3D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447BEF-BD4F-781F-2BDD-BAB1C0A10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C6136F-3C7F-D240-7BBA-45E45BDBE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695F3E-8996-CD39-CC6A-63E837B6B8E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37A414-97A1-0CA8-D668-BB5FB889146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4238BA-816E-1E14-70F7-B31C20E11E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8508C1-C901-1E1C-601C-2B710D71F37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A2B8F-95EA-CA92-8E9B-AE5B7DD2DD0A}"/>
              </a:ext>
            </a:extLst>
          </p:cNvPr>
          <p:cNvSpPr txBox="1"/>
          <p:nvPr/>
        </p:nvSpPr>
        <p:spPr>
          <a:xfrm>
            <a:off x="3056084" y="216640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220838-99C5-5436-7DE7-35D5919219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70" y="3021144"/>
            <a:ext cx="3474925" cy="260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معجم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9583624-D4C9-A723-10C6-251F57ED015F}"/>
              </a:ext>
            </a:extLst>
          </p:cNvPr>
          <p:cNvSpPr txBox="1">
            <a:spLocks/>
          </p:cNvSpPr>
          <p:nvPr/>
        </p:nvSpPr>
        <p:spPr>
          <a:xfrm>
            <a:off x="2462296" y="25709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</a:pPr>
            <a:r>
              <a:rPr lang="ar-MA" sz="2800" b="1" dirty="0">
                <a:cs typeface="Microsoft Uighur" panose="02000000000000000000" pitchFamily="2" charset="-78"/>
              </a:rPr>
              <a:t>إستراتيجية الكلمات الجامعة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D9B3B4-096A-F2AE-0F62-27B0E9F7AA78}"/>
              </a:ext>
            </a:extLst>
          </p:cNvPr>
          <p:cNvSpPr txBox="1"/>
          <p:nvPr/>
        </p:nvSpPr>
        <p:spPr>
          <a:xfrm>
            <a:off x="6189619" y="1775154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ECFAEC-E0C9-8E70-C84D-5D328B38D4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AADBE8AF-A0DB-B7D9-D7F0-1385B19DF1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59064" y="1709517"/>
            <a:ext cx="612000" cy="61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AD8F-BC53-F9E4-33DC-B39710E687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1738" y="1039514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26039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اليوم في حصة المعجم إستراتيجية الكلمات الجامعة.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03A54969-DAA5-97AC-7614-A79937443105}"/>
              </a:ext>
            </a:extLst>
          </p:cNvPr>
          <p:cNvSpPr txBox="1"/>
          <p:nvPr/>
        </p:nvSpPr>
        <p:spPr>
          <a:xfrm>
            <a:off x="1997090" y="2918244"/>
            <a:ext cx="5556297" cy="10215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ar-MA" sz="54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إِسْتراتيجِيَّةُ </a:t>
            </a:r>
            <a:r>
              <a:rPr lang="ar-MA" sz="54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ٱلْكَلِماتِ</a:t>
            </a:r>
            <a:r>
              <a:rPr lang="ar-MA" sz="54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5400" b="1" kern="0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ٱلْجامِعَةِ</a:t>
            </a:r>
            <a:endParaRPr lang="ar-MA" sz="5400" b="1" kern="0" dirty="0">
              <a:solidFill>
                <a:srgbClr val="29386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43462" y="702876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42927952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EE2A-3B00-FAA9-AC64-BFE389363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42E6-182D-EF3A-766C-4514FCBE0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سنتعلم إستراتيجية الكلمات الجامعة؟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4BFB01-66CE-A3FF-EF84-EDA0D71A4E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D2D5B9-89A7-C121-E31D-F647EB86CA0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B7E14-DB6F-6C18-570B-729DA33B04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625CE8-005E-B861-3D88-7F84188691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EDD510-E2D2-F7B1-4B26-63E2577AD0C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B862234-D527-5AB5-4F16-10C680B08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BDA7360-986A-7C76-C9A8-B8FB4A650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0B515BF-591A-95A9-A563-A0B4B7539F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6185E1-CC96-69B7-1D08-03C785371A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05571C-769C-7B31-EED1-0BB8E8E502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892A91-CEAC-51D3-ADBE-93EB68701080}"/>
              </a:ext>
            </a:extLst>
          </p:cNvPr>
          <p:cNvSpPr txBox="1"/>
          <p:nvPr/>
        </p:nvSpPr>
        <p:spPr>
          <a:xfrm>
            <a:off x="648510" y="1853193"/>
            <a:ext cx="76173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تُساعِدُني إِسْتراتيجِيَّةُ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ٱلْجامِعَةِ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تَجْميعِ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ٱلصِّنْفِ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نَفْسِهِ،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وَٱلْبَحْثِ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تَجْمَعُها. مِثالٌ: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400D517-A710-AD7E-7243-DB1235CB62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EE08DCC-A21B-5076-AD62-C84845786951}"/>
              </a:ext>
            </a:extLst>
          </p:cNvPr>
          <p:cNvSpPr txBox="1"/>
          <p:nvPr/>
        </p:nvSpPr>
        <p:spPr>
          <a:xfrm>
            <a:off x="648510" y="3334973"/>
            <a:ext cx="3070912" cy="320129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أَسَدٌ- حِصانٌ- بَقَرَةٌ- ثَعْلَبٌ- </a:t>
            </a:r>
          </a:p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أَرْنَبٌ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D88282B-E635-370D-419D-AD7C9058DC91}"/>
              </a:ext>
            </a:extLst>
          </p:cNvPr>
          <p:cNvCxnSpPr>
            <a:stCxn id="4" idx="3"/>
          </p:cNvCxnSpPr>
          <p:nvPr/>
        </p:nvCxnSpPr>
        <p:spPr>
          <a:xfrm flipV="1">
            <a:off x="3719422" y="4925961"/>
            <a:ext cx="596939" cy="9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9B269FA-AAD3-EA15-8441-3D79C493CA8B}"/>
              </a:ext>
            </a:extLst>
          </p:cNvPr>
          <p:cNvSpPr/>
          <p:nvPr/>
        </p:nvSpPr>
        <p:spPr>
          <a:xfrm>
            <a:off x="4457185" y="4542503"/>
            <a:ext cx="2297576" cy="7079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حَيَواناتٌ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11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ECB0D-16F2-6F24-8EF8-8AA35570F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E038CD-6A42-651D-9276-626F5A1B1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كيف أوظف إستراتيجية الكلمات الجامعة.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BECA1F-349D-25EC-6D13-0F0F52BFBB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439077-9700-BFEE-9B7A-6F117810682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99D84D-822E-C1BB-6875-ACC4BEBC79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C4BA27-B39C-5ADD-EE0C-235CCEE1F0F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F2D686-1DDE-8FB2-56B7-8D9FF745C96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13C4B0B-FCA4-937B-BE6A-ECBEC7E335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912ED1-1A5C-5168-9FDF-4CC8ABB30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FE5E8C9-4866-13EB-3FDE-AD0D2DA99D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B8E6AF7-7032-FC38-8EFB-C804539396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1942A4-21A0-B76B-C312-E341A9E05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B200D0C-86D4-9FF5-B778-7919D76A1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5585B60-AAD7-8596-3744-F32B5D42B914}"/>
              </a:ext>
            </a:extLst>
          </p:cNvPr>
          <p:cNvSpPr txBox="1"/>
          <p:nvPr/>
        </p:nvSpPr>
        <p:spPr>
          <a:xfrm>
            <a:off x="1209918" y="2655567"/>
            <a:ext cx="7130641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كَيْفَ أَسْتَعْمِلُ إِسْتراتيجِيَّةَ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ٱلْكَلِماتِ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ٱلْجامِعَةِ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؟</a:t>
            </a:r>
            <a:endParaRPr lang="fr-FR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904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6B872-40CC-BDD1-5C40-5EB846411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8665D4-AA7D-030C-B61B-319067F60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لدي الكلمات التالية، أريد أن أجمعها في كلمة واحدة.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13354F-865A-848F-7528-8137210CBD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DB0DE7-D2DE-303B-E577-B6F52F0386D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EB0654-1C92-E320-B15C-E6540C8330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21C879-3DBE-2A95-3090-3D24C2D9494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CCAFAC-8AD6-A8B5-3C0A-09CE1B6123E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3E1A309-3920-F79A-84EF-9ED32A2CCD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EE81B1E-3B3A-BCEB-524E-31CB933D5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245209-BF29-2169-2342-E7C3494B85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4F53F72-1CBA-EC36-91B6-60F7EA8441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5EB25E-6641-B0C9-7CD9-974F52DD39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0EB0427-CF6C-E1EE-296E-36404319CD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0BD526-78A0-FFD9-60CC-7D9CE3CD5503}"/>
              </a:ext>
            </a:extLst>
          </p:cNvPr>
          <p:cNvSpPr txBox="1"/>
          <p:nvPr/>
        </p:nvSpPr>
        <p:spPr>
          <a:xfrm>
            <a:off x="531075" y="3271404"/>
            <a:ext cx="80818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تُفّاحٌ – مَوْزٌ – بُرْتُقالٌ - عِنَبٌ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68050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E3A87-3C8A-5235-7AF6-A153437AA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34EB9C-38C0-5946-B359-E9696B579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أقرأ الكلمات وأجد المشترك بينها. ألاحظ أن هذه تشترك في كونها أنواعا من الفواكه.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EB6FC7-46EC-7E8A-152C-DAC4E77464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167378-F936-B9E6-788A-167C1BEE4BD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71B7D3-42C9-55E1-5CF1-082FBDFDB8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61BBE7-2876-45E8-FAF0-FA8CF363989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048B34-408E-217A-BADE-73FC56B54DC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8D2E06D-4626-C650-DC62-DC9C5FFD1C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0EA87E-D514-09AB-65FE-CE5CD17EC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629151-9D0E-8B42-C238-29249F3D12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B721000-60A9-BACF-7E9D-C9410FAC5A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14AA7D-F7C8-8CF9-1B99-1CB7E9E8A0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168C173-BDC3-4B34-B095-566E1714B8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CB3CF1-89F6-448A-FCE5-A954E2EE55E7}"/>
              </a:ext>
            </a:extLst>
          </p:cNvPr>
          <p:cNvSpPr txBox="1"/>
          <p:nvPr/>
        </p:nvSpPr>
        <p:spPr>
          <a:xfrm>
            <a:off x="531075" y="3271404"/>
            <a:ext cx="80818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تُفّاحٌ – مَوْزٌ – بُرْتُقالٌ - عِنَبٌ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820254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FA690-5B38-2CF5-9D1D-71528502E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C82EE2-3798-F2A7-4169-602FEC0C7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أحدد الكلمة التي تجمع هذه الكلمات. الكلمة الجامعة لها هي: فواكه.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FAAEC3-D602-3103-C2E2-922A14D094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F3848D-C57D-29BF-6DAD-004E5586C82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5D6D6B-D653-821E-A11E-62A1D69F52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D49C7D-1E1B-D2C9-CB99-A3F00F17DF2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C5EE75-3226-1DA2-4724-89721B02521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70380B2-4796-FE92-91C8-F987A86C04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E378E2D-95A5-0E97-E58D-A1C48C357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40CD513-60E8-D14E-0A2F-C435C1785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439EB00-02D0-D147-F102-2364460659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57E9CC2-22B7-AD45-B6BE-AA2042A03D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E0B80D2-CC4E-079F-41D0-95E1663231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542554-16F7-8295-4417-96734216F7D5}"/>
              </a:ext>
            </a:extLst>
          </p:cNvPr>
          <p:cNvSpPr txBox="1"/>
          <p:nvPr/>
        </p:nvSpPr>
        <p:spPr>
          <a:xfrm>
            <a:off x="648510" y="2703881"/>
            <a:ext cx="3923490" cy="2399050"/>
          </a:xfrm>
          <a:prstGeom prst="roundRect">
            <a:avLst>
              <a:gd name="adj" fmla="val 47061"/>
            </a:avLst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تُفّاحٌ – مَوْزٌ – بُرْتُقالٌ - عِنَبٌ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5C56AA7-CAAB-5CB0-343D-909721C4CEF3}"/>
              </a:ext>
            </a:extLst>
          </p:cNvPr>
          <p:cNvCxnSpPr>
            <a:cxnSpLocks/>
            <a:endCxn id="7" idx="2"/>
          </p:cNvCxnSpPr>
          <p:nvPr/>
        </p:nvCxnSpPr>
        <p:spPr>
          <a:xfrm>
            <a:off x="4572000" y="3903406"/>
            <a:ext cx="3797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D0469A17-F411-390D-58A1-EA69299A9B1B}"/>
              </a:ext>
            </a:extLst>
          </p:cNvPr>
          <p:cNvSpPr/>
          <p:nvPr/>
        </p:nvSpPr>
        <p:spPr>
          <a:xfrm>
            <a:off x="4951787" y="2979174"/>
            <a:ext cx="2536723" cy="18484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فَواكِهُ</a:t>
            </a:r>
            <a:endParaRPr lang="fr-FR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06203C0-1189-AC48-8AE8-823B20798E7D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7118555" y="4748981"/>
            <a:ext cx="727587" cy="678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CE870C4B-5BBC-0677-B961-DDED36DE190A}"/>
              </a:ext>
            </a:extLst>
          </p:cNvPr>
          <p:cNvSpPr txBox="1"/>
          <p:nvPr/>
        </p:nvSpPr>
        <p:spPr>
          <a:xfrm>
            <a:off x="7118555" y="5427406"/>
            <a:ext cx="1455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كَلِمَةٌ جامِعَةٌ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0950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B6D39-D991-0B44-669F-0AC9E11C7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C518E-2D64-EE4D-CF80-4DB5915CF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يمكن أن أضيف كلمات أخرى تجمعها الكلمة: فواكه رمان- خوخ-    تين- ...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FF0638-75FE-BDC6-611F-319B149FB4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1A7349-E195-C1A5-2B7C-8701FC6904D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C1C8A2-6E22-82C9-7CBC-0F45A0C9010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302EDD-22EB-B91C-5C4E-C4D9721E3BE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DCD5C6-52F7-E611-9A1D-E044E74A6B1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C20B945-A3E1-7CA0-EEDD-F6C0B026DC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026958-E505-2F23-BA5B-E8CBA30EB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E58975-7C1B-E32F-9361-B2A3734B69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0457C60-8D9B-5C67-690E-6F720ED48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D42446F-316B-7C6A-015F-12420C9DFC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AD6EC0D-FAFB-F8F0-60D5-7FCAFA5C09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0CF3956C-85BF-1477-F835-277FB3ADCDC5}"/>
              </a:ext>
            </a:extLst>
          </p:cNvPr>
          <p:cNvSpPr/>
          <p:nvPr/>
        </p:nvSpPr>
        <p:spPr>
          <a:xfrm>
            <a:off x="4951787" y="2979174"/>
            <a:ext cx="2536723" cy="18484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فَواكِهُ</a:t>
            </a:r>
            <a:endParaRPr lang="fr-FR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D5981D-B9E6-5F9A-DCCB-C0B7AFF71DC5}"/>
              </a:ext>
            </a:extLst>
          </p:cNvPr>
          <p:cNvSpPr txBox="1"/>
          <p:nvPr/>
        </p:nvSpPr>
        <p:spPr>
          <a:xfrm>
            <a:off x="497485" y="1587894"/>
            <a:ext cx="3923490" cy="4473595"/>
          </a:xfrm>
          <a:prstGeom prst="roundRect">
            <a:avLst>
              <a:gd name="adj" fmla="val 47061"/>
            </a:avLst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تُفّاحٌ – مَوْزٌ – بُرْتُقالٌ – عِنَبٌ –</a:t>
            </a:r>
          </a:p>
          <a:p>
            <a:pPr lvl="0" algn="ctr" rtl="1">
              <a:defRPr/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448EF53-E4CE-321E-8034-4DA85986F7A4}"/>
              </a:ext>
            </a:extLst>
          </p:cNvPr>
          <p:cNvCxnSpPr>
            <a:cxnSpLocks/>
          </p:cNvCxnSpPr>
          <p:nvPr/>
        </p:nvCxnSpPr>
        <p:spPr>
          <a:xfrm>
            <a:off x="4572000" y="3903406"/>
            <a:ext cx="3797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FA34ED2-5692-C866-29FA-0DD41535EB21}"/>
              </a:ext>
            </a:extLst>
          </p:cNvPr>
          <p:cNvSpPr txBox="1"/>
          <p:nvPr/>
        </p:nvSpPr>
        <p:spPr>
          <a:xfrm>
            <a:off x="2781050" y="4500665"/>
            <a:ext cx="1073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تينٌ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212DFC-3D0D-4DAF-F2A2-1B8CE98B71F6}"/>
              </a:ext>
            </a:extLst>
          </p:cNvPr>
          <p:cNvSpPr txBox="1"/>
          <p:nvPr/>
        </p:nvSpPr>
        <p:spPr>
          <a:xfrm>
            <a:off x="1029414" y="3734240"/>
            <a:ext cx="1073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خوخٌ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9C31DDD-2721-44B6-DA17-3F4A67114F56}"/>
              </a:ext>
            </a:extLst>
          </p:cNvPr>
          <p:cNvSpPr txBox="1"/>
          <p:nvPr/>
        </p:nvSpPr>
        <p:spPr>
          <a:xfrm>
            <a:off x="2829286" y="3804055"/>
            <a:ext cx="1073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رُمّانٌ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08FE5A-8052-69CC-B939-E86243C03C4A}"/>
              </a:ext>
            </a:extLst>
          </p:cNvPr>
          <p:cNvSpPr txBox="1"/>
          <p:nvPr/>
        </p:nvSpPr>
        <p:spPr>
          <a:xfrm>
            <a:off x="1324513" y="4559674"/>
            <a:ext cx="1073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lang="fr-FR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12B524AD-BC98-4B9D-09A6-675FE562BCEC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7118555" y="4748981"/>
            <a:ext cx="727587" cy="678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92959C13-8DA1-20A1-9006-0AAA278CCB17}"/>
              </a:ext>
            </a:extLst>
          </p:cNvPr>
          <p:cNvSpPr txBox="1"/>
          <p:nvPr/>
        </p:nvSpPr>
        <p:spPr>
          <a:xfrm>
            <a:off x="7118555" y="5427406"/>
            <a:ext cx="1455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كَلِمَةٌ جامِعَةٌ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00458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74075-D149-CD1F-A79D-7FCC1293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8D66A7-0878-3947-5780-A10691BC7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نتدرب جماعيا، هذه كلمات نريد تجميعها في كلمة واحدة جامعة. ماذا نفعل؟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3788C1-9F8F-FCC5-F1D2-D744D2D6D0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5BA5B1-A4A2-931D-E95A-651212D735A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12E65A-E15B-3B7E-2783-905B89FAE85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1A4ACE-027E-8966-FDD3-C3C06E96DE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51B581-C1CD-FCA8-9D70-83A92E73931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D5CD475-F69B-EDDF-949E-62AED04424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7EB6A9B-AD16-E128-9C3F-183F1A45B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AF692B-3486-40D7-1897-74F2B175D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2BD4EAB-84B0-E5D6-51FA-6DF1C193AF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780BCBF-9C57-4F9F-0A8C-E55358F42A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DB91B42-0464-BB55-7ECE-F3E905514A19}"/>
              </a:ext>
            </a:extLst>
          </p:cNvPr>
          <p:cNvSpPr txBox="1"/>
          <p:nvPr/>
        </p:nvSpPr>
        <p:spPr>
          <a:xfrm>
            <a:off x="813732" y="3226365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مِسْطَرَةٌ – قَلَمٌ – دَفْتَرٌ –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بِرْكارٌ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FCC6EF3-BBFB-4E9D-190D-219975693B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E3906F-5A5F-8F68-824E-75D647BAA3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67D66B-622D-C908-3E56-F9A8918B0E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CEAA38-35B9-B75D-915F-2115713EA8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264B32-2389-AE86-E08A-E431B92C9FF4}"/>
              </a:ext>
            </a:extLst>
          </p:cNvPr>
          <p:cNvSpPr txBox="1"/>
          <p:nvPr/>
        </p:nvSpPr>
        <p:spPr>
          <a:xfrm>
            <a:off x="6124894" y="1822602"/>
            <a:ext cx="240861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/>
              <a:t>أُحَدِّدُ الْمُشْتَرَكَ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22F68-01D7-A436-5647-942AFB7241DE}"/>
              </a:ext>
            </a:extLst>
          </p:cNvPr>
          <p:cNvSpPr txBox="1"/>
          <p:nvPr/>
        </p:nvSpPr>
        <p:spPr>
          <a:xfrm>
            <a:off x="3354800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أُحَدِّدُ الْكَلِمَةَ الْجامِعَةَ.</a:t>
            </a:r>
            <a:endParaRPr lang="fr-FR" sz="2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55EAAE-01E0-1A52-25E4-F699B8E2F38C}"/>
              </a:ext>
            </a:extLst>
          </p:cNvPr>
          <p:cNvSpPr txBox="1"/>
          <p:nvPr/>
        </p:nvSpPr>
        <p:spPr>
          <a:xfrm>
            <a:off x="549273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أُضيفُ كَلِماتٍ أُخْرى.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27469655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35832-9774-798B-21BC-735732EB8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450F89-FC49-835E-5766-E9DCD9620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نقرأ الكلمات ثم نحدد المشترك بينها. المشترك هو أنها أداة تستعمل بالمدرسة.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1D883D-0B04-1E11-8EA3-E702E753D9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391305-F366-A90C-11B7-B20740349F0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033B91-A70F-82E0-2FBA-3B1A2BFD546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7B8AD0-9752-505C-CA9B-CF954058CB4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E5A609-AF07-70CD-B25C-FAEEA785BD9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259CF2D-63F4-1BD7-BE5B-3F36E401E8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AE0EAC-2389-0128-8BE6-2814EF25D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278242-1B25-0AE9-AA6C-A081DDE95C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187AE6F-55DC-FE87-3986-4B0BFAFD2C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07FC2F9-0A2B-6BE8-592B-A27FEC8352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89B6356-5EAD-E674-DFD1-13C145FA88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92FE49-3726-E87A-5C51-8F17CE5927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4FBEB9-065B-9DD5-BB2D-4FCB3A791A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38AA4E-C0A1-D68B-4A7F-E18BD6B284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C82051-7875-C115-E96C-580D56C4B9FF}"/>
              </a:ext>
            </a:extLst>
          </p:cNvPr>
          <p:cNvSpPr txBox="1"/>
          <p:nvPr/>
        </p:nvSpPr>
        <p:spPr>
          <a:xfrm>
            <a:off x="6124894" y="1822602"/>
            <a:ext cx="240861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/>
              <a:t>أُحَدِّدُ الْمُشْتَرَكَ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1593FA-319D-6B76-3C9C-851C391B7890}"/>
              </a:ext>
            </a:extLst>
          </p:cNvPr>
          <p:cNvSpPr txBox="1"/>
          <p:nvPr/>
        </p:nvSpPr>
        <p:spPr>
          <a:xfrm>
            <a:off x="3354800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أُحَدِّدُ الْكَلِمَةَ الْجامِعَةَ.</a:t>
            </a:r>
            <a:endParaRPr lang="fr-FR" sz="2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B3CC1A-658C-1FAB-6E06-EF057FFA59F4}"/>
              </a:ext>
            </a:extLst>
          </p:cNvPr>
          <p:cNvSpPr txBox="1"/>
          <p:nvPr/>
        </p:nvSpPr>
        <p:spPr>
          <a:xfrm>
            <a:off x="549273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أُضيفُ كَلِماتٍ أُخْرى.</a:t>
            </a:r>
            <a:endParaRPr lang="fr-FR" sz="2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A56E80-C11D-99B7-F77A-2387837E9489}"/>
              </a:ext>
            </a:extLst>
          </p:cNvPr>
          <p:cNvSpPr txBox="1"/>
          <p:nvPr/>
        </p:nvSpPr>
        <p:spPr>
          <a:xfrm>
            <a:off x="813732" y="3226365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مِسْطَرَةٌ – قَلَمٌ – دَفْتَرٌ –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بِرْكارٌ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5791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5D658-FC43-9F11-E254-82800AC22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076D9-9854-24ED-3199-7CFECA37F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أحدد الكلمات الجامعة للمفردات. ما هي الكلمة الجامعة لها؟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A6816E-6A52-EB9E-708A-D04FB86BC8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4DB3A0-D1B8-1A0E-0288-D06B37256E0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F4DD60-AF5E-433B-E898-2E65849370F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B220B7-F34B-B643-19CB-8AE0CCBBD6F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4E12C2-1267-4D42-DEE3-C45E5A7A8A7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D97C0A3-E55C-0C4A-5ED4-877963C9AD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0F3E43-3FCF-AE42-47A1-859AED99F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8E16569-ACB4-83E1-0F2B-892D2D2B5C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10867B5-7DED-9F2B-7AF0-7AF8A941A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057CF3C-F3C0-BC6F-9000-385756D3BE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698485-1BAA-A354-B082-9BF15A638F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D63081-8BD8-84BF-5FD4-122D78B014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5AD548-1EA3-3382-1085-8DB1EB8BD3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4016DC-F3F5-B233-FB6C-59B1B64855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BD65CE5-81AB-013D-88B3-01D5AC8F0495}"/>
              </a:ext>
            </a:extLst>
          </p:cNvPr>
          <p:cNvSpPr txBox="1"/>
          <p:nvPr/>
        </p:nvSpPr>
        <p:spPr>
          <a:xfrm>
            <a:off x="6124894" y="1822602"/>
            <a:ext cx="240861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/>
              <a:t>أُحَدِّدُ الْمُشْتَرَكَ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AD0335-3095-9DC9-8076-EE07E43143CC}"/>
              </a:ext>
            </a:extLst>
          </p:cNvPr>
          <p:cNvSpPr txBox="1"/>
          <p:nvPr/>
        </p:nvSpPr>
        <p:spPr>
          <a:xfrm>
            <a:off x="3354800" y="1822602"/>
            <a:ext cx="240861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أُحَدِّدُ الْكَلِمَةَ الْجامِعَةَ.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D5D26C-E09E-259A-BE7E-2A8FFC029CC9}"/>
              </a:ext>
            </a:extLst>
          </p:cNvPr>
          <p:cNvSpPr txBox="1"/>
          <p:nvPr/>
        </p:nvSpPr>
        <p:spPr>
          <a:xfrm>
            <a:off x="549273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أُضيفُ كَلِماتٍ أُخِرى.</a:t>
            </a:r>
            <a:endParaRPr lang="fr-FR" sz="2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9491DEA-88EC-C874-D8B0-6FADCD29B087}"/>
              </a:ext>
            </a:extLst>
          </p:cNvPr>
          <p:cNvSpPr txBox="1"/>
          <p:nvPr/>
        </p:nvSpPr>
        <p:spPr>
          <a:xfrm>
            <a:off x="813732" y="3226365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مِسْطَرَةٌ – قَلَمٌ – دَفْتَرٌ –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بِرْكارٌ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05053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C9B36-94D8-FBC6-2157-47DF9E55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15330D-B66A-1CD1-575A-24E26B12D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نعم. هذه المفردات يمكن تجميعها في كلمة: أدوات مدرسية.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394943-96E8-B755-625A-E02D83B19D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899C51-9F32-8825-D34F-EC597DA77E6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A3605D-48FB-EA7B-83C6-8E9CADB8CCE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523D3E-BF1E-46B9-F370-C89F1C7B8B2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CF5B7-A647-6744-87CC-46C1002DFAA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A12462B-32B8-C662-E412-F4D89E2489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E18A841-A9FD-A445-1EB8-F2C4676E3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60317E-89D0-C17D-63C0-291149602C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32E9321-C73C-6631-C8A5-B1D293CEB9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47FD167-AA7C-520F-669D-56E6C88567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E81C36B-E0CE-306E-A3E4-681E413555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E7738A-DF79-6977-932C-3F788FCBFE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EB4445C-23C3-49DC-DB23-9C4619675A81}"/>
              </a:ext>
            </a:extLst>
          </p:cNvPr>
          <p:cNvSpPr txBox="1"/>
          <p:nvPr/>
        </p:nvSpPr>
        <p:spPr>
          <a:xfrm>
            <a:off x="549273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أُضيفُ كَلِماتٍ أُخِرى.</a:t>
            </a:r>
            <a:endParaRPr lang="fr-FR" sz="2000" dirty="0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1708CAE0-7400-BBB9-FF68-E52A589E9E85}"/>
              </a:ext>
            </a:extLst>
          </p:cNvPr>
          <p:cNvSpPr/>
          <p:nvPr/>
        </p:nvSpPr>
        <p:spPr>
          <a:xfrm>
            <a:off x="3982065" y="4188542"/>
            <a:ext cx="1090049" cy="55060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F2DE794-E560-72E0-B4AB-361059CE0226}"/>
              </a:ext>
            </a:extLst>
          </p:cNvPr>
          <p:cNvSpPr/>
          <p:nvPr/>
        </p:nvSpPr>
        <p:spPr>
          <a:xfrm>
            <a:off x="3515240" y="4847303"/>
            <a:ext cx="2374284" cy="6587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أَدَواتٌ</a:t>
            </a:r>
            <a:r>
              <a:rPr lang="ar-MA" sz="40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مَدْرَسِيَّةٌ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132111E-50C8-8D6E-28CA-55CA81A3D7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94773A-70D5-DE09-AB5A-BF907DA394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66F9DE7-604E-015C-FF15-68726625F0F1}"/>
              </a:ext>
            </a:extLst>
          </p:cNvPr>
          <p:cNvSpPr txBox="1"/>
          <p:nvPr/>
        </p:nvSpPr>
        <p:spPr>
          <a:xfrm>
            <a:off x="3354800" y="1822602"/>
            <a:ext cx="240861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أُحَدِّدُ الْكَلِمَةَ الْجامِعَةَ.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C548639-C1FD-480F-ECA7-5C9059ADAF51}"/>
              </a:ext>
            </a:extLst>
          </p:cNvPr>
          <p:cNvSpPr txBox="1"/>
          <p:nvPr/>
        </p:nvSpPr>
        <p:spPr>
          <a:xfrm>
            <a:off x="813732" y="3226365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مِسْطَرَةٌ – قَلَمٌ – دَفْتَرٌ –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بِرْكارٌ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C2BEF60-0305-AFC4-5FB8-22F3E7AAE743}"/>
              </a:ext>
            </a:extLst>
          </p:cNvPr>
          <p:cNvSpPr txBox="1"/>
          <p:nvPr/>
        </p:nvSpPr>
        <p:spPr>
          <a:xfrm>
            <a:off x="6124894" y="1822602"/>
            <a:ext cx="240861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/>
              <a:t>أُحَدِّدُ الْمُشْتَرَكَ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965490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03D1F-3D6D-E939-D897-360834F61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4A8D0-43D8-CC19-D50F-FE02E4580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والآن نضيف أدوات مدرسية أخرى.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99CEC1-3506-5BF3-106D-6D6EB5DCD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07B5A0-BA07-E6A2-6CA0-466FAF36014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A8F559-D602-0F2E-8F17-AC08D20A006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247A59-EE5D-0E21-27CF-D23F085B36C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6ADE7C-4344-AD76-67EA-0D0B98911FB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880158E-64CF-6E29-3757-B6F5684121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F23DC9-C3CC-0A8B-F9E1-B2F495278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D6630C7-6CC3-5222-73AB-B6C792A7A1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DC09E86-34A4-9316-4E94-47261DCB74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734988A-76AB-3AD7-B771-B3A5B11C5C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9842C1E-BAAB-0439-9BE5-A0B2CCC01E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4B23C1-666D-65CF-6F6E-EE40080DF9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5A40F33-F2F7-B546-3EF3-04D4F53066B5}"/>
              </a:ext>
            </a:extLst>
          </p:cNvPr>
          <p:cNvSpPr txBox="1"/>
          <p:nvPr/>
        </p:nvSpPr>
        <p:spPr>
          <a:xfrm>
            <a:off x="398069" y="1822602"/>
            <a:ext cx="255981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أُضيفُ كَلِماتٍ أُخْرى.</a:t>
            </a:r>
            <a:endParaRPr lang="fr-FR" sz="2800" b="1" dirty="0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2B5CC555-92EA-8897-9B90-AB6504609A7F}"/>
              </a:ext>
            </a:extLst>
          </p:cNvPr>
          <p:cNvSpPr/>
          <p:nvPr/>
        </p:nvSpPr>
        <p:spPr>
          <a:xfrm>
            <a:off x="3982065" y="4188542"/>
            <a:ext cx="1090049" cy="55060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60F0FAE-3D01-4823-87B7-6CCD9C6B1C1F}"/>
              </a:ext>
            </a:extLst>
          </p:cNvPr>
          <p:cNvSpPr/>
          <p:nvPr/>
        </p:nvSpPr>
        <p:spPr>
          <a:xfrm>
            <a:off x="3515240" y="4847303"/>
            <a:ext cx="2374284" cy="6587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أَدَواتٌ مَدْرَسِيَّةٌ</a:t>
            </a:r>
            <a:endParaRPr lang="fr-FR" sz="4000" b="1" dirty="0">
              <a:solidFill>
                <a:schemeClr val="bg2">
                  <a:lumMod val="1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73205D-742F-0AB6-6B39-CB664E9E24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0DA2A4-28F0-3BEF-D1CB-CFCC1EDDA7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977E6E3C-0D8F-D3D1-8DC4-FE0F1ADF6D95}"/>
              </a:ext>
            </a:extLst>
          </p:cNvPr>
          <p:cNvSpPr txBox="1"/>
          <p:nvPr/>
        </p:nvSpPr>
        <p:spPr>
          <a:xfrm>
            <a:off x="3354800" y="1822602"/>
            <a:ext cx="240861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أُحَدِّدُ الْكَلِمَةَ الْجامِعَةَ.</a:t>
            </a: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723CAF7-6B1A-8DE2-0780-2533071DBDCC}"/>
              </a:ext>
            </a:extLst>
          </p:cNvPr>
          <p:cNvSpPr txBox="1"/>
          <p:nvPr/>
        </p:nvSpPr>
        <p:spPr>
          <a:xfrm>
            <a:off x="813732" y="3226365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مِسْطَرَةٌ – قَلَمٌ – دَفْتَرٌ –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بِرْكارٌ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...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6E1C48-1329-5620-0764-B3D949DBA920}"/>
              </a:ext>
            </a:extLst>
          </p:cNvPr>
          <p:cNvSpPr txBox="1"/>
          <p:nvPr/>
        </p:nvSpPr>
        <p:spPr>
          <a:xfrm>
            <a:off x="6124894" y="1822602"/>
            <a:ext cx="240861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/>
              <a:t>أُحَدِّدُ الْمُشْتَرَكَ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05597900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191DA-80C9-5BC6-360A-6FBC4AAA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F20666-67C4-7548-9085-D48C7BD7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كتاب – مقص – غراء - ...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C0058F-F510-50C1-D325-A9F4EF1721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D76EEE-5E2B-CE9C-7802-C97E5026254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CAF7B3-64C2-29B7-089D-97705EBF90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4B18D8-9046-F7CA-660E-45D3C9F364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9B5E59-F500-5AD4-7B21-B5D9A385548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BA9DAB8-6EE0-33BA-EDCE-F69D673293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9DB957D-9EB1-D053-730A-7632DC0BC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5E52EE6-FA65-F453-AF60-3BBFAAF055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850779F-6BCF-CCF4-C2A0-E31206DC35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0BC8D93-3F6B-CBAF-81BF-73FFBFBD22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7EA156D-789E-3966-01C3-C44FE888F4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B8ADEA-4EC3-44D0-F38A-D342ABA1FF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941" y="1444966"/>
            <a:ext cx="406218" cy="406218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EFD5205-D733-5C91-42BF-654D092F1F0A}"/>
              </a:ext>
            </a:extLst>
          </p:cNvPr>
          <p:cNvSpPr txBox="1"/>
          <p:nvPr/>
        </p:nvSpPr>
        <p:spPr>
          <a:xfrm>
            <a:off x="549273" y="1822602"/>
            <a:ext cx="24086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000" dirty="0"/>
              <a:t>أُضيفُ كَلِماتٍ أُخِرى.</a:t>
            </a:r>
            <a:endParaRPr lang="fr-FR" sz="2000" dirty="0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0AA86CA2-76EA-2D1B-1E4D-AE6CABC014B6}"/>
              </a:ext>
            </a:extLst>
          </p:cNvPr>
          <p:cNvSpPr/>
          <p:nvPr/>
        </p:nvSpPr>
        <p:spPr>
          <a:xfrm>
            <a:off x="3982065" y="4188542"/>
            <a:ext cx="1090049" cy="55060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468E138-CA40-534E-5833-739F23C18804}"/>
              </a:ext>
            </a:extLst>
          </p:cNvPr>
          <p:cNvSpPr/>
          <p:nvPr/>
        </p:nvSpPr>
        <p:spPr>
          <a:xfrm>
            <a:off x="3515240" y="4847303"/>
            <a:ext cx="2374284" cy="6587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أَدَواتٌ مَدْرَسِيَّةٌ</a:t>
            </a:r>
            <a:endParaRPr lang="fr-FR" sz="4000" b="1" dirty="0">
              <a:solidFill>
                <a:schemeClr val="bg2">
                  <a:lumMod val="1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BB5F21C-4B6B-4A7E-C4D6-6EB0B59318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DE8432-EB52-DA46-51A1-976C022B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158" y="1471344"/>
            <a:ext cx="406217" cy="406217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AD34C599-D16F-378C-4991-0C8E196BAA38}"/>
              </a:ext>
            </a:extLst>
          </p:cNvPr>
          <p:cNvSpPr txBox="1"/>
          <p:nvPr/>
        </p:nvSpPr>
        <p:spPr>
          <a:xfrm>
            <a:off x="3354800" y="1822602"/>
            <a:ext cx="240861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أُحَدِّدُ الْكَلِمَةَ الْجامِعَةَ.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0C94A9B-B78D-9315-3E62-8E324D68E840}"/>
              </a:ext>
            </a:extLst>
          </p:cNvPr>
          <p:cNvSpPr txBox="1"/>
          <p:nvPr/>
        </p:nvSpPr>
        <p:spPr>
          <a:xfrm>
            <a:off x="813732" y="3226365"/>
            <a:ext cx="751653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مِسْطَرَةٌ – قَلَمٌ – دَفْتَرٌ –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بِرْكارٌ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كِتابٌ-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مِقَصٌّ-غِراءٌ</a:t>
            </a:r>
            <a:endParaRPr lang="fr-FR" sz="4800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EEF1AE-2846-4774-78DA-50D99A24F8E6}"/>
              </a:ext>
            </a:extLst>
          </p:cNvPr>
          <p:cNvSpPr txBox="1"/>
          <p:nvPr/>
        </p:nvSpPr>
        <p:spPr>
          <a:xfrm>
            <a:off x="6124894" y="1822602"/>
            <a:ext cx="240861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/>
              <a:t>أُحَدِّدُ الْمُشْتَرَكَ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6829283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F7014-CB8A-EFAB-54D7-1A628BE9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FFBEB-849A-4D56-B90D-E51651BC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نتذكر معا خطوات إستراتيجية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الكلمات الجامعة. من يقرأ؟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CB8A88-C1F6-64EA-79E6-FB89369A95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60B739-A040-0CCE-2575-8DEFCA7A3B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391D11-02B8-01CE-3757-B00BDBD97A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9BB58B-0CBF-F58F-0F2C-EBD37304168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A287F5-D23F-047A-6A3A-162913410A5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C990156-AA4B-2181-BECA-29D53FEF5C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0141E32-DC97-090E-DAC7-13142E760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3CCBAC-F029-C472-5E01-CE888ACE5A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D76439F-568C-B83E-5D14-876DA0FA03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188138-B0D9-2E4E-2739-F2D63D4358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438035C9-6694-8B41-25D3-D37055228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4DB2B-D37C-228F-1C5D-42C634E4A4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754" y="2108869"/>
            <a:ext cx="7502013" cy="406513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9680256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824F8-D36C-B26B-6FC4-F97CF6FB2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116B49C-782A-DB13-70F0-5721C60C1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8097" y="1923504"/>
            <a:ext cx="2394800" cy="3333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BCE24DD-CE1B-A005-1AEB-BA81C0B1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138. اكتبوا تاريخ اليوم.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DDB59D1-66A1-2A8B-CB5A-892ABF2F102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9217F9-38F7-D3B0-8835-2FEA4EEE070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8034D6-89C0-39E8-C153-76088F3E5AA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2F5D69-78D7-D8A4-B7E7-4D4A40132D8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B8ADD1-3200-9DA9-70FD-650A0C6E52E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B2BF5D-CB65-D05A-3638-EF1297299B67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07F88-88D1-3725-A863-B8A3C9F95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F270F9E-200E-EFE8-8678-BAAE7C265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7FAC8A2-2359-0755-D637-8346342B9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9249121-5AAB-A8AB-E4D8-E8D721DE7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CFDC27B-EF7B-04BB-4BBE-03383880F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4F54363-D07C-4703-188E-5B643D8A5B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CBFAAAF-9FDF-73FE-5B2B-6C603F708D4A}"/>
              </a:ext>
            </a:extLst>
          </p:cNvPr>
          <p:cNvSpPr/>
          <p:nvPr/>
        </p:nvSpPr>
        <p:spPr>
          <a:xfrm>
            <a:off x="3578735" y="1923504"/>
            <a:ext cx="2393007" cy="2052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124543264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67338-383B-68A8-A106-521A93564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61B13-310F-685D-D8B7-A7730F53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4698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"أتدرب مع زملائي". من يقرأ التعليمة؟ من يشرح المطلوب؟ من يقرأ المثال؟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B65B07-FE20-62FD-7AEB-B109E4A7A90F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46CBC5-66FF-1D42-8A8D-78BECC0F164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C09BE4-37F3-24A0-F0E6-5480C2C78ED9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AF56EA-BD8C-D0C4-9A67-4089D1620EB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F8E932-7755-429E-8EBE-8300B2E7E1B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AB1BDB-56D3-B62E-D385-0A4CE18E7FF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07E2549-19BF-8372-A773-D7E827692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178E948-31EA-02E1-9FD1-8DD69EBC2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E72E9BB-9F96-FF54-204B-00ACDF709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4950980-9AFA-DC53-30E9-A83474B05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A25D773-35F8-B5AE-6237-B955A1BD1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42655B1-8459-8E6F-6A26-30CBEFCF15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77839" y="1947051"/>
            <a:ext cx="2394800" cy="3333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68ECD6FF-3585-C49A-4228-4F0BB00F789C}"/>
              </a:ext>
            </a:extLst>
          </p:cNvPr>
          <p:cNvSpPr/>
          <p:nvPr/>
        </p:nvSpPr>
        <p:spPr>
          <a:xfrm>
            <a:off x="6026856" y="3501653"/>
            <a:ext cx="881746" cy="22393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E87BCFF-E620-D1EE-9ECD-42D8C9AD8F1F}"/>
              </a:ext>
            </a:extLst>
          </p:cNvPr>
          <p:cNvSpPr/>
          <p:nvPr/>
        </p:nvSpPr>
        <p:spPr>
          <a:xfrm>
            <a:off x="3572377" y="3429000"/>
            <a:ext cx="2393007" cy="81035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41EF8399-2BF6-B58F-F2B8-045B36CDF5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270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BB4B5-11DA-6BFA-FB6E-9F5AE631D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913AE9-25AB-6896-3A16-C7AB283CD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4698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بشكل فردي، أكملوا بما يناسب.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دقيقتان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A945742-55AA-C529-3E3B-798FFF0FD48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3F84445-9659-CCF1-22BF-4A71702886F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EDC96E2-B0F2-E99E-080E-12B13FE93D74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06B35DD-4363-DAE5-2C02-2A728DC60735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B58F7F-8DF0-58FA-4779-37058132766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C46D97-23B7-299E-9498-900817FA826E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D745F70-A53E-9E49-0E04-E55F6C053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E6DA1-BD8A-424C-AB23-CB31235A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5CA3BFC-CFE5-D9B3-0431-7583B2770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8638D63-B86B-5963-9AC5-CEBB91217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05E612E-0E2A-1FF3-0C97-EAB8BEFEE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6580497-A59A-05C8-99EA-51AC8CFDE9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FA7C32-536A-9A10-C194-6D4E42BCEE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476" y="2230450"/>
            <a:ext cx="8005048" cy="345259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9131995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9A270-13E6-162F-D2D1-16816ABC6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F229C-A2C2-2B89-24BB-B466C3A1B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كل واحد يوضح لزميله كيف توصل إلى الجواب.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دقيقة واحدة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78824D-28D0-1D93-A9B3-2A9F28C87A4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8919A9-4AAA-F284-26ED-2CAB5DEC575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5A6810A-B0FF-4402-C456-7DF7D71937FA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068ACE-691A-BDB8-6BD1-7751AA38558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0361EE-378F-9496-3662-F20FEC54FAA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1203AA-BA4D-336A-22FE-7BB7526B876E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47C4DD3-4FB7-D7B2-33C1-CF1F88F51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277A391-C593-72C2-FC6E-443397595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B9CB599-264B-C915-1882-BC0AFBCA1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68B2595-3159-EC5A-266B-3FBFD8096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3C99733-937E-EB9A-063B-37DC1B02D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3597BD4-648B-3E45-9D60-695EFDAD2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72EEB8-35C0-CDF6-D883-17F0403B04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476" y="2230450"/>
            <a:ext cx="8005048" cy="345259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1610085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56571-5FD4-0E78-E7C5-5250DA690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239671-C03B-C9CD-DA31-A6248A34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كلمات المجموعة الأولى؟ ما المشترك بينها؟ ما الكلمة الجامعة؟...   - هل أنتم متفقون؟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9CE1F91-F988-CAD9-54D1-A997B8812FA9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D2F15E-F216-F43A-6F14-4496575C0D4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2427BCB-385A-123E-3201-10FA41EACBE8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765A420-E56E-F478-C275-D402353D37A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E6A2A3A-F899-AA7B-7459-15E48F3CC3E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A8E8C7-0747-F1EE-0699-E02E331DC92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85F9EA7-09EC-7626-F413-881DE123D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B436D89-795C-1B4F-B6FA-1C64F452C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65D767E-C883-8BD2-47F7-C40197E9E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7F9C1BB-DD18-9255-71FB-A123D573A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5F5D4FC-93F3-C334-DA9F-ADEE4F1D7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679601AC-2338-9421-76D8-7D9B09D3C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513F5E-52BE-4F83-EFD1-1972C03EBF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476" y="2230450"/>
            <a:ext cx="8005048" cy="345259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44309BC-88E6-97D0-D04C-97200D20704D}"/>
              </a:ext>
            </a:extLst>
          </p:cNvPr>
          <p:cNvSpPr txBox="1"/>
          <p:nvPr/>
        </p:nvSpPr>
        <p:spPr>
          <a:xfrm>
            <a:off x="4247535" y="3956747"/>
            <a:ext cx="1897625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فَلّاحٌ - إِطْفائِيٌّ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83AD1E9-62AD-7CEC-A76D-73D76D42E993}"/>
              </a:ext>
            </a:extLst>
          </p:cNvPr>
          <p:cNvSpPr txBox="1"/>
          <p:nvPr/>
        </p:nvSpPr>
        <p:spPr>
          <a:xfrm>
            <a:off x="706700" y="3895873"/>
            <a:ext cx="1648987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اَلْمِهَنُ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72F3F15-4759-8852-3957-A01AA367DD73}"/>
              </a:ext>
            </a:extLst>
          </p:cNvPr>
          <p:cNvSpPr txBox="1"/>
          <p:nvPr/>
        </p:nvSpPr>
        <p:spPr>
          <a:xfrm>
            <a:off x="4440902" y="4530454"/>
            <a:ext cx="1897625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مِقْلَمَةٌ - مِسْطَرَةٌ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1A891B5-6E41-9CF5-0A66-4B6326A3463D}"/>
              </a:ext>
            </a:extLst>
          </p:cNvPr>
          <p:cNvSpPr txBox="1"/>
          <p:nvPr/>
        </p:nvSpPr>
        <p:spPr>
          <a:xfrm>
            <a:off x="68826" y="4462351"/>
            <a:ext cx="2335798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اَلْأَدَواتُ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ٱلْمَدْرَسِيَّةُ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CC16FBD-EA9B-A93D-CCF5-4F4D4AEDAD11}"/>
              </a:ext>
            </a:extLst>
          </p:cNvPr>
          <p:cNvSpPr txBox="1"/>
          <p:nvPr/>
        </p:nvSpPr>
        <p:spPr>
          <a:xfrm>
            <a:off x="4119716" y="5106750"/>
            <a:ext cx="4408997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فَهْدٌ        نَمِرٌ       زَرافَةٌ     كَبْشٌ - فيلٌ - ...</a:t>
            </a:r>
          </a:p>
        </p:txBody>
      </p:sp>
    </p:spTree>
    <p:extLst>
      <p:ext uri="{BB962C8B-B14F-4D97-AF65-F5344CB8AC3E}">
        <p14:creationId xmlns:p14="http://schemas.microsoft.com/office/powerpoint/2010/main" val="2294690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7" grpId="0"/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63E88-A486-B59D-9523-F2855B741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16EABE-25F6-4C20-A531-FA4F876D1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8CD1FE1-D2F4-9300-CD5B-38D86710E92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13C768-CD15-04D7-25C6-400D4B8210A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1DE76F-A578-28DF-2A9D-F6E8429E9A63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52432-6F4C-3B69-CC8F-A353F6F667B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BEBDCD0-832E-AFE4-C9A6-4C27F5E94AC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20EECD1-8EE7-9D9C-B080-68770A7C7AEA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8FB9D3C-C0CF-0D2A-9A53-19EA35CD7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A7C2869-89B7-73FC-F36B-3A55B7241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5A157A8-2B75-C17F-C6B7-05B59170C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F770AEC-4B92-17B2-3980-A894C1270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3642AA-8F10-A845-AE0A-7AD15FCF5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9BAD5F8-1499-4D2D-3FB6-94AA91198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4EDBD4-F9F9-66BE-AEBE-497A0D716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476" y="2230450"/>
            <a:ext cx="8005048" cy="345259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FD21078-B6DA-DCA4-1325-5ADF0B80BD65}"/>
              </a:ext>
            </a:extLst>
          </p:cNvPr>
          <p:cNvSpPr txBox="1"/>
          <p:nvPr/>
        </p:nvSpPr>
        <p:spPr>
          <a:xfrm>
            <a:off x="4247535" y="3956747"/>
            <a:ext cx="1897625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فَلّاحٌ - إِطْفائِيٌّ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971AA2-96C1-5534-B995-B7D0B856989E}"/>
              </a:ext>
            </a:extLst>
          </p:cNvPr>
          <p:cNvSpPr txBox="1"/>
          <p:nvPr/>
        </p:nvSpPr>
        <p:spPr>
          <a:xfrm>
            <a:off x="706700" y="3895873"/>
            <a:ext cx="1648987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اَلْمِهَنُ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DE0AD44-C758-BB97-95AB-D9FC2802E685}"/>
              </a:ext>
            </a:extLst>
          </p:cNvPr>
          <p:cNvSpPr txBox="1"/>
          <p:nvPr/>
        </p:nvSpPr>
        <p:spPr>
          <a:xfrm>
            <a:off x="4440902" y="4530454"/>
            <a:ext cx="1897625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مِقْلَمَةٌ - مِسْطَرَةٌ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63ECEB-953E-C28C-B825-83B5E497FCE6}"/>
              </a:ext>
            </a:extLst>
          </p:cNvPr>
          <p:cNvSpPr txBox="1"/>
          <p:nvPr/>
        </p:nvSpPr>
        <p:spPr>
          <a:xfrm>
            <a:off x="217304" y="4496402"/>
            <a:ext cx="2316134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اَلْأَدَواتُ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ٱلْمَدْرَسِيَّةُ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9F119CB-34C1-EE76-E9CC-9905C4CE311F}"/>
              </a:ext>
            </a:extLst>
          </p:cNvPr>
          <p:cNvSpPr txBox="1"/>
          <p:nvPr/>
        </p:nvSpPr>
        <p:spPr>
          <a:xfrm>
            <a:off x="4119716" y="5106750"/>
            <a:ext cx="4408997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فَهْدٌ        نَمِرٌ       زَرافَةٌ     كَبْشٌ - فيلٌ - ...</a:t>
            </a:r>
          </a:p>
        </p:txBody>
      </p:sp>
    </p:spTree>
    <p:extLst>
      <p:ext uri="{BB962C8B-B14F-4D97-AF65-F5344CB8AC3E}">
        <p14:creationId xmlns:p14="http://schemas.microsoft.com/office/powerpoint/2010/main" val="427046436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989E4-8164-EE39-52A1-4738C5FD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38AA6-5E82-EAC9-1C0D-4DDA29DB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"أنجز بمفردي". من يقرأ التعليمة؟ ما المطلوب؟ 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528BCF-30EE-196D-6876-1788E3E649A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56B79A-5B7C-2FD3-253E-3D1A21A1D93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40A094-F0D0-7ECA-EB90-5A102B1A774B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E33174-B18A-9102-EDE3-6940BD9597C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E1F416B-679D-CF62-50F5-FE01F4DCC627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8718F1-90C9-2865-98FA-B6ACA86E83B0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9600510-C6D1-4392-3B44-B1197BF07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D23A45A-5EEF-377E-EC1F-4DAC374B7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06E3B8C-A726-E1E3-43A3-DCEC2AB0C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FE6103C-647B-C3A7-8A2A-D797F534C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0D739A0-6B60-9373-F21E-660A8066A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872A813-6757-03A3-337A-CA40470B62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1AA7DC-61FC-4BC5-A0C8-748BE3A3F6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77839" y="1947051"/>
            <a:ext cx="2394800" cy="33331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D2D1F328-5B27-ADD0-4852-40F3D0C39F3C}"/>
              </a:ext>
            </a:extLst>
          </p:cNvPr>
          <p:cNvSpPr/>
          <p:nvPr/>
        </p:nvSpPr>
        <p:spPr>
          <a:xfrm>
            <a:off x="6026856" y="4553705"/>
            <a:ext cx="881746" cy="22393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0931DD3-781F-6C30-F387-5863225E3433}"/>
              </a:ext>
            </a:extLst>
          </p:cNvPr>
          <p:cNvSpPr/>
          <p:nvPr/>
        </p:nvSpPr>
        <p:spPr>
          <a:xfrm>
            <a:off x="3577839" y="4260496"/>
            <a:ext cx="2393007" cy="86211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41578550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F1193-C486-628C-92D7-03A708ACE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17E780-CB1A-7216-14D8-0E7B291B3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0EF396-B390-FF07-6E10-E48115E67C7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429E5D-5535-373D-CD70-87B5E3F0D36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235867-713E-ACC1-EC85-7C5CE173614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D5D414-9A69-43F8-1A45-BECAFA249C2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2D76170-977A-D4D2-A9BE-9C1FC847F6A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3FD4FF-6220-1D00-DF22-687919B93679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2196CD2-FD19-D848-CEA8-1BFBA1E36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340A5BF-B8AC-3D6B-D03C-3715AA490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3F9EE1D-0B61-EC85-947A-6C093191D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919A052-B30A-3893-619C-F2B0721C6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397AAD4-A851-5ABC-03CA-F1DF27EE6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1D44AE0-2141-A36B-ECE2-810927FCC3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84" y="2125867"/>
            <a:ext cx="7687521" cy="3278220"/>
          </a:xfrm>
          <a:prstGeom prst="roundRect">
            <a:avLst>
              <a:gd name="adj" fmla="val 16667"/>
            </a:avLst>
          </a:prstGeom>
          <a:ln>
            <a:solidFill>
              <a:srgbClr val="0070C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581DED7-4932-DC4F-ABCC-CC9F5130A6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2685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7BBBE-C3CD-5D48-A4E1-6E6D2AC84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E57683-3F2A-ADD7-9238-A5987A4EB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36505"/>
            <a:ext cx="7168759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السلسلة الأولى؟ ما الكلمة الجامعة؟ السلسة الثانية؟ ...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F36231A-3518-9D0C-28DA-E2AB8DD0EB76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B71477-E425-0E29-3E9B-DA8165C05E4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EA9702-B4AD-E8E3-9372-5A90A5E0DD8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1A89315-6168-7D6F-6E30-B45D3256915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7D7E5C-3CE3-2E51-EBCF-079F7E3C5EE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7261C6-7E30-23DE-CF51-671316E99C6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3ADBA0C-56E1-FF0E-FE2A-A42FB2011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E4112B7-0704-8FFD-80B7-FED565F29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09F4814-CFB7-B340-B442-D8B2764BB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B41B47A-87A6-7C70-139A-478A62D1E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7BB6CB2-F913-6394-1FBF-6B264F997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2C42265-C4C9-BF2D-B313-70510DD3E5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84" y="2125867"/>
            <a:ext cx="7687521" cy="3278220"/>
          </a:xfrm>
          <a:prstGeom prst="roundRect">
            <a:avLst>
              <a:gd name="adj" fmla="val 16667"/>
            </a:avLst>
          </a:prstGeom>
          <a:ln>
            <a:solidFill>
              <a:srgbClr val="0070C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BCCEA52-BF80-339B-05BA-5CD4249672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B21CD59-5019-51CB-A85A-E1A41A57CD06}"/>
              </a:ext>
            </a:extLst>
          </p:cNvPr>
          <p:cNvSpPr txBox="1"/>
          <p:nvPr/>
        </p:nvSpPr>
        <p:spPr>
          <a:xfrm>
            <a:off x="3942735" y="3054599"/>
            <a:ext cx="2821857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قَميصٌ – تَنّورَةٌ - جِلْبابٌ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55CE91A-6E4C-D063-8BD6-7E59BE119D88}"/>
              </a:ext>
            </a:extLst>
          </p:cNvPr>
          <p:cNvSpPr txBox="1"/>
          <p:nvPr/>
        </p:nvSpPr>
        <p:spPr>
          <a:xfrm>
            <a:off x="745398" y="3022592"/>
            <a:ext cx="1648987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مَلابِسُ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7ABD259-0BEF-D090-0A2C-FEDAD983753A}"/>
              </a:ext>
            </a:extLst>
          </p:cNvPr>
          <p:cNvSpPr txBox="1"/>
          <p:nvPr/>
        </p:nvSpPr>
        <p:spPr>
          <a:xfrm>
            <a:off x="737030" y="3564459"/>
            <a:ext cx="1648987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مُدُنٌ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4C861B8-B244-633C-C7F7-9708261AB433}"/>
              </a:ext>
            </a:extLst>
          </p:cNvPr>
          <p:cNvSpPr txBox="1"/>
          <p:nvPr/>
        </p:nvSpPr>
        <p:spPr>
          <a:xfrm>
            <a:off x="3814916" y="3651646"/>
            <a:ext cx="2069689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طَنْجَةَ – طانْطان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046DD67-C529-A399-D848-3F3D6F338206}"/>
              </a:ext>
            </a:extLst>
          </p:cNvPr>
          <p:cNvSpPr txBox="1"/>
          <p:nvPr/>
        </p:nvSpPr>
        <p:spPr>
          <a:xfrm>
            <a:off x="4178711" y="4243452"/>
            <a:ext cx="3969542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أَصْفَرُ    –   أَحْمَرُ             أَخْضَرُ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2F46823-A5D3-7326-0637-3C1E326AD402}"/>
              </a:ext>
            </a:extLst>
          </p:cNvPr>
          <p:cNvSpPr txBox="1"/>
          <p:nvPr/>
        </p:nvSpPr>
        <p:spPr>
          <a:xfrm>
            <a:off x="3078795" y="4840499"/>
            <a:ext cx="3969542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دَرّاجَةٌ    شاحِنَةٌ - حافِلَةٌ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491545E-0F68-B8C4-1E0D-13E0ECB2F32F}"/>
              </a:ext>
            </a:extLst>
          </p:cNvPr>
          <p:cNvSpPr txBox="1"/>
          <p:nvPr/>
        </p:nvSpPr>
        <p:spPr>
          <a:xfrm>
            <a:off x="-137652" y="4821415"/>
            <a:ext cx="2425129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rtl="1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وَسائِلُ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ٱلنَّقْلِ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7974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C0905F63-018D-4024-C0B0-27E87B2234A8}"/>
              </a:ext>
            </a:extLst>
          </p:cNvPr>
          <p:cNvSpPr txBox="1">
            <a:spLocks/>
          </p:cNvSpPr>
          <p:nvPr/>
        </p:nvSpPr>
        <p:spPr>
          <a:xfrm>
            <a:off x="1173200" y="2714851"/>
            <a:ext cx="626922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قطرة ماء : توظيف الفعل الكلامي "أُنَبِّهُ/أَنْهى".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35A6FA-A60F-1A3F-0EB0-382A7E3C4B1F}"/>
              </a:ext>
            </a:extLst>
          </p:cNvPr>
          <p:cNvSpPr txBox="1"/>
          <p:nvPr/>
        </p:nvSpPr>
        <p:spPr>
          <a:xfrm>
            <a:off x="5209735" y="1788437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D8C4DC-C6AA-ED9C-9CA0-F656572FD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366" r="-8366"/>
          <a:stretch>
            <a:fillRect/>
          </a:stretch>
        </p:blipFill>
        <p:spPr>
          <a:xfrm>
            <a:off x="7243600" y="1960022"/>
            <a:ext cx="727200" cy="792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21351288-70C0-CFEE-D17F-0ED3F6F0B0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7869" y="1706698"/>
            <a:ext cx="612000" cy="612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C451C65-3B9E-E9E5-E569-7D046FA11E49}"/>
              </a:ext>
            </a:extLst>
          </p:cNvPr>
          <p:cNvSpPr txBox="1"/>
          <p:nvPr/>
        </p:nvSpPr>
        <p:spPr>
          <a:xfrm>
            <a:off x="2873836" y="859580"/>
            <a:ext cx="23972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6E9B3D-DDF9-5108-DF86-79B724C19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3289" y="1044020"/>
            <a:ext cx="468000" cy="46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425849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8D336-9BB8-E038-5290-AA1AB398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والتحدث. من يذكرنا بعنوان الحكاية التي تعرفنا عليها في الأسبوع الماضي؟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B33616-83AD-C6FF-6A52-801FD2C9FAD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6952A21-0283-DA83-F4AB-FF301C68E2C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82B3F89-CC24-F876-79F8-E276036F8BC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AB8C590-D8A3-CC27-A0EB-61D88D8F5D1A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5B19C4A-5FA5-3A8B-FAE6-9CDC0F54077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943BB83-4617-CF64-03FC-28D26CFD831A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76D7276-9009-A3A8-85E6-E22B47CC9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FD65BC-A39D-B5CB-77C1-9458D2118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55C830-8825-E728-DDAD-878580BD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F5ED0BC-9F95-856F-EFDF-E256E5E4A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CF24C4-D435-9C6F-8853-4EB18B09D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DF131B-839B-6906-905E-FC81834A6E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918" y="665338"/>
            <a:ext cx="828000" cy="828000"/>
          </a:xfrm>
        </p:spPr>
      </p:pic>
      <p:pic>
        <p:nvPicPr>
          <p:cNvPr id="11" name="Image 10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CF76071-329F-9F9F-5D74-6AE6822464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01474" y="1368000"/>
            <a:ext cx="1341052" cy="134105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7E12DE-680E-AB61-4E43-512716FA0A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5239" y="2690028"/>
            <a:ext cx="3806295" cy="254073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C07E52-9196-600C-090F-BBD8F020CA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466" y="2665429"/>
            <a:ext cx="3879139" cy="256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44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BC753-9ADC-7FF4-1A82-2F3ECDAF9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2013A-BC84-F0FB-6221-F7BF4544E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هو: قطرة ماء.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F6BA3D-5835-D295-C8C6-DE508A67D492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6A5CD29-8536-7A99-7A39-50AFD13C146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DEF18A-9C2A-3295-6F4E-5D7817381CD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447B9EC-0A26-535E-82BF-27C9D20EAC0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A409714-497F-D27C-2AD2-2ECCFAF6E08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52E7D21-6D77-13A0-ABE6-FC6FE5F0446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140A4D-B09A-F482-B299-86B612577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D8A3112-6141-A088-7E5F-B3C07AE84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5DDB037-602C-A1ED-D065-D381BF0C8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BBF359D-1048-95D6-A1EB-BE8BECF26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62B308A-4FB1-0F1C-D292-59FBB61D5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08EE112-5B1F-96E6-8A73-445CECAE4A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918" y="665338"/>
            <a:ext cx="828000" cy="828000"/>
          </a:xfrm>
        </p:spPr>
      </p:pic>
      <p:sp>
        <p:nvSpPr>
          <p:cNvPr id="4" name="Google Shape;1519;p67">
            <a:extLst>
              <a:ext uri="{FF2B5EF4-FFF2-40B4-BE49-F238E27FC236}">
                <a16:creationId xmlns:a16="http://schemas.microsoft.com/office/drawing/2014/main" id="{D9C68A3C-ADCC-5815-6FC6-413B5F26EFB0}"/>
              </a:ext>
            </a:extLst>
          </p:cNvPr>
          <p:cNvSpPr/>
          <p:nvPr/>
        </p:nvSpPr>
        <p:spPr>
          <a:xfrm>
            <a:off x="3261300" y="1716415"/>
            <a:ext cx="2621400" cy="60060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قَطْرَةُ ماءٍ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109575-DA2B-8B9D-9DBA-4E52A35B60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5239" y="2690028"/>
            <a:ext cx="3806295" cy="254073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BCA961-146B-13DB-DB28-ABD733B9D7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466" y="2665429"/>
            <a:ext cx="3879139" cy="256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3226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09AF5-679B-19A1-B62A-0E904631A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725813-6B57-ECD3-A32A-3C05072C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تسميع الحكاية. أنصتوا جيدا وسجلوا السلوك الذي حذرت منه القطرة الطفل.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087FE2-A53A-3EE3-D057-A9182C00E160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1F8C1E-4B96-31D6-1580-D9FC3A57CC7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5585D20-A8F3-625C-A173-3FB3B45FF619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9FE7B3E-7207-7D09-CBFB-86EF6EC0698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253465B-99BF-D19F-5207-91C48DEBAB1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64F0BA6-B823-36AD-788B-AE9B31E6A3D6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C2C5E8D-A99B-A7BF-E7C5-7CE5A9ADD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E164AC-CB5D-4905-5213-E0D2C6978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896EE-F33E-4204-61B3-9CF5D8F9D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D7B811-4CA2-9B28-5771-A73FC1F36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B34F81C-521C-8B45-ACA3-6E11CB40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CC10D17-8957-CCBB-536C-D10499F13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FINALE - قَطْرَةُ ماءٍ V1 DONE-720p-260508">
            <a:hlinkClick r:id="" action="ppaction://media"/>
            <a:extLst>
              <a:ext uri="{FF2B5EF4-FFF2-40B4-BE49-F238E27FC236}">
                <a16:creationId xmlns:a16="http://schemas.microsoft.com/office/drawing/2014/main" id="{78CEBDA7-918B-32B0-41A1-50A455CE71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8069" y="1434276"/>
            <a:ext cx="8426180" cy="47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205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91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DDA9C-4FED-0715-4458-64E5A9981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84009C-BD3B-5A18-A3B8-EA48378B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حذرت القطرة حساما؟ ماذا قالت؟  دقيقة للتفكير.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8F91F5-E146-4BF8-52BA-4699CEBD71E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52654FB-B968-8652-2203-2134A91FC7D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619B69-7844-82BF-8BFD-40F2AB2100B0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D09991D-8A52-B0C3-C048-44D82C99E8D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5A80FAE-02C8-CDE4-1096-560552097FA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0ACEE57-E286-7EFA-9177-AE4FAAC1E5E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7F00465-58E7-FE19-FE21-1721B0CBA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BD12F0A-47E3-492F-8532-4E12F5922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8F448C-1A4F-9477-B3D5-1F0FFF552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F897C7B-870F-5AF7-FFC8-411F4280B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B240C41-A1EB-1F18-8FE9-37787FD51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51B2709-3168-C49F-8088-A62B5CE2AB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897546-179B-F51E-BC71-1697D2D01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2385" y="2068516"/>
            <a:ext cx="4845707" cy="321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6692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0E7FA-0657-A7C2-102A-8C09CA34D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A5C12F-7D93-9298-79C4-1C6EF398C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ما قالته القطرة لحسام؟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008E9D-50ED-18F0-1726-E4050E045FE6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18A6BC6-B55F-28D2-E3FF-747095D28E4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7E9CA1E-0CF4-1D63-C332-58F915801987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4BF5E9F-D25F-AA15-A8B1-60A32148651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AB477C7-81CB-02EB-5EC3-549682B8A0B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DB465B-9747-60FA-D011-0F9D55EAB31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4F64879-A880-B6C5-8A95-CE90324BA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667CB3D-9FBA-6F83-BDD7-B85587758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A151FD-FC61-3D4D-CD65-7349FB204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4DFDF06-1EF5-CE5F-4832-8344397D0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7065905-6A20-C276-9A5F-4BB045A54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882F3D-41AA-E4E0-EE3F-D95291507D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0673E4E-233E-30FB-02EC-F5335C4970E5}"/>
              </a:ext>
            </a:extLst>
          </p:cNvPr>
          <p:cNvSpPr txBox="1"/>
          <p:nvPr/>
        </p:nvSpPr>
        <p:spPr>
          <a:xfrm>
            <a:off x="480370" y="4156556"/>
            <a:ext cx="818326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457200" lvl="0" indent="-457200" algn="just" defTabSz="914400" rtl="1">
              <a:buClr>
                <a:srgbClr val="000000"/>
              </a:buClr>
              <a:buFontTx/>
              <a:buChar char="-"/>
              <a:defRPr/>
            </a:pP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وَلا تَنْسَ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أَنَّ الْماءَ أَساسُ الْحياةِ. </a:t>
            </a:r>
          </a:p>
          <a:p>
            <a:pPr marL="457200" lvl="0" indent="-457200" algn="just" defTabSz="914400" rtl="1">
              <a:buClr>
                <a:srgbClr val="000000"/>
              </a:buClr>
              <a:buFontTx/>
              <a:buChar char="-"/>
              <a:defRPr/>
            </a:pP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اِجْتَنِبْ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تَبْذيرَهُ أَثْناءَ اللَّعِبِ!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AD069E-6F4B-00EB-8762-B4E6D243DF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7767" y="1578059"/>
            <a:ext cx="3835460" cy="254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5703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98226-8764-2A10-140C-38DFFB00A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8B8D53-59F6-0CC0-9587-5E2FA8806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697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ثم أختار العبارة الصحيحة.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A95D0F-989E-4BF1-3904-C959966F98FD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7F00041-4D25-178A-75EF-D1B367E12FD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6AA6F27-620F-C676-B15B-46DD559AB6F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86F612-A43E-01FE-42E2-EF2821D4C709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65F37C0-869F-7B8C-A11B-0623954064A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8DF2878-38FE-519D-B993-62BDD29D31D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BC83161-1D69-8CAD-15EB-5E59563D3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D67864-9BF7-5CFB-4F19-0FF3EE135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218769-1B1B-FBA6-8D79-9B2BDDAEE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BC5EBEC-23C0-973E-247B-0D76261AA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BD21933-DD05-C82B-B88D-3EA48475D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D8D5640-ECCA-0A8A-9DEE-7D0A538DD1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FFAF6BB-BEDC-93BB-B1DA-77B4D99AE4B1}"/>
              </a:ext>
            </a:extLst>
          </p:cNvPr>
          <p:cNvGrpSpPr/>
          <p:nvPr/>
        </p:nvGrpSpPr>
        <p:grpSpPr>
          <a:xfrm>
            <a:off x="1668327" y="3116742"/>
            <a:ext cx="4938437" cy="2985258"/>
            <a:chOff x="4333196" y="2640797"/>
            <a:chExt cx="4102313" cy="340908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947B6CB-CE02-6077-BCAF-F65B2EBD47B7}"/>
                </a:ext>
              </a:extLst>
            </p:cNvPr>
            <p:cNvSpPr/>
            <p:nvPr/>
          </p:nvSpPr>
          <p:spPr>
            <a:xfrm>
              <a:off x="4333196" y="4427350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44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تَشْرَحُ لِحُسامٍ وَتَصِفُ.</a:t>
              </a:r>
              <a:endParaRPr lang="fr-FR" sz="4400" b="1" kern="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1274440-C90F-B14C-A698-A69B3A1DA2D0}"/>
                </a:ext>
              </a:extLst>
            </p:cNvPr>
            <p:cNvSpPr/>
            <p:nvPr/>
          </p:nvSpPr>
          <p:spPr>
            <a:xfrm>
              <a:off x="4333196" y="3656210"/>
              <a:ext cx="3483200" cy="623865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rtl="1">
                <a:buClr>
                  <a:srgbClr val="000000"/>
                </a:buClr>
                <a:defRPr/>
              </a:pPr>
              <a:r>
                <a:rPr lang="ar-MA" sz="44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تُحَذِّرُ حُساماً (تُنَبِّهُهُ وَتَنْهاهُ). 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7720FE-2F90-C918-7E16-696011006CC9}"/>
                </a:ext>
              </a:extLst>
            </p:cNvPr>
            <p:cNvSpPr/>
            <p:nvPr/>
          </p:nvSpPr>
          <p:spPr>
            <a:xfrm>
              <a:off x="4333196" y="2640797"/>
              <a:ext cx="347286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44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تَسْأَلُ حُساماً. </a:t>
              </a:r>
              <a:endParaRPr lang="fr-FR" sz="4400" b="1" kern="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204FEEB-3F81-B996-F850-D1AC79720D55}"/>
                </a:ext>
              </a:extLst>
            </p:cNvPr>
            <p:cNvSpPr/>
            <p:nvPr/>
          </p:nvSpPr>
          <p:spPr>
            <a:xfrm>
              <a:off x="4333196" y="5282967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44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تَعْتَذِرُ لِحُسامٍ.</a:t>
              </a: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9C666A4-6EAF-0449-E150-5F108C4BA251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4400" b="1" kern="0" dirty="0">
                  <a:solidFill>
                    <a:schemeClr val="accent5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lang="fr-FR" sz="4400" b="1" kern="0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9B29055B-94D9-9560-9BB4-B91EC6BBF04B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2DF923FE-F838-72BF-8452-743C5E5BA79E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0CBB399-8975-44FA-275C-90F831BAF198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234C17E9-D117-B69A-B007-60555383C588}"/>
              </a:ext>
            </a:extLst>
          </p:cNvPr>
          <p:cNvSpPr txBox="1"/>
          <p:nvPr/>
        </p:nvSpPr>
        <p:spPr>
          <a:xfrm>
            <a:off x="529700" y="1351775"/>
            <a:ext cx="7340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قالَتْ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ٱلْقَطْرَةُ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"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 تَنْسَ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أَنَّ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ٱلْماءَ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أَساسُ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ٱلْحياةِ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اِجْتَنِبْ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تَبْذيرَهُ أَثْناءَ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ٱللَّعِبِ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!"   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كانَتْ:</a:t>
            </a:r>
          </a:p>
        </p:txBody>
      </p:sp>
    </p:spTree>
    <p:extLst>
      <p:ext uri="{BB962C8B-B14F-4D97-AF65-F5344CB8AC3E}">
        <p14:creationId xmlns:p14="http://schemas.microsoft.com/office/powerpoint/2010/main" val="176503085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E5E5A-C4B3-878C-C676-4B6B71375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B738E-785A-E916-A3B6-588BACC1D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697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الإجابة في جملة تامة.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511B23-9388-01CE-596D-9BC74DF1A6A6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0FC3024-7896-35C1-2ED4-CAD2959EA38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A07C19-B5B1-EF58-FF22-6FB55C03D8D4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603DBF5-0308-0334-230B-01B81C56BC3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EC310DF-7790-B451-333C-6D3ED23A68A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5FA1A97-6F5B-75E1-F749-898A18B3EB1A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5FE0F39-462D-91E9-F1F4-D42D048A5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FBEE4E8-05CD-10F5-A6DD-89C196CF6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CA8AC4-BAA1-04C0-F050-FACB843D0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2EC0F1-8FC5-70F5-2354-FE0516213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26918DA-3343-4962-9DFF-0CDF28052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9214645-F1C2-99D6-C05A-C83266C0B894}"/>
              </a:ext>
            </a:extLst>
          </p:cNvPr>
          <p:cNvSpPr txBox="1"/>
          <p:nvPr/>
        </p:nvSpPr>
        <p:spPr>
          <a:xfrm>
            <a:off x="529700" y="1351775"/>
            <a:ext cx="7340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قالَتْ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ٱلْقَطْرَةُ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"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 تَنْسَ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أَنَّ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ٱلْماءَ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أَساسُ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ٱلْحياةِ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اِجْتَنِبْ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تَبْذيرَهُ أَثْناءَ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ٱللَّعِبِ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!"   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DB30495-7BB9-E2C1-389B-A3F25FE3C377}"/>
              </a:ext>
            </a:extLst>
          </p:cNvPr>
          <p:cNvGrpSpPr/>
          <p:nvPr/>
        </p:nvGrpSpPr>
        <p:grpSpPr>
          <a:xfrm>
            <a:off x="1668327" y="3116742"/>
            <a:ext cx="4938437" cy="2985258"/>
            <a:chOff x="4333196" y="2640797"/>
            <a:chExt cx="4102313" cy="340908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0AB8CAB-DC36-8C32-2BA7-AE6B416FC474}"/>
                </a:ext>
              </a:extLst>
            </p:cNvPr>
            <p:cNvSpPr/>
            <p:nvPr/>
          </p:nvSpPr>
          <p:spPr>
            <a:xfrm>
              <a:off x="4333196" y="4427350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تَشْرَحُ لِحُسامٍ وَتَصِفُ.</a:t>
              </a:r>
              <a:endParaRPr lang="fr-FR" sz="3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D3486B0-338C-1AC7-4D5C-340CE374B28E}"/>
                </a:ext>
              </a:extLst>
            </p:cNvPr>
            <p:cNvSpPr/>
            <p:nvPr/>
          </p:nvSpPr>
          <p:spPr>
            <a:xfrm>
              <a:off x="4333196" y="3656210"/>
              <a:ext cx="3483200" cy="623865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rtl="1">
                <a:buClr>
                  <a:srgbClr val="000000"/>
                </a:buClr>
                <a:defRPr/>
              </a:pPr>
              <a:r>
                <a:rPr lang="ar-MA" sz="44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تُحَذِّرُ حُساماً (تُنَبِّهُهُ وَتَنْهاهُ). 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CC2F148-8AE7-D9F0-54D2-87AB958D64D1}"/>
                </a:ext>
              </a:extLst>
            </p:cNvPr>
            <p:cNvSpPr/>
            <p:nvPr/>
          </p:nvSpPr>
          <p:spPr>
            <a:xfrm>
              <a:off x="4333196" y="2640797"/>
              <a:ext cx="347286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تَسْأَلُ حُساماً. </a:t>
              </a:r>
              <a:endParaRPr lang="fr-FR" sz="3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B8A50C-2014-C74D-B07C-A028854DCD90}"/>
                </a:ext>
              </a:extLst>
            </p:cNvPr>
            <p:cNvSpPr/>
            <p:nvPr/>
          </p:nvSpPr>
          <p:spPr>
            <a:xfrm>
              <a:off x="4333196" y="5282967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تَعْتَذِرُ لِحُسامٍ.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E15A3D0-9CBD-17DE-2529-9EDE0F7C20D6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7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35794E4-76C7-052B-4790-63F1C215586A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9052D0D-6A9E-9FEC-CE3B-0DFD38B343AB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1563F33-1C32-D1C5-1007-5865D457968F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8A3E3CC-A925-5B9E-A403-A5A0F939C5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2366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BE02-47B5-16C2-C42D-97E0AC3E1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80E14E-99CA-4885-BF42-FFA5D435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قالت القطرة لحسام عندما حذرت من تبذير الماء؟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B79A2C-0108-7B24-6F7F-510D8ECBB44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7744599-ACF9-C46B-7A32-5BDB99EDA31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1974E51-CCE9-9AFB-76FB-8FCA4427EBC5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4972C7-05E0-C2C7-7AFE-B9283A41F09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2CBD7E9-2B50-3DA0-9821-9479EA8DCF0A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94E8BFD-5351-D617-15A1-61A049076E02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B0CBC69-5881-BCC4-C06F-E9F48345E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22E1A8F-372F-4979-048B-751411F78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6781D55-6BCF-AF5E-0EF4-2977E9A44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22D0E4-8509-6AF2-056E-D9645FEFD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F638F65-3E51-99F4-151A-A536C82A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0744B50-62CC-87DC-1741-14AA8B5E80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AE281CF-E9D2-2960-567F-0BEB96FAEC9E}"/>
              </a:ext>
            </a:extLst>
          </p:cNvPr>
          <p:cNvSpPr txBox="1"/>
          <p:nvPr/>
        </p:nvSpPr>
        <p:spPr>
          <a:xfrm>
            <a:off x="2867767" y="4503174"/>
            <a:ext cx="383546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اِجْتَنِبْ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تَبْذيرَ الْماءِ أَثْناءَ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ٱللَّعِبِ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9427C9-3272-8E49-6133-8F480C204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7767" y="1578059"/>
            <a:ext cx="3835460" cy="254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824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5EBF9-E815-C90E-E080-429365F66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1BEDF-651C-261D-9BC7-D21761D67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يمكن أن تقول أيضا لتحذره من تبذير الماء؟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3A1DBC-A38E-BC0B-9BB1-845C4672407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C8F3B01-071A-181A-6C95-6ABDA803C59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982205D-C6F4-1DB7-14D1-E7C63A146B84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3437004-2E02-53FE-80BC-F8C3408EADA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3F5B01F-1F94-E685-0E49-D07E90A4217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0A1AA5E-793F-1029-49D4-9F79D7648207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4D37399-5752-1262-BD30-CB9E7CB15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52245A-85E3-F201-B5CD-4D3F1B4CA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83E8AAE-EFC4-5E96-8D8B-EDDB6A58C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BDBFED5-60B7-9100-D255-5387B5397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671B590-2E1A-F13C-579D-071ED749D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73B0D49-6F10-54AA-0A00-5F8B496E3F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0803C4F-5DB0-1EC7-1296-25A0837E8737}"/>
              </a:ext>
            </a:extLst>
          </p:cNvPr>
          <p:cNvSpPr txBox="1"/>
          <p:nvPr/>
        </p:nvSpPr>
        <p:spPr>
          <a:xfrm>
            <a:off x="2867767" y="4503174"/>
            <a:ext cx="383546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اِجْتَنِبْ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تَبْذيرَ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أَثْناءَ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ٱللَّعِبِ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E1E2A1-B3A8-3385-51E5-89E7CFFC9E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7767" y="1578059"/>
            <a:ext cx="3835460" cy="25418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455C4B4-60B7-EB48-AEB2-88388C44938A}"/>
              </a:ext>
            </a:extLst>
          </p:cNvPr>
          <p:cNvSpPr txBox="1"/>
          <p:nvPr/>
        </p:nvSpPr>
        <p:spPr>
          <a:xfrm>
            <a:off x="2867767" y="5148016"/>
            <a:ext cx="383546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 تُبَذِّرِ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ٱلْماءَ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أَثْناءَ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ٱللَّعِبِ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01BD54-92D2-AE5F-7224-C0DC6E4F2F53}"/>
              </a:ext>
            </a:extLst>
          </p:cNvPr>
          <p:cNvSpPr txBox="1"/>
          <p:nvPr/>
        </p:nvSpPr>
        <p:spPr>
          <a:xfrm>
            <a:off x="2867767" y="5671236"/>
            <a:ext cx="383546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إِيّاكَ وَتَبْذيرَ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أَثْناءَ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ٱللَّعِبِ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63382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F30AB-4FAD-4AEC-9CC0-3F52E5D0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5A52E0-56A4-E7E7-AE53-ADF3D5D89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يمكن أن تقول أيضا لتحذره من تبذير الماء؟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89E923-72A5-F107-2D5D-94C9D787BDA0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5407A6D-F317-7B51-E758-C7AD800C84C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47210A2-C798-0E0B-1DB6-AA0E6BF6BA65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65CA9AF-563C-504E-A9F6-DB6D2C8B98A4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2F924F9-0E62-036F-DC4A-7322877CCFA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3263264-C445-7253-020E-CD384BE51EF6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A57407C-C375-D98A-D882-4C5E9C0AC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8C6345C-70EB-C1DF-C06C-DACD05BE8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5281B44-0297-3888-3BB6-69FFB0D82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CE61CC3-B0A2-58E8-5CA0-7226AD5B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25AB2DE-AF78-7152-1BA9-B5767307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407BC47-1F15-D5C8-257E-A565122D9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322C672-E8E9-4E6F-2770-80771D519DFF}"/>
              </a:ext>
            </a:extLst>
          </p:cNvPr>
          <p:cNvSpPr txBox="1"/>
          <p:nvPr/>
        </p:nvSpPr>
        <p:spPr>
          <a:xfrm>
            <a:off x="1028069" y="4363186"/>
            <a:ext cx="383546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اِجْتَنِبْ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........................................!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1323BE-CA93-D7FB-7C72-B2812190DE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7767" y="1578059"/>
            <a:ext cx="3835460" cy="25418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55F3282-3698-48D5-F5D4-3E82F7A45F1E}"/>
              </a:ext>
            </a:extLst>
          </p:cNvPr>
          <p:cNvSpPr txBox="1"/>
          <p:nvPr/>
        </p:nvSpPr>
        <p:spPr>
          <a:xfrm>
            <a:off x="1028069" y="5017211"/>
            <a:ext cx="383546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 (+ فِعْلٌ مُضارِعٌ)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..........................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......................................!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CEE758-F4E9-CD78-CC8F-59CACD1E60AC}"/>
              </a:ext>
            </a:extLst>
          </p:cNvPr>
          <p:cNvSpPr txBox="1"/>
          <p:nvPr/>
        </p:nvSpPr>
        <p:spPr>
          <a:xfrm>
            <a:off x="1028069" y="5578780"/>
            <a:ext cx="383546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إِيّاكَ وَ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............................................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09BBFC-5BF7-DEAA-9206-D22FDF5604DB}"/>
              </a:ext>
            </a:extLst>
          </p:cNvPr>
          <p:cNvSpPr txBox="1"/>
          <p:nvPr/>
        </p:nvSpPr>
        <p:spPr>
          <a:xfrm>
            <a:off x="4985976" y="4381552"/>
            <a:ext cx="383546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لِكَيْ أُحَذِّرَ شَخْصاً أَنْهاهُ أَوْ أُنَبِّهُهُ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بٱسْتِعْمالِ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عِباراتٍ مِثْلَ:</a:t>
            </a:r>
            <a:endParaRPr lang="ar-MA" sz="2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82822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536D0-4045-6986-4405-D40CF91C4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96EA8D-F930-10A1-A5A8-7AAA4FD84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ينهى أو ينبه طفلا يلعب في الطريق؟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تقدم تغذية راجعة فورية تخص استعمال المعجم المناسب، تركيب الجمل، التعبير بالنبر والحركات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30F870-3845-603D-DFB5-72B1B45C646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F765047-144F-B4DE-46A4-BA2BA966880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EC4F9FA-E8FE-C75E-6757-3AB42C2A742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E9F0096-7346-84C9-4F64-2B3C9C02724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7073306-E3AC-0D47-E1F3-9D8218C3C65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796F2E3-0DF7-042E-498E-92AE56172644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FF3595F-41E6-E809-A0E3-664901A2A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2E7721C-8648-2972-6D7C-497C9A74A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DC6E47-4514-C294-0BD0-3F115920D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86E9440-A81E-DAB5-958E-EF167DBAA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F9707A2-E6FA-73CD-9207-36C0CA3DB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A5A1888-8B13-3DA8-F7FA-2344A9EA40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7DA072A-8CE8-BF08-92EE-AAFDD5AE20CC}"/>
              </a:ext>
            </a:extLst>
          </p:cNvPr>
          <p:cNvSpPr txBox="1"/>
          <p:nvPr/>
        </p:nvSpPr>
        <p:spPr>
          <a:xfrm>
            <a:off x="1171716" y="4469926"/>
            <a:ext cx="7207045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اِجْتَنِبْ</a:t>
            </a: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................................................................</a:t>
            </a:r>
          </a:p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لا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فِعْلٌ مُضارِعٌ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....................................................</a:t>
            </a:r>
          </a:p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إِيّاكَ وَ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..................................................................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8D4207-A3CC-B006-A098-6517502D2BB9}"/>
              </a:ext>
            </a:extLst>
          </p:cNvPr>
          <p:cNvSpPr txBox="1"/>
          <p:nvPr/>
        </p:nvSpPr>
        <p:spPr>
          <a:xfrm>
            <a:off x="5702114" y="2427077"/>
            <a:ext cx="237282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اَللَّعِبُ في </a:t>
            </a:r>
            <a:r>
              <a:rPr lang="ar-MA" sz="40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ٱلطَّريقِ</a:t>
            </a:r>
            <a:endParaRPr lang="ar-MA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93C902-1B3B-F34E-F3D5-8FA83074E1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6654" y="1719428"/>
            <a:ext cx="3598606" cy="23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19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411DB-49BD-AFAD-D9B1-2DEDA8B4B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19609-29CF-DD13-D970-0B53A28AE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نقول لكي ننبه وننهى الطفل عن اللعب في الطريق.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التعبير بالنبر والحركات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8105537-C493-9989-1D9F-DD21177B2978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CF4CCBE-1B7E-2831-B863-E4D33658249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48F847-F169-644A-6E4F-AD26F09A1C84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AAA0DF-0258-2006-83EC-64B41DDAF82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46EFC7B-46C3-6009-F5A9-E861302DB0D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E2E462B-9113-BD47-A49E-63BCEB23A038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2D65886-374C-F388-7954-23231FF0F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5386CC-1273-4573-00D2-D6514B94E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C39F9BD-632B-C74C-6FFB-AD65A8C8E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03DAE9F-805D-F9FC-7BB2-A227A6957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EE5E9B5-BBB3-030A-8EF9-A49BF0CE8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8589D40-F265-4DE1-7371-02719E0F6D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D8C8917-7C63-60C8-F79C-D3C4DF18B29E}"/>
              </a:ext>
            </a:extLst>
          </p:cNvPr>
          <p:cNvSpPr txBox="1"/>
          <p:nvPr/>
        </p:nvSpPr>
        <p:spPr>
          <a:xfrm>
            <a:off x="2281084" y="3634185"/>
            <a:ext cx="6390968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اِجْتَنِبِ</a:t>
            </a: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36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ٱللَّعِبَ</a:t>
            </a:r>
            <a:r>
              <a:rPr lang="ar-MA" sz="36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lang="ar-MA" sz="36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ٱلطَّريقِ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لِأَنَّهُ خَطيرٌ.</a:t>
            </a:r>
            <a:endParaRPr lang="ar-MA" sz="3600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لا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تَلْعَبْ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ٱلطَّريقِ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حَتّى لا تَتَعَرَّضَ لِحادِثَةِ سَيْرٍ.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B293AD-AFC8-21CC-8E3A-547E0B2E0836}"/>
              </a:ext>
            </a:extLst>
          </p:cNvPr>
          <p:cNvSpPr txBox="1"/>
          <p:nvPr/>
        </p:nvSpPr>
        <p:spPr>
          <a:xfrm>
            <a:off x="398069" y="3990794"/>
            <a:ext cx="1683537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>
              <a:defRPr/>
            </a:pPr>
            <a:endParaRPr lang="ar-MA" sz="2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algn="ctr" rtl="1">
              <a:defRPr/>
            </a:pPr>
            <a:r>
              <a:rPr lang="ar-MA" sz="36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اَلنَّهْيُ</a:t>
            </a:r>
            <a:endParaRPr lang="ar-MA" sz="2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algn="ctr" rtl="1">
              <a:defRPr/>
            </a:pPr>
            <a:r>
              <a:rPr lang="ar-MA" sz="36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اَلتَّنْبيهُ</a:t>
            </a:r>
            <a:endParaRPr lang="ar-MA" sz="2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algn="ctr" rtl="1">
              <a:defRPr/>
            </a:pP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DDFB9F-9058-A7C7-463C-25E620DBF1C5}"/>
              </a:ext>
            </a:extLst>
          </p:cNvPr>
          <p:cNvSpPr txBox="1"/>
          <p:nvPr/>
        </p:nvSpPr>
        <p:spPr>
          <a:xfrm>
            <a:off x="2281084" y="5021846"/>
            <a:ext cx="6390968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يا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طِفْلُ</a:t>
            </a:r>
            <a:r>
              <a:rPr lang="fr-FR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لا تَنْسَ أَنَّ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ٱللّعِبَ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في </a:t>
            </a:r>
            <a:r>
              <a:rPr lang="ar-MA" sz="36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ٱلطَّريقِ</a:t>
            </a:r>
            <a:r>
              <a:rPr lang="ar-MA" sz="36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خَطيرٌ</a:t>
            </a:r>
            <a:r>
              <a:rPr lang="fr-FR" sz="36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36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إِيّاكَ </a:t>
            </a:r>
            <a:r>
              <a:rPr lang="ar-MA" sz="2800" b="1" kern="0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وَٱللَّعِبَ</a:t>
            </a:r>
            <a:r>
              <a:rPr lang="ar-MA" sz="2800" b="1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ٱلطَّريقِ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حَتّى لا تَتَعَرَّضَ لِحادِثَةِ سَيْرٍ.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28583A-525A-C972-F503-AB98A57FEB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912" y="1651714"/>
            <a:ext cx="2548136" cy="169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450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F9493-1A4A-37BC-F914-DD4F30EA0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D146CC6-3D70-0808-6551-8B1396FD0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49" y="1793862"/>
            <a:ext cx="2966431" cy="430813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FC1BC87-7924-C4CE-9A5A-F5A12CD2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ص 139. ماذا تمثل الصورة الأولى؟ الثانية؟ ... ما المطلوب؟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4442F6-4736-6F60-4303-12FDD13887D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08CDF30-B220-2774-AD0F-A47D92D20EA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DD884E0-C653-44FC-2F80-4B7D2CA9CC3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389048A-D323-6C0D-D4D0-58EC0CE763E5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9F888F1-B810-AA55-2F77-D1BB5AB354A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E92B42C-AA9F-380F-AA5A-8A8F6DF0DBF9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621963A-29F8-DDD3-0D40-267945E92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7339F50-1944-A685-6F82-03723119F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A699387-4D18-D152-C25E-7FE6A5EDA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5CC712-0EEF-6AA6-1969-C56F6FAD4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5514C66-5AFD-A6B8-2828-8780AB2EB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BA74E2A4-A2EA-C905-23A1-CE0CE915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A59B522-0503-58EB-6C61-6C89F0DD8743}"/>
              </a:ext>
            </a:extLst>
          </p:cNvPr>
          <p:cNvSpPr/>
          <p:nvPr/>
        </p:nvSpPr>
        <p:spPr>
          <a:xfrm>
            <a:off x="3302367" y="3429000"/>
            <a:ext cx="2945744" cy="79641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90547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CE65C-5C11-D980-602A-0B0AE225F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73FEC24-FAE4-BC65-8899-CEE0E4F88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49" y="1793862"/>
            <a:ext cx="2966431" cy="430813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EAD5C61-F0CC-E98D-9609-22A334435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الموالي. ماذا تمثل الصورة الأولى؟ الثانية؟ ... ما المطلوب؟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09E018-2BEC-FEFD-5D24-E2774728278E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1617B4-0C45-E9F9-6433-B442B48A778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1E0AF70-2150-67CF-C44C-01F6631DA6A4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B876BFC-0F18-4C97-50F6-FC38A3E2ED4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62476C3-1500-0F90-86DE-08F9CDFF416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E156A0B-A178-DC2F-5EE4-72A440B7C9E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9D579D6-0774-CCD5-EB8C-3BD31AC19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6C6ADEE-EEE0-2FA4-8FC4-741735AD2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7999C45-2A22-FE80-316A-8CB43BFD9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41BD2C8-13E8-72F9-E7C5-9A4FD3504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5F6F633-CF59-EA15-5202-AC2B6222B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96782E4-EF75-EAAC-6587-BCE9A1A2BA66}"/>
              </a:ext>
            </a:extLst>
          </p:cNvPr>
          <p:cNvSpPr/>
          <p:nvPr/>
        </p:nvSpPr>
        <p:spPr>
          <a:xfrm>
            <a:off x="3302367" y="3429000"/>
            <a:ext cx="2945744" cy="79641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194D227-DDF2-7F5B-1AD7-2F592E3404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7077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DFC29-BCE2-F2D3-F1DB-102442328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85C683E-01AA-61AF-8EC2-FD2E3B4BE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330" y="2020004"/>
            <a:ext cx="2966431" cy="430813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C7E2996-8E3A-3938-E6E1-04AC8BA31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للتحدث باستعمال أسلوب النهي أو التنبيه. (دقيقة واحدة)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12A37BB-3C1F-CC50-DAE5-B073ED85CAA8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0335576-F2A7-B5EB-80AD-8EC4AD08C3D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E3AA0CE-425C-D15E-F619-71C14BAC4D3B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EA57EE4-88AA-EC1F-F3BC-F41F65E5D469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F7AE3A-064F-DFEC-EE51-EBF84B9BC6C9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453E3BE-C340-9369-37B4-2C3DF5B99703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17B4623-8152-BAD6-643A-24244B0BF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C4A334A-ED5D-B44D-AE10-12DFB4BF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FDF2F6A-A5BE-FF1F-2840-BD1917A13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F730ABF-1D59-958A-C28D-9C4B895BE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693CBE-A9B6-E2E6-EB06-23496555E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EB208637-B006-D083-72CA-A30ED07CC8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F7CD973-5C4C-8EF5-5BF3-0796B5CC91D1}"/>
              </a:ext>
            </a:extLst>
          </p:cNvPr>
          <p:cNvSpPr/>
          <p:nvPr/>
        </p:nvSpPr>
        <p:spPr>
          <a:xfrm>
            <a:off x="5433017" y="3655142"/>
            <a:ext cx="2945744" cy="79641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22AF23-9097-CDD9-E7E5-77815037CF43}"/>
              </a:ext>
            </a:extLst>
          </p:cNvPr>
          <p:cNvSpPr txBox="1"/>
          <p:nvPr/>
        </p:nvSpPr>
        <p:spPr>
          <a:xfrm>
            <a:off x="567508" y="2789078"/>
            <a:ext cx="4357023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اِجْتَنِبْ</a:t>
            </a: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</a:t>
            </a:r>
          </a:p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لا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(</a:t>
            </a: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فِعْلٌ مُضارِعٌ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)...................</a:t>
            </a:r>
          </a:p>
          <a:p>
            <a:pPr marL="457200" lvl="0" indent="-457200" algn="just" defTabSz="914400" rtl="1">
              <a:buClr>
                <a:srgbClr val="000000"/>
              </a:buClr>
              <a:buFontTx/>
              <a:buChar char="-"/>
              <a:defRPr/>
            </a:pP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إِيّاكَ وَ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</a:t>
            </a:r>
          </a:p>
          <a:p>
            <a:pPr lvl="0" algn="r" defTabSz="914400" rtl="1">
              <a:buClr>
                <a:srgbClr val="000000"/>
              </a:buClr>
              <a:defRPr/>
            </a:pPr>
            <a:r>
              <a:rPr lang="fr-FR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لا تَنْسَ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3256573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16221-0E20-4ADF-1130-90691B0E5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F2AE25-5517-4BC5-3487-65883C3E2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للتحدث؟ نبدأ بالمشهد الأول.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29F6A05-85E8-96D0-0ACF-5A2CA13121B5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00855D9-004A-A2A1-51C6-0C84F9CE8B1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34B8D62-1251-AABF-E917-8F11FBD2AE26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ABC6A51-EABC-34A4-691A-9066A2CC818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6EFC050-FE45-10DF-A1CB-06573B6CC8C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CCCF188-AE77-E93A-29E0-E0DBAF341AB4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296716F-55ED-1761-1D2A-44BB08A09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5ED8FA-BB6C-4D84-F7E3-3309F52C3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D1ED57B-E4FB-AF2E-6F54-D3D08503E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398E698-5AAC-DE80-32C7-CE8840453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362AA00-96DF-3699-3764-09B5E5070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23ACBB8-9FD4-758D-3778-7EF3B1C6BE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7440E3D-B892-DDFC-3D0B-85C6E43B5DFE}"/>
              </a:ext>
            </a:extLst>
          </p:cNvPr>
          <p:cNvSpPr txBox="1"/>
          <p:nvPr/>
        </p:nvSpPr>
        <p:spPr>
          <a:xfrm>
            <a:off x="2746019" y="4286118"/>
            <a:ext cx="4357023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اِجْتَنِبْ</a:t>
            </a: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</a:t>
            </a:r>
          </a:p>
          <a:p>
            <a:pPr lvl="0" algn="just" defTabSz="914400" rtl="1">
              <a:buClr>
                <a:srgbClr val="000000"/>
              </a:buClr>
              <a:defRPr/>
            </a:pP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لا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(</a:t>
            </a: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فِعْلٌ مُضارِعٌ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)...................</a:t>
            </a:r>
          </a:p>
          <a:p>
            <a:pPr marL="457200" lvl="0" indent="-457200" algn="just" defTabSz="914400" rtl="1">
              <a:buClr>
                <a:srgbClr val="000000"/>
              </a:buClr>
              <a:buFontTx/>
              <a:buChar char="-"/>
              <a:defRPr/>
            </a:pP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إِيّاكَ وَ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</a:t>
            </a:r>
          </a:p>
          <a:p>
            <a:pPr lvl="0" algn="r" defTabSz="914400" rtl="1">
              <a:buClr>
                <a:srgbClr val="000000"/>
              </a:buClr>
              <a:defRPr/>
            </a:pPr>
            <a:r>
              <a:rPr lang="fr-FR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لا تَنْسَ </a:t>
            </a:r>
            <a:r>
              <a:rPr lang="ar-MA" sz="2800" kern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................................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086737E-4F42-AECC-5E3B-F424E4FF8C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591" y="1709599"/>
            <a:ext cx="7399661" cy="2149026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391776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268963" y="3158999"/>
            <a:ext cx="672055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</a:pP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الكلمات البصرية (</a:t>
            </a:r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في الأعلى– يكفي – من الأفضل -  للغاية – في أثناء– ولتكن – لا تنس – من حولك</a:t>
            </a: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) </a:t>
            </a:r>
          </a:p>
          <a:p>
            <a:pPr>
              <a:buClr>
                <a:srgbClr val="424D7B"/>
              </a:buClr>
            </a:pP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6326" y="1708939"/>
            <a:ext cx="612000" cy="612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E0F9D5-4852-7FCB-721B-1D5BF7E6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411" y="103336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2B2ED-2899-2349-920E-75EF03C3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نصادفها. ستساعدنا على القراءة بسرعة. تابعوا معي سأقرأ.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5971F2-BEC2-E05A-A5BD-EA3FBFA542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EEBAD8-1DF3-EA6D-35ED-8C6E4F00CC0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B45807-6A66-773A-FFE8-6873E27F3A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79240F-837E-D965-B5BF-D957FC64BE1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C703F-4DB3-742B-86AA-230B4D34C86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2F6E39-0D4D-225C-D372-9CF359A3C4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BD5244-B10F-0684-FC9C-2FC4A65AB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4F284-02A0-97CC-2AFE-813107A550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F188C6-C13A-4670-666A-8680D03A2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80B971-4AA8-C31F-6D66-5B5245777C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7A65FE-76B8-F257-4EC2-E60DB9245A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0818BF5-BF8B-E6DB-9385-F9A37B543732}"/>
              </a:ext>
            </a:extLst>
          </p:cNvPr>
          <p:cNvGrpSpPr/>
          <p:nvPr/>
        </p:nvGrpSpPr>
        <p:grpSpPr>
          <a:xfrm>
            <a:off x="632373" y="2436733"/>
            <a:ext cx="7568343" cy="2340185"/>
            <a:chOff x="632373" y="2436733"/>
            <a:chExt cx="7568343" cy="2340185"/>
          </a:xfrm>
        </p:grpSpPr>
        <p:sp>
          <p:nvSpPr>
            <p:cNvPr id="30" name="Google Shape;1666;p201">
              <a:extLst>
                <a:ext uri="{FF2B5EF4-FFF2-40B4-BE49-F238E27FC236}">
                  <a16:creationId xmlns:a16="http://schemas.microsoft.com/office/drawing/2014/main" id="{02AC4243-7777-C644-A24C-9A93D20DD31F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لْأَعْلى</a:t>
              </a:r>
            </a:p>
          </p:txBody>
        </p:sp>
        <p:sp>
          <p:nvSpPr>
            <p:cNvPr id="31" name="Google Shape;1667;p201">
              <a:extLst>
                <a:ext uri="{FF2B5EF4-FFF2-40B4-BE49-F238E27FC236}">
                  <a16:creationId xmlns:a16="http://schemas.microsoft.com/office/drawing/2014/main" id="{8ADB4546-2717-70DD-9F08-8A8C4935E2EF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يَكْفي</a:t>
              </a:r>
            </a:p>
          </p:txBody>
        </p:sp>
        <p:sp>
          <p:nvSpPr>
            <p:cNvPr id="32" name="Google Shape;1668;p201">
              <a:extLst>
                <a:ext uri="{FF2B5EF4-FFF2-40B4-BE49-F238E27FC236}">
                  <a16:creationId xmlns:a16="http://schemas.microsoft.com/office/drawing/2014/main" id="{2A7F3227-EAA4-583E-A006-0B1CF36EC2F3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لِلْغايَةِ</a:t>
              </a:r>
            </a:p>
          </p:txBody>
        </p:sp>
        <p:sp>
          <p:nvSpPr>
            <p:cNvPr id="33" name="Google Shape;1671;p201">
              <a:extLst>
                <a:ext uri="{FF2B5EF4-FFF2-40B4-BE49-F238E27FC236}">
                  <a16:creationId xmlns:a16="http://schemas.microsoft.com/office/drawing/2014/main" id="{C0706469-202D-EDEC-40EC-8F325F9F8B2E}"/>
                </a:ext>
              </a:extLst>
            </p:cNvPr>
            <p:cNvSpPr/>
            <p:nvPr/>
          </p:nvSpPr>
          <p:spPr>
            <a:xfrm>
              <a:off x="2589802" y="2471875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مِنَ </a:t>
              </a:r>
              <a:r>
                <a:rPr lang="ar-MA" sz="4400" b="1" kern="0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ٱلْأَفْضَلِ</a:t>
              </a:r>
              <a:endPara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Google Shape;1666;p201">
              <a:extLst>
                <a:ext uri="{FF2B5EF4-FFF2-40B4-BE49-F238E27FC236}">
                  <a16:creationId xmlns:a16="http://schemas.microsoft.com/office/drawing/2014/main" id="{299AFCE0-0858-42B3-B336-470899B17849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لا</a:t>
              </a: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تَنْسَ</a:t>
              </a:r>
            </a:p>
          </p:txBody>
        </p:sp>
        <p:sp>
          <p:nvSpPr>
            <p:cNvPr id="35" name="Google Shape;1667;p201">
              <a:extLst>
                <a:ext uri="{FF2B5EF4-FFF2-40B4-BE49-F238E27FC236}">
                  <a16:creationId xmlns:a16="http://schemas.microsoft.com/office/drawing/2014/main" id="{16E0FFBA-A42E-A5FB-BEAA-525BB663E21F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وَلْتَكُنْ</a:t>
              </a:r>
            </a:p>
          </p:txBody>
        </p:sp>
        <p:sp>
          <p:nvSpPr>
            <p:cNvPr id="36" name="Google Shape;1668;p201">
              <a:extLst>
                <a:ext uri="{FF2B5EF4-FFF2-40B4-BE49-F238E27FC236}">
                  <a16:creationId xmlns:a16="http://schemas.microsoft.com/office/drawing/2014/main" id="{BBDF49F4-4D97-81D5-FC6B-767597A948B6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مِنْ حَوْلِكَ</a:t>
              </a:r>
            </a:p>
          </p:txBody>
        </p:sp>
        <p:sp>
          <p:nvSpPr>
            <p:cNvPr id="37" name="Google Shape;1671;p201">
              <a:extLst>
                <a:ext uri="{FF2B5EF4-FFF2-40B4-BE49-F238E27FC236}">
                  <a16:creationId xmlns:a16="http://schemas.microsoft.com/office/drawing/2014/main" id="{9C8D2E45-5259-2B0E-0E0D-9C6802F8E2AF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في أَثْناءِ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639911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2D1E-2445-7800-4D65-E4CAAA87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B65022-12BA-25CC-A535-D37EAAC7D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756000"/>
            <a:ext cx="696852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ستقرؤون الكلمات قبل أن تختفي. من يقرأ؟</a:t>
            </a:r>
            <a:endParaRPr lang="ar-MA" sz="2400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D9D9459-FF6F-90C6-94F0-8431B727C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F41D1E-8F5F-81FD-8EE0-7FFA3D7636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3B1B18-82BE-4C76-D71B-15704F37346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C6FC0C-E915-DA87-4004-8C3279556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CCDF1B-D6C7-3E38-8E8E-347A6280B0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D37414-326E-1C53-FDFB-E2BA35205BF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6854E68-74EC-0FDA-9FA1-A94B241195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070618-6913-4D99-9DD3-01D1142A85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5825A8-ADE3-E87C-D34D-35A9218A7D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DDA365-EC5E-E359-C731-EDF41283E3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ADDE881-DF2F-41E2-03AC-29C98A89A4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Google Shape;1666;p201">
            <a:extLst>
              <a:ext uri="{FF2B5EF4-FFF2-40B4-BE49-F238E27FC236}">
                <a16:creationId xmlns:a16="http://schemas.microsoft.com/office/drawing/2014/main" id="{4EA090E6-DADD-CF4C-3C47-CE547806E195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6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لْأَعْلى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67;p201">
            <a:extLst>
              <a:ext uri="{FF2B5EF4-FFF2-40B4-BE49-F238E27FC236}">
                <a16:creationId xmlns:a16="http://schemas.microsoft.com/office/drawing/2014/main" id="{53532D49-9826-EB7A-422E-B998C68CA374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يَكْفي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1668;p201">
            <a:extLst>
              <a:ext uri="{FF2B5EF4-FFF2-40B4-BE49-F238E27FC236}">
                <a16:creationId xmlns:a16="http://schemas.microsoft.com/office/drawing/2014/main" id="{35B50B07-918E-3B2D-DA01-787574978ED8}"/>
              </a:ext>
            </a:extLst>
          </p:cNvPr>
          <p:cNvSpPr/>
          <p:nvPr/>
        </p:nvSpPr>
        <p:spPr>
          <a:xfrm>
            <a:off x="632373" y="246591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لِلْغايَةِ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35D3B7E0-AAE1-9FDB-807B-904BA47725F7}"/>
              </a:ext>
            </a:extLst>
          </p:cNvPr>
          <p:cNvSpPr/>
          <p:nvPr/>
        </p:nvSpPr>
        <p:spPr>
          <a:xfrm>
            <a:off x="2589802" y="2471875"/>
            <a:ext cx="179517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مِنَ </a:t>
            </a:r>
            <a:r>
              <a:rPr lang="ar-MA" sz="4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ٱلْأَفْضَلِ</a:t>
            </a:r>
            <a:endParaRPr lang="ar-MA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666;p201">
            <a:extLst>
              <a:ext uri="{FF2B5EF4-FFF2-40B4-BE49-F238E27FC236}">
                <a16:creationId xmlns:a16="http://schemas.microsoft.com/office/drawing/2014/main" id="{3C6474E1-EEC3-78A0-00CB-6CCFD9C35931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لا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تَنْسَ</a:t>
            </a:r>
          </a:p>
        </p:txBody>
      </p:sp>
      <p:sp>
        <p:nvSpPr>
          <p:cNvPr id="28" name="Google Shape;1667;p201">
            <a:extLst>
              <a:ext uri="{FF2B5EF4-FFF2-40B4-BE49-F238E27FC236}">
                <a16:creationId xmlns:a16="http://schemas.microsoft.com/office/drawing/2014/main" id="{3AB660B7-15AA-BC74-9823-7C0757E39665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وَلْتَكُنْ</a:t>
            </a:r>
          </a:p>
        </p:txBody>
      </p:sp>
      <p:sp>
        <p:nvSpPr>
          <p:cNvPr id="29" name="Google Shape;1668;p201">
            <a:extLst>
              <a:ext uri="{FF2B5EF4-FFF2-40B4-BE49-F238E27FC236}">
                <a16:creationId xmlns:a16="http://schemas.microsoft.com/office/drawing/2014/main" id="{790B06F8-BACB-A782-1043-CB31835A9F68}"/>
              </a:ext>
            </a:extLst>
          </p:cNvPr>
          <p:cNvSpPr/>
          <p:nvPr/>
        </p:nvSpPr>
        <p:spPr>
          <a:xfrm>
            <a:off x="632373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مِنْ حَوْلِكَ</a:t>
            </a:r>
          </a:p>
        </p:txBody>
      </p:sp>
      <p:sp>
        <p:nvSpPr>
          <p:cNvPr id="30" name="Google Shape;1671;p201">
            <a:extLst>
              <a:ext uri="{FF2B5EF4-FFF2-40B4-BE49-F238E27FC236}">
                <a16:creationId xmlns:a16="http://schemas.microsoft.com/office/drawing/2014/main" id="{533C1890-1B8C-C9F4-31F2-0B35DA3283CE}"/>
              </a:ext>
            </a:extLst>
          </p:cNvPr>
          <p:cNvSpPr/>
          <p:nvPr/>
        </p:nvSpPr>
        <p:spPr>
          <a:xfrm>
            <a:off x="2589802" y="3840918"/>
            <a:ext cx="1894912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في أَثْناءِ</a:t>
            </a:r>
          </a:p>
        </p:txBody>
      </p:sp>
    </p:spTree>
    <p:extLst>
      <p:ext uri="{BB962C8B-B14F-4D97-AF65-F5344CB8AC3E}">
        <p14:creationId xmlns:p14="http://schemas.microsoft.com/office/powerpoint/2010/main" val="2180472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A42F4-6415-6C4C-D735-CC5E12D7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9FCF0-B331-9C12-0E9E-55C3C2117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 آخر</a:t>
            </a:r>
            <a:r>
              <a:rPr lang="fr-FR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294258D-49F4-926F-BCE0-7D641DCB19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9DEAB-4F7A-C858-D8D6-48BB4DC6D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80649B-770F-2004-0302-D787C68B3D7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E8E47C-BD44-E5D3-C826-3C940B01A6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D1174-D562-B3A9-1FF5-18B5FF0F9E5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14E924-86E1-4F53-8453-7A0A6FF9517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ADC289-0334-DAB9-0E72-A4863092E5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DA4D4E-530E-EBDD-215A-AC3D2ADD14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5B6D15-891A-65DF-0460-B991058994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F175C1-B2E3-D023-29A1-85A7AA44A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9B5181F-9188-42F8-74F3-9BBBF64D10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0DABDCBD-F9B3-BB30-6027-0226D0BFCA2C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مِنْ حَوْلِكَ</a:t>
            </a:r>
          </a:p>
        </p:txBody>
      </p:sp>
      <p:sp>
        <p:nvSpPr>
          <p:cNvPr id="12" name="Google Shape;1667;p201">
            <a:extLst>
              <a:ext uri="{FF2B5EF4-FFF2-40B4-BE49-F238E27FC236}">
                <a16:creationId xmlns:a16="http://schemas.microsoft.com/office/drawing/2014/main" id="{D3820BE9-5113-F5ED-5164-05CF0E8045C2}"/>
              </a:ext>
            </a:extLst>
          </p:cNvPr>
          <p:cNvSpPr/>
          <p:nvPr/>
        </p:nvSpPr>
        <p:spPr>
          <a:xfrm>
            <a:off x="4659287" y="2454304"/>
            <a:ext cx="177101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endParaRPr lang="ar-MA" sz="4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في أَثْناءِ</a:t>
            </a:r>
          </a:p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1668;p201">
            <a:extLst>
              <a:ext uri="{FF2B5EF4-FFF2-40B4-BE49-F238E27FC236}">
                <a16:creationId xmlns:a16="http://schemas.microsoft.com/office/drawing/2014/main" id="{F3AD3F7E-81E0-10A4-9BFA-9737587A64EE}"/>
              </a:ext>
            </a:extLst>
          </p:cNvPr>
          <p:cNvSpPr/>
          <p:nvPr/>
        </p:nvSpPr>
        <p:spPr>
          <a:xfrm>
            <a:off x="632373" y="246591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تَنْسَ</a:t>
            </a: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3BF031E6-F8CE-38BF-E12B-269B75C4DD35}"/>
              </a:ext>
            </a:extLst>
          </p:cNvPr>
          <p:cNvSpPr/>
          <p:nvPr/>
        </p:nvSpPr>
        <p:spPr>
          <a:xfrm>
            <a:off x="2589802" y="2471875"/>
            <a:ext cx="179517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وَلْتَكُنْ</a:t>
            </a:r>
          </a:p>
        </p:txBody>
      </p:sp>
      <p:sp>
        <p:nvSpPr>
          <p:cNvPr id="15" name="Google Shape;1666;p201">
            <a:extLst>
              <a:ext uri="{FF2B5EF4-FFF2-40B4-BE49-F238E27FC236}">
                <a16:creationId xmlns:a16="http://schemas.microsoft.com/office/drawing/2014/main" id="{508735CC-3B0C-B292-BE21-E40442053B1F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لِلْغايَةِ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667;p201">
            <a:extLst>
              <a:ext uri="{FF2B5EF4-FFF2-40B4-BE49-F238E27FC236}">
                <a16:creationId xmlns:a16="http://schemas.microsoft.com/office/drawing/2014/main" id="{29710774-0F25-D451-3F94-BDB7F0B90DD0}"/>
              </a:ext>
            </a:extLst>
          </p:cNvPr>
          <p:cNvSpPr/>
          <p:nvPr/>
        </p:nvSpPr>
        <p:spPr>
          <a:xfrm>
            <a:off x="4659287" y="3823347"/>
            <a:ext cx="177101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مِنَ </a:t>
            </a:r>
            <a:r>
              <a:rPr lang="ar-MA" sz="4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ٱلْأَفْضَلِ</a:t>
            </a:r>
            <a:endParaRPr lang="ar-MA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Google Shape;1668;p201">
            <a:extLst>
              <a:ext uri="{FF2B5EF4-FFF2-40B4-BE49-F238E27FC236}">
                <a16:creationId xmlns:a16="http://schemas.microsoft.com/office/drawing/2014/main" id="{945DE98B-EEF7-79E8-2425-D06231AC53E3}"/>
              </a:ext>
            </a:extLst>
          </p:cNvPr>
          <p:cNvSpPr/>
          <p:nvPr/>
        </p:nvSpPr>
        <p:spPr>
          <a:xfrm>
            <a:off x="632373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</a:t>
            </a: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لْأَعْلى</a:t>
            </a:r>
            <a:endParaRPr lang="ar-MA" sz="4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8E978339-FF1C-04F7-56C5-3A8849821803}"/>
              </a:ext>
            </a:extLst>
          </p:cNvPr>
          <p:cNvSpPr/>
          <p:nvPr/>
        </p:nvSpPr>
        <p:spPr>
          <a:xfrm>
            <a:off x="2589802" y="3840918"/>
            <a:ext cx="1894912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يَكْفي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5960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  <p:bldP spid="27" grpId="0" animBg="1"/>
      <p:bldP spid="28" grpId="0" animBg="1"/>
      <p:bldP spid="2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DFA2D-AA15-EB7C-B0BC-62CC9064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666B8-1820-886E-A26C-6712E2A9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 آخر</a:t>
            </a:r>
            <a:r>
              <a:rPr lang="fr-FR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E03095ED-5687-52C5-4024-EFD890AC28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CBDD47-7752-D020-5467-F0D96C095F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BD6DBD-0DE7-CAD2-DBFC-8E8DA1D411F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557DA4-339D-FBD0-5A34-934749AA42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03ECE8-9340-2959-EFBD-F01877B257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7F0481-3A0A-49B5-CC48-77256BB3397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0008C5-0B29-D5C6-3FE7-5A6AEE5AC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AF09D-AC40-F335-152D-210A8734AF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2C1BB2-7289-2169-F0AE-CA67D8017D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6F7D2E-65A7-AACE-60FA-34B3257AD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0A057E-DB93-C502-7867-D9264FA74C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45D88D73-BE87-65B0-F510-E4453D54A907}"/>
              </a:ext>
            </a:extLst>
          </p:cNvPr>
          <p:cNvSpPr/>
          <p:nvPr/>
        </p:nvSpPr>
        <p:spPr>
          <a:xfrm>
            <a:off x="6616716" y="246591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لِلْغايَةِ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48ED0F4C-B87B-D224-AAD5-B8292323AD1A}"/>
              </a:ext>
            </a:extLst>
          </p:cNvPr>
          <p:cNvSpPr/>
          <p:nvPr/>
        </p:nvSpPr>
        <p:spPr>
          <a:xfrm>
            <a:off x="4660442" y="2465912"/>
            <a:ext cx="1756695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endParaRPr lang="ar-MA" sz="4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مِنَ </a:t>
            </a:r>
            <a:r>
              <a:rPr lang="ar-MA" sz="4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ٱلْأَفْضَلِ</a:t>
            </a:r>
            <a:endParaRPr lang="ar-MA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668;p201">
            <a:extLst>
              <a:ext uri="{FF2B5EF4-FFF2-40B4-BE49-F238E27FC236}">
                <a16:creationId xmlns:a16="http://schemas.microsoft.com/office/drawing/2014/main" id="{2442D460-CB62-A14F-CA1C-5BBE28EA25D6}"/>
              </a:ext>
            </a:extLst>
          </p:cNvPr>
          <p:cNvSpPr/>
          <p:nvPr/>
        </p:nvSpPr>
        <p:spPr>
          <a:xfrm>
            <a:off x="632373" y="246591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اَلْأَعْلى</a:t>
            </a:r>
            <a:endParaRPr lang="ar-MA" sz="4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F0617020-8676-1C2F-511C-8EED5CD90E84}"/>
              </a:ext>
            </a:extLst>
          </p:cNvPr>
          <p:cNvSpPr/>
          <p:nvPr/>
        </p:nvSpPr>
        <p:spPr>
          <a:xfrm>
            <a:off x="2589802" y="2471875"/>
            <a:ext cx="179517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يَكْفي</a:t>
            </a:r>
            <a:endParaRPr lang="ar-MA" sz="4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666;p201">
            <a:extLst>
              <a:ext uri="{FF2B5EF4-FFF2-40B4-BE49-F238E27FC236}">
                <a16:creationId xmlns:a16="http://schemas.microsoft.com/office/drawing/2014/main" id="{03C1D078-149B-A175-E1E3-4C4470B7D0B7}"/>
              </a:ext>
            </a:extLst>
          </p:cNvPr>
          <p:cNvSpPr/>
          <p:nvPr/>
        </p:nvSpPr>
        <p:spPr>
          <a:xfrm>
            <a:off x="6616716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مِنْ حَوْلِكَ</a:t>
            </a:r>
          </a:p>
        </p:txBody>
      </p:sp>
      <p:sp>
        <p:nvSpPr>
          <p:cNvPr id="17" name="Google Shape;1667;p201">
            <a:extLst>
              <a:ext uri="{FF2B5EF4-FFF2-40B4-BE49-F238E27FC236}">
                <a16:creationId xmlns:a16="http://schemas.microsoft.com/office/drawing/2014/main" id="{31B86E79-3979-008B-90D1-D24B0B3BD666}"/>
              </a:ext>
            </a:extLst>
          </p:cNvPr>
          <p:cNvSpPr/>
          <p:nvPr/>
        </p:nvSpPr>
        <p:spPr>
          <a:xfrm>
            <a:off x="4672367" y="3840918"/>
            <a:ext cx="1756695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في أَثْناءِ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668;p201">
            <a:extLst>
              <a:ext uri="{FF2B5EF4-FFF2-40B4-BE49-F238E27FC236}">
                <a16:creationId xmlns:a16="http://schemas.microsoft.com/office/drawing/2014/main" id="{F533366C-8D94-6FD8-9A56-70B9346CA8C2}"/>
              </a:ext>
            </a:extLst>
          </p:cNvPr>
          <p:cNvSpPr/>
          <p:nvPr/>
        </p:nvSpPr>
        <p:spPr>
          <a:xfrm>
            <a:off x="632373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تَنْسَ</a:t>
            </a:r>
          </a:p>
        </p:txBody>
      </p:sp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BF948BD7-FA60-7823-0079-BADCA9FFA2BE}"/>
              </a:ext>
            </a:extLst>
          </p:cNvPr>
          <p:cNvSpPr/>
          <p:nvPr/>
        </p:nvSpPr>
        <p:spPr>
          <a:xfrm>
            <a:off x="2589802" y="3840918"/>
            <a:ext cx="1894912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وَلْتَكُنْ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8242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75374-EFC0-3D62-EE34-00ACCBF79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018E42-A8E8-CB6C-9FAC-36E0D920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من يقرأ؟</a:t>
            </a:r>
            <a:br>
              <a:rPr lang="ar-MA" sz="2800" b="1" dirty="0">
                <a:cs typeface="Microsoft Uighur" panose="02000000000000000000" pitchFamily="2" charset="-78"/>
              </a:rPr>
            </a:br>
            <a:r>
              <a:rPr lang="ar-MA" sz="2400" i="1" dirty="0">
                <a:cs typeface="Microsoft Uighur" panose="02000000000000000000" pitchFamily="2" charset="-78"/>
              </a:rPr>
              <a:t>إعادة الشرائح لإتاحة فرصة القراءة للتلاميذ</a:t>
            </a:r>
            <a:endParaRPr lang="ar-MA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DD9ECBC4-E007-0564-3538-076C51E6AC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167AEB-6FDC-9E86-B09B-ECD0EF9B17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3911D1-B0B1-084F-29C9-DF76F1BFC5E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D16B82-9EA5-E333-9999-CBC649CB2D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0D2CF2-DCF1-A804-0CE7-B11141222DD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4D0A1E-BA0F-3518-D835-C0032DC0A3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8F822F3-F55C-0517-3757-5C4E8A59A0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193C4B-3D43-32A2-379D-1A7D1C6D42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6A0BBD-9474-42DE-6AE3-37EC1C8291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C7EF7E-D90C-18FD-F6D6-797723B93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F9CEFD-2194-584A-BB7B-80FA0DF595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71905637-989F-F2F8-5CD8-DB5E8B051176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لا تَنْسَ</a:t>
            </a: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623904B6-60C5-C810-3A6D-09E3FC21BB7A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وَلْتَكُنْ</a:t>
            </a:r>
          </a:p>
        </p:txBody>
      </p:sp>
      <p:sp>
        <p:nvSpPr>
          <p:cNvPr id="14" name="Google Shape;1668;p201">
            <a:extLst>
              <a:ext uri="{FF2B5EF4-FFF2-40B4-BE49-F238E27FC236}">
                <a16:creationId xmlns:a16="http://schemas.microsoft.com/office/drawing/2014/main" id="{426F0302-6E7E-93BA-AD49-5A321630D57A}"/>
              </a:ext>
            </a:extLst>
          </p:cNvPr>
          <p:cNvSpPr/>
          <p:nvPr/>
        </p:nvSpPr>
        <p:spPr>
          <a:xfrm>
            <a:off x="632373" y="246591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مِنْ حَوْلِكَ</a:t>
            </a: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3D686F50-C03B-B1AB-8688-2082A722670A}"/>
              </a:ext>
            </a:extLst>
          </p:cNvPr>
          <p:cNvSpPr/>
          <p:nvPr/>
        </p:nvSpPr>
        <p:spPr>
          <a:xfrm>
            <a:off x="2589802" y="2471875"/>
            <a:ext cx="179517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في أَثْناءِ</a:t>
            </a:r>
            <a:endParaRPr lang="ar-MA" sz="4400" b="1" kern="0" dirty="0">
              <a:solidFill>
                <a:srgbClr val="4472C4">
                  <a:lumMod val="50000"/>
                </a:srgb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666;p201">
            <a:extLst>
              <a:ext uri="{FF2B5EF4-FFF2-40B4-BE49-F238E27FC236}">
                <a16:creationId xmlns:a16="http://schemas.microsoft.com/office/drawing/2014/main" id="{7A033E52-E813-A5DF-D43A-E317BA4F89C1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60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لْأَعْلى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67;p201">
            <a:extLst>
              <a:ext uri="{FF2B5EF4-FFF2-40B4-BE49-F238E27FC236}">
                <a16:creationId xmlns:a16="http://schemas.microsoft.com/office/drawing/2014/main" id="{50449D05-65D4-2B40-F4A1-1BC0D1FBBFDE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يَكْفي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668;p201">
            <a:extLst>
              <a:ext uri="{FF2B5EF4-FFF2-40B4-BE49-F238E27FC236}">
                <a16:creationId xmlns:a16="http://schemas.microsoft.com/office/drawing/2014/main" id="{5EB61F68-D467-6E5F-4805-21A97B3EB7F6}"/>
              </a:ext>
            </a:extLst>
          </p:cNvPr>
          <p:cNvSpPr/>
          <p:nvPr/>
        </p:nvSpPr>
        <p:spPr>
          <a:xfrm>
            <a:off x="632373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لِلْغايَةِ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DF935EFE-E354-6F32-B15E-5DA96BEDA205}"/>
              </a:ext>
            </a:extLst>
          </p:cNvPr>
          <p:cNvSpPr/>
          <p:nvPr/>
        </p:nvSpPr>
        <p:spPr>
          <a:xfrm>
            <a:off x="2589802" y="3840918"/>
            <a:ext cx="1894912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مِنَ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ٱلْأَفْضَلِ</a:t>
            </a:r>
            <a:endParaRPr lang="ar-MA" sz="4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46671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BF6E8B-9AA0-C325-B239-A667AEFE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القراءة المشتركة ص </a:t>
            </a:r>
            <a:r>
              <a:rPr lang="fr-FR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140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ستتدربون على قراءة فقرة بدقة وسرعة.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D7DD89-5EB8-FA5C-1860-132A4815BD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196993-46F2-C853-1485-7464DCB328C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B09F6-123D-31FA-4F62-7BCD9157419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48FB69-6562-981D-0F52-B4824A157FF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E939D7-13DA-6CC0-DEBB-C2DE37DDD3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9B706B8-DD21-0D07-29E8-656D1E50FE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7B194A-0709-7E96-C4D0-2D820ECB09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D8E286-D8D6-8822-2641-67C84AF882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D718F2-07AF-4F33-6E90-9F380DA90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9A5E04-6848-558C-9CDB-DED0A1A2F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7365" y="1797348"/>
            <a:ext cx="2729269" cy="382670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38C6A7-C04D-83FE-DD58-09C381FE7A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075084-C629-503A-4B1C-E3DE153998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69DF6C4-7861-9D84-526E-316CDD9E9F45}"/>
              </a:ext>
            </a:extLst>
          </p:cNvPr>
          <p:cNvSpPr/>
          <p:nvPr/>
        </p:nvSpPr>
        <p:spPr>
          <a:xfrm>
            <a:off x="3233506" y="2079116"/>
            <a:ext cx="2692533" cy="12415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54478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7CEA-B1B1-6029-20A5-946EBCF0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FDB49-4A30-0FAA-9877-BAF9C282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– تابعوا على كراساتكم. انتبهوا للنبر عند التعجب وعند الاستفهام.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74BF15-0A2A-2912-E093-1B239D0D7B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BBCB61-3D1A-434E-CB0B-FBA8374101C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5A273E-DA7B-FCB4-5277-143CE0FC876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B1B53F-F1C4-9F37-F92F-2172D1DD5B9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4032FB-5591-D179-79F2-5EA7317D8A1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72DEF2-0D98-B155-1807-F347558697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0B7B34-48D7-95C6-EDAF-EAE4C6AC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ED6E66-5132-FEB8-6E04-10EA512A5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C1FE27-E125-37A8-11CB-C0B1DD50B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FAEE25-74DF-610A-89DD-965813909A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5505E9-E6C2-51D2-856B-1663B285C4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346E83-C55A-87C8-2BC8-863FDF80D8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7365" y="1797348"/>
            <a:ext cx="2729269" cy="382670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DB86EE9-F641-6F2C-4E05-5C5613BA456E}"/>
              </a:ext>
            </a:extLst>
          </p:cNvPr>
          <p:cNvSpPr/>
          <p:nvPr/>
        </p:nvSpPr>
        <p:spPr>
          <a:xfrm>
            <a:off x="3233506" y="2079116"/>
            <a:ext cx="2692533" cy="12415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085180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A96C9-DB46-EE74-6335-E190EB690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D2A4E9-4451-CB73-587D-AE1CF44E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اَلآن سنقرأ معا. انتبهوا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5BC189-C15C-7DD5-F81D-22EF0C663C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CB3106-A49A-F665-3189-379C45BF3BC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D5379B-A834-B6EF-E820-9681526640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7D2F5E-79B8-A628-13BF-286CD56CDF7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B85539-E612-BBEF-D152-EF825247B90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87F46C-F62E-23CD-5FF2-5087B5427A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37D7F1-FCAC-EB2C-5798-9F525722E5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613896-17DB-22B4-5718-0DB3D0F3AB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EA5A94-9EC9-801B-63DC-28AE84DCC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3442C1-5F22-625E-7966-54759C7E8F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4F04C9-0D54-3B6A-CD18-125FDF22E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8D6B46-FCED-1043-982B-19C2C25D17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46" y="1918523"/>
            <a:ext cx="7933107" cy="3826379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9386944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192AA-916C-6C41-108D-C4DC8923E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3BB12-4434-26BB-6D67-BFD9678A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كل ثنائي سيقرأ الفقرة قراءة معبرة، للفوز عليكما القراءة  قراءة معبرة وبصوت واحد.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4E9AC1-9092-CFA1-0857-429F404E48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746708-CF33-C21F-83A3-F318E272B59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2737FA-2C04-39C4-A3D7-0FA6FE5855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885313-E5E6-1CF2-275D-5B2186A279B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838BAC-5D3D-42E9-F2E5-77D96E3E8DD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53FAE08-A470-5425-1203-10A47F0441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6CDA39-17A6-37DE-C228-920BDAFFD6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7C1E82-BB11-7068-3FE7-1DF49D6537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44E002-6347-2950-125A-D93ED2F86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B8A02-983E-978E-7554-38CC515EED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E8B122E-C23F-AECA-38AB-27C0B7FE8B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BEA2CC-2398-E7A8-87A8-A4C627E789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46" y="1918523"/>
            <a:ext cx="7933107" cy="3826379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8776393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5B17F-780F-A215-5BD9-B0A9447A3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9FAE7-8AE2-A92D-DEEE-8FA836FB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يريد أن يقود القراءة؟ أنت تقرأ وهم يرددون بعدك.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616C19-48FD-44E9-6E08-AA9783B655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1F9DA7-5EE0-BD3C-23F9-8497A0F5729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FCC846-D571-B267-B699-6DA2F058782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DB0869-0D9F-6538-1719-C85559737F7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8E309E-886B-F9E3-7A9D-B91C598BEAB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C30EF10-5FBC-57E1-166E-7D43E04BA3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215A1E-64D6-B290-77CF-CD095D8F0C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EFB7B1-1209-797C-CCF8-7B11C5D067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04CB18-926A-8CBC-84DF-176CCC3A3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A13947-53EA-835A-E965-AAF4CFB7CD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0F95729-C596-E208-9A0D-932F47111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27B8DB-9975-E69A-B41F-053E9988EB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46" y="1918523"/>
            <a:ext cx="7933107" cy="3826379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6676932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D1CE54-60E1-0EE0-C345-45226682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501" y="98573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AAF83B08-D39F-70F7-BE7D-DE34A4E9F214}"/>
              </a:ext>
            </a:extLst>
          </p:cNvPr>
          <p:cNvSpPr/>
          <p:nvPr/>
        </p:nvSpPr>
        <p:spPr>
          <a:xfrm>
            <a:off x="6168297" y="2932396"/>
            <a:ext cx="1980000" cy="19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noFill/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تَعَلَّمْتُ في هذِهِ 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381ACC-9115-4D80-2956-9337E3E55F56}"/>
              </a:ext>
            </a:extLst>
          </p:cNvPr>
          <p:cNvCxnSpPr>
            <a:cxnSpLocks/>
          </p:cNvCxnSpPr>
          <p:nvPr/>
        </p:nvCxnSpPr>
        <p:spPr>
          <a:xfrm flipH="1" flipV="1">
            <a:off x="3976069" y="3088433"/>
            <a:ext cx="2176045" cy="737118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75000"/>
              </a:scheme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225352-66D2-349B-0849-677E9581FF69}"/>
              </a:ext>
            </a:extLst>
          </p:cNvPr>
          <p:cNvCxnSpPr>
            <a:cxnSpLocks/>
          </p:cNvCxnSpPr>
          <p:nvPr/>
        </p:nvCxnSpPr>
        <p:spPr>
          <a:xfrm flipH="1">
            <a:off x="3976069" y="4002833"/>
            <a:ext cx="2192228" cy="736315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75000"/>
              </a:schemeClr>
            </a:solidFill>
            <a:prstDash val="solid"/>
            <a:miter lim="800000"/>
            <a:tailEnd type="stealth"/>
          </a:ln>
          <a:effectLst/>
        </p:spPr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355B93A5-BD23-60EB-EEC1-1DB0235DE66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C9FA91-2274-D990-9F9B-A10050EAFC4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A4FE2D-E69E-FDB5-6EB1-4D3CE1CB81ED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319F210-C2C2-B520-1782-45E5D7185DB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1689316-D057-B7FC-D56C-6F7100FC468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16B601C-D4EE-56A0-7877-3AEF208564E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C44D208-4E97-0C6C-FF77-FC260F3B0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2B394F68-0DB1-66A7-AF48-467AC5EFE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0A524CB0-8C46-048A-DB14-F85F224B2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5724E99-F65F-1278-EAAA-092AD0C66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DD632DC-9FED-EA36-F728-C4DB2D7AA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5F44775-7DBA-0B4E-CDB6-D78429EC235B}"/>
              </a:ext>
            </a:extLst>
          </p:cNvPr>
          <p:cNvSpPr/>
          <p:nvPr/>
        </p:nvSpPr>
        <p:spPr>
          <a:xfrm>
            <a:off x="1011886" y="1682017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إِسْتراتيجِيَّةَ ...</a:t>
            </a:r>
          </a:p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تُساعِدُني إِسْتراتيجِيَّةُ ...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B7D47336-3D62-F115-CEC0-763B990FA8D3}"/>
              </a:ext>
            </a:extLst>
          </p:cNvPr>
          <p:cNvSpPr/>
          <p:nvPr/>
        </p:nvSpPr>
        <p:spPr>
          <a:xfrm>
            <a:off x="1028069" y="4362061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تَدَرَّبْتُ عَلى أَنْ أَسْتَعْمِلَ أُسْلوبَ </a:t>
            </a:r>
            <a:r>
              <a:rPr lang="ar-MA" sz="28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ٱلنَّهْيِ</a:t>
            </a: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وَٱلتَّنْبيهِ</a:t>
            </a: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مِثْلَ:</a:t>
            </a:r>
          </a:p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المطلوب على الصفحة رقم 140. سنرى من تدرب على النص بطلاقة ووجد الجمل.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4373" y="2155372"/>
            <a:ext cx="828000" cy="828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6535E6-31D3-5E2C-B1A6-002485C1E6C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132453-2975-C4B5-7BB1-F569538BC07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D7A3C9-6E46-82CA-0508-F5F2B017996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6813D0-A73F-3EFF-20A4-09D0F89084C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D00BDA-12D0-6795-97A3-E57EE9C10A1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5BF136-84C0-315E-78AE-E31E3BA5EFFB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0C5B125-1C1D-1A8B-F1D8-31803527D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00FC135-4208-C654-5EB0-B8A732FC7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60918DD-B34F-61B5-9935-08BD00EC0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FC508D6-AAE8-AB27-3DB1-FCBF69121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3BAD090-65FE-27E2-F010-3926F59B9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6B754D-E1F0-616C-9476-2C72DD5CC2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7365" y="1797348"/>
            <a:ext cx="2729269" cy="382670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E7ECB18-322A-52B8-076D-F74187FB5CA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304997-C474-0244-2288-32CBDE5E096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7C8D72B-DA76-5B92-892A-4DFA093B3E4E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B4DF2D-ED93-A507-FDBA-4833CE86EB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7E41EC1-A3EF-30C5-92FC-565B3E7B9D0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6347B90-F726-35D6-D117-16244609621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7814B-9380-CC64-F9C8-F0BF76DC1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4D7E5EA-C7DD-4A10-1D37-80D12B9C2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143A120-2681-8DBD-26DF-9830872B4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AD82E83-5F08-148D-0E27-0D2EFB4CB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F0E253B-2ED5-4C42-C930-79CB3FA90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6C411-0942-7DD6-ACDE-D71BD92F9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CE2727-C540-7CC6-56A6-ACD10033D3D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BE51E-0147-1C94-82BA-369DDACB3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05EBA-F475-35A1-A558-1911416655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41CFBA-8F52-0C35-80D9-3CF0CCBDFA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784F3E-6774-4EBD-5DE7-93B007F1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24CC08-45B4-A7BF-9A86-7B8B176C6C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D32278-FFD2-FA7F-6698-7DC9D4568E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E1D857-7AF0-871E-D644-B2C834CEF3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C9D3F1-5A86-3BDA-A8D2-B4D925F8F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39879</TotalTime>
  <Words>2259</Words>
  <Application>Microsoft Office PowerPoint</Application>
  <PresentationFormat>Affichage à l'écran (4:3)</PresentationFormat>
  <Paragraphs>608</Paragraphs>
  <Slides>72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72</vt:i4>
      </vt:variant>
    </vt:vector>
  </HeadingPairs>
  <TitlesOfParts>
    <vt:vector size="99" baseType="lpstr">
      <vt:lpstr>Dosis Medium</vt:lpstr>
      <vt:lpstr>Arial</vt:lpstr>
      <vt:lpstr>Wingdings</vt:lpstr>
      <vt:lpstr>Calibri</vt:lpstr>
      <vt:lpstr>Dosis</vt:lpstr>
      <vt:lpstr>Calibri Light</vt:lpstr>
      <vt:lpstr>Modern Love</vt:lpstr>
      <vt:lpstr>Dosis SemiBold</vt:lpstr>
      <vt:lpstr>Microsoft Uighur</vt:lpstr>
      <vt:lpstr>Aptos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نتذكر سلوكات يحترمها كل متعلم (ة) خلال الحصة.</vt:lpstr>
      <vt:lpstr>ضعوا اللوحة والكراسة في القمطر.</vt:lpstr>
      <vt:lpstr>نبدأ بالتدرب على قراءة فقرة بدقة وسرعة. نتذكر شروط القراءة بطلاقة.</vt:lpstr>
      <vt:lpstr>ستتدربون في هذه الحصة على قراءة فقرة بدقة وسرعة. سأقرأ – تابعوا جيدا </vt:lpstr>
      <vt:lpstr>الآن سنمر لتحدي الطلاقة. سأسحب  5أسماء.</vt:lpstr>
      <vt:lpstr>أنادي على التلميذ الأول: ..........................  (تناقش الأخطاء بعد كل قراءة وتوضح كيفية تجاوزها).</vt:lpstr>
      <vt:lpstr>أبطال الطلاقة هم ........................................................................... </vt:lpstr>
      <vt:lpstr>معجم</vt:lpstr>
      <vt:lpstr>ستتعلمون اليوم في حصة المعجم إستراتيجية الكلمات الجامعة.</vt:lpstr>
      <vt:lpstr>لماذا سنتعلم إستراتيجية الكلمات الجامعة؟</vt:lpstr>
      <vt:lpstr>تابعوا معي كيف أوظف إستراتيجية الكلمات الجامعة.</vt:lpstr>
      <vt:lpstr>لدي الكلمات التالية، أريد أن أجمعها في كلمة واحدة.</vt:lpstr>
      <vt:lpstr>أولا، أقرأ الكلمات وأجد المشترك بينها. ألاحظ أن هذه تشترك في كونها أنواعا من الفواكه.</vt:lpstr>
      <vt:lpstr>ثانيا أحدد الكلمة التي تجمع هذه الكلمات. الكلمة الجامعة لها هي: فواكه.</vt:lpstr>
      <vt:lpstr>ثالثا يمكن أن أضيف كلمات أخرى تجمعها الكلمة: فواكه رمان- خوخ-    تين- ...</vt:lpstr>
      <vt:lpstr>نتدرب جماعيا، هذه كلمات نريد تجميعها في كلمة واحدة جامعة. ماذا نفعل؟</vt:lpstr>
      <vt:lpstr>نقرأ الكلمات ثم نحدد المشترك بينها. المشترك هو أنها أداة تستعمل بالمدرسة.</vt:lpstr>
      <vt:lpstr>أحدد الكلمات الجامعة للمفردات. ما هي الكلمة الجامعة لها؟ </vt:lpstr>
      <vt:lpstr>نعم. هذه المفردات يمكن تجميعها في كلمة: أدوات مدرسية.</vt:lpstr>
      <vt:lpstr>والآن نضيف أدوات مدرسية أخرى.</vt:lpstr>
      <vt:lpstr>كتاب – مقص – غراء - ...</vt:lpstr>
      <vt:lpstr>نتذكر معا خطوات إستراتيجية  الكلمات الجامعة. من يقرأ؟</vt:lpstr>
      <vt:lpstr>خذوا الكراسة ص 138. اكتبوا تاريخ اليوم. </vt:lpstr>
      <vt:lpstr>نمر إلى النشاط "أتدرب مع زملائي". من يقرأ التعليمة؟ من يشرح المطلوب؟ من يقرأ المثال؟ </vt:lpstr>
      <vt:lpstr>بشكل فردي، أكملوا بما يناسب. (دقيقتان) </vt:lpstr>
      <vt:lpstr>في ثنائيات كل واحد يوضح لزميله كيف توصل إلى الجواب. (دقيقة واحدة)</vt:lpstr>
      <vt:lpstr>نصحح. من يقرأ كلمات المجموعة الأولى؟ ما المشترك بينها؟ ما الكلمة الجامعة؟...   - هل أنتم متفقون؟ </vt:lpstr>
      <vt:lpstr>انتبهوا للتصحيح.</vt:lpstr>
      <vt:lpstr>نمر إلى النشاط "أنجز بمفردي". من يقرأ التعليمة؟ ما المطلوب؟    </vt:lpstr>
      <vt:lpstr>أنجزوا بشكل فردي.</vt:lpstr>
      <vt:lpstr>نصحح. من يقرأ السلسلة الأولى؟ ما الكلمة الجامعة؟ السلسة الثانية؟ ...</vt:lpstr>
      <vt:lpstr>Présentation PowerPoint</vt:lpstr>
      <vt:lpstr>نمر إلى حصة الاستماع والتحدث. من يذكرنا بعنوان الحكاية التي تعرفنا عليها في الأسبوع الماضي؟</vt:lpstr>
      <vt:lpstr>عنوان حكايتنا هو: قطرة ماء.</vt:lpstr>
      <vt:lpstr>سأعيد تسميع الحكاية. أنصتوا جيدا وسجلوا السلوك الذي حذرت منه القطرة الطفل.</vt:lpstr>
      <vt:lpstr>في ثنائيات، مماذا حذرت القطرة حساما؟ ماذا قالت؟  دقيقة للتفكير.</vt:lpstr>
      <vt:lpstr>من يقرأ ما قالته القطرة لحسام؟ </vt:lpstr>
      <vt:lpstr>أقرأ ثم أختار العبارة الصحيحة.</vt:lpstr>
      <vt:lpstr>من يقدم الإجابة في جملة تامة.</vt:lpstr>
      <vt:lpstr>ماذا قالت القطرة لحسام عندما حذرت من تبذير الماء؟</vt:lpstr>
      <vt:lpstr>ماذا يمكن أن تقول أيضا لتحذره من تبذير الماء؟</vt:lpstr>
      <vt:lpstr>ماذا يمكن أن تقول أيضا لتحذره من تبذير الماء؟</vt:lpstr>
      <vt:lpstr>والآن من ينهى أو ينبه طفلا يلعب في الطريق؟ تقدم تغذية راجعة فورية تخص استعمال المعجم المناسب، تركيب الجمل، التعبير بالنبر والحركات.</vt:lpstr>
      <vt:lpstr>يمكن أن نقول لكي ننبه وننهى الطفل عن اللعب في الطريق. التعبير بالنبر والحركات.</vt:lpstr>
      <vt:lpstr>خذوا ص 139. ماذا تمثل الصورة الأولى؟ الثانية؟ ... ما المطلوب؟</vt:lpstr>
      <vt:lpstr>نمر إلى النشاط الموالي. ماذا تمثل الصورة الأولى؟ الثانية؟ ... ما المطلوب؟</vt:lpstr>
      <vt:lpstr>استعدوا للتحدث باستعمال أسلوب النهي أو التنبيه. (دقيقة واحدة)</vt:lpstr>
      <vt:lpstr>من يأخذ الكلمة للتحدث؟ نبدأ بالمشهد الأول. </vt:lpstr>
      <vt:lpstr>قراءة</vt:lpstr>
      <vt:lpstr>ستتدربون على قراءة كلمات نصادفها. ستساعدنا على القراءة بسرعة. تابعوا معي سأقرأ. </vt:lpstr>
      <vt:lpstr>الآن دوركم. ستقرؤون الكلمات قبل أن تختفي. من يقرأ؟</vt:lpstr>
      <vt:lpstr>تلميذ آخر!</vt:lpstr>
      <vt:lpstr>تلميذ آخر!</vt:lpstr>
      <vt:lpstr>من يقرأ؟ إعادة الشرائح لإتاحة فرصة القراءة للتلاميذ</vt:lpstr>
      <vt:lpstr>نمر إلى القراءة المشتركة ص 140. ستتدربون على قراءة فقرة بدقة وسرعة. </vt:lpstr>
      <vt:lpstr>سأقرأ – تابعوا على كراساتكم. انتبهوا للنبر عند التعجب وعند الاستفهام.</vt:lpstr>
      <vt:lpstr>اَلآن سنقرأ معا. انتبهوا</vt:lpstr>
      <vt:lpstr>كل ثنائي سيقرأ الفقرة قراءة معبرة، للفوز عليكما القراءة  قراءة معبرة وبصوت واحد. </vt:lpstr>
      <vt:lpstr>من يريد أن يقود القراءة؟ أنت تقرأ وهم يرددون بعدك. </vt:lpstr>
      <vt:lpstr>اختتام الحصة</vt:lpstr>
      <vt:lpstr>ماذا تعلمتم اليوم؟</vt:lpstr>
      <vt:lpstr>أنجزوا المطلوب على الصفحة رقم 140. سنرى من تدرب على النص بطلاقة ووجد الجمل.</vt:lpstr>
      <vt:lpstr>أبطال الحصة هم ........................................................................... 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BTIAHJ EL HAMDOUNI</dc:creator>
  <cp:lastModifiedBy>EL HAMDOUNI BTIHAJ</cp:lastModifiedBy>
  <cp:revision>287</cp:revision>
  <dcterms:created xsi:type="dcterms:W3CDTF">2023-09-20T21:35:22Z</dcterms:created>
  <dcterms:modified xsi:type="dcterms:W3CDTF">2026-05-17T15:13:28Z</dcterms:modified>
</cp:coreProperties>
</file>