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7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  <p:sldMasterId id="2147483792" r:id="rId8"/>
  </p:sldMasterIdLst>
  <p:notesMasterIdLst>
    <p:notesMasterId r:id="rId61"/>
  </p:notesMasterIdLst>
  <p:sldIdLst>
    <p:sldId id="2147482727" r:id="rId9"/>
    <p:sldId id="2147482472" r:id="rId10"/>
    <p:sldId id="2147482473" r:id="rId11"/>
    <p:sldId id="2147482693" r:id="rId12"/>
    <p:sldId id="2134806141" r:id="rId13"/>
    <p:sldId id="2147482706" r:id="rId14"/>
    <p:sldId id="2134806601" r:id="rId15"/>
    <p:sldId id="2147482704" r:id="rId16"/>
    <p:sldId id="2147482351" r:id="rId17"/>
    <p:sldId id="2147482490" r:id="rId18"/>
    <p:sldId id="2147482488" r:id="rId19"/>
    <p:sldId id="2147482489" r:id="rId20"/>
    <p:sldId id="2147482367" r:id="rId21"/>
    <p:sldId id="2147482496" r:id="rId22"/>
    <p:sldId id="2147482482" r:id="rId23"/>
    <p:sldId id="2147482762" r:id="rId24"/>
    <p:sldId id="2147482763" r:id="rId25"/>
    <p:sldId id="2147482743" r:id="rId26"/>
    <p:sldId id="2147482835" r:id="rId27"/>
    <p:sldId id="2147482836" r:id="rId28"/>
    <p:sldId id="2147482370" r:id="rId29"/>
    <p:sldId id="2147482476" r:id="rId30"/>
    <p:sldId id="2134806689" r:id="rId31"/>
    <p:sldId id="2134806963" r:id="rId32"/>
    <p:sldId id="2147482371" r:id="rId33"/>
    <p:sldId id="2147482838" r:id="rId34"/>
    <p:sldId id="2147482839" r:id="rId35"/>
    <p:sldId id="2147482841" r:id="rId36"/>
    <p:sldId id="2147482842" r:id="rId37"/>
    <p:sldId id="2147482850" r:id="rId38"/>
    <p:sldId id="2147482724" r:id="rId39"/>
    <p:sldId id="2147482830" r:id="rId40"/>
    <p:sldId id="2147482815" r:id="rId41"/>
    <p:sldId id="2147482831" r:id="rId42"/>
    <p:sldId id="2147482832" r:id="rId43"/>
    <p:sldId id="2147482818" r:id="rId44"/>
    <p:sldId id="2147482817" r:id="rId45"/>
    <p:sldId id="2147482820" r:id="rId46"/>
    <p:sldId id="2147482824" r:id="rId47"/>
    <p:sldId id="2147482828" r:id="rId48"/>
    <p:sldId id="2147482829" r:id="rId49"/>
    <p:sldId id="2147482846" r:id="rId50"/>
    <p:sldId id="2147482848" r:id="rId51"/>
    <p:sldId id="2147482849" r:id="rId52"/>
    <p:sldId id="2147482788" r:id="rId53"/>
    <p:sldId id="2147482703" r:id="rId54"/>
    <p:sldId id="2134806712" r:id="rId55"/>
    <p:sldId id="2134806149" r:id="rId56"/>
    <p:sldId id="2147482851" r:id="rId57"/>
    <p:sldId id="2147482843" r:id="rId58"/>
    <p:sldId id="2147482844" r:id="rId59"/>
    <p:sldId id="2147482845" r:id="rId60"/>
  </p:sldIdLst>
  <p:sldSz cx="9144000" cy="6858000" type="screen4x3"/>
  <p:notesSz cx="6858000" cy="9144000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  <p:embeddedFont>
      <p:font typeface="Microsoft Uighur" panose="02000000000000000000" pitchFamily="2" charset="-78"/>
      <p:regular r:id="rId67"/>
      <p:bold r:id="rId68"/>
    </p:embeddedFont>
    <p:embeddedFont>
      <p:font typeface="Modern Love" panose="04090805081005020601" pitchFamily="82" charset="0"/>
      <p:regular r:id="rId6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106585"/>
    <a:srgbClr val="257390"/>
    <a:srgbClr val="0070C0"/>
    <a:srgbClr val="FCFDFD"/>
    <a:srgbClr val="F6F6F6"/>
    <a:srgbClr val="F9FCFC"/>
    <a:srgbClr val="498BA2"/>
    <a:srgbClr val="FFFFFF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41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9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6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1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4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3:58.0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0.8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4.3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6.7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10.2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1T06:35:41.8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1T06:35:41.9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16432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109391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374302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9190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973530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94376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91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63026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0945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36709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89123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5932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47439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83214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9340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9395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855469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2464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0792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83423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8822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22884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6912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1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  <p:sldLayoutId id="21474838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10" Type="http://schemas.openxmlformats.org/officeDocument/2006/relationships/image" Target="../media/image19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1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microsoft.com/office/2007/relationships/hdphoto" Target="../media/hdphoto5.wdp"/><Relationship Id="rId4" Type="http://schemas.openxmlformats.org/officeDocument/2006/relationships/image" Target="../media/image35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customXml" Target="../ink/ink2.xml"/><Relationship Id="rId12" Type="http://schemas.openxmlformats.org/officeDocument/2006/relationships/image" Target="../media/image27.png"/><Relationship Id="rId2" Type="http://schemas.openxmlformats.org/officeDocument/2006/relationships/image" Target="../media/image22.png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60.png"/><Relationship Id="rId11" Type="http://schemas.openxmlformats.org/officeDocument/2006/relationships/image" Target="../media/image26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customXml" Target="../ink/ink5.xml"/><Relationship Id="rId4" Type="http://schemas.openxmlformats.org/officeDocument/2006/relationships/image" Target="../media/image36.png"/><Relationship Id="rId9" Type="http://schemas.openxmlformats.org/officeDocument/2006/relationships/customXml" Target="../ink/ink4.xml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8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9.png"/><Relationship Id="rId5" Type="http://schemas.openxmlformats.org/officeDocument/2006/relationships/image" Target="../media/image22.png"/><Relationship Id="rId4" Type="http://schemas.microsoft.com/office/2007/relationships/hdphoto" Target="../media/hdphoto5.wdp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0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5.wdp"/><Relationship Id="rId7" Type="http://schemas.openxmlformats.org/officeDocument/2006/relationships/image" Target="../media/image2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6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1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2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10" Type="http://schemas.openxmlformats.org/officeDocument/2006/relationships/image" Target="../media/image45.png"/><Relationship Id="rId4" Type="http://schemas.openxmlformats.org/officeDocument/2006/relationships/image" Target="../media/image26.png"/><Relationship Id="rId9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22.pn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3.png"/><Relationship Id="rId7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3.png"/><Relationship Id="rId7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3.png"/><Relationship Id="rId7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3.png"/><Relationship Id="rId7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3.png"/><Relationship Id="rId7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3.png"/><Relationship Id="rId7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18.png"/><Relationship Id="rId5" Type="http://schemas.openxmlformats.org/officeDocument/2006/relationships/image" Target="../media/image28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55.png"/><Relationship Id="rId4" Type="http://schemas.openxmlformats.org/officeDocument/2006/relationships/image" Target="../media/image28.png"/><Relationship Id="rId9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55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10" Type="http://schemas.openxmlformats.org/officeDocument/2006/relationships/image" Target="../media/image58.png"/><Relationship Id="rId4" Type="http://schemas.openxmlformats.org/officeDocument/2006/relationships/image" Target="../media/image28.png"/><Relationship Id="rId9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10" Type="http://schemas.openxmlformats.org/officeDocument/2006/relationships/image" Target="../media/image58.png"/><Relationship Id="rId4" Type="http://schemas.openxmlformats.org/officeDocument/2006/relationships/image" Target="../media/image28.png"/><Relationship Id="rId9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Relationship Id="rId9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Relationship Id="rId9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33.xml"/><Relationship Id="rId7" Type="http://schemas.openxmlformats.org/officeDocument/2006/relationships/image" Target="../media/image2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2.png"/><Relationship Id="rId5" Type="http://schemas.openxmlformats.org/officeDocument/2006/relationships/image" Target="../media/image59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2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284889C-1C65-7E82-880D-8DDE6E758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62" y="0"/>
            <a:ext cx="9159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9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الفهم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الكتابي: (30د)</a:t>
            </a:r>
            <a:endParaRPr lang="fr-FR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إثرائية 25 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A8752E-FC57-D355-6ED5-F7BCD7E3F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7340" y="331878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4005B5-89C0-2B87-6C93-260EF885E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3341" y="3304180"/>
            <a:ext cx="540000" cy="41852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478107" y="3318787"/>
            <a:ext cx="1273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إنتاج كتابي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234790" y="36573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ترتيب قصة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128" y="2120414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57108" y="2100563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734587" y="2149631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03- 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234790" y="24642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Tx/>
            </a:pPr>
            <a:r>
              <a:rPr lang="ar-MA" dirty="0"/>
              <a:t>قراءة: قراءات فردية وفهم.</a:t>
            </a:r>
          </a:p>
        </p:txBody>
      </p:sp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5817A276-BD07-BCBE-8A74-6E4D1B2DCB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31510" y="3150205"/>
            <a:ext cx="468000" cy="46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B873B3D-699A-D78A-29FC-72FAC4956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128" y="450782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9C7962E-F2CE-8824-2416-C423926CE71F}"/>
              </a:ext>
            </a:extLst>
          </p:cNvPr>
          <p:cNvSpPr txBox="1"/>
          <p:nvPr/>
        </p:nvSpPr>
        <p:spPr>
          <a:xfrm>
            <a:off x="5209460" y="4520375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pic>
        <p:nvPicPr>
          <p:cNvPr id="2" name="Espace réservé pour une image  20">
            <a:extLst>
              <a:ext uri="{FF2B5EF4-FFF2-40B4-BE49-F238E27FC236}">
                <a16:creationId xmlns:a16="http://schemas.microsoft.com/office/drawing/2014/main" id="{82648C5E-4FF1-261A-ADC4-ADCA2A4F59D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31510" y="1993915"/>
            <a:ext cx="468000" cy="46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832A41-87B8-016E-12E9-BEDFD431FF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053" y="4436273"/>
            <a:ext cx="440457" cy="506757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B98E4205-8AEB-526D-793D-10A0FF63BBE7}"/>
              </a:ext>
            </a:extLst>
          </p:cNvPr>
          <p:cNvSpPr txBox="1">
            <a:spLocks/>
          </p:cNvSpPr>
          <p:nvPr/>
        </p:nvSpPr>
        <p:spPr>
          <a:xfrm>
            <a:off x="2234790" y="478207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عنوان القصة: قلم الرصاص (ص 13 و14 من كراسة "نصوصي القرائية للسنة الثالثة)</a:t>
            </a:r>
          </a:p>
        </p:txBody>
      </p:sp>
      <p:pic>
        <p:nvPicPr>
          <p:cNvPr id="21" name="Image 20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AF0953EE-94A2-8727-3FCA-B5D9FCBCAB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468731">
            <a:off x="1869949" y="5076034"/>
            <a:ext cx="859122" cy="12124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950033" y="3063025"/>
            <a:ext cx="6969967" cy="2348205"/>
            <a:chOff x="1152574" y="1408797"/>
            <a:chExt cx="6969967" cy="234820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6541" y="2866221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152574" y="1408797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29003" y="3038132"/>
            <a:ext cx="6790997" cy="2373097"/>
            <a:chOff x="1236548" y="3460262"/>
            <a:chExt cx="6790997" cy="156047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3460262"/>
              <a:ext cx="6696000" cy="46952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8" y="4620629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قصة والتحقق منه، قراءة القصة ومناقشة مضامينها؛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176500" y="3264536"/>
            <a:ext cx="6743500" cy="1324164"/>
            <a:chOff x="1284045" y="2417822"/>
            <a:chExt cx="6743500" cy="132416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284045" y="2417822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والإجابة عن أسئلة الفهم؛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DF68E9B-7C18-80E1-EBDF-570CF3C8D338}"/>
              </a:ext>
            </a:extLst>
          </p:cNvPr>
          <p:cNvSpPr/>
          <p:nvPr/>
        </p:nvSpPr>
        <p:spPr>
          <a:xfrm>
            <a:off x="1129003" y="4079008"/>
            <a:ext cx="52344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ترتيب قصة بالاعتماد على بنيتها السردية؛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3"/>
            <a:ext cx="898525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DAB962-E5E7-C090-5C6D-9CDA83841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956328D-DD80-C9AA-FD89-3DED8562A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92C5A2-5C3D-8666-0A8F-A771E4D02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2F23B1-CC09-04B2-F1B7-674181FDE41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36A1FD1-6AE7-ED77-0EA3-B36ECE036A3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D63F6-7274-792E-39E8-6641B813BBB5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4AE726-1932-725E-902F-DC024A012CA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04C6BF7-61BB-4F59-E96F-519926D99BB4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 بسلوكات يحترمها كل متعلم (ة) خلال الحصة؟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136" y="12680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776170" y="1124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974F1C-AB40-EC46-76A5-5BA1351B77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D58400-364C-6832-4084-117494FDE7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7EE7AD-4258-9397-CAEA-AFA778E5173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E64BA4-F2CE-FEC1-FCE4-607CCD4B5D3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DC52D-6367-F287-0317-A08F4289334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83D55F5-0157-F83D-6F44-0B2CD67239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6C683AC-39EC-7E2B-6129-0E719828D3C8}"/>
              </a:ext>
            </a:extLst>
          </p:cNvPr>
          <p:cNvSpPr txBox="1">
            <a:spLocks/>
          </p:cNvSpPr>
          <p:nvPr/>
        </p:nvSpPr>
        <p:spPr>
          <a:xfrm>
            <a:off x="3199558" y="4094669"/>
            <a:ext cx="2568350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9479B1A-D7CC-D211-3D3F-8D00241613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4254" y="1591957"/>
            <a:ext cx="4344956" cy="249475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2390B76-6396-99B0-7C8E-6B6D14526D4E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206FB85-A6E1-1246-E865-C464B24F1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631D1B8-E032-42A8-8AA6-A5816F296183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E5926779-A79D-8D77-BC77-F004F74A90B7}"/>
              </a:ext>
            </a:extLst>
          </p:cNvPr>
          <p:cNvSpPr txBox="1">
            <a:spLocks/>
          </p:cNvSpPr>
          <p:nvPr/>
        </p:nvSpPr>
        <p:spPr>
          <a:xfrm>
            <a:off x="1418254" y="518964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ٱلْإِجابَةَ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14" name="Image 13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21755B-5C6E-8E0E-A229-8D4C307BE1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C578F4-C6F7-1746-B858-F018A63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969382-1DE0-666D-7659-C63B1B8BD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3A0E02-BAE4-7074-DBDF-58A5D2647A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04399B-A5CE-94AF-9709-35C6A057F8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DC6D6-6713-4A53-F53F-E526A2EDB5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ABE2125B-4632-D160-0769-CE7958182A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AFF19F-ED1E-0C7A-FEFF-C003A716AFD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6D68C9-1CE6-C619-1EB5-0331E0C6E76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2C346AD-AE68-B982-6D1A-203D3DA2079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10427F-BEB1-A4A0-4B88-F8F8EE78CFD3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2D7E02-C21B-1027-F056-0C30FFC3AAB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7644BB-5CED-7A73-75AF-BCFF2CC0286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مراجعة وتوليف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03- 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E62B67-1634-3AE3-6B3C-25F4A2F0E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0020" y="1063718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C366EE-12E0-4637-798C-0D66602458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35" y="2184885"/>
            <a:ext cx="62543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نصا وتجيبون عن أسئلة. افتحوا كراساتكم على الصفحة 136.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B5CFA-4742-4EF9-D0E3-0D7AC307F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706740-DA75-8C2C-B9DD-0F1EE03D28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9BBDAE-7A3E-BDD8-7D4C-E1C3F40E83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4B0CA1-E159-ED97-BEAD-4A8E68B312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905180-7688-DEA2-E63A-716CA7ED0017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2BCC7A-A17F-A7C1-47A3-6E440BA607D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ABFF79-C92A-F585-F48F-ED9C40E0647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3BC46CF-1332-E9DF-562B-B6C4BC1A3B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7C408B-8DAE-9A80-E682-3A25850341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0563" y="1884784"/>
            <a:ext cx="2300652" cy="33123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النص، ضعوا أصابعكم تحت كل كلمة أقرؤها.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B72F21-CC08-509A-C57C-CFF7F4771B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7BE3C4-7D2E-C302-3620-1CC271973B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7B8483-1C22-8979-3285-82C703208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A4667E-1542-744D-169E-91C1E31D83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72492F-EEE8-AB62-2252-6D152D9DCB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0563" y="1884784"/>
            <a:ext cx="2300652" cy="33123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34B716-C9B8-697D-1EEB-E96C105B005E}"/>
              </a:ext>
            </a:extLst>
          </p:cNvPr>
          <p:cNvSpPr/>
          <p:nvPr/>
        </p:nvSpPr>
        <p:spPr>
          <a:xfrm>
            <a:off x="3778116" y="2201697"/>
            <a:ext cx="2225546" cy="128865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AC62933A-F60B-08B6-BB42-E0D4F0B11225}"/>
              </a:ext>
            </a:extLst>
          </p:cNvPr>
          <p:cNvSpPr/>
          <p:nvPr/>
        </p:nvSpPr>
        <p:spPr>
          <a:xfrm>
            <a:off x="6114435" y="2690269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BA4C17-01E4-F08D-19B7-4604B402DC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1DCCC4-8EBD-A9E8-6FD6-5742A54A6C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A0F4B89-639B-28B5-7E4F-CB9CBF1F88A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D5A1B4-41E5-94E8-B0D7-75BE3311E7B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7F2830-9D01-3D93-AE2F-CD52E6559CD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F07FEBD-A009-1DD7-DC37-757285BA28B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CC21D-0B68-6E2D-201A-0B3AE5A21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2823E81-EC93-2566-DA1A-A143C1FF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: الأولى فاطمة، الثاني أحمد.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منح الفرصة للفئة المتعثرة والحرص على احترام شروط القراءة بطلاقة.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5B34AA-F5CD-9E8F-A627-CE308218E4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64979-090F-B7FA-4AF6-E8D68E9DD2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F71ECB-2CD0-D80C-DCBB-0C4637095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83D744-B594-44B7-BFC7-2CF1641E7C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26D90FB-E9BA-B66D-742A-AE9018EA8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384445FC-2C7F-2F50-95CA-1E7CFADB429C}"/>
                  </a:ext>
                </a:extLst>
              </p14:cNvPr>
              <p14:cNvContentPartPr/>
              <p14:nvPr/>
            </p14:nvContentPartPr>
            <p14:xfrm>
              <a:off x="8341340" y="2155099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384445FC-2C7F-2F50-95CA-1E7CFADB42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23340" y="213709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27A53EEE-F701-5A21-6C58-2C185D5C1992}"/>
                  </a:ext>
                </a:extLst>
              </p14:cNvPr>
              <p14:cNvContentPartPr/>
              <p14:nvPr/>
            </p14:nvContentPartPr>
            <p14:xfrm>
              <a:off x="8340753" y="2639229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27A53EEE-F701-5A21-6C58-2C185D5C199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22753" y="262122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A141D88C-05A6-DB3A-42FA-B0561C06937F}"/>
                  </a:ext>
                </a:extLst>
              </p14:cNvPr>
              <p14:cNvContentPartPr/>
              <p14:nvPr/>
            </p14:nvContentPartPr>
            <p14:xfrm>
              <a:off x="8340393" y="3123359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A141D88C-05A6-DB3A-42FA-B0561C06937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22393" y="310535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FD6EEC74-8F54-75D4-BFD7-7F667D5A7D41}"/>
                  </a:ext>
                </a:extLst>
              </p14:cNvPr>
              <p14:cNvContentPartPr/>
              <p14:nvPr/>
            </p14:nvContentPartPr>
            <p14:xfrm>
              <a:off x="8330864" y="3639115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FD6EEC74-8F54-75D4-BFD7-7F667D5A7D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12864" y="362111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363CC082-5647-7986-B044-8EB19869A099}"/>
                  </a:ext>
                </a:extLst>
              </p14:cNvPr>
              <p14:cNvContentPartPr/>
              <p14:nvPr/>
            </p14:nvContentPartPr>
            <p14:xfrm>
              <a:off x="8329330" y="4114583"/>
              <a:ext cx="360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363CC082-5647-7986-B044-8EB19869A0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11330" y="409658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Image 18">
            <a:extLst>
              <a:ext uri="{FF2B5EF4-FFF2-40B4-BE49-F238E27FC236}">
                <a16:creationId xmlns:a16="http://schemas.microsoft.com/office/drawing/2014/main" id="{46E1F22B-6177-28C0-E4C3-5D3F9CE949E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CC6AAB-CA78-DC81-D75F-E25A4D58021C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8E95F3B-6043-17B4-D61B-0E65CD39031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728D82-8C10-25A3-170B-133D748C029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D77D65-942E-C28D-FFF4-637EC33E9ED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203E567-0D59-8EC3-3FB2-71E941EEE4F2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5CF3B8-C7C8-3BC3-83D3-E3DC10506ED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9177" y="1913779"/>
            <a:ext cx="7399051" cy="4402328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979BD7AD-B620-3A35-1AF4-A4810758BE03}"/>
                  </a:ext>
                </a:extLst>
              </p14:cNvPr>
              <p14:cNvContentPartPr/>
              <p14:nvPr/>
            </p14:nvContentPartPr>
            <p14:xfrm>
              <a:off x="8328970" y="5095228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979BD7AD-B620-3A35-1AF4-A4810758BE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10970" y="507722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E24805F-881F-206E-5E00-B2D1E549C7B8}"/>
                  </a:ext>
                </a:extLst>
              </p14:cNvPr>
              <p14:cNvContentPartPr/>
              <p14:nvPr/>
            </p14:nvContentPartPr>
            <p14:xfrm>
              <a:off x="8317907" y="6086452"/>
              <a:ext cx="360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E24805F-881F-206E-5E00-B2D1E549C7B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99907" y="6068452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10914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28519-087C-2483-9D41-A5B62C513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EDED6D-CCAD-B3EB-E5A3-2794AFBDE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60996"/>
            <a:ext cx="7153493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تلاميذ آخرين للقراءة. بعدها تجيبون عن السؤال.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B5B763-912F-46CB-F1D0-1E3F972B2C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48B6F2-0DE1-2AB2-3C29-6658C0C896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B1C3E2-2A2B-6596-0C58-1F32351DD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4A8FFA-FEEF-CA91-0966-2F04FC87F8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B696C0A-E89D-95DD-F424-22AFA1E069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1A99EA-D771-94EA-100B-C0446ADCFE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FD50EF-AA80-6765-98FE-BF7B79A649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B456813-7CB0-B8E5-56E4-B101B0190F4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43A2C2-60BC-67A4-86AB-C71A536D549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60D9F9-F487-79E3-FCA9-3AA3F8AAD41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63165ED-A0EE-080C-CDD9-0F04A83F51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F9A55C9-40C4-0CF7-8652-5751D3B5582C}"/>
              </a:ext>
            </a:extLst>
          </p:cNvPr>
          <p:cNvSpPr txBox="1"/>
          <p:nvPr/>
        </p:nvSpPr>
        <p:spPr>
          <a:xfrm>
            <a:off x="606490" y="2341291"/>
            <a:ext cx="7613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ٱلظّاهِرَةُ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ٱلطَّبيعِيَّةُ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يَتَحَدَّثُ عَنْها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EB5FD4-8A23-C075-6FD4-5CC65ED2B794}"/>
              </a:ext>
            </a:extLst>
          </p:cNvPr>
          <p:cNvSpPr txBox="1"/>
          <p:nvPr/>
        </p:nvSpPr>
        <p:spPr>
          <a:xfrm>
            <a:off x="1159073" y="4262809"/>
            <a:ext cx="6487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يَتَحَدَّثُ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ٱلتَّغَيُّراتِ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ٱلْمُناخِيَّةِ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D3742DC0-809D-9704-635E-A050F7C80E34}"/>
              </a:ext>
            </a:extLst>
          </p:cNvPr>
          <p:cNvSpPr/>
          <p:nvPr/>
        </p:nvSpPr>
        <p:spPr>
          <a:xfrm>
            <a:off x="3974815" y="3268896"/>
            <a:ext cx="954994" cy="99391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9244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كراساتكم ص 136. أتمموا الجدول انطلاقا من النص. 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43DBCA-22D0-F75E-B49E-9928436CFF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97E596-410D-6EBD-70CF-70E769E4AB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652FB-A138-F35E-BC9A-C364A4AE0E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FBB0EF-FBA1-A7B3-7610-AF0B1C667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6529" y="1884784"/>
            <a:ext cx="2334686" cy="3200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56F34C0-E1F8-D867-D4C0-01177272F8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C4E1DA3E-9825-1AB8-8666-550EA1EF85CE}"/>
              </a:ext>
            </a:extLst>
          </p:cNvPr>
          <p:cNvSpPr/>
          <p:nvPr/>
        </p:nvSpPr>
        <p:spPr>
          <a:xfrm>
            <a:off x="6114435" y="3758999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88D0D2-6D76-693F-C5F3-087D23B8291F}"/>
              </a:ext>
            </a:extLst>
          </p:cNvPr>
          <p:cNvSpPr/>
          <p:nvPr/>
        </p:nvSpPr>
        <p:spPr>
          <a:xfrm>
            <a:off x="3732716" y="3536301"/>
            <a:ext cx="2242338" cy="5342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26F81D-AFE0-AB9A-6101-C915FEA857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1090C1-FAD2-C5DD-1DEC-1FC11312DF7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B26999-870E-A526-35E4-A6638C17E88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FDBF58-57CB-5637-342B-C66136459FF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2C98E4-787A-B42C-3E22-2CE76D8E9D7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F95138-9F82-DC9E-77B5-4F0B46B3F1C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F3C8A-F5BB-A89F-931B-62CD2420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F8183-4809-CEA2-0A7E-21154B96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ضد كلمة "الرطوبة"؟ "تنخفض"؟  ...  ما جمع "ماء"؟ ...              هل أنتم متفقون؟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804157-40E1-8FE2-BF14-15DBC7566E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111356-1AA3-8C02-2C59-B5B2C683B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6" y="2548813"/>
            <a:ext cx="7940728" cy="205659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D0BDEE-3F73-7A9F-0EDB-45ACEFE762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72A97D-59EE-B892-A7FB-DC15902E6F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F933F16-F45F-C40A-5262-0D2638C3C0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5223285-35B0-0F55-BB4A-C958B03B39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3DBE9A-0AD6-FC6E-DB66-2D04A0B7CA40}"/>
              </a:ext>
            </a:extLst>
          </p:cNvPr>
          <p:cNvSpPr txBox="1"/>
          <p:nvPr/>
        </p:nvSpPr>
        <p:spPr>
          <a:xfrm>
            <a:off x="1231640" y="3429000"/>
            <a:ext cx="1319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</a:rPr>
              <a:t>تَرْتَفِعُ</a:t>
            </a:r>
            <a:endParaRPr lang="fr-FR" sz="2800" b="1" dirty="0">
              <a:solidFill>
                <a:srgbClr val="C0000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92537A-8443-DD8A-8B41-A81E1486BE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4721E7-6083-3FA6-DF05-8D0A433516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A4EB9D-CA6E-E63C-1EC8-28C8EC17980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2F457E-A080-8EDD-C93A-70D7D78901B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F7E8D1-6526-F5E9-AE3D-9DDD01DADE17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4D3D80A-17BF-B0AD-45BF-6B32CDB622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B553069-E6FC-C019-89C5-82BCF69F2357}"/>
              </a:ext>
            </a:extLst>
          </p:cNvPr>
          <p:cNvSpPr txBox="1"/>
          <p:nvPr/>
        </p:nvSpPr>
        <p:spPr>
          <a:xfrm>
            <a:off x="4365590" y="3429000"/>
            <a:ext cx="11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</a:rPr>
              <a:t>اَلْجَفافُ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3D28ED-DBE3-71A1-457A-203577FED4E8}"/>
              </a:ext>
            </a:extLst>
          </p:cNvPr>
          <p:cNvSpPr txBox="1"/>
          <p:nvPr/>
        </p:nvSpPr>
        <p:spPr>
          <a:xfrm>
            <a:off x="774138" y="4045801"/>
            <a:ext cx="1172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اَلْمَناطِقُ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78AD9E-8918-477E-5565-6A42C14F9B78}"/>
              </a:ext>
            </a:extLst>
          </p:cNvPr>
          <p:cNvSpPr txBox="1"/>
          <p:nvPr/>
        </p:nvSpPr>
        <p:spPr>
          <a:xfrm>
            <a:off x="2550656" y="4040405"/>
            <a:ext cx="1172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اَلصَّنابيرُ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C64CEA-AF24-0220-D607-46661BE2AD3E}"/>
              </a:ext>
            </a:extLst>
          </p:cNvPr>
          <p:cNvSpPr txBox="1"/>
          <p:nvPr/>
        </p:nvSpPr>
        <p:spPr>
          <a:xfrm>
            <a:off x="5159829" y="4043861"/>
            <a:ext cx="755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مِياهٌ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924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5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A3D7-8A00-CD50-E1AB-FA6206A46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8E99ACFF-0579-7CA3-3014-A8EE8A66D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6529" y="1884784"/>
            <a:ext cx="2334686" cy="3200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68BFF22-3F25-0DC7-1823-169FF1F7EE55}"/>
              </a:ext>
            </a:extLst>
          </p:cNvPr>
          <p:cNvSpPr/>
          <p:nvPr/>
        </p:nvSpPr>
        <p:spPr>
          <a:xfrm>
            <a:off x="3706461" y="4096929"/>
            <a:ext cx="2268594" cy="8856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DD8112-8E90-B214-7B02-A77FC315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السؤال الثالث؟ ... ما المطلوب؟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192CBC-D61D-FF6D-224E-FAA3C669DC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0D0000-DB35-FC56-9808-E691A3D38F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A14EE-159A-0B19-A23B-E72FECB23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ADC466-B264-C013-9D9E-E4B7146DA2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DDB6A7D-0E3A-89F0-C1D0-E32D4C702E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A7A20-FBB6-7241-58A4-80EB54FDC51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32E21B-F588-6875-C675-EB36EA0BB4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EDBFF2-DD52-EBEE-1C17-282404EC9B0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8FEE94-B82C-0C09-7557-C3A2D3E3CAE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743F4D-19D3-E0E6-3147-6009B5E5B90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9FF1212-35C1-9D74-64A5-584EBD07A71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13F86ACB-83BA-F7A0-B21D-84946A4C55DC}"/>
              </a:ext>
            </a:extLst>
          </p:cNvPr>
          <p:cNvSpPr/>
          <p:nvPr/>
        </p:nvSpPr>
        <p:spPr>
          <a:xfrm>
            <a:off x="6041283" y="4434860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0442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1A7A6-8D7F-AD5B-7DB1-CC1CCC9F3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75B38-9B2D-5511-6290-6868BE34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بالعودة إلى النص. ثلاث دقائق.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9DB3CD-A309-4EF3-96DE-1C872A4C70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EA7EB9-873A-F369-FB12-C8B9C724F3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4E23BF-AA9B-0237-C037-29198591C4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A8B2133-769F-C838-476C-848288C680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1288EB-5C75-4EF5-5BF4-92D8EA86EF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CE9683-9918-E657-4EF6-7833D65888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0BA0D3-DCE1-6786-56D1-97B6D128EF2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2D0631-E950-8A6B-55F4-16C2A37D2E3F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9520FF-CBBD-09D4-BD7D-62487883597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89AB63B-A5C6-8F7C-548C-001A68D592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2479D5DE-A33F-18D0-18AF-771421B508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A5CA71-5FBE-F17C-74D7-F756344AA4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291" y="2075902"/>
            <a:ext cx="8047417" cy="365791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9683073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5076D-4809-8977-393B-C1E894FF6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4E5C36-3A95-6CE2-A5FC-2C294309C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السؤال؟ من يجيب؟ هل تتفقون؟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EFBD04-897B-E545-EA8C-ED76E2588F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125290-04B0-5874-291B-C5D30DCB17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4486E3-D78A-0D54-8828-90074E2F5D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A2FC095-5476-1CF8-5DD6-6D8B8DB5EB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F7D235-CCF3-7382-3656-752D28D9C8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6F5B6A-42A8-97E6-FE8E-DB324D842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29AB31F-275D-7F62-7B58-B7D804D5B193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0708AB-1FA0-D8AD-71E5-F39EF7CDE90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06898E-D3BA-3AD4-8261-EB41C37F8B2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C5918AC-A178-A5CF-8322-3949B7DDE3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291" y="2075902"/>
            <a:ext cx="8047417" cy="365791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F5FCF3D-3A64-AD15-5FD5-2FC37A340F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4615EAAB-927D-5551-DA64-439CFCE410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ZoneTexte 1">
            <a:extLst>
              <a:ext uri="{FF2B5EF4-FFF2-40B4-BE49-F238E27FC236}">
                <a16:creationId xmlns:a16="http://schemas.microsoft.com/office/drawing/2014/main" id="{44F571A6-BBEA-1738-A59D-083428F51FA8}"/>
              </a:ext>
            </a:extLst>
          </p:cNvPr>
          <p:cNvSpPr txBox="1"/>
          <p:nvPr/>
        </p:nvSpPr>
        <p:spPr>
          <a:xfrm>
            <a:off x="632372" y="2597138"/>
            <a:ext cx="79633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تَحْدُثُ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ٱلتَّغَيُّراتُ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ٱلْمُناخِيَّةُ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تَتَغَيَّرُ دَرَجَةُ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ٱلْحَرارَةِ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1">
            <a:extLst>
              <a:ext uri="{FF2B5EF4-FFF2-40B4-BE49-F238E27FC236}">
                <a16:creationId xmlns:a16="http://schemas.microsoft.com/office/drawing/2014/main" id="{6B21EE33-2BB5-03E0-31AB-778B2AFF7B75}"/>
              </a:ext>
            </a:extLst>
          </p:cNvPr>
          <p:cNvSpPr txBox="1"/>
          <p:nvPr/>
        </p:nvSpPr>
        <p:spPr>
          <a:xfrm>
            <a:off x="271196" y="3641594"/>
            <a:ext cx="83245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قَرَّرَ أَحْمَدُ أَنْ يُخْبِرَ عائِلَتَهُ بِإِغْلاقِ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ٱلصَّنابيرِ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وَعَدَمِ إِهْدارِ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">
            <a:extLst>
              <a:ext uri="{FF2B5EF4-FFF2-40B4-BE49-F238E27FC236}">
                <a16:creationId xmlns:a16="http://schemas.microsoft.com/office/drawing/2014/main" id="{6B5767F7-1ABC-68DC-87A8-2EEB4B6FB7AC}"/>
              </a:ext>
            </a:extLst>
          </p:cNvPr>
          <p:cNvSpPr txBox="1"/>
          <p:nvPr/>
        </p:nvSpPr>
        <p:spPr>
          <a:xfrm>
            <a:off x="4497355" y="4743725"/>
            <a:ext cx="16978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إِهْدارِ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">
            <a:extLst>
              <a:ext uri="{FF2B5EF4-FFF2-40B4-BE49-F238E27FC236}">
                <a16:creationId xmlns:a16="http://schemas.microsoft.com/office/drawing/2014/main" id="{01B1DD14-5505-6021-6657-72E8CFEA0982}"/>
              </a:ext>
            </a:extLst>
          </p:cNvPr>
          <p:cNvSpPr txBox="1"/>
          <p:nvPr/>
        </p:nvSpPr>
        <p:spPr>
          <a:xfrm>
            <a:off x="1612013" y="4716828"/>
            <a:ext cx="16978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أَساسُ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">
            <a:extLst>
              <a:ext uri="{FF2B5EF4-FFF2-40B4-BE49-F238E27FC236}">
                <a16:creationId xmlns:a16="http://schemas.microsoft.com/office/drawing/2014/main" id="{E2A65A22-3E55-CE1B-A2A4-2FFAA79AE4C8}"/>
              </a:ext>
            </a:extLst>
          </p:cNvPr>
          <p:cNvSpPr txBox="1"/>
          <p:nvPr/>
        </p:nvSpPr>
        <p:spPr>
          <a:xfrm>
            <a:off x="271196" y="5252471"/>
            <a:ext cx="493655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ٱرْتِفاعِ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دَرَجَةِ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ٱلْحَرارَةِ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/قِلَّةِ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/التَّغَيُّراتِ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ٱلْمُناخِيَّةِ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92313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5" grpId="0"/>
      <p:bldP spid="16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D3D8F-E10C-9A0C-B8EB-CC75C03E6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E117F2-A206-919B-82FB-A10D9154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731748-0F9B-37EC-4250-B041F361D4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C44837-68A6-0244-9C42-BDB33B0362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62980-B709-0174-50F4-8D5D6B0880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CF963E7-C2AF-806A-F0EB-AE01952211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F22B59C-3D1F-7DD4-CB32-C36962F5FE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DF585D-A530-95F5-01CE-23E65514D3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646F1F-D0E3-9271-1D35-F493A0AE42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BC0AD85-7D67-3ED0-2D0D-110AAD7ED4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291" y="2075902"/>
            <a:ext cx="8047417" cy="365791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FBFFF2-7EA4-12D8-1C2B-A117E21D2FE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5DB1DB-B8AB-AE70-7EC3-5E0ACF5ABF4C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C32F9B-0F40-62D9-4B21-F1984A8AA6B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009AE0A-499D-E716-DF1C-083436E2609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1">
            <a:extLst>
              <a:ext uri="{FF2B5EF4-FFF2-40B4-BE49-F238E27FC236}">
                <a16:creationId xmlns:a16="http://schemas.microsoft.com/office/drawing/2014/main" id="{DE2DE3AB-3125-5A48-0397-21D54DA03EBB}"/>
              </a:ext>
            </a:extLst>
          </p:cNvPr>
          <p:cNvSpPr txBox="1"/>
          <p:nvPr/>
        </p:nvSpPr>
        <p:spPr>
          <a:xfrm>
            <a:off x="-128762" y="2597138"/>
            <a:ext cx="87244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تَحْدُثُ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ٱلتَّغَيُّراتُ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ٱلْمُناخِيَّةُ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تَتَغَيُّرُ دَرَجَةِ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ٱلْحَرارَةِ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2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2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DBBE2AD4-43B2-98E9-989E-99A27346C834}"/>
              </a:ext>
            </a:extLst>
          </p:cNvPr>
          <p:cNvSpPr txBox="1"/>
          <p:nvPr/>
        </p:nvSpPr>
        <p:spPr>
          <a:xfrm>
            <a:off x="271196" y="3641594"/>
            <a:ext cx="83245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قَرَّرَ أَحْمَدُ أَنْ يُخْبِرَ عائِلَتَهُ بِإِغْلاقِ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ٱلصَّنابيرِ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وَعَدَمِ إِهْدارِ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ٱلْمِياهِ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7EE6D757-DF82-6548-9A69-7DBD3501D4F7}"/>
              </a:ext>
            </a:extLst>
          </p:cNvPr>
          <p:cNvSpPr txBox="1"/>
          <p:nvPr/>
        </p:nvSpPr>
        <p:spPr>
          <a:xfrm>
            <a:off x="4497355" y="4743725"/>
            <a:ext cx="16978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إِهْدارِ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">
            <a:extLst>
              <a:ext uri="{FF2B5EF4-FFF2-40B4-BE49-F238E27FC236}">
                <a16:creationId xmlns:a16="http://schemas.microsoft.com/office/drawing/2014/main" id="{E59AD394-7989-40B9-B807-D54B4BC7F111}"/>
              </a:ext>
            </a:extLst>
          </p:cNvPr>
          <p:cNvSpPr txBox="1"/>
          <p:nvPr/>
        </p:nvSpPr>
        <p:spPr>
          <a:xfrm>
            <a:off x="1612013" y="4716828"/>
            <a:ext cx="16978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أَساسُ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1">
            <a:extLst>
              <a:ext uri="{FF2B5EF4-FFF2-40B4-BE49-F238E27FC236}">
                <a16:creationId xmlns:a16="http://schemas.microsoft.com/office/drawing/2014/main" id="{6E59F092-044B-4A4D-FAB8-E173A29EB533}"/>
              </a:ext>
            </a:extLst>
          </p:cNvPr>
          <p:cNvSpPr txBox="1"/>
          <p:nvPr/>
        </p:nvSpPr>
        <p:spPr>
          <a:xfrm>
            <a:off x="271196" y="5252471"/>
            <a:ext cx="493655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ٱرْتِفاعِ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دَرَجَةِ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ٱلْحَرارَةِ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/قِلَّةِ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/التَّغَيُّراتِ </a:t>
            </a:r>
            <a:r>
              <a:rPr lang="ar-MA" sz="3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ٱلْمُناخِيَّةِ</a:t>
            </a:r>
            <a:r>
              <a:rPr lang="ar-MA" sz="3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591396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4FF68-9FAA-4BD9-6D94-0D93E209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706D72-F84C-48E9-0D61-4BEDBF7CA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137. من يقرأ التعليمة 1؟ الثانية؟ ما المطلوب؟ أنجزوا.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A42818-FDD7-F487-2533-7E55C8F36B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F254E6-7D66-3278-9F4C-F50362EFBC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8CEBC9-67F7-8667-F62D-3B02D97624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C49C04-CEA1-A01A-DD58-D4BBE7CC12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A7F0DA0-FDEF-2047-E0D9-CEDA3E38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72DB847A-6F30-1007-4C52-8E7BA56E2F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A94710-5B1A-FD74-B745-A6E35BA8C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541709-B757-21F2-05C4-FAEA255FAF9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AABB86-6748-33C2-EC11-16482148D90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916869-FC55-37A0-6628-D1042F07A9F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3E541C-9CF2-C12B-CF2F-3BE20BC43D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457" y="1987192"/>
            <a:ext cx="2132633" cy="304661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EE5D00-E4EB-F504-B079-9BB594134D8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64C3926-9DAD-5F33-BBEC-DC0F0BACC8A6}"/>
              </a:ext>
            </a:extLst>
          </p:cNvPr>
          <p:cNvSpPr/>
          <p:nvPr/>
        </p:nvSpPr>
        <p:spPr>
          <a:xfrm>
            <a:off x="3859197" y="2323322"/>
            <a:ext cx="2130243" cy="12503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6DB453F8-9B6C-1B8E-01EB-76273ABEA778}"/>
              </a:ext>
            </a:extLst>
          </p:cNvPr>
          <p:cNvSpPr/>
          <p:nvPr/>
        </p:nvSpPr>
        <p:spPr>
          <a:xfrm>
            <a:off x="6209969" y="2765087"/>
            <a:ext cx="65200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0955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A9F21-FBDB-55D8-B61A-E78C48EF9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617059-4AC3-CA8D-D53D-FF42C9225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 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التنقل لرصد الصعوبات التي ستكون موضوع دعم أثناء التصحيح على السبورة.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0223FD-CB58-A9C4-231B-4B7ACAEFCE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96A849-9789-2757-283B-CB830AEBB5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0A5557D-17E6-98CB-7B00-F3335FC224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F9F4EA-F23B-70BD-4398-137FAE7928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986ACD3-ED80-D7BF-8344-00BC98394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50C806-4F48-EC30-2D40-94446A6ACE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F69364-623B-5047-52FF-E7B62F25A3CE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0A86E5-BA03-7FE1-5004-60F6AFCB00C1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B17076-E557-E9FD-8C50-2099FA636086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4F99CB5-5B59-2012-BD5C-D314B7D65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AFD6448C-D3B0-9ADB-848C-2CE6210F19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B99F27-BC46-E6B3-9564-233D5AD997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1893271"/>
            <a:ext cx="7235697" cy="439260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9012496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نستمع ثم ننشد.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F0918B-720A-0BDC-93BE-2201765CC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2DF444-A9FD-6999-876F-B1979D7976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0401264-6DC0-4F45-09B1-7A0D8B6FB2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B0526B-0EF1-68FD-ADB2-C4BDA59BEE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2F72B87-C477-FB58-83DA-949987F963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E14C2B-2ECE-F015-1067-DF40919B29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992670-815A-6EA3-2879-92BF4E60AAC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07BD70-3EDB-B39F-1CD3-398C04EB55C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4807E2-6B72-B11D-51DB-47D4976892C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8D9515E-5A3D-1CD4-F009-6EBAF278374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FINALE NACHID HADAYAY DONE">
            <a:hlinkClick r:id="" action="ppaction://media"/>
            <a:extLst>
              <a:ext uri="{FF2B5EF4-FFF2-40B4-BE49-F238E27FC236}">
                <a16:creationId xmlns:a16="http://schemas.microsoft.com/office/drawing/2014/main" id="{844E5B98-D394-5A87-FD90-67A57EA0AE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4736" y="1527955"/>
            <a:ext cx="8259637" cy="4646045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D939D80-AB5E-FA38-6088-351897FE78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ترتيب قصة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D7BED264-B628-E58A-0A62-5168EEABA2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492898" y="2193215"/>
            <a:ext cx="539999" cy="539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18D1D-C7E3-FC95-1DC8-8EFD7FB370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1614" y="1015545"/>
            <a:ext cx="479081" cy="47908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اليوم التدرب على ترتيب قصة.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DD8E75E-4E94-4972-8F9F-1004619E7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24C703-F573-D8A4-5B8A-CB8079939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6D45DB-A105-3798-3533-C37DF9695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511120-8242-9E98-3771-2FE462D679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B59B7D-EEA0-CD23-3E1C-722D1B9D794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0D4724-8212-3373-C5D3-3E1F16B7E19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98CC39-C7CD-DFCC-6BCE-527A9558FC4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EF22CEC-12F6-F07D-9941-B4571704E4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12AD747-C779-8FFA-1AF2-0DAD38E3BF47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تَرْتيبُ قِصَّةٍ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79DC0-D221-B586-D087-1E7435621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EE06BCC-CF3C-704C-8D3E-5151EDE67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كيف نرتب قصة انطلاقا من مقاطعها. من يقرأ؟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48AD3F-A1EA-C981-D830-314738BA94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D1A91B-B90E-0947-3852-1329246518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41B97F-93D1-C7B7-BC1C-0D7F3B5E5A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3E5378-A8C0-61EB-118F-0C1CA426E6C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332533-B91A-873E-08C8-1598DBC20A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F6BDBFFA-7201-FA53-3CC5-0AD96946E1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ED85FF2F-A41B-C430-C536-2013AC9CB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5239" y="1481631"/>
            <a:ext cx="630000" cy="92077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A3E890-58A8-67D9-5519-259BF932FA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CA75304-909E-D4BE-2A4A-4FDE01FD604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69E5D3-4D3B-7FC6-2662-29D196ECED9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0C8A9E-07F4-6C93-7F5F-8B6D8CEBA7F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D81488-5A0C-10E9-328B-D015AE6FA4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E7384F-B4F9-E966-3CDB-739DDA033C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373" y="2432256"/>
            <a:ext cx="7867815" cy="374174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634943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A529-ECF0-5EA4-8A52-5F2FA8F4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CEB6BBC-741A-3A42-A568-217685CB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74459E-9D60-FB49-F1BF-DF45D31633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5F6EE2-2F79-A8D5-99B1-C8D4F0B04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348F05-3220-DB89-1686-5CDFD166E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D6DBFA-45FB-B4B5-73D4-EB274EE596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AAD0EE0-77E4-8161-7EDD-3FC3C40D54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9AEE2F-FE79-D68A-7689-A50D72037D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1A2E27-CDCB-04D3-3683-73FA2FB7D42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04137C-1811-9B44-E2F8-138ED09A9DBE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9A41BB-CB3D-E677-9250-808EC202375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7036D69-20AF-8F79-6E03-F7EC410C5E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14AD8129-C01B-7E5A-5101-876ABDA285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Espace réservé pour une image  16">
            <a:extLst>
              <a:ext uri="{FF2B5EF4-FFF2-40B4-BE49-F238E27FC236}">
                <a16:creationId xmlns:a16="http://schemas.microsoft.com/office/drawing/2014/main" id="{43CED500-1464-C711-6387-F97BA01B38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92217" y="2120002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066429-3AE6-D5FB-4708-F5E5BBFF6B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8577" y="2018601"/>
            <a:ext cx="2466846" cy="357043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7441855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63955-2516-D5F4-E19E-4B7D22B09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3969D28-BF98-5E87-E504-8FEA36011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567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دقيقتين لمراجعة إنتاجاتكم. سأتنقل لأتحقق من إنجازكم للنشاط.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تسجيل الأخطاء لاستثمارها أثناء التصحيح.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5DCF15-54C9-B420-2685-5DB2831987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F8D507-8D3F-CE68-575F-D58324F840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E22490-6CDA-29A1-5A8F-AD58723F4A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D93740-7677-C8C6-27D8-766573702A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42D57B7-1724-7155-2F1C-72A5D354A3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A721DE-416C-FD00-A82D-70FDE3CF7C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637AF8-B4B4-17D5-9A0F-80B3B381E086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8FD36D-2026-1DC3-A8EB-AF9B5E967097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9B9E6B-4C1C-33BD-F538-0B9474BF533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72A6BDE-879F-7DC5-554E-692D9BE466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C24D710-69A9-6E37-1224-3E30AADE77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DDB359E-7F9A-F8D8-2137-69E4177DC5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577" y="2018601"/>
            <a:ext cx="2466846" cy="357043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7364403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A2DA8-EA8F-1048-650A-39CF54DD5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E167261-56CF-103D-36D2-16334E844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567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سأعين من يقرأ المقاطع. تابعوا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AA0980-1F79-4FA5-BCFC-42BB437C91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9561FD-6D1C-5CD1-4584-7671659C22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738A92-D8EE-9A1E-854B-6B27AF6470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C9B2D8-8009-9784-C78C-3BD21E253A2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1D3369B-087E-35DD-06F9-CA4FBEE491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7214B2-69F7-C9EE-31B9-45C4525D39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F65E45-6831-924D-C50E-1EDCB6DE66C7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658CD5-ED9D-0E8C-223A-DBF2436730AB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AB186D-E6F9-6F3C-5350-2D1C7986301B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B6778D7-63F2-C55A-BEAD-4783CB12A9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75D445A-FC72-BF84-C505-6A2EA2075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8577" y="2018601"/>
            <a:ext cx="2466846" cy="357043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872C4FE8-E2D0-BF25-C47A-24DC5D8728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2674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4FCF-F410-4F04-5FA6-436CC4BB4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C80F896-44E2-D46D-770F-511F46081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567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مقطع البداية؟ لماذا؟ ...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F59D2A-9A4E-2D99-057E-7EE92FDBBB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5ACEB7-6634-3015-67CD-C4C27643CA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22109A-69EC-FC1E-FCA1-721C7F49F6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654713-5233-C3A0-D010-7ED655B46C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58EB250-5735-1FDB-79B6-253F05DC76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7A0D6C3-A6C6-82EB-66C5-6DAA83BBC1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D9E8DDE-4AA0-1362-BCE9-6DB83658541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6023DF-1CDA-2E09-F14A-A54889A408D1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B86EAB-EAAA-57D8-66F7-D26C7AF6904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D6FC01C-71A9-1460-6142-6039E766DF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F09389-D393-820A-5D75-8B7EDDC5F4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8577" y="2018601"/>
            <a:ext cx="2466846" cy="357043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A539F12-3027-7822-0814-7049B5C70B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0164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E11D9-12AC-3D39-74A4-40DFD4340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763B739-5E29-0432-B013-03E885E18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567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170D5F-9E97-911E-C325-DC27B49495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212D88-57B2-29D1-0058-61C783FF34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722C16-66C5-9F28-C933-A47B54B19F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9DC1CC-7718-07D6-F5A8-4B45AD3565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1072AE3-22E9-C51A-1DAF-2635A9705A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166D10-5E93-A397-18B0-CD5DBCE7BE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2F13612-CA89-B53D-8426-790E1C61555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250671-8370-E260-C645-DC4DD8D63792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EA9E60-862F-9CC4-EC3A-507FE2B3C62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CD85EA2-A4B4-8582-09F5-250A9E8C5A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4813BA9-8921-2756-F8B7-0BAB290E53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C8F9E6-F5D3-E867-A36E-A7E9F273B7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694" y="1926511"/>
            <a:ext cx="6959489" cy="405419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ZoneTexte 1">
            <a:extLst>
              <a:ext uri="{FF2B5EF4-FFF2-40B4-BE49-F238E27FC236}">
                <a16:creationId xmlns:a16="http://schemas.microsoft.com/office/drawing/2014/main" id="{50030FA3-4CF8-D57B-888A-18A8928E3778}"/>
              </a:ext>
            </a:extLst>
          </p:cNvPr>
          <p:cNvSpPr txBox="1"/>
          <p:nvPr/>
        </p:nvSpPr>
        <p:spPr>
          <a:xfrm>
            <a:off x="2575249" y="3630440"/>
            <a:ext cx="1210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اَلْبِدايَةُ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">
            <a:extLst>
              <a:ext uri="{FF2B5EF4-FFF2-40B4-BE49-F238E27FC236}">
                <a16:creationId xmlns:a16="http://schemas.microsoft.com/office/drawing/2014/main" id="{324DB5BE-F665-DBF8-85AA-DD85B914F12C}"/>
              </a:ext>
            </a:extLst>
          </p:cNvPr>
          <p:cNvSpPr txBox="1"/>
          <p:nvPr/>
        </p:nvSpPr>
        <p:spPr>
          <a:xfrm>
            <a:off x="398069" y="5334371"/>
            <a:ext cx="2967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اَلْوَسَطُ (اَلْعُقْدَةُ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وَٱلْحَلُّ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">
            <a:extLst>
              <a:ext uri="{FF2B5EF4-FFF2-40B4-BE49-F238E27FC236}">
                <a16:creationId xmlns:a16="http://schemas.microsoft.com/office/drawing/2014/main" id="{7AA5CF69-D046-3A48-A48E-CB6FA0A9B9A5}"/>
              </a:ext>
            </a:extLst>
          </p:cNvPr>
          <p:cNvSpPr txBox="1"/>
          <p:nvPr/>
        </p:nvSpPr>
        <p:spPr>
          <a:xfrm>
            <a:off x="597159" y="2706306"/>
            <a:ext cx="3188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اَلْوَسَطُ (اَلْحَدَثُ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ٱلْمُفاجِئُ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1">
            <a:extLst>
              <a:ext uri="{FF2B5EF4-FFF2-40B4-BE49-F238E27FC236}">
                <a16:creationId xmlns:a16="http://schemas.microsoft.com/office/drawing/2014/main" id="{DCF2AA93-DC6B-F023-B67B-37B4ECD14725}"/>
              </a:ext>
            </a:extLst>
          </p:cNvPr>
          <p:cNvSpPr txBox="1"/>
          <p:nvPr/>
        </p:nvSpPr>
        <p:spPr>
          <a:xfrm>
            <a:off x="5975055" y="4538620"/>
            <a:ext cx="1210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اَلنِّهايَةُ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23254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1B47D-E50F-7311-06D1-7E0D56A20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26DA4B8-F8CB-A9B3-028E-EA94D5DF6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567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القصة مرتبة؟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B4C52A-EA82-3306-D1F7-56957EA96F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3EFD8A-C0F9-47D8-E50E-999E6F44D3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CF95A1-A977-C7D8-726E-FE0E9FF23A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08DF37-5C23-9EE6-0C17-817A14927A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2656EBA-2AA3-EFB1-3BF5-13099867AE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ACCF01-C4A2-0529-70A0-3A3CC1B9BB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A9EF085-F1E4-CF21-3982-F4963D92CAA7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5FC51B-D2FB-1DB0-16D4-D7F215DC9942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F42B08-F701-49FF-B594-D15398C4FC0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29F8F58-B5CA-38F9-2043-40BA9E5242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1B43B38-BBEB-E047-EE3C-A7499A2332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D017D3-16A6-9116-7B55-8AF4EB689D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694" y="1926511"/>
            <a:ext cx="6959489" cy="405419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ZoneTexte 1">
            <a:extLst>
              <a:ext uri="{FF2B5EF4-FFF2-40B4-BE49-F238E27FC236}">
                <a16:creationId xmlns:a16="http://schemas.microsoft.com/office/drawing/2014/main" id="{5F293655-D359-180F-CB87-9622D9F9D0A4}"/>
              </a:ext>
            </a:extLst>
          </p:cNvPr>
          <p:cNvSpPr txBox="1"/>
          <p:nvPr/>
        </p:nvSpPr>
        <p:spPr>
          <a:xfrm>
            <a:off x="2575249" y="3630440"/>
            <a:ext cx="1210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اَلْبِدايَةُ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">
            <a:extLst>
              <a:ext uri="{FF2B5EF4-FFF2-40B4-BE49-F238E27FC236}">
                <a16:creationId xmlns:a16="http://schemas.microsoft.com/office/drawing/2014/main" id="{7F709947-C576-3100-47E8-8637E1093C74}"/>
              </a:ext>
            </a:extLst>
          </p:cNvPr>
          <p:cNvSpPr txBox="1"/>
          <p:nvPr/>
        </p:nvSpPr>
        <p:spPr>
          <a:xfrm>
            <a:off x="398069" y="5334371"/>
            <a:ext cx="2967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اَلْوَسَطُ (اَلْعُقْدَةُ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وَٱلْحَلُّ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">
            <a:extLst>
              <a:ext uri="{FF2B5EF4-FFF2-40B4-BE49-F238E27FC236}">
                <a16:creationId xmlns:a16="http://schemas.microsoft.com/office/drawing/2014/main" id="{069DE61C-7E20-DFD9-135B-2D18205CE315}"/>
              </a:ext>
            </a:extLst>
          </p:cNvPr>
          <p:cNvSpPr txBox="1"/>
          <p:nvPr/>
        </p:nvSpPr>
        <p:spPr>
          <a:xfrm>
            <a:off x="597159" y="2706306"/>
            <a:ext cx="3188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اَلْوَسَطُ (اَلْحَدَثُ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ٱلْمُفاجِئُ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1">
            <a:extLst>
              <a:ext uri="{FF2B5EF4-FFF2-40B4-BE49-F238E27FC236}">
                <a16:creationId xmlns:a16="http://schemas.microsoft.com/office/drawing/2014/main" id="{64D40F16-A611-112C-6251-3604F13B8C34}"/>
              </a:ext>
            </a:extLst>
          </p:cNvPr>
          <p:cNvSpPr txBox="1"/>
          <p:nvPr/>
        </p:nvSpPr>
        <p:spPr>
          <a:xfrm>
            <a:off x="5975055" y="4538620"/>
            <a:ext cx="1210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اَلنِّهايَةُ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2087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65C6-B83B-D53B-850C-10B0FD2FB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363973B-55B4-EA6B-5356-14022879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137. اقرؤوا مقاطع القصة ثم رتبوها.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ويصحح كتابيا.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B69AE5-D0E7-8957-AEE4-64A661E513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3836D6-7016-EFEA-1C4E-267313BB0E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05CE9B-624E-E301-9C74-6D44C9FE6F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C680A-9AA8-ABEA-B528-DFED6A5D967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8A827F3-FA24-4C25-06AD-16F39C711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D0813F3-6A3B-C502-BF24-868C28FE5A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0070F-EEA1-A840-5D51-DFB1283970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628713-CE13-38C7-B7E5-F9C5BCCD39B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691888-16E3-39C2-709B-AB21299FEBF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7CD34D-49C8-107B-948A-D67E2AF2D70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8B5FC1F-AA5C-6152-8E17-7353EF3A7C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C5C881B-E0BD-5C1F-75AB-5032D43570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8722" y="2341984"/>
            <a:ext cx="2391617" cy="322967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0ED20A0-A76F-55CB-0A62-BD7469F2931C}"/>
              </a:ext>
            </a:extLst>
          </p:cNvPr>
          <p:cNvSpPr/>
          <p:nvPr/>
        </p:nvSpPr>
        <p:spPr>
          <a:xfrm>
            <a:off x="3728722" y="4077477"/>
            <a:ext cx="2391617" cy="14941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19B0A9D2-3057-E9BB-171F-AE8F0B79F4AA}"/>
              </a:ext>
            </a:extLst>
          </p:cNvPr>
          <p:cNvSpPr/>
          <p:nvPr/>
        </p:nvSpPr>
        <p:spPr>
          <a:xfrm>
            <a:off x="6328695" y="4292082"/>
            <a:ext cx="967844" cy="36389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78653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C9C8D-B176-2089-66CD-A9598F73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EE5FDB-651E-388F-D6F0-C784D8E63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79AF126-D1DD-B464-68CE-5A760FF9EE50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عنوان القصة: قلم الرصاص</a:t>
            </a:r>
            <a:endParaRPr kumimoji="0" lang="ar-MA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5D0662-12CD-C8B0-8EAA-4E3CE44891F5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61ACEE-004F-ECFE-E482-3B426C0FA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692474C8-DB5A-533D-6260-FC83E801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 إثرائية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73A293-2B75-6F2F-F362-901ED91CC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59441">
            <a:off x="6768826" y="1987707"/>
            <a:ext cx="1731458" cy="24041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E5E538-E9AC-46DA-38F3-83223D2D5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2430" y="994660"/>
            <a:ext cx="513373" cy="513373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F06563-8826-B798-F4D5-F17B5EEDEE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723" y="2103325"/>
            <a:ext cx="943458" cy="108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2862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D5DF0-78B4-D8BB-F4C4-61BB88FBD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59C9F4-9965-A283-0C41-380D2680A3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164832-6B7C-BB83-020F-18242691025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6D8D08-5E63-ABC8-A4A8-0CFBA7F157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AFD62F-A0C4-8FAB-6822-FAFC40711A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Titre 29">
            <a:extLst>
              <a:ext uri="{FF2B5EF4-FFF2-40B4-BE49-F238E27FC236}">
                <a16:creationId xmlns:a16="http://schemas.microsoft.com/office/drawing/2014/main" id="{3B5D2C35-A511-9D1F-4178-E4D42847E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ستقرؤون اليوم قصة شيقة بعنوان (قلم الرصاص) وتناقشون مضمونها.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BFD3EC0-5F01-D27D-3457-6016DD4F3447}"/>
              </a:ext>
            </a:extLst>
          </p:cNvPr>
          <p:cNvGrpSpPr/>
          <p:nvPr/>
        </p:nvGrpSpPr>
        <p:grpSpPr>
          <a:xfrm>
            <a:off x="1903818" y="122604"/>
            <a:ext cx="4796937" cy="297168"/>
            <a:chOff x="1903818" y="122604"/>
            <a:chExt cx="4796937" cy="2971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BC50747-AF81-D93F-4B42-C089664F5B20}"/>
                </a:ext>
              </a:extLst>
            </p:cNvPr>
            <p:cNvSpPr>
              <a:spLocks/>
            </p:cNvSpPr>
            <p:nvPr/>
          </p:nvSpPr>
          <p:spPr>
            <a:xfrm>
              <a:off x="5281965" y="131772"/>
              <a:ext cx="1219518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70B0496-4C0C-C428-7365-B63971BFE748}"/>
                </a:ext>
              </a:extLst>
            </p:cNvPr>
            <p:cNvGrpSpPr/>
            <p:nvPr/>
          </p:nvGrpSpPr>
          <p:grpSpPr>
            <a:xfrm>
              <a:off x="1903818" y="122604"/>
              <a:ext cx="4796937" cy="292203"/>
              <a:chOff x="1903818" y="122604"/>
              <a:chExt cx="4796937" cy="292203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D33D02EE-EAB0-4CDB-2A2A-76C665F9CA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62742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132E9F5E-30FA-CC50-4881-8C81C86B3707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99D4EF85-31E2-652D-BED8-3EC13D411E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422686" y="127570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AF87C5C6-0499-A211-8B39-DC05A54658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590730" y="1226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556D7D44-A4B4-A9C0-1A67-77464C5DBD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903818" y="126807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قراءة إثرائية</a:t>
                  </a:r>
                </a:p>
              </p:txBody>
            </p:sp>
          </p:grp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C6ED8E28-40E6-45AB-AD0E-D06E728470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531" y="14601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026F39E-6E34-C256-E5D7-654A5432F079}"/>
              </a:ext>
            </a:extLst>
          </p:cNvPr>
          <p:cNvSpPr>
            <a:spLocks/>
          </p:cNvSpPr>
          <p:nvPr/>
        </p:nvSpPr>
        <p:spPr>
          <a:xfrm>
            <a:off x="3482970" y="12238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7EABB86-5156-E46B-337F-BFC3320ADB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070889">
            <a:off x="5727343" y="2447920"/>
            <a:ext cx="2156777" cy="314882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50782B-D6A3-40CC-F2D6-668F13C1F0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69180">
            <a:off x="3961797" y="2463822"/>
            <a:ext cx="2255716" cy="317019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05EDCAA-0284-78BE-AD80-9B6F91E195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969917">
            <a:off x="1821187" y="2325786"/>
            <a:ext cx="2188066" cy="325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5591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BC8D4-9327-59C2-C21D-7575C38AE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2A898D8-9D73-4B76-00F4-719263797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 نصوصي القرائية ص 13. حددوا عدد صفحات هذه القصة. من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E2A2C6F-4364-955C-A1E2-158B8C12E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EF069C-83B9-5D25-6B67-73E4B03C1F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BAEF2B-9DF9-FAFC-4F10-2F6E841675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7F4A37-92A8-FFED-58D0-38ED8C74F7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F0B9434-4B67-3305-61AB-43D0FB6F3C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6B2E25-E8B7-8F5B-D203-B9E379EE1E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995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CB6FCE-7420-B485-256E-088E3D883E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687" y="14192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F04618-3BE0-BF9A-5CC3-D4C52C5ABE8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AD633B-8970-6D2E-DA5A-5330AAFEFC55}"/>
              </a:ext>
            </a:extLst>
          </p:cNvPr>
          <p:cNvSpPr>
            <a:spLocks/>
          </p:cNvSpPr>
          <p:nvPr/>
        </p:nvSpPr>
        <p:spPr>
          <a:xfrm>
            <a:off x="4872110" y="131773"/>
            <a:ext cx="1732945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4AE578-E5CF-850E-E776-0CC4E690BB77}"/>
              </a:ext>
            </a:extLst>
          </p:cNvPr>
          <p:cNvSpPr>
            <a:spLocks/>
          </p:cNvSpPr>
          <p:nvPr/>
        </p:nvSpPr>
        <p:spPr>
          <a:xfrm>
            <a:off x="33197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9A97886-DCAF-3F4F-8FCF-629953CD64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B8E84E-6D82-BEC9-9A7F-45E0AEC9FD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070889">
            <a:off x="5727343" y="2447920"/>
            <a:ext cx="2156777" cy="314882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CBE04F-F502-6E65-736D-AA07DBE122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69180">
            <a:off x="3961797" y="2463822"/>
            <a:ext cx="2255716" cy="317019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EA74F-AAA6-F01F-E686-C3711722B7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969917">
            <a:off x="1821187" y="2325786"/>
            <a:ext cx="2188066" cy="325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1307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9ABED-1178-13B4-E0ED-F4EE8306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D043C3A-427A-B7DE-997B-D6FFA8BC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والعنوان ثم اكتبوا توقعاتكم حول مضمون القصة.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7CE9E8-5DA7-B463-F897-DBFDD4A219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7486E3-45F6-1C7F-7C79-C4379A021B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D379A6-33BE-2997-8052-20B1309C08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EF53DB6-BF36-DEE4-832A-3FD181D6B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786DFE-F667-CBA0-D279-0A44C4D17936}"/>
              </a:ext>
            </a:extLst>
          </p:cNvPr>
          <p:cNvSpPr txBox="1"/>
          <p:nvPr/>
        </p:nvSpPr>
        <p:spPr>
          <a:xfrm>
            <a:off x="3133717" y="1368000"/>
            <a:ext cx="261359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قَلَمُ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ٱلرَّصاصِ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611B6C1-ED20-D6F3-9786-FE967F659067}"/>
              </a:ext>
            </a:extLst>
          </p:cNvPr>
          <p:cNvGrpSpPr/>
          <p:nvPr/>
        </p:nvGrpSpPr>
        <p:grpSpPr>
          <a:xfrm>
            <a:off x="1751620" y="97989"/>
            <a:ext cx="4880139" cy="335966"/>
            <a:chOff x="1751620" y="97989"/>
            <a:chExt cx="4880139" cy="33596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5E1F85-279D-5A40-A927-9D0A5DCAA8A3}"/>
                </a:ext>
              </a:extLst>
            </p:cNvPr>
            <p:cNvGrpSpPr/>
            <p:nvPr/>
          </p:nvGrpSpPr>
          <p:grpSpPr>
            <a:xfrm>
              <a:off x="1751620" y="97989"/>
              <a:ext cx="3342722" cy="335966"/>
              <a:chOff x="1424077" y="105704"/>
              <a:chExt cx="3342722" cy="33596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9A80F553-DC10-AEB0-7056-F95DED97EE36}"/>
                  </a:ext>
                </a:extLst>
              </p:cNvPr>
              <p:cNvGrpSpPr/>
              <p:nvPr/>
            </p:nvGrpSpPr>
            <p:grpSpPr>
              <a:xfrm>
                <a:off x="1913149" y="105704"/>
                <a:ext cx="2853650" cy="309103"/>
                <a:chOff x="1903818" y="105704"/>
                <a:chExt cx="2853650" cy="309103"/>
              </a:xfrm>
            </p:grpSpPr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C6D749A2-2664-6054-E7DB-BA27E9B5D4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077678" y="1057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B3103F64-5FF2-6195-A77D-214759674505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6" name="Image 25">
                    <a:extLst>
                      <a:ext uri="{FF2B5EF4-FFF2-40B4-BE49-F238E27FC236}">
                        <a16:creationId xmlns:a16="http://schemas.microsoft.com/office/drawing/2014/main" id="{45D5D893-1854-AC73-D4A1-6245EA1188D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F9232F78-B936-C4BF-3988-B4CCD4206AB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7E6CC9A0-00A2-C7F0-9C50-E69D7423CC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9CB3F99-A28B-3142-22CB-5824576076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DBDEBAD-7B08-59FF-533B-B3D2D5D81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A987ABE-3507-6E74-11D9-25C1582C1FC1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99E0009-EDEF-05B2-B9E3-9C6B68CB1F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3489" y="1980000"/>
            <a:ext cx="4042445" cy="23214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B2F060-14EA-D8D0-E40F-8F1E473FDB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367" y="1980000"/>
            <a:ext cx="4042444" cy="23006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FC8F1E9-98F6-C88F-D745-92FCCFE734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8589" y="4387791"/>
            <a:ext cx="3867897" cy="220441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820305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DA419-9399-AEBB-D3E9-9A50D04DC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F2DAC4E-B789-41C9-CAF7-9B2353367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يتقاسم توقعه؟ ما الذي جعلك تتوقع ذلك؟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421AC5-4BC3-E1C3-75B1-0E73D053DF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21D8F-C806-188E-38C7-D4C221FAFB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1FAA33-4A48-DD7B-6E08-DF9BD813D2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EFE2A66-93E2-3A84-C383-D40AD101F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3ECB66E-87B4-DB86-3CE1-837DFC549F6D}"/>
              </a:ext>
            </a:extLst>
          </p:cNvPr>
          <p:cNvGrpSpPr/>
          <p:nvPr/>
        </p:nvGrpSpPr>
        <p:grpSpPr>
          <a:xfrm>
            <a:off x="1751620" y="97989"/>
            <a:ext cx="4880139" cy="335966"/>
            <a:chOff x="1751620" y="97989"/>
            <a:chExt cx="4880139" cy="33596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A401F87-4F04-FD44-85B6-DBB8B26979AE}"/>
                </a:ext>
              </a:extLst>
            </p:cNvPr>
            <p:cNvGrpSpPr/>
            <p:nvPr/>
          </p:nvGrpSpPr>
          <p:grpSpPr>
            <a:xfrm>
              <a:off x="1751620" y="97989"/>
              <a:ext cx="3342722" cy="335966"/>
              <a:chOff x="1424077" y="105704"/>
              <a:chExt cx="3342722" cy="33596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9A1B73E4-4BCB-D995-39AA-EC36DF8F5554}"/>
                  </a:ext>
                </a:extLst>
              </p:cNvPr>
              <p:cNvGrpSpPr/>
              <p:nvPr/>
            </p:nvGrpSpPr>
            <p:grpSpPr>
              <a:xfrm>
                <a:off x="1913149" y="105704"/>
                <a:ext cx="2853650" cy="309103"/>
                <a:chOff x="1903818" y="105704"/>
                <a:chExt cx="2853650" cy="309103"/>
              </a:xfrm>
            </p:grpSpPr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6D997176-1BF2-57B8-AF29-882DC464C5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077678" y="1057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74047E8F-D450-C039-F666-03CDEC5255B4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6" name="Image 25">
                    <a:extLst>
                      <a:ext uri="{FF2B5EF4-FFF2-40B4-BE49-F238E27FC236}">
                        <a16:creationId xmlns:a16="http://schemas.microsoft.com/office/drawing/2014/main" id="{7BEBBE77-C8B8-A40B-7EC7-595546B25F3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80A8E0CE-2DB3-1196-439A-AC2ACE9DD97C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412962E0-32BB-50A3-902A-7A98E67712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083363E-E802-67BD-FEDE-8CF4DB2E6F1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4EE949E-A0DA-29A1-2456-92047828D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095052-E056-074D-7C68-2D035CB8D329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5EABEB5-631C-85B8-05D9-1453676C66C4}"/>
              </a:ext>
            </a:extLst>
          </p:cNvPr>
          <p:cNvSpPr txBox="1"/>
          <p:nvPr/>
        </p:nvSpPr>
        <p:spPr>
          <a:xfrm>
            <a:off x="3133717" y="1368000"/>
            <a:ext cx="261359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قَلَمُ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ٱلرَّصاصِ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A83BB8-EA37-FF59-CDF4-455EE30542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3489" y="1980000"/>
            <a:ext cx="4042445" cy="23214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71B0CA-349D-BA68-B726-4D8C00567C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367" y="1980000"/>
            <a:ext cx="4042444" cy="23006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61FFF6-0C91-EF76-532D-46C3176577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8589" y="4387791"/>
            <a:ext cx="3867897" cy="220441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5698629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4B492-DAA9-6185-C7A5-403CA334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C68D8A1-7D50-8CC7-A41A-FA0B769C8B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0A95FA-284C-C340-AB86-A65A504495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764160-A3B0-E246-8905-F00A96BB5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6353183-F88D-7268-6AE8-9E1351BF4128}"/>
              </a:ext>
            </a:extLst>
          </p:cNvPr>
          <p:cNvSpPr>
            <a:spLocks/>
          </p:cNvSpPr>
          <p:nvPr/>
        </p:nvSpPr>
        <p:spPr>
          <a:xfrm>
            <a:off x="6749217" y="1410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Titre 29">
            <a:extLst>
              <a:ext uri="{FF2B5EF4-FFF2-40B4-BE49-F238E27FC236}">
                <a16:creationId xmlns:a16="http://schemas.microsoft.com/office/drawing/2014/main" id="{D5B59411-3A59-70D8-B363-912F417C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على الصفحتين 13 و14، اقرؤا القصة قراءة هامسة وتحققوا من توقعاتكم. 5 دقائق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366B108-2626-1D1C-43C7-3770FE4416EC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3CF3EFB-DE8A-5C8B-037A-C77A0EDD6DBF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9A2386AC-073D-135D-8ADC-CB19149BF182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89250DBE-D275-DF54-8C23-BD37C04F55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6" name="Groupe 25">
                  <a:extLst>
                    <a:ext uri="{FF2B5EF4-FFF2-40B4-BE49-F238E27FC236}">
                      <a16:creationId xmlns:a16="http://schemas.microsoft.com/office/drawing/2014/main" id="{834EF6FD-ABF0-F3E2-1401-9CDA38B24C33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1F4464CA-B4BE-0095-9BB5-898336CBA2C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42294F2B-E257-103D-C5DD-45420E8EAEB5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AF2A9800-82B8-2D35-12F2-52E386E19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B5C49D6-4B56-35CD-E2D7-B1E57BD1D5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EF6DEDC-C5C7-FB53-139A-497C9D463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CC6F4C-4FCE-0F5D-4262-4A8482D87E58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320E768-10F8-3DFE-7A13-EB638E89CD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69180">
            <a:off x="4866866" y="2417169"/>
            <a:ext cx="2255716" cy="31701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0C7CC6-E8F3-E19D-8937-C4B6D41E37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969917">
            <a:off x="2726256" y="2279133"/>
            <a:ext cx="2188066" cy="325455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CE8C8A-83F6-CF2E-8566-85E8DB66566D}"/>
              </a:ext>
            </a:extLst>
          </p:cNvPr>
          <p:cNvSpPr txBox="1"/>
          <p:nvPr/>
        </p:nvSpPr>
        <p:spPr>
          <a:xfrm>
            <a:off x="1352940" y="5726076"/>
            <a:ext cx="6074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بالنسبة إلى المؤسسات التي لم تتوصل بكراسات نصوصي القرائية، يعرض النص الموجود في الملحق على الشرائح الأخيرة ضمن هذا العرض.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71228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69FA7-BC3A-003C-CA39-D8C053E69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C9C1F0-4E42-4F7E-A59C-8EF935584F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2CB213D-CDE8-2446-8918-DBB20FEA59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9F571-B14D-A192-AEA4-15E221A79F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Titre 12">
            <a:extLst>
              <a:ext uri="{FF2B5EF4-FFF2-40B4-BE49-F238E27FC236}">
                <a16:creationId xmlns:a16="http://schemas.microsoft.com/office/drawing/2014/main" id="{3AC3138F-8E5A-21C0-5777-F5E6B2148644}"/>
              </a:ext>
            </a:extLst>
          </p:cNvPr>
          <p:cNvSpPr txBox="1">
            <a:spLocks/>
          </p:cNvSpPr>
          <p:nvPr/>
        </p:nvSpPr>
        <p:spPr>
          <a:xfrm>
            <a:off x="398069" y="756000"/>
            <a:ext cx="71410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توقعاتكم. من توقع أن يتحدث النص عن قلم رصاص خائف وعنيد؟ عن شعور قلم الرصاص؟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1230A4-71A0-3531-223F-58EB6BF88F39}"/>
              </a:ext>
            </a:extLst>
          </p:cNvPr>
          <p:cNvSpPr txBox="1"/>
          <p:nvPr/>
        </p:nvSpPr>
        <p:spPr>
          <a:xfrm>
            <a:off x="2024743" y="3144416"/>
            <a:ext cx="5281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أَتَحَقَّقُ مِنْ تَوَقُّعي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7BEFABE3-24A6-A287-8FE5-1A076BA2F8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9CC6842-6117-D838-8E99-6939116FC6F8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D58FE83-0A4C-A890-7175-D29DEE9CFF29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54AE3B8-3D4B-8ED7-38D7-68D8D342FE6B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EB8A4913-A0CF-09A1-8403-91FE9DD7F3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6" name="Groupe 25">
                  <a:extLst>
                    <a:ext uri="{FF2B5EF4-FFF2-40B4-BE49-F238E27FC236}">
                      <a16:creationId xmlns:a16="http://schemas.microsoft.com/office/drawing/2014/main" id="{E128A605-2020-4813-36B1-0DAB8241AA75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F44C36A3-82A1-851F-106E-74719AB353F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8717E8A1-A8C3-1599-53F7-7637BF18E40B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D31DA3E-3016-F07F-4C93-4903953FF7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BB7E8B5-FA0D-63D7-22C7-CE30E2566AF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3A9F67D-AEEF-AE82-229B-F6B86AA41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D580BC1-6C40-C359-D7B2-6D17D5F792E4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083279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3C0BC-4E84-9262-21C2-D6097C685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880EE7-8A4B-2E04-040A-9FD6A0D9DE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D7AD16-E693-CF6E-E6AA-99F3114F10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6C8E6B-FC29-3B6A-18A2-7E50109641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Titre 12">
            <a:extLst>
              <a:ext uri="{FF2B5EF4-FFF2-40B4-BE49-F238E27FC236}">
                <a16:creationId xmlns:a16="http://schemas.microsoft.com/office/drawing/2014/main" id="{3630CA04-06BD-6D29-C25D-44A9275927FE}"/>
              </a:ext>
            </a:extLst>
          </p:cNvPr>
          <p:cNvSpPr txBox="1">
            <a:spLocks/>
          </p:cNvSpPr>
          <p:nvPr/>
        </p:nvSpPr>
        <p:spPr>
          <a:xfrm>
            <a:off x="398069" y="756000"/>
            <a:ext cx="71410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واصلوا قراءة القصة قراءة هامسة على كتيباتكم.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D1EEF-A713-583F-B276-C4795B05AA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F238008-91AE-B682-9B35-7B6C758F8938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0F0F92D-A946-59AC-7D60-EE928B603A50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951C8C75-858B-FD7A-9965-1DC90B64D63C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2414F21A-C7E3-8DE6-292E-796494B191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7" name="Groupe 26">
                  <a:extLst>
                    <a:ext uri="{FF2B5EF4-FFF2-40B4-BE49-F238E27FC236}">
                      <a16:creationId xmlns:a16="http://schemas.microsoft.com/office/drawing/2014/main" id="{0FCBBF43-833A-4CD5-D785-5776117B46BB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8" name="Image 27">
                    <a:extLst>
                      <a:ext uri="{FF2B5EF4-FFF2-40B4-BE49-F238E27FC236}">
                        <a16:creationId xmlns:a16="http://schemas.microsoft.com/office/drawing/2014/main" id="{625E5B9A-3A11-EE7B-F10D-CF139DBAA72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5A10B498-C55B-142D-37D8-2D1B0E910246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D2381B6E-8EFF-C703-BAE2-1BBE4F06EC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4510577-C519-9AA5-24DE-CEBBD910D1F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BBDC2B7-22BC-9017-9B28-E8A14FE46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559A3F-740F-3568-801C-6E134F67A421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3BF2C6C-4930-FD3C-486F-40A527B7C2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69180">
            <a:off x="4866866" y="2417169"/>
            <a:ext cx="2255716" cy="31701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0C3304-2B10-45EA-489C-4107A2AACD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969917">
            <a:off x="2726256" y="2279133"/>
            <a:ext cx="2188066" cy="325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1728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التدرب على الإجابة عن أسئلة ثم مناقشة القصة. الإجابات تكون بجمل تامة.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E81C43-7E32-6C62-9A9C-7B2591AEC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51E9FE-7192-87FD-6CCF-E355C90C95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B55E25-587C-222F-8ACA-50113A777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806DE1C0-ADC9-9C3B-4B3B-E08E6C71B4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A50316-0248-CE82-C393-1A1417D586A0}"/>
              </a:ext>
            </a:extLst>
          </p:cNvPr>
          <p:cNvSpPr txBox="1"/>
          <p:nvPr/>
        </p:nvSpPr>
        <p:spPr>
          <a:xfrm>
            <a:off x="476265" y="2265135"/>
            <a:ext cx="7532952" cy="31700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ٱلشَّخْصِيَّةُ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ٱلرَّئيسَةُ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يَرْفَضُ قَلَمُ ٱلرَّصاصِ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ٱلْكِتابَةَ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رَسَمَ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ٱلْوَلَدُ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شُعورُ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ٱلقلَمِ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نِهايَةِ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ٱلقِصَّةِ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أَصِفُ قَلَمَ ٱلرَّصاصِ مُسْتَعْمِلاً صِفاتٍ مُضافَةً.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2C4BA67-3C3E-3F3C-455D-22B747EAE130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FC3BD3C-4BC0-2A9B-E3E8-8F5E439F6C3F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0707596-AE29-522F-8B9F-61CDD2C8996B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6B5F3086-C16C-6E98-3EF7-4E401ED096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5" name="Groupe 14">
                  <a:extLst>
                    <a:ext uri="{FF2B5EF4-FFF2-40B4-BE49-F238E27FC236}">
                      <a16:creationId xmlns:a16="http://schemas.microsoft.com/office/drawing/2014/main" id="{D791467F-73AB-4208-D6DF-C60860C77FE7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16" name="Image 15">
                    <a:extLst>
                      <a:ext uri="{FF2B5EF4-FFF2-40B4-BE49-F238E27FC236}">
                        <a16:creationId xmlns:a16="http://schemas.microsoft.com/office/drawing/2014/main" id="{517CC5BF-5BE1-B7D9-1D3C-AF1387114C0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9EE8DBD-DCBE-682E-2556-5DF2B37ACDB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7A61A8FB-EA01-2C15-BC0F-553AC69505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87A0D3-AA45-6F9C-134D-03B8AC7451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20D030-A799-CDF3-01D0-EE4C403E3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3BB4F9E-F94C-E360-8B90-461F1B28C9F0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C35D8-DBF5-A6E5-F733-09A50E632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96B874-68C6-775F-D261-9C23369BE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04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أجوبة.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196FFF-2C3B-2E81-1A71-585C57889A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BC1B65-6999-AC5A-361F-F383414224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62527-618F-BB7D-1F78-3A4FE0775B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3D9C32A-FD10-CBAF-BDBF-7FE9702FF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5159149-23CC-CDF8-355D-3CC9339E97B9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8212E38-C563-E688-417C-42C5B34BD2F3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1FD2C480-5B5A-132A-C9FD-B6DB7D8710B7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857B6C6E-4D8E-183F-D862-EAF36304AB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6" name="Groupe 15">
                  <a:extLst>
                    <a:ext uri="{FF2B5EF4-FFF2-40B4-BE49-F238E27FC236}">
                      <a16:creationId xmlns:a16="http://schemas.microsoft.com/office/drawing/2014/main" id="{4083D81C-6AE1-CA08-415B-323F42BFA66B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1" name="Image 20">
                    <a:extLst>
                      <a:ext uri="{FF2B5EF4-FFF2-40B4-BE49-F238E27FC236}">
                        <a16:creationId xmlns:a16="http://schemas.microsoft.com/office/drawing/2014/main" id="{191C1741-DF04-CCA8-BA81-284C4CD9B73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04617762-DEB9-E894-FCAA-FB3D6039463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FC68847E-1ADD-7F46-CBCD-105F6E2220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283B635-6487-17FC-C4AF-4BC8C17ABCB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273737-E585-248E-8337-C9BE9F2F3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838F30E-D667-284D-3808-163A5AC9ED27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C9A6695-8FA7-09F9-3252-B74AC364D5F0}"/>
              </a:ext>
            </a:extLst>
          </p:cNvPr>
          <p:cNvSpPr txBox="1"/>
          <p:nvPr/>
        </p:nvSpPr>
        <p:spPr>
          <a:xfrm>
            <a:off x="697231" y="1939547"/>
            <a:ext cx="7532952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اَلشَّخْصِيَّةُ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ٱلرَّئيسَةُ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ٱلنَّصِّ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هِيَ: قَلَمُ ٱلرَّصاصِ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يَرْفَضُ قَلَمُ ٱلرَّصاصِ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ٱلْكِتابَةَ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لا يُريدُ أَنْ يَصيرَ قَصيراً.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ٱلْوَلَدُ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ٱلْوَرَقَةِ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بَيْتاً وَشَجَرَةً وَعُصْفوراً وَكَلِماتٍ.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شُعورُ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ٱلقلَمِ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نِهايَةِ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ٱلقِصَّةِ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هُوَ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ٱلْفَرَحُ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قَلَمُ ٱلرَّصاصِ 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ٱلْخائِفُ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ٱلعَنيدُ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ٱلْمُخْتَبِئُ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00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ٱلْمِقْلَمَةِ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صارَ قَلَماً 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فَرِحاً سَعيداً نافِعاً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514284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94888-4663-1098-F5D2-472CB75AD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04B47-D2D7-F357-982C-62F97A55B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التالي؟ فكروا في الإجابة.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8F1B71-4648-8C91-48F3-C45F3E1418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404C2E-3693-C3E8-B33A-15385C9C097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2FE9F2-1B02-4EC9-BE0E-F5484EEFEE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D1C6786-C7D3-D8A1-2492-5B3B14E88D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939E9C-3858-ADE4-E131-8D289846C099}"/>
              </a:ext>
            </a:extLst>
          </p:cNvPr>
          <p:cNvSpPr txBox="1"/>
          <p:nvPr/>
        </p:nvSpPr>
        <p:spPr>
          <a:xfrm>
            <a:off x="805524" y="1853193"/>
            <a:ext cx="7532952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ٱلنَّتيجَةُ ٱلَّتي ٱنْتَهى إلَيْها قَلَمُ ٱلرَّصاصِ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79A513-5A9B-EA0E-D054-C37054CA1ED9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C91AFFE-596E-CEBA-01AD-9DADAF0016E7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6D62E9D-14BA-C54D-E209-900A4D0A087B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A3B6C5DE-6115-83CE-3838-FC9AB01E29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5" name="Groupe 14">
                  <a:extLst>
                    <a:ext uri="{FF2B5EF4-FFF2-40B4-BE49-F238E27FC236}">
                      <a16:creationId xmlns:a16="http://schemas.microsoft.com/office/drawing/2014/main" id="{9513E9CD-AF35-8C0C-BBA7-F51B7F80B9E1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16" name="Image 15">
                    <a:extLst>
                      <a:ext uri="{FF2B5EF4-FFF2-40B4-BE49-F238E27FC236}">
                        <a16:creationId xmlns:a16="http://schemas.microsoft.com/office/drawing/2014/main" id="{BC73656A-0205-95A8-EF09-68923A5ED7A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0A90316A-ECA8-9C40-A852-CE4AF53C59AE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7C62B88A-24F3-E213-4C3F-877011DEE1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BB3A033-D62E-65A9-DDA6-DEC1B341F6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48038B0-7CB1-284B-ECA3-93760C217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383986B-62BD-A5CD-E13B-08E471D7843C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D0B5D03C-4201-9214-F2C5-28288099A599}"/>
              </a:ext>
            </a:extLst>
          </p:cNvPr>
          <p:cNvSpPr txBox="1"/>
          <p:nvPr/>
        </p:nvSpPr>
        <p:spPr>
          <a:xfrm>
            <a:off x="1007706" y="2891827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قيمَةُ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ٱلْأَشْياءِ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تَكْمُنُ في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ٱلنَّفْعِ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تُقَدِّمُهُ.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F3826F6-D0BB-40CE-C600-1687EFE6EB45}"/>
              </a:ext>
            </a:extLst>
          </p:cNvPr>
          <p:cNvSpPr txBox="1"/>
          <p:nvPr/>
        </p:nvSpPr>
        <p:spPr>
          <a:xfrm>
            <a:off x="1007706" y="5461451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 يَنْتَهِ إِلى أَيَّةِ نَتيجَةٍ.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328C692-FDCD-AE81-091E-EB63797C0413}"/>
              </a:ext>
            </a:extLst>
          </p:cNvPr>
          <p:cNvSpPr txBox="1"/>
          <p:nvPr/>
        </p:nvSpPr>
        <p:spPr>
          <a:xfrm>
            <a:off x="1007706" y="4612399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اَلْخَوْفُ يُفيدُ في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ٱلْحِفاظِ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على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ٱلطّولِ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D75B917-4916-EB44-CB6C-8175405F2644}"/>
              </a:ext>
            </a:extLst>
          </p:cNvPr>
          <p:cNvSpPr txBox="1"/>
          <p:nvPr/>
        </p:nvSpPr>
        <p:spPr>
          <a:xfrm>
            <a:off x="1007706" y="3752113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لا حاجَةَ لِلْعَمَلِ لِكَيْ تَكونَ لِلشَّيْءِ قيمَةٌ.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A7D044A-4EDC-B1E6-54BB-225391BD2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9023" y="2973034"/>
            <a:ext cx="545472" cy="545472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24E3E12-B58D-1F9A-FCC8-4EDB5F1EF36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9023" y="3868906"/>
            <a:ext cx="545472" cy="545472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3828EF6-DC17-7ABA-010C-A5E14913FD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3690" y="4683571"/>
            <a:ext cx="545472" cy="545472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B3D9056-E4BA-6675-7E3F-60CFB473D6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3690" y="5556528"/>
            <a:ext cx="545472" cy="54547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473196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1B5D4-58F9-B9E8-4B53-D45A6845F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5F95D2-9607-784B-A9FE-133B9651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ما الذي يدل على ذلك في القصة؟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68E0C8-A339-AD36-366C-91CA494008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B0737F0-E1FD-E328-FC3D-3B9129E6D5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D722E2-FB46-84DA-9F32-FEABC935F2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94E5D395-1BF3-D059-CDBD-DE8837371C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C63272-3BC7-4C0F-A241-CEAA8ACA3E66}"/>
              </a:ext>
            </a:extLst>
          </p:cNvPr>
          <p:cNvSpPr txBox="1"/>
          <p:nvPr/>
        </p:nvSpPr>
        <p:spPr>
          <a:xfrm>
            <a:off x="805524" y="1853193"/>
            <a:ext cx="7532952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ٱلنَّتيجَةُ ٱلَّتي ٱنْتَهى إلَيْها قَلَمُ ٱلرَّصاصِ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D54823-A24D-E48D-AAC7-8444DA3CA056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FFA2773-AA65-330C-A556-F0C31ECFEFC0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4A227795-8495-60E4-AA33-82C75F76BBE6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40545DE7-0E1C-71CA-4499-90D7554303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5" name="Groupe 14">
                  <a:extLst>
                    <a:ext uri="{FF2B5EF4-FFF2-40B4-BE49-F238E27FC236}">
                      <a16:creationId xmlns:a16="http://schemas.microsoft.com/office/drawing/2014/main" id="{682B4B03-0023-C355-993B-FAFCBDE71FD5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16" name="Image 15">
                    <a:extLst>
                      <a:ext uri="{FF2B5EF4-FFF2-40B4-BE49-F238E27FC236}">
                        <a16:creationId xmlns:a16="http://schemas.microsoft.com/office/drawing/2014/main" id="{5F5EB6BB-38A4-5CAD-3458-89EFDB09E96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20FF82B8-324C-4D77-6FE1-286B0B1E48E6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E20D8F5-9473-62B9-11EC-8F5548DA84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304275A-3BFC-B4FF-AF94-EA2372B5AAF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FA2A8A1-0691-DC23-0642-5EAACB4FB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4875B8-555A-C954-DD17-5B9713AA7D03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CF8AEA6D-3C40-CF00-01A0-E45EBD7C2FB4}"/>
              </a:ext>
            </a:extLst>
          </p:cNvPr>
          <p:cNvSpPr txBox="1"/>
          <p:nvPr/>
        </p:nvSpPr>
        <p:spPr>
          <a:xfrm>
            <a:off x="1007706" y="2891827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قيمَةُ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ٱلْأَشْياءِ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تَكْمُنُ في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ٱلنَّفْعِ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تُقَدِّمُهُ.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767FDA8-4800-2360-C4E9-C8869727283E}"/>
              </a:ext>
            </a:extLst>
          </p:cNvPr>
          <p:cNvSpPr txBox="1"/>
          <p:nvPr/>
        </p:nvSpPr>
        <p:spPr>
          <a:xfrm>
            <a:off x="1007706" y="5461451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 يَنْتَهِ إِلى أَيَّةِ نَتيجَةٍ.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86AAF46-DEC8-26BE-C188-215E430DCC53}"/>
              </a:ext>
            </a:extLst>
          </p:cNvPr>
          <p:cNvSpPr txBox="1"/>
          <p:nvPr/>
        </p:nvSpPr>
        <p:spPr>
          <a:xfrm>
            <a:off x="1007706" y="4612399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اَلْخَوْفُ يُفيدُ في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ٱلْحِفاظِ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على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ٱلطّولِ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EAEEE4C-6C45-A49E-FE41-4A23AFAF9D3D}"/>
              </a:ext>
            </a:extLst>
          </p:cNvPr>
          <p:cNvSpPr txBox="1"/>
          <p:nvPr/>
        </p:nvSpPr>
        <p:spPr>
          <a:xfrm>
            <a:off x="1007706" y="3752113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لا حاجَةَ لِلْعَمَلِ لِكَيْ تَكونَ لِلشَّيْءِ قيمَةٌ.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458E20C-A2DD-8322-4148-6B82D76488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9023" y="2973034"/>
            <a:ext cx="545472" cy="545472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064616-77B7-77C3-9FAE-38AB44C68B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9023" y="3868906"/>
            <a:ext cx="545472" cy="545472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68B98D5-A8FC-9B9C-BEB9-76C44EC482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3690" y="4683571"/>
            <a:ext cx="545472" cy="545472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9BC4D23-ABBD-DDA5-E1D5-26DA848A22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3690" y="5556528"/>
            <a:ext cx="545472" cy="54547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264990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B91CF-FD0E-B959-1F30-670BAE466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DD499C-CA59-C522-8E4B-20B7BA27A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تقديم الجواب في جملة تامة؟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E89AA1-E1DD-AA51-B7D3-C685F43799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349DF17-AFD6-33E5-8C2E-4EB31A58D48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394C54-6E76-4A64-A8E2-CA37742220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08ED43E-9AA0-2021-2892-57EBE671D5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6092123-4D5F-352C-4B93-6A8D687F2B2C}"/>
              </a:ext>
            </a:extLst>
          </p:cNvPr>
          <p:cNvSpPr txBox="1"/>
          <p:nvPr/>
        </p:nvSpPr>
        <p:spPr>
          <a:xfrm>
            <a:off x="805524" y="1853193"/>
            <a:ext cx="7532952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ٱلنَّتيجَةُ ٱلَّتي ٱنْتَهى إلَيْها قَلَمُ ٱلرَّصاصِ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6FFCE0-5582-9AB3-E4D8-2538E5C237C7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F32C28E-15EA-AA91-EEE6-A2C0E97A45D4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53CB4078-32E4-0C88-3AA1-0843C65AFC86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F0F57E43-3A2D-3C71-E460-3204752C5D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5" name="Groupe 14">
                  <a:extLst>
                    <a:ext uri="{FF2B5EF4-FFF2-40B4-BE49-F238E27FC236}">
                      <a16:creationId xmlns:a16="http://schemas.microsoft.com/office/drawing/2014/main" id="{FF2DF561-379E-DDBB-A3D4-A7AE06D9763A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16" name="Image 15">
                    <a:extLst>
                      <a:ext uri="{FF2B5EF4-FFF2-40B4-BE49-F238E27FC236}">
                        <a16:creationId xmlns:a16="http://schemas.microsoft.com/office/drawing/2014/main" id="{33FD0806-4DA9-0158-25B7-4CCED8ABC07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0607660-79BF-ABD8-1626-B7E3F649CCC1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rtl="1">
                      <a:defRPr/>
                    </a:pPr>
                    <a:r>
                      <a:rPr lang="ar-MA" sz="1600" b="1" dirty="0">
                        <a:solidFill>
                          <a:srgbClr val="565F88"/>
                        </a:solidFill>
                        <a:latin typeface="Calibri" panose="020F0502020204030204"/>
                        <a:cs typeface="Arial" panose="020B0604020202020204" pitchFamily="34" charset="0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2CD561B2-6428-FB15-6228-636F195D7B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7443523-3BB9-FB50-CF47-E94C43A292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B5C8F17-B0FF-93A1-9E9F-6C515CF83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8630951-B600-5A37-70D1-CC9854F8667F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66A08AFA-C751-4516-3F3D-AB4045388C06}"/>
              </a:ext>
            </a:extLst>
          </p:cNvPr>
          <p:cNvSpPr txBox="1"/>
          <p:nvPr/>
        </p:nvSpPr>
        <p:spPr>
          <a:xfrm>
            <a:off x="1007706" y="2891827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4000" b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اَلْخَوْفُ يُفيدُ في ٱلْحِفاظِ على ٱلطّولِ.</a:t>
            </a:r>
            <a:endParaRPr lang="ar-MA" sz="40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770509-C297-56CD-0939-4ECD9790B35F}"/>
              </a:ext>
            </a:extLst>
          </p:cNvPr>
          <p:cNvSpPr txBox="1"/>
          <p:nvPr/>
        </p:nvSpPr>
        <p:spPr>
          <a:xfrm>
            <a:off x="1007706" y="5461451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 يَنْتَهِ إِلى أَيَّةِ نَتيجَةٍ.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C059E3-A729-C008-CC50-5728BC01EAC7}"/>
              </a:ext>
            </a:extLst>
          </p:cNvPr>
          <p:cNvSpPr txBox="1"/>
          <p:nvPr/>
        </p:nvSpPr>
        <p:spPr>
          <a:xfrm>
            <a:off x="1007706" y="4612399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قيمَةُ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ٱلْأَشْياءِ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تَكْمُنُ في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ٱلنَّفْعِ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تُقَدِّمُهُ.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98D1EE0-B4B2-819A-309F-01165E8A4DF9}"/>
              </a:ext>
            </a:extLst>
          </p:cNvPr>
          <p:cNvSpPr txBox="1"/>
          <p:nvPr/>
        </p:nvSpPr>
        <p:spPr>
          <a:xfrm>
            <a:off x="1007706" y="3752113"/>
            <a:ext cx="5345984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حاجَةَ لِلْعَمَلِ لِكَيْ تَكونَ لِلشَّيْءِ قيمَةٌ.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E683F92-9456-2280-3455-CC57EEA16A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9023" y="2973034"/>
            <a:ext cx="545472" cy="545472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B833D7A-268F-289B-6F83-3DA9D12061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9023" y="3868906"/>
            <a:ext cx="545472" cy="545472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65D77B-638A-DAA1-3311-F3F248250C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3690" y="4683571"/>
            <a:ext cx="545472" cy="545472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9B11A4B-7A0B-AE21-0121-D89520601A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3690" y="5556528"/>
            <a:ext cx="545472" cy="54547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7602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4587" y="12238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7003621" y="1509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471130" y="1534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A9DB41B-249A-C5FA-9BC4-B81EFD347AB2}"/>
              </a:ext>
            </a:extLst>
          </p:cNvPr>
          <p:cNvGrpSpPr/>
          <p:nvPr/>
        </p:nvGrpSpPr>
        <p:grpSpPr>
          <a:xfrm>
            <a:off x="1751620" y="114669"/>
            <a:ext cx="4880139" cy="319286"/>
            <a:chOff x="1751620" y="114669"/>
            <a:chExt cx="4880139" cy="31928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8CD2A7-06B9-621B-BDFD-F3665A00FB12}"/>
                </a:ext>
              </a:extLst>
            </p:cNvPr>
            <p:cNvGrpSpPr/>
            <p:nvPr/>
          </p:nvGrpSpPr>
          <p:grpSpPr>
            <a:xfrm>
              <a:off x="1751620" y="114669"/>
              <a:ext cx="3342722" cy="319286"/>
              <a:chOff x="1424077" y="122384"/>
              <a:chExt cx="3342722" cy="319286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BF34551C-21D3-E7E2-802F-E288C4507B19}"/>
                  </a:ext>
                </a:extLst>
              </p:cNvPr>
              <p:cNvGrpSpPr/>
              <p:nvPr/>
            </p:nvGrpSpPr>
            <p:grpSpPr>
              <a:xfrm>
                <a:off x="1913149" y="126807"/>
                <a:ext cx="2853650" cy="288000"/>
                <a:chOff x="1903818" y="126807"/>
                <a:chExt cx="2853650" cy="288000"/>
              </a:xfrm>
            </p:grpSpPr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5603D99C-4F61-7C56-263B-FDA79C344E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8" name="Groupe 17">
                  <a:extLst>
                    <a:ext uri="{FF2B5EF4-FFF2-40B4-BE49-F238E27FC236}">
                      <a16:creationId xmlns:a16="http://schemas.microsoft.com/office/drawing/2014/main" id="{FBD2957B-51A0-DFAB-E77B-6716A1150F02}"/>
                    </a:ext>
                  </a:extLst>
                </p:cNvPr>
                <p:cNvGrpSpPr/>
                <p:nvPr/>
              </p:nvGrpSpPr>
              <p:grpSpPr>
                <a:xfrm>
                  <a:off x="1903818" y="126807"/>
                  <a:ext cx="2853650" cy="288000"/>
                  <a:chOff x="1903818" y="126807"/>
                  <a:chExt cx="2853650" cy="288000"/>
                </a:xfrm>
              </p:grpSpPr>
              <p:pic>
                <p:nvPicPr>
                  <p:cNvPr id="20" name="Image 19">
                    <a:extLst>
                      <a:ext uri="{FF2B5EF4-FFF2-40B4-BE49-F238E27FC236}">
                        <a16:creationId xmlns:a16="http://schemas.microsoft.com/office/drawing/2014/main" id="{241B92D7-0571-B09E-1644-8A90D5C109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479399" y="131695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A9F8173D-464F-E2A2-2FE0-8FD482D9D9B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  <a:alpha val="2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rPr>
                      <a:t>قراءة إثرائية</a:t>
                    </a:r>
                  </a:p>
                </p:txBody>
              </p:sp>
            </p:grp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D450F5E-3858-0FD2-4061-11F988FE71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24077" y="163601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DF64212-97A7-2BFD-C856-0CEB30468A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82970" y="122384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</p:grp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F4AD7A1-9223-BD2C-3AB1-2937C745C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53690" y="12238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DAAC6A-BA72-CC4E-B950-3D8BEB21697F}"/>
                </a:ext>
              </a:extLst>
            </p:cNvPr>
            <p:cNvSpPr>
              <a:spLocks/>
            </p:cNvSpPr>
            <p:nvPr/>
          </p:nvSpPr>
          <p:spPr>
            <a:xfrm>
              <a:off x="4975798" y="13169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CFA2EC2-3F8E-15FB-E689-206F8D41A9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Espace réservé pour une image  3">
            <a:extLst>
              <a:ext uri="{FF2B5EF4-FFF2-40B4-BE49-F238E27FC236}">
                <a16:creationId xmlns:a16="http://schemas.microsoft.com/office/drawing/2014/main" id="{B602C43C-D11B-82FF-6275-6699D1E57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12183" y="2367171"/>
            <a:ext cx="828000" cy="8279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3E53231-C49C-ED30-CF86-5BF5CF2B1940}"/>
              </a:ext>
            </a:extLst>
          </p:cNvPr>
          <p:cNvSpPr txBox="1"/>
          <p:nvPr/>
        </p:nvSpPr>
        <p:spPr>
          <a:xfrm>
            <a:off x="1264256" y="2367171"/>
            <a:ext cx="4587903" cy="14465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قِصَّةً تَتَضَمَّنُ بِدايَةً وَوَسَطاً وَنِهايَةً.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7A9444-F486-F0C7-0E25-D5F1237B366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3120" y="13177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B1D7ED-4CFD-45E2-A939-9599C8814C98}"/>
              </a:ext>
            </a:extLst>
          </p:cNvPr>
          <p:cNvSpPr>
            <a:spLocks/>
          </p:cNvSpPr>
          <p:nvPr/>
        </p:nvSpPr>
        <p:spPr>
          <a:xfrm>
            <a:off x="432312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926B1D5-38C8-004C-86FE-3D141E615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1C7837-3C06-01BD-30E6-20EB24709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0DD5A6-FB88-CFFC-3543-3587C0D917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3120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8C6D2B-4227-C6AF-1578-E7225B3E6F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1AC0B5-A10D-3E90-F703-3B81CE54EE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86E01-9EB8-D754-3A6C-7FBF006EF3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57A435-38BA-257E-56B9-89041A277A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638C37-E382-7392-2AF5-8CEA76111D33}"/>
              </a:ext>
            </a:extLst>
          </p:cNvPr>
          <p:cNvSpPr>
            <a:spLocks/>
          </p:cNvSpPr>
          <p:nvPr/>
        </p:nvSpPr>
        <p:spPr>
          <a:xfrm>
            <a:off x="432312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0568C2-F30D-9992-2449-A9C1F4227F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FB7F6-B10D-9CE8-5493-FC69898E0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5047CDA-9070-B677-984D-4217134C7741}"/>
              </a:ext>
            </a:extLst>
          </p:cNvPr>
          <p:cNvSpPr txBox="1"/>
          <p:nvPr/>
        </p:nvSpPr>
        <p:spPr>
          <a:xfrm>
            <a:off x="1838130" y="2836506"/>
            <a:ext cx="5187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ملحق: قصة "قلم الرصاص"</a:t>
            </a:r>
          </a:p>
        </p:txBody>
      </p:sp>
    </p:spTree>
    <p:extLst>
      <p:ext uri="{BB962C8B-B14F-4D97-AF65-F5344CB8AC3E}">
        <p14:creationId xmlns:p14="http://schemas.microsoft.com/office/powerpoint/2010/main" val="335705438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CB16C-C0F3-5D83-A8CC-BE9C7EC7C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4CDC665-D2BE-9D53-DA03-67D13F517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04" y="914400"/>
            <a:ext cx="8612155" cy="561702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4428746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360DE-DBD2-D550-5BD4-A95B3237E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3F30DC-56A4-F3D9-6640-F813F9816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61" y="877077"/>
            <a:ext cx="8649478" cy="567301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1550849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FFC2F-4D4A-716E-3A73-87C89E46B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852E30B-9E90-E719-37A0-20BFE52FE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47" y="975454"/>
            <a:ext cx="8361177" cy="14174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858475-7768-8CBC-3E24-08B0A2653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47" y="4192618"/>
            <a:ext cx="8068024" cy="214902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43FDEC-4B71-E9FE-DDB6-D5326BB90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47" y="2392897"/>
            <a:ext cx="5392630" cy="275307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8796572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16421</TotalTime>
  <Words>1393</Words>
  <Application>Microsoft Office PowerPoint</Application>
  <PresentationFormat>Affichage à l'écran (4:3)</PresentationFormat>
  <Paragraphs>347</Paragraphs>
  <Slides>52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52</vt:i4>
      </vt:variant>
    </vt:vector>
  </HeadingPairs>
  <TitlesOfParts>
    <vt:vector size="70" baseType="lpstr">
      <vt:lpstr>Dosis Medium</vt:lpstr>
      <vt:lpstr>Calibri Light</vt:lpstr>
      <vt:lpstr>Dosis</vt:lpstr>
      <vt:lpstr>Wingdings</vt:lpstr>
      <vt:lpstr>Calibri</vt:lpstr>
      <vt:lpstr>Dosis ExtraBold</vt:lpstr>
      <vt:lpstr>Microsoft Uighur</vt:lpstr>
      <vt:lpstr>Dosis SemiBold</vt:lpstr>
      <vt:lpstr>Arial</vt:lpstr>
      <vt:lpstr>Modern Love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افتتاح الحصة nv</vt:lpstr>
      <vt:lpstr>Présentation PowerPoint</vt:lpstr>
      <vt:lpstr>تنظيم حصص الأسبوع</vt:lpstr>
      <vt:lpstr>هيكلة حصة اليوم</vt:lpstr>
      <vt:lpstr>عند نهاية الحصة</vt:lpstr>
      <vt:lpstr> مرحبا بكم. سننطلق في حصة اللغة العربية.</vt:lpstr>
      <vt:lpstr>من يذكر بسلوكات يحترمها كل متعلم (ة) خلال الحصة؟</vt:lpstr>
      <vt:lpstr>ضعوا اللوحة والكراسة في القمطر.</vt:lpstr>
      <vt:lpstr>قــــراءة</vt:lpstr>
      <vt:lpstr>الآن ستقرؤون نصا وتجيبون عن أسئلة. افتحوا كراساتكم على الصفحة 136. </vt:lpstr>
      <vt:lpstr>سأقرأ النص، ضعوا أصابعكم تحت كل كلمة أقرؤها.  </vt:lpstr>
      <vt:lpstr>سأعين من يقرأ النص : الأولى فاطمة، الثاني أحمد. منح الفرصة للفئة المتعثرة والحرص على احترام شروط القراءة بطلاقة.</vt:lpstr>
      <vt:lpstr>سأعين تلاميذ آخرين للقراءة. بعدها تجيبون عن السؤال.</vt:lpstr>
      <vt:lpstr>الآن على كراساتكم ص 136. أتمموا الجدول انطلاقا من النص. </vt:lpstr>
      <vt:lpstr>نصحح. ما ضد كلمة "الرطوبة"؟ "تنخفض"؟  ...  ما جمع "ماء"؟ ...              هل أنتم متفقون؟</vt:lpstr>
      <vt:lpstr>من يقرأ السؤال الثاني؟ السؤال الثالث؟ ... ما المطلوب؟</vt:lpstr>
      <vt:lpstr>أنجزوا بالعودة إلى النص. ثلاث دقائق.</vt:lpstr>
      <vt:lpstr>نصحح. من يقرأ السؤال؟ من يجيب؟ هل تتفقون؟</vt:lpstr>
      <vt:lpstr>انتبهوا للتصحيح.</vt:lpstr>
      <vt:lpstr>خذوا الصفحة 137. من يقرأ التعليمة 1؟ الثانية؟ ما المطلوب؟ أنجزوا.</vt:lpstr>
      <vt:lpstr>أنجزوا.  التنقل لرصد الصعوبات التي ستكون موضوع دعم أثناء التصحيح على السبورة.</vt:lpstr>
      <vt:lpstr>نستمع ثم ننشد. </vt:lpstr>
      <vt:lpstr>إنتاج كتابي</vt:lpstr>
      <vt:lpstr>سنواصل اليوم التدرب على ترتيب قصة. </vt:lpstr>
      <vt:lpstr>نتذكر كيف نرتب قصة انطلاقا من مقاطعها. من يقرأ؟</vt:lpstr>
      <vt:lpstr>خذوا الواجب المنزلي.</vt:lpstr>
      <vt:lpstr>خذوا دقيقتين لمراجعة إنتاجاتكم. سأتنقل لأتحقق من إنجازكم للنشاط. يتم تسجيل الأخطاء لاستثمارها أثناء التصحيح.</vt:lpstr>
      <vt:lpstr>نصحح. سأعين من يقرأ المقاطع. تابعوا</vt:lpstr>
      <vt:lpstr>من يحدد مقطع البداية؟ لماذا؟ ...</vt:lpstr>
      <vt:lpstr>انتبهوا للتصحيح.</vt:lpstr>
      <vt:lpstr>من يقرأ القصة مرتبة؟ </vt:lpstr>
      <vt:lpstr>خذوا الصفحة 137. اقرؤوا مقاطع القصة ثم رتبوها. يمر الأستاذ بين الصفوف ويصحح كتابيا.</vt:lpstr>
      <vt:lpstr>قــــراءة إثرائية</vt:lpstr>
      <vt:lpstr>ستقرؤون اليوم قصة شيقة بعنوان (قلم الرصاص) وتناقشون مضمونها.</vt:lpstr>
      <vt:lpstr>خذوا كراسات نصوصي القرائية ص 13. حددوا عدد صفحات هذه القصة. من يجيب؟</vt:lpstr>
      <vt:lpstr>لاحظوا الصور والعنوان ثم اكتبوا توقعاتكم حول مضمون القصة.</vt:lpstr>
      <vt:lpstr>سأعين من يتقاسم توقعه؟ ما الذي جعلك تتوقع ذلك؟</vt:lpstr>
      <vt:lpstr>الآن، على الصفحتين 13 و14، اقرؤا القصة قراءة هامسة وتحققوا من توقعاتكم. 5 دقائق.</vt:lpstr>
      <vt:lpstr>Présentation PowerPoint</vt:lpstr>
      <vt:lpstr>Présentation PowerPoint</vt:lpstr>
      <vt:lpstr>نمر الآن إلى التدرب على الإجابة عن أسئلة ثم مناقشة القصة. الإجابات تكون بجمل تامة.</vt:lpstr>
      <vt:lpstr>أجوبة.</vt:lpstr>
      <vt:lpstr>من يقرأ السؤال التالي؟ فكروا في الإجابة.</vt:lpstr>
      <vt:lpstr>من يجيب؟ ما الذي يدل على ذلك في القصة؟</vt:lpstr>
      <vt:lpstr>من يعيد تقديم الجواب في جملة تامة؟</vt:lpstr>
      <vt:lpstr>الفائزون بنجمة السلوك هم: </vt:lpstr>
      <vt:lpstr>اختتام الحصة</vt:lpstr>
      <vt:lpstr>سجلوا الواجب المنزلي.</vt:lpstr>
      <vt:lpstr>إلى اللقاء في الحصة المقبلة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HASSAN.OUMEZIANE</cp:lastModifiedBy>
  <cp:revision>160</cp:revision>
  <dcterms:created xsi:type="dcterms:W3CDTF">2023-09-20T21:35:22Z</dcterms:created>
  <dcterms:modified xsi:type="dcterms:W3CDTF">2026-05-12T11:36:59Z</dcterms:modified>
</cp:coreProperties>
</file>