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76"/>
  </p:notesMasterIdLst>
  <p:sldIdLst>
    <p:sldId id="2147482758" r:id="rId9"/>
    <p:sldId id="2147482471" r:id="rId10"/>
    <p:sldId id="2147482473" r:id="rId11"/>
    <p:sldId id="2147482693" r:id="rId12"/>
    <p:sldId id="2147482691" r:id="rId13"/>
    <p:sldId id="2134806141" r:id="rId14"/>
    <p:sldId id="2147482705" r:id="rId15"/>
    <p:sldId id="2134806601" r:id="rId16"/>
    <p:sldId id="2147482481" r:id="rId17"/>
    <p:sldId id="2147482804" r:id="rId18"/>
    <p:sldId id="2147482526" r:id="rId19"/>
    <p:sldId id="2147482806" r:id="rId20"/>
    <p:sldId id="2147482897" r:id="rId21"/>
    <p:sldId id="2147482704" r:id="rId22"/>
    <p:sldId id="2147482732" r:id="rId23"/>
    <p:sldId id="2147482898" r:id="rId24"/>
    <p:sldId id="2147482871" r:id="rId25"/>
    <p:sldId id="2147482901" r:id="rId26"/>
    <p:sldId id="2147482899" r:id="rId27"/>
    <p:sldId id="2147482903" r:id="rId28"/>
    <p:sldId id="2147482900" r:id="rId29"/>
    <p:sldId id="2147482904" r:id="rId30"/>
    <p:sldId id="2147482873" r:id="rId31"/>
    <p:sldId id="2147482874" r:id="rId32"/>
    <p:sldId id="2147482876" r:id="rId33"/>
    <p:sldId id="2147482875" r:id="rId34"/>
    <p:sldId id="2147482905" r:id="rId35"/>
    <p:sldId id="2147482906" r:id="rId36"/>
    <p:sldId id="2147482907" r:id="rId37"/>
    <p:sldId id="2147482908" r:id="rId38"/>
    <p:sldId id="2147482909" r:id="rId39"/>
    <p:sldId id="2147482910" r:id="rId40"/>
    <p:sldId id="2147482779" r:id="rId41"/>
    <p:sldId id="2147482818" r:id="rId42"/>
    <p:sldId id="2147482911" r:id="rId43"/>
    <p:sldId id="2147482780" r:id="rId44"/>
    <p:sldId id="2147482912" r:id="rId45"/>
    <p:sldId id="2147482913" r:id="rId46"/>
    <p:sldId id="2147482777" r:id="rId47"/>
    <p:sldId id="2147482914" r:id="rId48"/>
    <p:sldId id="2147482778" r:id="rId49"/>
    <p:sldId id="2147482476" r:id="rId50"/>
    <p:sldId id="2134806689" r:id="rId51"/>
    <p:sldId id="2147482854" r:id="rId52"/>
    <p:sldId id="2147482915" r:id="rId53"/>
    <p:sldId id="2147482925" r:id="rId54"/>
    <p:sldId id="2147482926" r:id="rId55"/>
    <p:sldId id="2147482927" r:id="rId56"/>
    <p:sldId id="2147482824" r:id="rId57"/>
    <p:sldId id="2147482916" r:id="rId58"/>
    <p:sldId id="2147482917" r:id="rId59"/>
    <p:sldId id="2147482918" r:id="rId60"/>
    <p:sldId id="2147482919" r:id="rId61"/>
    <p:sldId id="2147482920" r:id="rId62"/>
    <p:sldId id="2147482921" r:id="rId63"/>
    <p:sldId id="2147482928" r:id="rId64"/>
    <p:sldId id="2147482929" r:id="rId65"/>
    <p:sldId id="2147482783" r:id="rId66"/>
    <p:sldId id="2147482930" r:id="rId67"/>
    <p:sldId id="2147482923" r:id="rId68"/>
    <p:sldId id="2147482784" r:id="rId69"/>
    <p:sldId id="2147482856" r:id="rId70"/>
    <p:sldId id="2147482924" r:id="rId71"/>
    <p:sldId id="2147482703" r:id="rId72"/>
    <p:sldId id="2134806870" r:id="rId73"/>
    <p:sldId id="2147482524" r:id="rId74"/>
    <p:sldId id="2134806941" r:id="rId75"/>
  </p:sldIdLst>
  <p:sldSz cx="9144000" cy="6858000" type="screen4x3"/>
  <p:notesSz cx="6858000" cy="9144000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bold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97B2"/>
    <a:srgbClr val="FFFFFF"/>
    <a:srgbClr val="FCFDFD"/>
    <a:srgbClr val="F6F6F6"/>
    <a:srgbClr val="F9FCFC"/>
    <a:srgbClr val="498BA2"/>
    <a:srgbClr val="257390"/>
    <a:srgbClr val="D6E9EA"/>
    <a:srgbClr val="76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8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8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4.fntdata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7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theme" Target="theme/theme1.xml"/><Relationship Id="rId61" Type="http://schemas.openxmlformats.org/officeDocument/2006/relationships/slide" Target="slides/slide53.xml"/><Relationship Id="rId8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hdphoto" Target="../media/hdphoto1.wdp"/><Relationship Id="rId7" Type="http://schemas.microsoft.com/office/2007/relationships/hdphoto" Target="../media/hdphoto7.wdp"/><Relationship Id="rId12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microsoft.com/office/2007/relationships/hdphoto" Target="../media/hdphoto6.wdp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39.jpe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59719BF-C839-8844-3959-C046F6DC3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7658"/>
            <a:ext cx="9144000" cy="687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8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/>
              <a:t>قراءة إثرائية 25 د</a:t>
            </a:r>
            <a:endParaRPr lang="ar-M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  (40د)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الإنتاج الكتابي (35د)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57AC55-454C-4B04-AE73-C745845F7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3043130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9D41D6-3C0B-AB4B-3B0E-8962CFFE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354" y="3100150"/>
            <a:ext cx="53634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35A04A-1963-66B3-D2A8-1A5840794778}"/>
              </a:ext>
            </a:extLst>
          </p:cNvPr>
          <p:cNvSpPr txBox="1"/>
          <p:nvPr/>
        </p:nvSpPr>
        <p:spPr>
          <a:xfrm>
            <a:off x="5680328" y="3055676"/>
            <a:ext cx="958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BCC5E1B-36D1-B19B-0DE4-2DE8A87A2614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تحويل الأفعال مع الضمائر (1)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4319916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59150" y="4376936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058362" y="4332462"/>
            <a:ext cx="1580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ترتيب قصة</a:t>
            </a: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886A91-905D-F54B-3EC0-46AAB1B20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572169"/>
            <a:ext cx="5472000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2122822" y="20725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طلاقة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763409" y="1733980"/>
            <a:ext cx="1875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4741" y="1784265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ACB17038-86AB-F318-19A6-40B2A5130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586265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DD8803AF-9D84-AC6B-522A-3A0883F609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2902284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B928D1F6-1366-364B-A1A1-699BEF70670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21372" y="415573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9124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9918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بطلاقة؛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تحويل الأفعال حسب الضمائر في الماضي والمضارع والأمر؛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ترتيب قصة.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AF0F60-53BC-7E7B-BC50-42D94B095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3B967-7237-9F9E-B9D9-E7DF453D6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414B16-7E63-F7EF-5ADC-6B4BE2D33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7F575D-B778-76C1-A680-B46FBA5B97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C2FAA9-38BC-6DD4-376B-CB0A6AA2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27DE-793A-7A7D-05B4-355D52DB0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قـــــــر</a:t>
            </a:r>
            <a:r>
              <a:rPr kumimoji="0" lang="tzm-Arab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8EB39-C4DC-D100-E073-32A48E5BD0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5AC85-F704-C4C1-7106-9CAD514479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يذكر 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انتاج 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774817" y="4824768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6353D1D-13DD-8ABD-BDD6-653C5F7C33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5C4C24-474E-8374-D13F-749AD21E4A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9132" y="1704227"/>
            <a:ext cx="5085117" cy="291973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A7B666-0498-4B26-7B26-ECFFFEACAC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131" y="4632620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8032249" y="738000"/>
            <a:ext cx="792000" cy="792000"/>
            <a:chOff x="498143" y="776756"/>
            <a:chExt cx="792000" cy="792000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85DF814-36E0-4E05-203E-B132EA284A3B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4F268FAB-5591-6EE5-CF42-5714CBC4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F3032343-C984-2689-99A9-0471E933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04D9429D-790F-D5D1-DE52-0D7333F12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Image 70">
              <a:extLst>
                <a:ext uri="{FF2B5EF4-FFF2-40B4-BE49-F238E27FC236}">
                  <a16:creationId xmlns:a16="http://schemas.microsoft.com/office/drawing/2014/main" id="{83FF5149-0CCB-A8B6-C21E-9CEB5FCD9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C72691B-79CE-598F-F00C-25D199BC479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29FDB2A-F623-22B7-2E85-EFE4B6A0FF6A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2B3E9F-BABE-5A3C-55F2-062656ACEAAD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C84A45-83E0-FCF3-F365-B6B9CE52DDDF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  <p:pic>
        <p:nvPicPr>
          <p:cNvPr id="6" name="rangement">
            <a:hlinkClick r:id="" action="ppaction://media"/>
            <a:extLst>
              <a:ext uri="{FF2B5EF4-FFF2-40B4-BE49-F238E27FC236}">
                <a16:creationId xmlns:a16="http://schemas.microsoft.com/office/drawing/2014/main" id="{4B102669-5BA3-2F37-484C-15C690715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نبدأ بتحدي الطلاقة. ستقرؤون فقرة جديدة بعدها سأطرح عليكم أسئلة للفهم.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E8E79A-1B49-5618-297E-C73DE11E63E2}"/>
              </a:ext>
            </a:extLst>
          </p:cNvPr>
          <p:cNvSpPr txBox="1"/>
          <p:nvPr/>
        </p:nvSpPr>
        <p:spPr>
          <a:xfrm>
            <a:off x="3223682" y="3013501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E82CFF3-F5E6-3F72-87F3-1434A6E20D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CE50E-2C4E-C47C-38A0-1078B9E2A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40BB5-3480-26FA-BCE1-473A548DE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 (خمسة تلاميذ)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تناقش الأخطاء بعد كل قراءة وتوضح كيفية تجاوزها.</a:t>
            </a:r>
            <a:endParaRPr lang="a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D5D3BC-85C8-277E-BEEF-96D4E968C1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5CE157-D147-1EB4-60D3-12C8566787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BEFEC5-1E12-2AC0-37AC-CA160D0BC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D4F4EF-FCFC-83C6-534B-74488910F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0DE1D2-A165-9939-4D69-EA785520454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C1FE58-A4BA-FBE5-DAB5-3D90AC8756F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B9296D-7124-BC60-4FCF-76A5D1FD954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879E3A-7DBB-659D-37E8-CDE28D1BD21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14E4A8C6-A917-D379-3EE2-39ED13950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4AAEC0B-CA8E-6054-6D4A-D3FD967AADE7}"/>
              </a:ext>
            </a:extLst>
          </p:cNvPr>
          <p:cNvSpPr/>
          <p:nvPr/>
        </p:nvSpPr>
        <p:spPr>
          <a:xfrm>
            <a:off x="448314" y="1844367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اَلْإِبْداعُ لا يَقْتَصِرُ عَلى ٱلرَّسْمِ أَوِ ٱلْقِراءَةِ أَوِ ٱلْمُشارَكَةِ في ٱلْعُروضِ ٱلْفَنِّيَّةِ فَقَطْ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بَلْ يُمْكِنُ أَنْ نَكونَ مُبْدِعينَ كَذٰلِكَ في مَجالاتٍ أُخْرى كَثيرَ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ةٍ. 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يُمْكِنُ عَلى سَبيلِ ٱلْمِثالِ أَنْ نُبْدِعَ في ٱلْمُحافَظَةِ عَلى ٱلْماءِ فَنَبْتَكِرَ طُرُقاً جَديدَةً مِثْلَ جَمْعِ مِياهِ ٱلْأَمْطا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وَإِعادَةِ ٱسْتِعْمالِ بَعْضِ ٱلْمِياهِ في سَقْيِ ٱلنَّباتا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وَإِصْلاحِ ٱلصَّنابيرِ ٱلْمُسَرِّبَ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 لِلْماءِ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لَقَدْ أَبْدَعَ ٱلْإِنْسانُ عِنْدَما ٱبْتَكَرَ طَريقَةَ تَحْلِيَةِ ٱلْما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ءِ.</a:t>
            </a:r>
          </a:p>
        </p:txBody>
      </p:sp>
    </p:spTree>
    <p:extLst>
      <p:ext uri="{BB962C8B-B14F-4D97-AF65-F5344CB8AC3E}">
        <p14:creationId xmlns:p14="http://schemas.microsoft.com/office/powerpoint/2010/main" val="31997930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29F33-AD04-C17F-B971-B9710FA445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B5A606-07C4-7AE4-FDB6-59BC864BCF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48F9C0-119D-6AA0-B9F0-781E268CE6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87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56DC9-47BE-A5EE-8706-1044855D1171}"/>
              </a:ext>
            </a:extLst>
          </p:cNvPr>
          <p:cNvSpPr>
            <a:spLocks/>
          </p:cNvSpPr>
          <p:nvPr/>
        </p:nvSpPr>
        <p:spPr>
          <a:xfrm>
            <a:off x="2735091" y="1355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F30F6D-9F67-738C-8D22-1C78B7D849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5DC743D-FEC6-47CE-A908-D247B085B7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7EB8-A54C-9686-44F1-119501388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DE204FB-F341-5994-CC2E-564EE316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التالي؟ ما المطلوب؟ فكروا في الإجابة.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1D53E4-E09D-C5BC-E9C9-3603C4FB06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8BB081-B7F5-762E-F842-2032D7D425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A24852-B485-06FD-12CA-6564B8A9FA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AE6AD3-CCE8-7F2C-FD2E-0AE75DBA2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4DCDF7-DBCE-FE5A-F020-218A919FFD8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5FDD02-107A-5761-4D88-D76E331E925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93D53-58F2-DD91-1271-54A2EE756E3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679C0B-DF05-DD08-7A89-8FA3FCC4087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B928A8-B8B0-826D-977E-FC136716BC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0B1E85-B9EB-2705-D49A-4365103AA88E}"/>
              </a:ext>
            </a:extLst>
          </p:cNvPr>
          <p:cNvSpPr/>
          <p:nvPr/>
        </p:nvSpPr>
        <p:spPr>
          <a:xfrm>
            <a:off x="600681" y="1552627"/>
            <a:ext cx="7441035" cy="723904"/>
          </a:xfrm>
          <a:custGeom>
            <a:avLst/>
            <a:gdLst>
              <a:gd name="csX0" fmla="*/ 0 w 7441035"/>
              <a:gd name="csY0" fmla="*/ 120653 h 723904"/>
              <a:gd name="csX1" fmla="*/ 120653 w 7441035"/>
              <a:gd name="csY1" fmla="*/ 0 h 723904"/>
              <a:gd name="csX2" fmla="*/ 703177 w 7441035"/>
              <a:gd name="csY2" fmla="*/ 0 h 723904"/>
              <a:gd name="csX3" fmla="*/ 1141705 w 7441035"/>
              <a:gd name="csY3" fmla="*/ 0 h 723904"/>
              <a:gd name="csX4" fmla="*/ 1796226 w 7441035"/>
              <a:gd name="csY4" fmla="*/ 0 h 723904"/>
              <a:gd name="csX5" fmla="*/ 2522744 w 7441035"/>
              <a:gd name="csY5" fmla="*/ 0 h 723904"/>
              <a:gd name="csX6" fmla="*/ 3033271 w 7441035"/>
              <a:gd name="csY6" fmla="*/ 0 h 723904"/>
              <a:gd name="csX7" fmla="*/ 3831786 w 7441035"/>
              <a:gd name="csY7" fmla="*/ 0 h 723904"/>
              <a:gd name="csX8" fmla="*/ 4558304 w 7441035"/>
              <a:gd name="csY8" fmla="*/ 0 h 723904"/>
              <a:gd name="csX9" fmla="*/ 5068830 w 7441035"/>
              <a:gd name="csY9" fmla="*/ 0 h 723904"/>
              <a:gd name="csX10" fmla="*/ 5579357 w 7441035"/>
              <a:gd name="csY10" fmla="*/ 0 h 723904"/>
              <a:gd name="csX11" fmla="*/ 6377872 w 7441035"/>
              <a:gd name="csY11" fmla="*/ 0 h 723904"/>
              <a:gd name="csX12" fmla="*/ 7320382 w 7441035"/>
              <a:gd name="csY12" fmla="*/ 0 h 723904"/>
              <a:gd name="csX13" fmla="*/ 7441035 w 7441035"/>
              <a:gd name="csY13" fmla="*/ 120653 h 723904"/>
              <a:gd name="csX14" fmla="*/ 7441035 w 7441035"/>
              <a:gd name="csY14" fmla="*/ 603251 h 723904"/>
              <a:gd name="csX15" fmla="*/ 7320382 w 7441035"/>
              <a:gd name="csY15" fmla="*/ 723904 h 723904"/>
              <a:gd name="csX16" fmla="*/ 6737858 w 7441035"/>
              <a:gd name="csY16" fmla="*/ 723904 h 723904"/>
              <a:gd name="csX17" fmla="*/ 6227332 w 7441035"/>
              <a:gd name="csY17" fmla="*/ 723904 h 723904"/>
              <a:gd name="csX18" fmla="*/ 5716806 w 7441035"/>
              <a:gd name="csY18" fmla="*/ 723904 h 723904"/>
              <a:gd name="csX19" fmla="*/ 5278277 w 7441035"/>
              <a:gd name="csY19" fmla="*/ 723904 h 723904"/>
              <a:gd name="csX20" fmla="*/ 4479762 w 7441035"/>
              <a:gd name="csY20" fmla="*/ 723904 h 723904"/>
              <a:gd name="csX21" fmla="*/ 3897238 w 7441035"/>
              <a:gd name="csY21" fmla="*/ 723904 h 723904"/>
              <a:gd name="csX22" fmla="*/ 3458709 w 7441035"/>
              <a:gd name="csY22" fmla="*/ 723904 h 723904"/>
              <a:gd name="csX23" fmla="*/ 2948183 w 7441035"/>
              <a:gd name="csY23" fmla="*/ 723904 h 723904"/>
              <a:gd name="csX24" fmla="*/ 2149668 w 7441035"/>
              <a:gd name="csY24" fmla="*/ 723904 h 723904"/>
              <a:gd name="csX25" fmla="*/ 1423149 w 7441035"/>
              <a:gd name="csY25" fmla="*/ 723904 h 723904"/>
              <a:gd name="csX26" fmla="*/ 696631 w 7441035"/>
              <a:gd name="csY26" fmla="*/ 723904 h 723904"/>
              <a:gd name="csX27" fmla="*/ 120653 w 7441035"/>
              <a:gd name="csY27" fmla="*/ 723904 h 723904"/>
              <a:gd name="csX28" fmla="*/ 0 w 7441035"/>
              <a:gd name="csY28" fmla="*/ 603251 h 723904"/>
              <a:gd name="csX29" fmla="*/ 0 w 7441035"/>
              <a:gd name="csY29" fmla="*/ 120653 h 7239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441035" h="723904" extrusionOk="0">
                <a:moveTo>
                  <a:pt x="0" y="120653"/>
                </a:moveTo>
                <a:cubicBezTo>
                  <a:pt x="7647" y="47096"/>
                  <a:pt x="58770" y="2014"/>
                  <a:pt x="120653" y="0"/>
                </a:cubicBezTo>
                <a:cubicBezTo>
                  <a:pt x="370646" y="-18331"/>
                  <a:pt x="550176" y="12849"/>
                  <a:pt x="703177" y="0"/>
                </a:cubicBezTo>
                <a:cubicBezTo>
                  <a:pt x="856178" y="-12849"/>
                  <a:pt x="947438" y="-6016"/>
                  <a:pt x="1141705" y="0"/>
                </a:cubicBezTo>
                <a:cubicBezTo>
                  <a:pt x="1335972" y="6016"/>
                  <a:pt x="1475260" y="13990"/>
                  <a:pt x="1796226" y="0"/>
                </a:cubicBezTo>
                <a:cubicBezTo>
                  <a:pt x="2117192" y="-13990"/>
                  <a:pt x="2210948" y="-11561"/>
                  <a:pt x="2522744" y="0"/>
                </a:cubicBezTo>
                <a:cubicBezTo>
                  <a:pt x="2834540" y="11561"/>
                  <a:pt x="2843287" y="16818"/>
                  <a:pt x="3033271" y="0"/>
                </a:cubicBezTo>
                <a:cubicBezTo>
                  <a:pt x="3223255" y="-16818"/>
                  <a:pt x="3661814" y="23819"/>
                  <a:pt x="3831786" y="0"/>
                </a:cubicBezTo>
                <a:cubicBezTo>
                  <a:pt x="4001758" y="-23819"/>
                  <a:pt x="4271134" y="-22563"/>
                  <a:pt x="4558304" y="0"/>
                </a:cubicBezTo>
                <a:cubicBezTo>
                  <a:pt x="4845474" y="22563"/>
                  <a:pt x="4904747" y="862"/>
                  <a:pt x="5068830" y="0"/>
                </a:cubicBezTo>
                <a:cubicBezTo>
                  <a:pt x="5232913" y="-862"/>
                  <a:pt x="5474134" y="-14433"/>
                  <a:pt x="5579357" y="0"/>
                </a:cubicBezTo>
                <a:cubicBezTo>
                  <a:pt x="5684580" y="14433"/>
                  <a:pt x="6126876" y="29633"/>
                  <a:pt x="6377872" y="0"/>
                </a:cubicBezTo>
                <a:cubicBezTo>
                  <a:pt x="6628869" y="-29633"/>
                  <a:pt x="6901389" y="-6903"/>
                  <a:pt x="7320382" y="0"/>
                </a:cubicBezTo>
                <a:cubicBezTo>
                  <a:pt x="7387374" y="5337"/>
                  <a:pt x="7433460" y="39782"/>
                  <a:pt x="7441035" y="120653"/>
                </a:cubicBezTo>
                <a:cubicBezTo>
                  <a:pt x="7457444" y="229332"/>
                  <a:pt x="7449194" y="506680"/>
                  <a:pt x="7441035" y="603251"/>
                </a:cubicBezTo>
                <a:cubicBezTo>
                  <a:pt x="7438795" y="671267"/>
                  <a:pt x="7390694" y="727651"/>
                  <a:pt x="7320382" y="723904"/>
                </a:cubicBezTo>
                <a:cubicBezTo>
                  <a:pt x="7065202" y="721784"/>
                  <a:pt x="7013773" y="696282"/>
                  <a:pt x="6737858" y="723904"/>
                </a:cubicBezTo>
                <a:cubicBezTo>
                  <a:pt x="6461943" y="751526"/>
                  <a:pt x="6369371" y="733059"/>
                  <a:pt x="6227332" y="723904"/>
                </a:cubicBezTo>
                <a:cubicBezTo>
                  <a:pt x="6085293" y="714749"/>
                  <a:pt x="5929065" y="717676"/>
                  <a:pt x="5716806" y="723904"/>
                </a:cubicBezTo>
                <a:cubicBezTo>
                  <a:pt x="5504547" y="730132"/>
                  <a:pt x="5488190" y="707165"/>
                  <a:pt x="5278277" y="723904"/>
                </a:cubicBezTo>
                <a:cubicBezTo>
                  <a:pt x="5068364" y="740643"/>
                  <a:pt x="4871359" y="741389"/>
                  <a:pt x="4479762" y="723904"/>
                </a:cubicBezTo>
                <a:cubicBezTo>
                  <a:pt x="4088165" y="706419"/>
                  <a:pt x="4136049" y="733873"/>
                  <a:pt x="3897238" y="723904"/>
                </a:cubicBezTo>
                <a:cubicBezTo>
                  <a:pt x="3658427" y="713935"/>
                  <a:pt x="3614260" y="708319"/>
                  <a:pt x="3458709" y="723904"/>
                </a:cubicBezTo>
                <a:cubicBezTo>
                  <a:pt x="3303158" y="739489"/>
                  <a:pt x="3121325" y="710873"/>
                  <a:pt x="2948183" y="723904"/>
                </a:cubicBezTo>
                <a:cubicBezTo>
                  <a:pt x="2775041" y="736935"/>
                  <a:pt x="2494259" y="743885"/>
                  <a:pt x="2149668" y="723904"/>
                </a:cubicBezTo>
                <a:cubicBezTo>
                  <a:pt x="1805078" y="703923"/>
                  <a:pt x="1623546" y="735205"/>
                  <a:pt x="1423149" y="723904"/>
                </a:cubicBezTo>
                <a:cubicBezTo>
                  <a:pt x="1222752" y="712603"/>
                  <a:pt x="938413" y="732258"/>
                  <a:pt x="696631" y="723904"/>
                </a:cubicBezTo>
                <a:cubicBezTo>
                  <a:pt x="454849" y="715550"/>
                  <a:pt x="285654" y="728115"/>
                  <a:pt x="120653" y="723904"/>
                </a:cubicBezTo>
                <a:cubicBezTo>
                  <a:pt x="55886" y="735276"/>
                  <a:pt x="6412" y="656766"/>
                  <a:pt x="0" y="603251"/>
                </a:cubicBezTo>
                <a:cubicBezTo>
                  <a:pt x="-4612" y="497467"/>
                  <a:pt x="-14567" y="310054"/>
                  <a:pt x="0" y="120653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هِيَ بَعْضُ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ٱلْحُلولِ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يُمْكِنُ إِبْداعُها لِلْمُحافَظَةِ عَلى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ٱلْماءِ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9C2C682-B62E-E194-AF74-88FDC6E736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680" y="2500854"/>
            <a:ext cx="7992813" cy="3787468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65891985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90985-791B-4D7D-3CAB-1F8BE10F6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4A9DBF3-6460-9880-C681-FAB09FF1C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صياغة الإجابة في جملة تامة؟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D11A44-5333-73C9-6D89-2A428DBDDE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2511BC-F54E-5F5C-4664-FCD46595D2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086A69-0A73-A3E7-3FEE-D51F4511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EA5E70-9885-8541-06B6-4D9484C616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D7AC44-CED9-30AC-3D7D-837379F15F7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3178E2-30E6-77D4-79A0-85B366099339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08E355-EA0C-3091-A673-31225F65E61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8DCD5C-3553-BE7A-4AA5-5839F64A53F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726DA16-AA43-9123-B875-FD8D359952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D160707-807D-41C6-5C71-9E0CD150F07C}"/>
              </a:ext>
            </a:extLst>
          </p:cNvPr>
          <p:cNvSpPr/>
          <p:nvPr/>
        </p:nvSpPr>
        <p:spPr>
          <a:xfrm>
            <a:off x="632373" y="1584000"/>
            <a:ext cx="7441035" cy="3028869"/>
          </a:xfrm>
          <a:custGeom>
            <a:avLst/>
            <a:gdLst>
              <a:gd name="csX0" fmla="*/ 0 w 7441035"/>
              <a:gd name="csY0" fmla="*/ 504822 h 3028869"/>
              <a:gd name="csX1" fmla="*/ 504822 w 7441035"/>
              <a:gd name="csY1" fmla="*/ 0 h 3028869"/>
              <a:gd name="csX2" fmla="*/ 1083647 w 7441035"/>
              <a:gd name="csY2" fmla="*/ 0 h 3028869"/>
              <a:gd name="csX3" fmla="*/ 1533845 w 7441035"/>
              <a:gd name="csY3" fmla="*/ 0 h 3028869"/>
              <a:gd name="csX4" fmla="*/ 2176984 w 7441035"/>
              <a:gd name="csY4" fmla="*/ 0 h 3028869"/>
              <a:gd name="csX5" fmla="*/ 2884437 w 7441035"/>
              <a:gd name="csY5" fmla="*/ 0 h 3028869"/>
              <a:gd name="csX6" fmla="*/ 3398948 w 7441035"/>
              <a:gd name="csY6" fmla="*/ 0 h 3028869"/>
              <a:gd name="csX7" fmla="*/ 4170715 w 7441035"/>
              <a:gd name="csY7" fmla="*/ 0 h 3028869"/>
              <a:gd name="csX8" fmla="*/ 4878168 w 7441035"/>
              <a:gd name="csY8" fmla="*/ 0 h 3028869"/>
              <a:gd name="csX9" fmla="*/ 5392679 w 7441035"/>
              <a:gd name="csY9" fmla="*/ 0 h 3028869"/>
              <a:gd name="csX10" fmla="*/ 5907190 w 7441035"/>
              <a:gd name="csY10" fmla="*/ 0 h 3028869"/>
              <a:gd name="csX11" fmla="*/ 6936213 w 7441035"/>
              <a:gd name="csY11" fmla="*/ 0 h 3028869"/>
              <a:gd name="csX12" fmla="*/ 7441035 w 7441035"/>
              <a:gd name="csY12" fmla="*/ 504822 h 3028869"/>
              <a:gd name="csX13" fmla="*/ 7441035 w 7441035"/>
              <a:gd name="csY13" fmla="*/ 1218282 h 3028869"/>
              <a:gd name="csX14" fmla="*/ 7441035 w 7441035"/>
              <a:gd name="csY14" fmla="*/ 1931741 h 3028869"/>
              <a:gd name="csX15" fmla="*/ 7441035 w 7441035"/>
              <a:gd name="csY15" fmla="*/ 2524047 h 3028869"/>
              <a:gd name="csX16" fmla="*/ 6936213 w 7441035"/>
              <a:gd name="csY16" fmla="*/ 3028869 h 3028869"/>
              <a:gd name="csX17" fmla="*/ 6421702 w 7441035"/>
              <a:gd name="csY17" fmla="*/ 3028869 h 3028869"/>
              <a:gd name="csX18" fmla="*/ 5907190 w 7441035"/>
              <a:gd name="csY18" fmla="*/ 3028869 h 3028869"/>
              <a:gd name="csX19" fmla="*/ 5456993 w 7441035"/>
              <a:gd name="csY19" fmla="*/ 3028869 h 3028869"/>
              <a:gd name="csX20" fmla="*/ 4685226 w 7441035"/>
              <a:gd name="csY20" fmla="*/ 3028869 h 3028869"/>
              <a:gd name="csX21" fmla="*/ 4106401 w 7441035"/>
              <a:gd name="csY21" fmla="*/ 3028869 h 3028869"/>
              <a:gd name="csX22" fmla="*/ 3656204 w 7441035"/>
              <a:gd name="csY22" fmla="*/ 3028869 h 3028869"/>
              <a:gd name="csX23" fmla="*/ 3141692 w 7441035"/>
              <a:gd name="csY23" fmla="*/ 3028869 h 3028869"/>
              <a:gd name="csX24" fmla="*/ 2369925 w 7441035"/>
              <a:gd name="csY24" fmla="*/ 3028869 h 3028869"/>
              <a:gd name="csX25" fmla="*/ 1662472 w 7441035"/>
              <a:gd name="csY25" fmla="*/ 3028869 h 3028869"/>
              <a:gd name="csX26" fmla="*/ 504822 w 7441035"/>
              <a:gd name="csY26" fmla="*/ 3028869 h 3028869"/>
              <a:gd name="csX27" fmla="*/ 0 w 7441035"/>
              <a:gd name="csY27" fmla="*/ 2524047 h 3028869"/>
              <a:gd name="csX28" fmla="*/ 0 w 7441035"/>
              <a:gd name="csY28" fmla="*/ 1810588 h 3028869"/>
              <a:gd name="csX29" fmla="*/ 0 w 7441035"/>
              <a:gd name="csY29" fmla="*/ 1117320 h 3028869"/>
              <a:gd name="csX30" fmla="*/ 0 w 7441035"/>
              <a:gd name="csY30" fmla="*/ 504822 h 30288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7441035" h="3028869" extrusionOk="0">
                <a:moveTo>
                  <a:pt x="0" y="504822"/>
                </a:moveTo>
                <a:cubicBezTo>
                  <a:pt x="50203" y="180576"/>
                  <a:pt x="261287" y="14950"/>
                  <a:pt x="504822" y="0"/>
                </a:cubicBezTo>
                <a:cubicBezTo>
                  <a:pt x="768550" y="-15283"/>
                  <a:pt x="879592" y="11376"/>
                  <a:pt x="1083647" y="0"/>
                </a:cubicBezTo>
                <a:cubicBezTo>
                  <a:pt x="1287703" y="-11376"/>
                  <a:pt x="1361791" y="17296"/>
                  <a:pt x="1533845" y="0"/>
                </a:cubicBezTo>
                <a:cubicBezTo>
                  <a:pt x="1705899" y="-17296"/>
                  <a:pt x="1979278" y="-6221"/>
                  <a:pt x="2176984" y="0"/>
                </a:cubicBezTo>
                <a:cubicBezTo>
                  <a:pt x="2374690" y="6221"/>
                  <a:pt x="2672595" y="15439"/>
                  <a:pt x="2884437" y="0"/>
                </a:cubicBezTo>
                <a:cubicBezTo>
                  <a:pt x="3096279" y="-15439"/>
                  <a:pt x="3175068" y="9685"/>
                  <a:pt x="3398948" y="0"/>
                </a:cubicBezTo>
                <a:cubicBezTo>
                  <a:pt x="3622828" y="-9685"/>
                  <a:pt x="3806051" y="-4597"/>
                  <a:pt x="4170715" y="0"/>
                </a:cubicBezTo>
                <a:cubicBezTo>
                  <a:pt x="4535379" y="4597"/>
                  <a:pt x="4597487" y="-16523"/>
                  <a:pt x="4878168" y="0"/>
                </a:cubicBezTo>
                <a:cubicBezTo>
                  <a:pt x="5158849" y="16523"/>
                  <a:pt x="5264071" y="6446"/>
                  <a:pt x="5392679" y="0"/>
                </a:cubicBezTo>
                <a:cubicBezTo>
                  <a:pt x="5521287" y="-6446"/>
                  <a:pt x="5741603" y="2835"/>
                  <a:pt x="5907190" y="0"/>
                </a:cubicBezTo>
                <a:cubicBezTo>
                  <a:pt x="6072777" y="-2835"/>
                  <a:pt x="6537940" y="-27792"/>
                  <a:pt x="6936213" y="0"/>
                </a:cubicBezTo>
                <a:cubicBezTo>
                  <a:pt x="7235057" y="-759"/>
                  <a:pt x="7424761" y="256047"/>
                  <a:pt x="7441035" y="504822"/>
                </a:cubicBezTo>
                <a:cubicBezTo>
                  <a:pt x="7456600" y="784687"/>
                  <a:pt x="7464493" y="975312"/>
                  <a:pt x="7441035" y="1218282"/>
                </a:cubicBezTo>
                <a:cubicBezTo>
                  <a:pt x="7417577" y="1461252"/>
                  <a:pt x="7431291" y="1756197"/>
                  <a:pt x="7441035" y="1931741"/>
                </a:cubicBezTo>
                <a:cubicBezTo>
                  <a:pt x="7450779" y="2107285"/>
                  <a:pt x="7454900" y="2359349"/>
                  <a:pt x="7441035" y="2524047"/>
                </a:cubicBezTo>
                <a:cubicBezTo>
                  <a:pt x="7467484" y="2784717"/>
                  <a:pt x="7226093" y="3005511"/>
                  <a:pt x="6936213" y="3028869"/>
                </a:cubicBezTo>
                <a:cubicBezTo>
                  <a:pt x="6709834" y="3010194"/>
                  <a:pt x="6543076" y="3021259"/>
                  <a:pt x="6421702" y="3028869"/>
                </a:cubicBezTo>
                <a:cubicBezTo>
                  <a:pt x="6300328" y="3036479"/>
                  <a:pt x="6129856" y="3032192"/>
                  <a:pt x="5907190" y="3028869"/>
                </a:cubicBezTo>
                <a:cubicBezTo>
                  <a:pt x="5684524" y="3025546"/>
                  <a:pt x="5655841" y="3007920"/>
                  <a:pt x="5456993" y="3028869"/>
                </a:cubicBezTo>
                <a:cubicBezTo>
                  <a:pt x="5258145" y="3049818"/>
                  <a:pt x="4884140" y="3033792"/>
                  <a:pt x="4685226" y="3028869"/>
                </a:cubicBezTo>
                <a:cubicBezTo>
                  <a:pt x="4486312" y="3023946"/>
                  <a:pt x="4284395" y="3008390"/>
                  <a:pt x="4106401" y="3028869"/>
                </a:cubicBezTo>
                <a:cubicBezTo>
                  <a:pt x="3928407" y="3049348"/>
                  <a:pt x="3792283" y="3036030"/>
                  <a:pt x="3656204" y="3028869"/>
                </a:cubicBezTo>
                <a:cubicBezTo>
                  <a:pt x="3520125" y="3021708"/>
                  <a:pt x="3274457" y="3033170"/>
                  <a:pt x="3141692" y="3028869"/>
                </a:cubicBezTo>
                <a:cubicBezTo>
                  <a:pt x="3008927" y="3024568"/>
                  <a:pt x="2701811" y="3008393"/>
                  <a:pt x="2369925" y="3028869"/>
                </a:cubicBezTo>
                <a:cubicBezTo>
                  <a:pt x="2038039" y="3049345"/>
                  <a:pt x="2009358" y="3033417"/>
                  <a:pt x="1662472" y="3028869"/>
                </a:cubicBezTo>
                <a:cubicBezTo>
                  <a:pt x="1315586" y="3024321"/>
                  <a:pt x="935778" y="3028100"/>
                  <a:pt x="504822" y="3028869"/>
                </a:cubicBezTo>
                <a:cubicBezTo>
                  <a:pt x="205000" y="3045666"/>
                  <a:pt x="5414" y="2809413"/>
                  <a:pt x="0" y="2524047"/>
                </a:cubicBezTo>
                <a:cubicBezTo>
                  <a:pt x="-12689" y="2325300"/>
                  <a:pt x="17301" y="2072357"/>
                  <a:pt x="0" y="1810588"/>
                </a:cubicBezTo>
                <a:cubicBezTo>
                  <a:pt x="-17301" y="1548819"/>
                  <a:pt x="23192" y="1339407"/>
                  <a:pt x="0" y="1117320"/>
                </a:cubicBezTo>
                <a:cubicBezTo>
                  <a:pt x="-23192" y="895233"/>
                  <a:pt x="2785" y="660176"/>
                  <a:pt x="0" y="50482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مِنَ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ٱلْحُلولِ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يُمْكِنُ إِبْداعُها لِلْمُحافَظَةِ عَلى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ٱلْماءِ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</a:t>
            </a:r>
          </a:p>
          <a:p>
            <a:pPr marL="571500" lvl="0" indent="-571500" algn="r" rtl="1">
              <a:buFontTx/>
              <a:buChar char="-"/>
              <a:defRPr/>
            </a:pPr>
            <a:r>
              <a:rPr lang="ar-MA" sz="36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جَمْعُ مِياهِ </a:t>
            </a:r>
            <a:r>
              <a:rPr lang="ar-MA" sz="36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ٱلْأَمْطارِ؛</a:t>
            </a:r>
          </a:p>
          <a:p>
            <a:pPr marL="571500" lvl="0" indent="-571500" algn="r" rtl="1">
              <a:buFontTx/>
              <a:buChar char="-"/>
              <a:defRPr/>
            </a:pPr>
            <a:r>
              <a:rPr lang="ar-MA" sz="36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إِعادَةُ ٱسْتِعْمالِ بَعْضِ ٱلْمِياهِ في سَقْيِ </a:t>
            </a:r>
            <a:r>
              <a:rPr lang="ar-MA" sz="36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ٱلنَّباتاتِ؛</a:t>
            </a:r>
          </a:p>
          <a:p>
            <a:pPr marL="571500" lvl="0" indent="-571500" algn="r" rtl="1">
              <a:buFontTx/>
              <a:buChar char="-"/>
              <a:defRPr/>
            </a:pPr>
            <a:r>
              <a:rPr lang="ar-MA" sz="36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إِصْلاحُ ٱلصَّنابيرِ </a:t>
            </a:r>
            <a:r>
              <a:rPr lang="ar-MA" sz="36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ٱلْمُسَرِّبَةِ لِلْماءِ؛</a:t>
            </a:r>
          </a:p>
          <a:p>
            <a:pPr marL="571500" lvl="0" indent="-571500" algn="r" rtl="1">
              <a:buFontTx/>
              <a:buChar char="-"/>
              <a:defRPr/>
            </a:pPr>
            <a:r>
              <a:rPr lang="ar-MA" sz="36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تَحْلِيَةُ </a:t>
            </a:r>
            <a:r>
              <a:rPr lang="ar-MA" sz="3600" b="1" kern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ٱلْماءِ</a:t>
            </a:r>
            <a:r>
              <a:rPr lang="ar-MA" sz="36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ٱلْمالِحِ</a:t>
            </a:r>
            <a:r>
              <a:rPr lang="ar-MA" sz="36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...</a:t>
            </a:r>
            <a:endParaRPr kumimoji="0" lang="ar-MA" sz="36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7966E8B-BFE0-BE4E-8753-EC8E574AB3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4828869"/>
            <a:ext cx="3310153" cy="157387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16033462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33" y="2004657"/>
            <a:ext cx="6192456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/>
              <a:t>كنز الطبيعة (الجزء 1):</a:t>
            </a:r>
            <a:endParaRPr lang="ar-MA" sz="1600" dirty="0">
              <a:solidFill>
                <a:srgbClr val="424D7B"/>
              </a:solidFill>
            </a:endParaRP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</a:rPr>
              <a:t>تحويل الأفعال مع الضمائر(1)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853817" y="2376552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02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85858" y="225695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5A595E-0649-8F0A-8E14-243D0553EE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780" y="1024505"/>
            <a:ext cx="467547" cy="467547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348EBD1F-DACF-6704-947B-19FF5EB957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39433" y="2168812"/>
            <a:ext cx="716283" cy="7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درسنا اليوم هو تحويل الأفعال مع الضمائر في الماضي والمضارع والأمر حسب الضمائر.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CD00E1-A110-A693-4269-8F610D65B67A}"/>
              </a:ext>
            </a:extLst>
          </p:cNvPr>
          <p:cNvSpPr txBox="1"/>
          <p:nvPr/>
        </p:nvSpPr>
        <p:spPr>
          <a:xfrm>
            <a:off x="864331" y="2828439"/>
            <a:ext cx="78644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وَٱلْمُضارِعِ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وَٱلْأَمْرِ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حَسَبَ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ٱلضَّمائِرِ</a:t>
            </a:r>
            <a:endParaRPr lang="ar-MA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0FDA6-0F60-1944-1DA3-A11880930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8D15C-2C29-5731-2976-87BE555A3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756000"/>
            <a:ext cx="7182813" cy="66132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رأينا أن الفعل يدل على ما نقوم به في زمن معين. قد يكون في الماضي أو المضارع أو الأمر.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D34C86-50E3-B06E-1F8E-93973CEF23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AFB70F-D83A-73AC-D84E-C468CB1B3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7298BC-69C9-D9BF-F61D-F48652FA90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6CC51B-22A2-74CB-C58F-CF76A61E3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A8C47E4-CA83-E576-8B11-DAABD8C3A3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D8D11A-FAA1-F294-32A9-13DF8963A3F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5329B8-C489-307C-A8AB-E6FC0C40A7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66937-00A0-07AC-8DE9-6E339DF06D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B72D9B8-DBE8-050A-AB36-0547179C4C23}"/>
              </a:ext>
            </a:extLst>
          </p:cNvPr>
          <p:cNvSpPr/>
          <p:nvPr/>
        </p:nvSpPr>
        <p:spPr>
          <a:xfrm>
            <a:off x="5654351" y="4579801"/>
            <a:ext cx="3037221" cy="1238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اَلْماضي</a:t>
            </a: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: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ضَحِكَ</a:t>
            </a:r>
            <a:endParaRPr kumimoji="0" lang="ar-MA" sz="16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5A8D527-5A5A-5C92-B3A7-198EFBF1A8FA}"/>
              </a:ext>
            </a:extLst>
          </p:cNvPr>
          <p:cNvSpPr/>
          <p:nvPr/>
        </p:nvSpPr>
        <p:spPr>
          <a:xfrm>
            <a:off x="646819" y="4579801"/>
            <a:ext cx="4652969" cy="6173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اَلْمُضـــــــــــــــــــــــــــــــــــــــــارِعُ: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يَضْحَكُ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444E0CE-7D1E-DDDF-EF9F-D46BA3DD560A}"/>
              </a:ext>
            </a:extLst>
          </p:cNvPr>
          <p:cNvSpPr/>
          <p:nvPr/>
        </p:nvSpPr>
        <p:spPr>
          <a:xfrm>
            <a:off x="3680268" y="2247170"/>
            <a:ext cx="2385288" cy="1287473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أَزْمِنَةُ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ٱلْفِعْلِ</a:t>
            </a:r>
            <a:endParaRPr kumimoji="0" lang="ar-M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79A9DFE-68B9-9EAA-B35E-B80F4C7F96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039A4EC-B688-CDD8-CBDF-DC5A000A6F3D}"/>
              </a:ext>
            </a:extLst>
          </p:cNvPr>
          <p:cNvCxnSpPr>
            <a:cxnSpLocks/>
          </p:cNvCxnSpPr>
          <p:nvPr/>
        </p:nvCxnSpPr>
        <p:spPr>
          <a:xfrm flipH="1">
            <a:off x="569167" y="4049486"/>
            <a:ext cx="78097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lèche : bas 35">
            <a:extLst>
              <a:ext uri="{FF2B5EF4-FFF2-40B4-BE49-F238E27FC236}">
                <a16:creationId xmlns:a16="http://schemas.microsoft.com/office/drawing/2014/main" id="{3977348B-01D8-7F01-B686-598A2609EB0E}"/>
              </a:ext>
            </a:extLst>
          </p:cNvPr>
          <p:cNvSpPr/>
          <p:nvPr/>
        </p:nvSpPr>
        <p:spPr>
          <a:xfrm>
            <a:off x="4674637" y="4049486"/>
            <a:ext cx="625151" cy="5303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D8F1C37C-E8D8-92FB-D0D7-F1DEACD2F3B5}"/>
              </a:ext>
            </a:extLst>
          </p:cNvPr>
          <p:cNvSpPr/>
          <p:nvPr/>
        </p:nvSpPr>
        <p:spPr>
          <a:xfrm>
            <a:off x="646819" y="5282707"/>
            <a:ext cx="3925181" cy="6173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اَلْأَمْرُ: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اِضْحَكْ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EC34DDD-8C19-7266-62FD-1A04B3FD38C1}"/>
              </a:ext>
            </a:extLst>
          </p:cNvPr>
          <p:cNvSpPr txBox="1"/>
          <p:nvPr/>
        </p:nvSpPr>
        <p:spPr>
          <a:xfrm>
            <a:off x="4674637" y="3666931"/>
            <a:ext cx="625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اَلْآنَ</a:t>
            </a:r>
            <a:endParaRPr lang="fr-FR" b="1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D40A66A-D0FC-E3AD-3AA2-DB0C3D39D596}"/>
              </a:ext>
            </a:extLst>
          </p:cNvPr>
          <p:cNvSpPr txBox="1"/>
          <p:nvPr/>
        </p:nvSpPr>
        <p:spPr>
          <a:xfrm>
            <a:off x="569167" y="3722915"/>
            <a:ext cx="312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اَلْمُسْتَقْبَلُ</a:t>
            </a:r>
            <a:endParaRPr lang="fr-FR" b="1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6A89447-6A98-43DB-1E49-7B6EAD593903}"/>
              </a:ext>
            </a:extLst>
          </p:cNvPr>
          <p:cNvSpPr txBox="1"/>
          <p:nvPr/>
        </p:nvSpPr>
        <p:spPr>
          <a:xfrm>
            <a:off x="6350923" y="3666931"/>
            <a:ext cx="2242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اَلْماضي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0508026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C3ABB-A2E7-AD9F-51AC-CD67649E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719C4-5905-EA4D-F01D-566F78EB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يذكر: على ماذا يدل الفعل الماضي ومتى نستعمله؟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F120B-738F-DEB1-3E43-B8993AD64A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7D4A2A-2198-409F-5B9E-84EFB3AB4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48E84-0D61-E3A7-C9EC-9C5ABE3DC6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24152B-1F2F-9FC6-6698-D64BAAF45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641130-8308-0553-B338-1F4944397D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7DA298-F229-6E00-CD23-A1248C40EE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4CBB90-209A-B0DE-9236-D31CB8329F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20104A-3735-09E6-320B-12F7742BF3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E0432F-AC5B-F958-7601-5FA3976D2137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اَلْفِعْلُ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2C56337-F6EA-1805-4EE6-0EA4367FA4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4530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73B-BDCB-8EEA-9DEF-7969B2064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433D9F-0349-26B1-BCE1-07A5AFC9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8B5F1C-73CA-E89E-7B76-99FA8E4521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735BF2-3A6C-5156-670F-9E2554DF6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6A7343-1935-4F2F-B8E1-BFD273AB4B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E1CFA3-DED8-0BDA-A938-BB5339BC2F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55D3B5-CCBE-5FFA-D879-68E3DC05F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A34DFA-2CFD-1CBC-E5C7-05484F1B1D1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BE854E-C0B5-A351-8F21-26F98DC235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EB0CAD-B537-D88B-A490-3971243400C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2DADECA-0690-CB45-D3C7-84E01D57FE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6C0530-D58A-C767-A72E-438655879644}"/>
              </a:ext>
            </a:extLst>
          </p:cNvPr>
          <p:cNvSpPr/>
          <p:nvPr/>
        </p:nvSpPr>
        <p:spPr>
          <a:xfrm>
            <a:off x="685800" y="1739257"/>
            <a:ext cx="7772399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أَسْتَعْمِلُ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زَمَنِ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عَنْ حَدَثٍ وَقَعَ سابِقاً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وَٱنْتَهى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92B0FB6-6017-417D-96E3-0CF54641CC54}"/>
              </a:ext>
            </a:extLst>
          </p:cNvPr>
          <p:cNvSpPr txBox="1"/>
          <p:nvPr/>
        </p:nvSpPr>
        <p:spPr>
          <a:xfrm>
            <a:off x="752936" y="2759603"/>
            <a:ext cx="75857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قَرَأْتُ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ٱلنَّصَّ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"أَوَّلُ هَدِيَّةٍ"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أَمْسِ. </a:t>
            </a:r>
          </a:p>
          <a:p>
            <a:pPr lvl="0" algn="r" rtl="1"/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 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عِمادٌ صَديقَهُ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lvl="0" algn="r" rtl="1"/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دَخَلْنا 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قاعَةَ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قَليلٍ.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9BF67FF-D437-02D4-E41C-325A0F3C0561}"/>
              </a:ext>
            </a:extLst>
          </p:cNvPr>
          <p:cNvSpPr/>
          <p:nvPr/>
        </p:nvSpPr>
        <p:spPr>
          <a:xfrm>
            <a:off x="7249218" y="4449609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قَرَأْتُ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09C2A41-7E5A-4A03-3F07-2ABFA712BDE5}"/>
              </a:ext>
            </a:extLst>
          </p:cNvPr>
          <p:cNvSpPr/>
          <p:nvPr/>
        </p:nvSpPr>
        <p:spPr>
          <a:xfrm>
            <a:off x="7240183" y="5046046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6B88B31-CC04-02FE-498C-89A8D4CEC66A}"/>
              </a:ext>
            </a:extLst>
          </p:cNvPr>
          <p:cNvSpPr/>
          <p:nvPr/>
        </p:nvSpPr>
        <p:spPr>
          <a:xfrm>
            <a:off x="2107559" y="4982266"/>
            <a:ext cx="4449448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أَفْعالٌ ماضِيَةٌ 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حَصَلَتْ سابِقاً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وَٱنْتَهَتْ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9CCAA67-B39F-D0D4-F37E-E825271F4028}"/>
              </a:ext>
            </a:extLst>
          </p:cNvPr>
          <p:cNvSpPr/>
          <p:nvPr/>
        </p:nvSpPr>
        <p:spPr>
          <a:xfrm>
            <a:off x="7240183" y="5679788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دَخَلْنا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Accolade ouvrante 18">
            <a:extLst>
              <a:ext uri="{FF2B5EF4-FFF2-40B4-BE49-F238E27FC236}">
                <a16:creationId xmlns:a16="http://schemas.microsoft.com/office/drawing/2014/main" id="{A4A41DAB-9DF8-F941-6DBB-74C7F267DC37}"/>
              </a:ext>
            </a:extLst>
          </p:cNvPr>
          <p:cNvSpPr/>
          <p:nvPr/>
        </p:nvSpPr>
        <p:spPr>
          <a:xfrm>
            <a:off x="6610183" y="4627481"/>
            <a:ext cx="482247" cy="142017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322677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AA596-4844-F449-A3D1-1419077D3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399AD-D9A8-BEBE-7D25-6D814193D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يذكر: على ماذا يدل الفعل المضارع ومتى نستعمله؟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7314C5-573C-EC85-7659-C3EC5C7B6B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CF35B3-90E7-1CAE-5849-3137A689F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E11AD3-DBAD-FC70-6BF1-1FB01B986D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5791DA-8FA0-161C-F8CD-B7DB0206E3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8CEACF-8808-9FBF-A078-103ED0489D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3DA60C-CD75-157C-E452-53D06A51B4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C18972-5092-01FA-FFFF-0BEFEC78EC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7F7BA5-A7A7-CF23-2D4D-6F40C6192B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355806-82D3-C870-60A8-BC98DA5ECEB3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اَلْفِعْلُ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10178CE-B56A-95A2-5E98-3A6FDF5A7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1810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9DCE962-B922-3647-5B57-D85ABD3730FA}"/>
              </a:ext>
            </a:extLst>
          </p:cNvPr>
          <p:cNvSpPr/>
          <p:nvPr/>
        </p:nvSpPr>
        <p:spPr>
          <a:xfrm>
            <a:off x="1231640" y="1998281"/>
            <a:ext cx="6680719" cy="12685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أَسْتَعْمِلُ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عَنْ حَدَثٍ يَحْصُلُ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دائِماً.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96A6644-491E-05EC-6D23-CE156E368F85}"/>
              </a:ext>
            </a:extLst>
          </p:cNvPr>
          <p:cNvSpPr/>
          <p:nvPr/>
        </p:nvSpPr>
        <p:spPr>
          <a:xfrm>
            <a:off x="1231639" y="3429000"/>
            <a:ext cx="6680719" cy="241513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يَبْدَأُ </a:t>
            </a:r>
            <a:r>
              <a:rPr lang="ar-MA" sz="4000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ٱلْفِعْلُ</a:t>
            </a:r>
            <a:r>
              <a:rPr lang="ar-MA" sz="40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ٱلْمُضارِعُ</a:t>
            </a:r>
            <a:r>
              <a:rPr lang="ar-MA" sz="40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بِأَحَدِ </a:t>
            </a:r>
            <a:r>
              <a:rPr lang="ar-MA" sz="4000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ٱلْحُروفِ</a:t>
            </a:r>
            <a:r>
              <a:rPr kumimoji="0" lang="ar-MA" sz="4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اَلْهَمْزَةُ –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اَلنّونُ-اَلْياءُ-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اَلتّاءُ.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لِكَيْ أَتَذَكَّرَها أَجْمَعُها في كَلِمَةٍ واحِدَةٍ: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أَنَيْتُ.</a:t>
            </a:r>
          </a:p>
        </p:txBody>
      </p:sp>
    </p:spTree>
    <p:extLst>
      <p:ext uri="{BB962C8B-B14F-4D97-AF65-F5344CB8AC3E}">
        <p14:creationId xmlns:p14="http://schemas.microsoft.com/office/powerpoint/2010/main" val="356507680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F6D8-9A5A-797E-4560-912C202B5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CD244-7DF4-9541-5FF3-0725D887D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يذكر: على ماذا يدل الفعل في صيغة الأمر ومتى نستعمله؟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BCFC35-6056-51ED-098B-F97078F30E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F35021-CF8B-C725-3920-CB28321EF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C12A49-F94D-762E-763C-0AC00C1E13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A4A62E-35CD-BC8E-CD1B-3DD188B940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127FF3-4EF2-6655-D977-DD9ECE7267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7511C1-6460-346E-2769-99B27382F6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3EA212-645E-1EC8-6B32-74CDE028E3E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442F4D-0862-B33C-0B1E-6ECF210B84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6FBF82-0554-89AD-0BF1-7A5D1EF001C8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اَلْفِعْلُ في صيغَةِ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DDB59BE-2BDE-94B1-8E00-7BCBD97FE3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8852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E2DA8-2052-AE73-97AB-97CCDA24B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7AA51-7936-8DC1-51BD-3AC496D50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438261-3532-4C6F-526B-0AA798F0F9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5218D3-6F15-A772-8368-A5C6F0EEB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BD533-A206-0DD4-0A72-6DA814E8F3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514226-76D8-75F6-0712-37ABF60D71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119A44-F484-A92F-91C2-D8C45DE4C1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0224CE-8343-68EA-55E0-42E4FBAB20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EB8C4-819E-AA11-BE1A-7401AF1CE0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13EAD-E25B-C679-6311-028683D127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CAE7EFC-E91C-399F-0E05-3F79D849E0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0E5FDF-EC8D-ED02-2BF0-C27C78FBF43B}"/>
              </a:ext>
            </a:extLst>
          </p:cNvPr>
          <p:cNvSpPr txBox="1"/>
          <p:nvPr/>
        </p:nvSpPr>
        <p:spPr>
          <a:xfrm>
            <a:off x="869224" y="1709193"/>
            <a:ext cx="76704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يَدُلُّ عَلى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ٱلطَّلَبِ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 </a:t>
            </a:r>
            <a:r>
              <a:rPr lang="ar-MA" sz="5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ٱلْفِعْلُ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نَطْلُبُ بِهِ مِنْ شَخْصٍ أَنْ يَقومَ بِفِعْلٍ مُعَيَّنٍ.</a:t>
            </a:r>
          </a:p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أَمْثِلَةٌ:</a:t>
            </a:r>
            <a:endParaRPr lang="fr-FR" sz="5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F89E49-D338-025B-5243-1A1C8C17BDA4}"/>
              </a:ext>
            </a:extLst>
          </p:cNvPr>
          <p:cNvSpPr txBox="1"/>
          <p:nvPr/>
        </p:nvSpPr>
        <p:spPr>
          <a:xfrm>
            <a:off x="918397" y="4663848"/>
            <a:ext cx="7005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اُكْتُبْ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اِجْلِسْ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راجِعي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دُروسَكِ.</a:t>
            </a:r>
            <a:endParaRPr lang="fr-FR" sz="5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473477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F3B2-013C-4663-C657-7B500A0B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F06839-5B84-F25D-A551-BF67D0A9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2AA983-12B6-11E9-A0B5-B15E4A60E0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56566F-8ABD-A2EE-DBEF-E2C895032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F23DD-98FD-88DE-E6EF-CD6DB9380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8063F1-0A82-5D1E-7FA3-44A1F62A6B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45F062-F448-82F9-61E5-38B422AC4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89567-7625-737D-ADBD-AB32B7EC1E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21CD9-4BB0-8F31-0267-514D141F7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D4BAA-B1DF-6377-C0EA-014CA1FCC7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2E19BF4-7E48-3DB6-E9F4-50677DFB73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D384DD-FB40-D908-2008-FF928856CC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0775" y="2446843"/>
            <a:ext cx="3457463" cy="26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8223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E466-6C98-BFC0-1DAC-FE368ADC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089A-3B31-095A-A46E-3FABB1D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الفعل المضارع من بين ما يلي.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F90F7-A953-167F-9304-B98275F9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17FB4-C822-0527-6DAF-300D4071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E2F28A-EA15-9CCB-FC8A-4A3D50E02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1F8650-75C0-EA76-EAA4-E82D426C1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B38FF3-8490-0B14-6185-04462013A1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45715-4830-12DA-C4AE-EB015F593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C51F-55C1-6004-2DDC-7983DF8416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2E119-A3C2-AE14-76FD-370DB4D6F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55A1D2D-E1E8-27EF-73F9-44D24E7091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31142E5-B281-9C37-477D-970E440BCBB2}"/>
              </a:ext>
            </a:extLst>
          </p:cNvPr>
          <p:cNvSpPr/>
          <p:nvPr/>
        </p:nvSpPr>
        <p:spPr>
          <a:xfrm>
            <a:off x="864331" y="3236886"/>
            <a:ext cx="7626525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سَأَلَ – سَأَلوا – يَسْأَلانِ – اِسْأَلي - اِسْأَلوا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50753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F4A58-5455-293A-2495-621962CA9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57744-1DB1-C9E3-21A4-3210E31A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128E76-7E0A-5FB0-A581-354DE9D18C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2D4AFD-D2C0-B963-54B8-6C7B4E363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BD3452-E093-2ED4-1370-46EEE31EC8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B0AFFC-572C-6F7F-4004-5AF9070E44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DE311A-FEDB-BADC-3FD6-924D45D4C7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6B94A2-D84E-237D-FB97-18383A5C31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BEC1E4-444B-70FB-0D20-8944E253AF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6534DF-860B-6009-5DDC-F2C58A6BB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1F7B0B-A6A9-DF39-B56B-427061355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5D0692CA-C4D5-C697-EAC7-898A16B713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888745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628F-0F92-040A-8C75-2A934FF82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8769A-A16B-72F7-ABE3-B9B725C8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الفعل المضارع هو "يسألان". تأكدوا من إجاباتكم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BF3125-D6F4-F152-5391-8554C6E1CF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B2A3CC-FC6C-6C74-0C9D-BDB0DFA56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E5B6F7-0BA1-3934-08E9-0D10F6FF54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62F948-4F65-9563-02C3-AEE2EF5A5B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189994-35D4-39B9-DAF9-FEA7598A6B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7A8A0-4417-5497-909A-C4D491E4FE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9C4C8-FA35-98AE-9398-DA0E02CB3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8F7B91-F598-5EA2-91E7-E1116F9B74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49CCBEC-D328-042C-7456-57584EE56F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BBD64F1-EE8B-396E-4078-A815888B3714}"/>
              </a:ext>
            </a:extLst>
          </p:cNvPr>
          <p:cNvSpPr/>
          <p:nvPr/>
        </p:nvSpPr>
        <p:spPr>
          <a:xfrm>
            <a:off x="864331" y="3236886"/>
            <a:ext cx="7626525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800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سَأَلَ – سَأَلوا </a:t>
            </a:r>
            <a:r>
              <a:rPr lang="ar-MA" sz="4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</a:t>
            </a:r>
            <a:r>
              <a:rPr lang="ar-MA" sz="5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يَسْأَلانِ</a:t>
            </a:r>
            <a:r>
              <a:rPr lang="ar-MA" sz="4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</a:t>
            </a:r>
            <a:r>
              <a:rPr lang="ar-MA" sz="4800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اِسْأَلي - اِسْأَلوا</a:t>
            </a:r>
            <a:endParaRPr kumimoji="0" lang="fr-FR" sz="32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24929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6F225-827E-37BD-27DD-B74AF0C3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201711-ADE4-9292-6350-DE320C8F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الفعل الماضي من بين ما يلي.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683EFB-F6D9-EA5A-31C9-1B2F4F2E0C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B0AABC-75A9-0E06-B2F7-7C2E6E768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51B412-6D35-A9C2-5C7B-0870EC779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FBF450-F0D8-2F3B-DCC7-01144A0ADB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A806F3-F33F-B2DA-B2BE-99D9D976C7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4EA671-D753-DADB-9C2C-135FC85CB5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39E17B-D464-D01C-3ED3-3C19DE8195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B7B630-9803-57B7-340A-BC35FBD038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4545605-CBE1-2789-B487-25D6C1630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F7BB13E-6E7E-EDA0-06E2-84CA87BA5325}"/>
              </a:ext>
            </a:extLst>
          </p:cNvPr>
          <p:cNvSpPr/>
          <p:nvPr/>
        </p:nvSpPr>
        <p:spPr>
          <a:xfrm>
            <a:off x="864331" y="3236886"/>
            <a:ext cx="7626525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بَذَّرَتْ – تُبَذِّرُ – نُبَذِّرُ – بَذِّروا - بَذِّرْ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80019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915F3-16F1-04A3-06D2-93A606B9A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A15BB2-7760-3D1D-5DBC-CBAD6B45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E8A723-204D-B703-B63E-D2594F6D91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9188DB-1ABF-7447-A3E5-DE21D4440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9CBAB4-5A8F-FA71-472C-5D25FA27EF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8B3DE03-5F13-7590-E443-30FA5EEB1F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FAA613-1B06-7CCF-8A2C-7195A4363F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D19EA6-A3D1-05A2-7A7B-948232D06B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3E9241-E213-D97C-C4B3-C959A4D752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06C3B4-7FBF-97F0-1605-1107705589A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F9A6AB36-7814-8A7F-2230-BA24D09555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113EEAB4-DDA4-C4B9-0988-854FDD3A49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271490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944C5-8CDA-7AF3-4391-42EA6C7C5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D9C828-5217-708F-F70C-A63F51CBB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الفعل الماضي هو "بذرت". تأكدوا من إجاباتكم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EAA41A-B390-CB17-E23D-A6F8B8A36A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7DFDC7-42BA-0CF5-0737-28C141C03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190097-44FA-9FB7-2288-458B227C25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D51980-4F6A-F160-CA3C-E385660605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A0D526A-AC73-B5C8-D66D-168FB035E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259CF9-614B-3383-A7B0-2CD42291C2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6272CB-B588-A376-CE59-052BF9E032E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7E07A5-9227-72C4-0AE8-8F700FBD69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CFF8921-4FD7-B63D-59B9-D7F577DD8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0BC8E85-F8B0-D156-A685-4BDD3B670C9C}"/>
              </a:ext>
            </a:extLst>
          </p:cNvPr>
          <p:cNvSpPr/>
          <p:nvPr/>
        </p:nvSpPr>
        <p:spPr>
          <a:xfrm>
            <a:off x="864331" y="3236886"/>
            <a:ext cx="7626525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6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بَذَّرَتْ</a:t>
            </a:r>
            <a:r>
              <a:rPr lang="ar-MA" sz="4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تُبَذِّرُ – نُبَذِّرُ – بَذِّروا - بَذِّرْ</a:t>
            </a:r>
            <a:endParaRPr kumimoji="0" lang="fr-FR" sz="32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49299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A4079-6860-A138-C872-B7AFF2480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16AC03-EA24-21C3-6FB6-EE4196BDE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الفعل الأمر من بين ما يلي.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061338-B734-E3FF-0093-171DAF6E4A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04A2B0-B11D-16AA-83FE-DFC811CFD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2C8233-ECE5-BA76-A9D8-2F5FC52317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4C2687-8B7D-442A-3A8D-A5FF97C841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95A041-3E82-5F0D-9ED4-ACE5DF3B20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F008CE-1647-DDDD-1BD5-3C830DF25C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8C31D6-38FC-C7E3-F990-54A3247534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72FF7B-8025-7BC4-F97F-42502E2352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D8C4788-FE98-A0EB-2789-E17D679CB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2856FF-AD5A-B61A-F858-B476F47200AE}"/>
              </a:ext>
            </a:extLst>
          </p:cNvPr>
          <p:cNvSpPr/>
          <p:nvPr/>
        </p:nvSpPr>
        <p:spPr>
          <a:xfrm>
            <a:off x="864331" y="3236886"/>
            <a:ext cx="7626525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كَتَبَ – تَكْتُبُ – نَكْتُبُ – كَتَبَتْ - اُكْتُبي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70747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D93A2-5106-2C66-AA8D-1BEBFE2DC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DDC3C-6A8C-CB23-489E-2E8AEC614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4F8155-B987-7176-CCD8-C1837FD4A7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2E8437-9393-286C-CAFD-8ABAF9B15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9F23D2-75EB-18C2-D204-FB40086287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04E9F0-7D23-AD63-2819-D6F32D8409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615C05-86EB-4A2C-8CB9-7D8B508180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8DFE36-97E7-A25A-FEBF-41D7EE4F47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27C5FB-33A7-604F-6639-8C4DB5FDE9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A76FAE-5E74-2F3B-9ADD-2E5A81C1D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78855C9C-F764-60A1-4B87-5E3F551DA4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1660B0D5-C1A0-AF6B-4F95-6EE472B36C6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955567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D0C1B-0647-6119-55AD-BACB0364F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289AB6-0B91-AF48-70C3-0D11E829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الفعل المضارع هو "اكتبي". تأكدوا من إجاباتكم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58696F-8EC7-5CD8-E96D-72A8964D2E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10FEC1-CD95-C9CE-A0DB-760F68D86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8EF7B9-156A-2405-56FD-24CEAFB1D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20F1EE-E0B3-06A3-5F82-FCAB14A4D3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A50A538-A9D8-C09C-7E26-F2BEC2E15F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2F5DED-3472-8ADC-1EBB-DF9F8B254C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49A289-9462-24D0-2B3E-A27DF8D6CB2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52A222-3A6D-F30D-187A-19485DB4C8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E83587F-A6AF-D415-FA94-DE2AADCC3D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505F1B-65F9-B358-2CC3-1B6E7B0DBD8C}"/>
              </a:ext>
            </a:extLst>
          </p:cNvPr>
          <p:cNvSpPr/>
          <p:nvPr/>
        </p:nvSpPr>
        <p:spPr>
          <a:xfrm>
            <a:off x="864331" y="3236886"/>
            <a:ext cx="7626525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كَتَبَ – تَكْتُبُ – نَكْتُبُ – كَتَبَتْ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اُكْتُبي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96080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7FEDD-EF00-2D71-3F13-F7F9761F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B812A18-EC41-5A52-30A6-17710D5A7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326" y="1875455"/>
            <a:ext cx="2624869" cy="394684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DD6C137-6D2B-2C88-E254-AE6C65079F2F}"/>
              </a:ext>
            </a:extLst>
          </p:cNvPr>
          <p:cNvSpPr/>
          <p:nvPr/>
        </p:nvSpPr>
        <p:spPr>
          <a:xfrm>
            <a:off x="3542326" y="2295331"/>
            <a:ext cx="2609897" cy="130064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A2ED05A-5698-7A53-6C66-5E7819CEF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480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ص 132. من يقرأ المقطع "نتعلم معا"؟ انتبهوا كيف نحول الفعل مع الضمائر في كل زمن.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9971AE-8035-21B7-16C0-388037E20B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BDC51-C7BC-62E3-D315-70315E097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582420-D5A8-D8C1-67D8-268501752E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FD40D5-1ECF-2F00-667C-C9C1098329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BB56A8-3B77-01A6-3AF1-CB44FBF122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1A775-3350-356B-353F-2FC0990269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C46EC-12F7-56B3-3549-DFE23B3215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ED15F3-68D8-D815-CB02-19FBAE7D1C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B724EB23-7C4D-FE3D-D4AD-602FDA583B36}"/>
              </a:ext>
            </a:extLst>
          </p:cNvPr>
          <p:cNvSpPr/>
          <p:nvPr/>
        </p:nvSpPr>
        <p:spPr>
          <a:xfrm>
            <a:off x="6328238" y="2522957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A880CE0-7329-5EDC-1B40-0FBF01E97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987516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5D180-64AD-3126-ABB3-51052C365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30AB99C-9CEA-64B2-BCB8-F6D16D1A8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3804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الآن، خذوا النشاط "أتدرب مع زملائي". من يقرأ التعليمة؟ ما الفعل المطلوب تصريفه في الجدول؟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760B24-9F55-42C3-2615-BCFE1CE45A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22D060-243D-F14B-6445-342F5B0B2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3EE40-B57E-ABCF-7762-8BB4FBA744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6B010B-1A77-7CAF-3C00-AAF1F40F2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E5041F-9362-64E9-C10C-002368095C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31D5BE-FB9D-70C7-D7A8-A4D6AA0D08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EA3B54-973F-4420-EBD2-C67E3F6F7A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B84BED-D83F-26A2-02EA-BEBBFE2AFA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BCDB24-CCFE-F296-F1A3-EFA6DD60B5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2326" y="1875455"/>
            <a:ext cx="2624869" cy="394684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6FDF258-D89D-6A4E-394D-C677D1154531}"/>
              </a:ext>
            </a:extLst>
          </p:cNvPr>
          <p:cNvSpPr/>
          <p:nvPr/>
        </p:nvSpPr>
        <p:spPr>
          <a:xfrm>
            <a:off x="3542326" y="3648269"/>
            <a:ext cx="2609897" cy="12129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D7C4D404-4B47-B04A-5AB3-9CC8C777632A}"/>
              </a:ext>
            </a:extLst>
          </p:cNvPr>
          <p:cNvSpPr/>
          <p:nvPr/>
        </p:nvSpPr>
        <p:spPr>
          <a:xfrm>
            <a:off x="6270157" y="3848879"/>
            <a:ext cx="680051" cy="20158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C5152544-AC3E-3053-6EAC-DCAB5066AD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7387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DD699-5A63-4F0A-C83E-A06E1A04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2083031-8755-1704-792B-8D537ADD4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07115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قوموا بشكل فردي بإتمام الجدول. اكتبوا بخط مقروء. ابدؤوا بالماضي، ثم المضارع ثم الأمر.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55DA65-7D28-74A8-001B-88AF65813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6E8F98-BDF3-87AA-F42D-63AF09736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27E91C-C4F1-BDDC-C2E0-D3B84179CE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505C5C-B9B4-8A95-D46F-CBCFDC14F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37FB0B-5979-5004-19DA-E9F34EB0C7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3FCA99-845B-1837-E8AF-4EEB28500F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515639-033D-A735-C156-3A387E2C93B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6A1EA5-8C84-D898-604B-F04E6E4988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442EF4B-C72A-3E42-73AD-849B50FCE0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2326" y="1875455"/>
            <a:ext cx="2624869" cy="394684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78B2A80-C825-52A7-65C7-F1D4C4EF98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3820A84-4FA8-FE37-D9B9-5BD0110786B5}"/>
              </a:ext>
            </a:extLst>
          </p:cNvPr>
          <p:cNvSpPr/>
          <p:nvPr/>
        </p:nvSpPr>
        <p:spPr>
          <a:xfrm>
            <a:off x="3542326" y="3648269"/>
            <a:ext cx="2609897" cy="12129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BAF4FAF5-89BB-82EE-6403-768FEEBD6A0E}"/>
              </a:ext>
            </a:extLst>
          </p:cNvPr>
          <p:cNvSpPr/>
          <p:nvPr/>
        </p:nvSpPr>
        <p:spPr>
          <a:xfrm>
            <a:off x="6270157" y="3848879"/>
            <a:ext cx="680051" cy="20158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64498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F743-187C-6879-6CE2-0B3DA5CE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C4229CF-0CE4-978A-1206-D4FF572D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أجبت. دقيقة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DA7AE8-0271-6EF2-D296-FEB579B7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24421F-62F5-7A7E-D060-4E62BC3F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BF8B4-295E-6889-94D2-35B5FBD36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43341E-9BC4-1335-89C8-EF80AB648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A6402C-2ACE-F33C-D54C-669C4B0307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51DF1F-6081-C9AD-33D8-634FA214F1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CC0892-B58C-408D-55BC-DA503520F2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0099A-66E3-7E87-C5B6-66D73A6A48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F4BF62-AE99-2B74-A755-EC94ABF660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717" y="2116496"/>
            <a:ext cx="7811177" cy="352074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C15A92-9769-D12F-1F6E-00A40CE761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0221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EF024-0861-258B-FE17-4192E2F59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883B894-EBEC-7573-74EA-8F9808B33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نبدأ بزمن الماضي ثم المضارع فالأمر. من يقدم الإجابة مع الضمير "أنْتَ"؟ آخر؟ ...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93668C-99FA-4ABA-94D6-E117C54818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3E9A19-CFFB-82F5-4114-895AC95CA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391BCD-FC10-3C9A-4CDC-2F2FA2D54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A30492-C2B3-4C3C-89F5-0794E9AE6A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7CC9D6-1409-5219-5704-BB618AC13E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F21E2F-9F31-A1DE-4831-0BC4C8C79E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ED310B-A19D-A9DC-E5B7-F805B2ACAE9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C1B5EB-618A-FD1F-0D93-D8055D1645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9F7CE9-534A-51F7-C327-10549A1597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717" y="2116496"/>
            <a:ext cx="7811177" cy="352074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55509F5-4715-121B-1E52-3692564BE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93699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C7D4D-B0B2-5837-43D6-CB165C6AB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3EF3302-4455-FA35-16D3-7D1EE1B88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9EF967-08AF-A64A-FF5D-E45370440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1F193B-E5BA-8DD8-A329-A80ED09C6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25AA23-A3F1-D553-07C0-612AB4618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05C4-C683-D653-7745-338EDF8546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64CB73-0A58-972B-F405-DFDDA00A0D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0B2F25-23E1-46AA-CDD6-8967E7B262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E54A2E-64C5-C8BF-1C6B-C7E94D940D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BB21FD-B0EB-5CF8-0AF0-A250000881E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FB3998F-8E1F-02E8-8F3F-C97FDC7836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F00679-BECF-FE26-3266-ACC1E26EE9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941" y="1853193"/>
            <a:ext cx="8392308" cy="444496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FC1839A-C90B-6E5C-AE49-E24FE9761444}"/>
              </a:ext>
            </a:extLst>
          </p:cNvPr>
          <p:cNvSpPr txBox="1"/>
          <p:nvPr/>
        </p:nvSpPr>
        <p:spPr>
          <a:xfrm>
            <a:off x="5036781" y="2721114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شاهَدْتَ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6D207E-D5E5-8EFA-C0CD-B253AD95028A}"/>
              </a:ext>
            </a:extLst>
          </p:cNvPr>
          <p:cNvSpPr txBox="1"/>
          <p:nvPr/>
        </p:nvSpPr>
        <p:spPr>
          <a:xfrm>
            <a:off x="1406645" y="4740440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شاهَدوا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C14B69-003F-F29C-15F8-09D316F3BE04}"/>
              </a:ext>
            </a:extLst>
          </p:cNvPr>
          <p:cNvSpPr txBox="1"/>
          <p:nvPr/>
        </p:nvSpPr>
        <p:spPr>
          <a:xfrm>
            <a:off x="2385628" y="4740440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شاهَدْتُنَّ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7BAF4E9-5C47-5757-9A39-56A81B992CEA}"/>
              </a:ext>
            </a:extLst>
          </p:cNvPr>
          <p:cNvSpPr txBox="1"/>
          <p:nvPr/>
        </p:nvSpPr>
        <p:spPr>
          <a:xfrm>
            <a:off x="4411174" y="4692566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شاهَدْنا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BB6074-20B5-C65E-F9DF-FE74F297A8B2}"/>
              </a:ext>
            </a:extLst>
          </p:cNvPr>
          <p:cNvSpPr txBox="1"/>
          <p:nvPr/>
        </p:nvSpPr>
        <p:spPr>
          <a:xfrm>
            <a:off x="5417553" y="4740441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شاهَدَتا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D0CCAB3-5942-89C9-0EE6-32233855211A}"/>
              </a:ext>
            </a:extLst>
          </p:cNvPr>
          <p:cNvSpPr txBox="1"/>
          <p:nvPr/>
        </p:nvSpPr>
        <p:spPr>
          <a:xfrm>
            <a:off x="6423932" y="4740442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شاهَدا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5333AEF-8EFB-887C-3C6E-E64ECC46249C}"/>
              </a:ext>
            </a:extLst>
          </p:cNvPr>
          <p:cNvSpPr txBox="1"/>
          <p:nvPr/>
        </p:nvSpPr>
        <p:spPr>
          <a:xfrm>
            <a:off x="2447548" y="5711612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شاهِدْنَ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C4CAD3E-089A-C660-981B-ECF6DC52304E}"/>
              </a:ext>
            </a:extLst>
          </p:cNvPr>
          <p:cNvSpPr txBox="1"/>
          <p:nvPr/>
        </p:nvSpPr>
        <p:spPr>
          <a:xfrm>
            <a:off x="3442030" y="5693857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شاهِدوا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3B9FCDA-D1E3-8A50-EC37-32FB71BEF1B9}"/>
              </a:ext>
            </a:extLst>
          </p:cNvPr>
          <p:cNvSpPr txBox="1"/>
          <p:nvPr/>
        </p:nvSpPr>
        <p:spPr>
          <a:xfrm>
            <a:off x="6378136" y="5222481"/>
            <a:ext cx="1152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يُشاهِدانِ</a:t>
            </a:r>
            <a:endParaRPr lang="fr-FR" sz="44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2E88D2-9A02-ACA1-CF2B-30490995632C}"/>
              </a:ext>
            </a:extLst>
          </p:cNvPr>
          <p:cNvSpPr txBox="1"/>
          <p:nvPr/>
        </p:nvSpPr>
        <p:spPr>
          <a:xfrm>
            <a:off x="1581939" y="2721114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شاهَدَتْ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B9D0B2E-8F19-C0DE-F8C4-203460749ACD}"/>
              </a:ext>
            </a:extLst>
          </p:cNvPr>
          <p:cNvSpPr txBox="1"/>
          <p:nvPr/>
        </p:nvSpPr>
        <p:spPr>
          <a:xfrm>
            <a:off x="2699388" y="2742275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2A94603-6AE2-3D95-097D-0B9CF449CFC9}"/>
              </a:ext>
            </a:extLst>
          </p:cNvPr>
          <p:cNvSpPr txBox="1"/>
          <p:nvPr/>
        </p:nvSpPr>
        <p:spPr>
          <a:xfrm>
            <a:off x="327245" y="4740439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شاهَدْنَ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1AB1190-4D39-0447-5D5F-E6306C1FCAFC}"/>
              </a:ext>
            </a:extLst>
          </p:cNvPr>
          <p:cNvSpPr txBox="1"/>
          <p:nvPr/>
        </p:nvSpPr>
        <p:spPr>
          <a:xfrm>
            <a:off x="5071382" y="3144238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تُشاهِدُ</a:t>
            </a:r>
            <a:endParaRPr lang="fr-FR" sz="44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8EFEE63-8A7B-5828-CF9C-7002E32207EA}"/>
              </a:ext>
            </a:extLst>
          </p:cNvPr>
          <p:cNvSpPr txBox="1"/>
          <p:nvPr/>
        </p:nvSpPr>
        <p:spPr>
          <a:xfrm>
            <a:off x="360082" y="5207396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يُشاهِدْنَ</a:t>
            </a:r>
            <a:endParaRPr lang="fr-FR" sz="44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1397EA8-EB99-2C85-E02E-965722FFE143}"/>
              </a:ext>
            </a:extLst>
          </p:cNvPr>
          <p:cNvSpPr txBox="1"/>
          <p:nvPr/>
        </p:nvSpPr>
        <p:spPr>
          <a:xfrm>
            <a:off x="2374527" y="5222481"/>
            <a:ext cx="1152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تُشاهِدْنَ</a:t>
            </a:r>
            <a:endParaRPr lang="fr-FR" sz="44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1531626-E048-8CCE-1D76-7D0E2D6E340D}"/>
              </a:ext>
            </a:extLst>
          </p:cNvPr>
          <p:cNvSpPr txBox="1"/>
          <p:nvPr/>
        </p:nvSpPr>
        <p:spPr>
          <a:xfrm>
            <a:off x="3341394" y="5198469"/>
            <a:ext cx="1152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تُشاهِدونَ</a:t>
            </a:r>
            <a:endParaRPr lang="fr-FR" sz="44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A0996BF-3899-D1B5-A516-17EC68156CDA}"/>
              </a:ext>
            </a:extLst>
          </p:cNvPr>
          <p:cNvSpPr txBox="1"/>
          <p:nvPr/>
        </p:nvSpPr>
        <p:spPr>
          <a:xfrm>
            <a:off x="396968" y="3175015"/>
            <a:ext cx="1152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تُشاهِدانِ</a:t>
            </a:r>
            <a:endParaRPr lang="fr-FR" sz="44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5A40A47-C9DE-49E2-D2C9-226BE174AA18}"/>
              </a:ext>
            </a:extLst>
          </p:cNvPr>
          <p:cNvSpPr txBox="1"/>
          <p:nvPr/>
        </p:nvSpPr>
        <p:spPr>
          <a:xfrm>
            <a:off x="2706535" y="3144239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يُشاهِدُ</a:t>
            </a:r>
            <a:endParaRPr lang="fr-FR" sz="44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DD629D0-ED2B-9DE5-0E45-B133D2AFFD26}"/>
              </a:ext>
            </a:extLst>
          </p:cNvPr>
          <p:cNvSpPr txBox="1"/>
          <p:nvPr/>
        </p:nvSpPr>
        <p:spPr>
          <a:xfrm>
            <a:off x="3918960" y="3162593"/>
            <a:ext cx="1152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تُشاهِدينَ</a:t>
            </a:r>
            <a:endParaRPr lang="fr-FR" sz="40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68D38C5-8397-C5FF-4735-9FB6FEA6E699}"/>
              </a:ext>
            </a:extLst>
          </p:cNvPr>
          <p:cNvSpPr txBox="1"/>
          <p:nvPr/>
        </p:nvSpPr>
        <p:spPr>
          <a:xfrm>
            <a:off x="4398386" y="5190939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نُشاهِدُ</a:t>
            </a:r>
            <a:endParaRPr lang="fr-FR" sz="44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267EEE8-F5F3-BA44-67B1-95A893A7103D}"/>
              </a:ext>
            </a:extLst>
          </p:cNvPr>
          <p:cNvSpPr txBox="1"/>
          <p:nvPr/>
        </p:nvSpPr>
        <p:spPr>
          <a:xfrm>
            <a:off x="5408992" y="5207396"/>
            <a:ext cx="1152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تُشاهِدانِ</a:t>
            </a:r>
            <a:endParaRPr lang="fr-FR" sz="44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FBB95FD-E731-F5D2-9954-1CCCB33CD95B}"/>
              </a:ext>
            </a:extLst>
          </p:cNvPr>
          <p:cNvSpPr txBox="1"/>
          <p:nvPr/>
        </p:nvSpPr>
        <p:spPr>
          <a:xfrm>
            <a:off x="3953561" y="3573635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شاهِدي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9835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00B5-A6F4-C354-2BD6-3AAB4ED4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6184A81-D0C4-7CB4-6F0F-444D2F4D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من يقرأ التعليمة؟ ما الفعل المطلوب تحويله في كل سطر؟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B422CE-6EF9-FB6F-03A0-036E7ED331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2AE5FA-4CF4-B752-30B4-A08CC6DD9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CB7CCF-39AB-70B6-722A-C47194C87B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F56362-8E72-7AAC-D580-D72D4D235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827E3D-2985-1B53-337B-45FA63C8BD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2EF88-ACA0-8907-1234-6B0E9B548C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E08E7-A42F-7B6E-4BF7-17D5738117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465DA5-F6DD-BEAB-700D-4994798E70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E41862F-AD90-6156-32C2-8DA664FFB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2326" y="1875455"/>
            <a:ext cx="2624869" cy="394684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76180C13-F655-0DB5-433A-13825A21DC65}"/>
              </a:ext>
            </a:extLst>
          </p:cNvPr>
          <p:cNvSpPr/>
          <p:nvPr/>
        </p:nvSpPr>
        <p:spPr>
          <a:xfrm>
            <a:off x="6270157" y="4886318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1D63BF0-B20A-526F-8117-3BBB0438EFF5}"/>
              </a:ext>
            </a:extLst>
          </p:cNvPr>
          <p:cNvSpPr/>
          <p:nvPr/>
        </p:nvSpPr>
        <p:spPr>
          <a:xfrm>
            <a:off x="3542326" y="4886318"/>
            <a:ext cx="2609897" cy="78669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520C415-3A0D-A146-A552-B64E8D67C4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4636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A27E4-9587-7083-9769-E9F06712F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FC3C3B3-9368-E8FD-1F8C-1BDA8A0B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انجزوا بشكل فردي.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5B82FF-5FA2-81F8-C421-BD16DA8CEB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329721-C937-0E44-04F0-7C2D1C566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F230D0-A7B9-F450-4C9A-3CB7FC6674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FB7199-3971-5399-F320-BABA2252B5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CE0495-F7FA-4BD5-3BE4-DEA7B4B226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D7C36B-8529-86E8-F139-0503665A9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12D9DB-E822-B52A-C75F-8676C0A522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3C8072-6713-004C-ABF6-C8444558D6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1575C2B-5A6D-6451-33AB-8703ACA9B0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514" y="2698536"/>
            <a:ext cx="8098971" cy="248810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05D85723-CF0C-9189-0B8C-0040B4F81E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50146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11A3-6AF0-0C81-794D-78DE51E6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0617739-2968-2708-3FBC-FCAD3124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نبدأ بالسطر الأول. من يحول الفعل رسم مع الضمائر في الماضي؟ هل تتفقون؟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745E8C-A8B2-99A5-3E9D-5FEA9564C8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9E3F9B-AF9F-8E2B-AE98-A1AEAC3D2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899A85-772F-7BCF-7109-941449AC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AAE95F-8E47-64A1-53B6-673B45C7E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9F614A-C3B1-50A6-D6E9-12B7052AD1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373A71-CF03-1749-BDA3-57975D7EDD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912F1-5A69-429B-B25F-81EE86F403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C86C26-3222-52DE-8A2E-FCEAE7AFD7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4DF60E7-A922-D96A-D5EF-8C8702F8B3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438E13-F99C-9FB4-C629-87A070C907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514" y="2698536"/>
            <a:ext cx="8098971" cy="248810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ADCFBAD-75A0-81DC-3BB4-38BD2A139F10}"/>
              </a:ext>
            </a:extLst>
          </p:cNvPr>
          <p:cNvSpPr txBox="1"/>
          <p:nvPr/>
        </p:nvSpPr>
        <p:spPr>
          <a:xfrm>
            <a:off x="5036781" y="3646763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رَسَمْتَ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5629044-7C15-EAE2-93BC-08FA1E265CEE}"/>
              </a:ext>
            </a:extLst>
          </p:cNvPr>
          <p:cNvSpPr txBox="1"/>
          <p:nvPr/>
        </p:nvSpPr>
        <p:spPr>
          <a:xfrm>
            <a:off x="1670382" y="3616969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رَسَمَتْ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92E5BC-EC7F-168D-80AE-09CF92F950F6}"/>
              </a:ext>
            </a:extLst>
          </p:cNvPr>
          <p:cNvSpPr txBox="1"/>
          <p:nvPr/>
        </p:nvSpPr>
        <p:spPr>
          <a:xfrm>
            <a:off x="2756899" y="3646762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رَسَموا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B9E0E6B-9666-4D54-EEFA-7F7C22972F95}"/>
              </a:ext>
            </a:extLst>
          </p:cNvPr>
          <p:cNvSpPr txBox="1"/>
          <p:nvPr/>
        </p:nvSpPr>
        <p:spPr>
          <a:xfrm>
            <a:off x="3808159" y="3616969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رَسَمْتُمْ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1E17F12-D97F-73D9-1F1B-B4D9C2C85FF0}"/>
              </a:ext>
            </a:extLst>
          </p:cNvPr>
          <p:cNvSpPr txBox="1"/>
          <p:nvPr/>
        </p:nvSpPr>
        <p:spPr>
          <a:xfrm>
            <a:off x="553217" y="3646762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رَسَمْتُما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F47A03C-AF33-8228-3843-B70861220D5A}"/>
              </a:ext>
            </a:extLst>
          </p:cNvPr>
          <p:cNvSpPr txBox="1"/>
          <p:nvPr/>
        </p:nvSpPr>
        <p:spPr>
          <a:xfrm>
            <a:off x="5001524" y="4093534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تَكْتُبُ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CDED655-DDB2-EF7A-030F-37B7C7AE4E2C}"/>
              </a:ext>
            </a:extLst>
          </p:cNvPr>
          <p:cNvSpPr txBox="1"/>
          <p:nvPr/>
        </p:nvSpPr>
        <p:spPr>
          <a:xfrm>
            <a:off x="2772223" y="4063740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يَكْتُبونَ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6924DFE-D00D-A011-A9E0-1BEF21299F3A}"/>
              </a:ext>
            </a:extLst>
          </p:cNvPr>
          <p:cNvSpPr txBox="1"/>
          <p:nvPr/>
        </p:nvSpPr>
        <p:spPr>
          <a:xfrm>
            <a:off x="3858740" y="4078637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تَكْتُبونَ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F4CDB40-DCF2-4AD2-3D0C-0A003FA1AEA9}"/>
              </a:ext>
            </a:extLst>
          </p:cNvPr>
          <p:cNvSpPr txBox="1"/>
          <p:nvPr/>
        </p:nvSpPr>
        <p:spPr>
          <a:xfrm>
            <a:off x="500332" y="4095410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تَكْتُبانِ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A6D05DC-682E-43DF-6F7B-2E7909F6348F}"/>
              </a:ext>
            </a:extLst>
          </p:cNvPr>
          <p:cNvSpPr txBox="1"/>
          <p:nvPr/>
        </p:nvSpPr>
        <p:spPr>
          <a:xfrm>
            <a:off x="1619801" y="4071188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تَكْتُبُ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2C5C11A-56AF-4A32-982F-A48AA6F5250F}"/>
              </a:ext>
            </a:extLst>
          </p:cNvPr>
          <p:cNvSpPr txBox="1"/>
          <p:nvPr/>
        </p:nvSpPr>
        <p:spPr>
          <a:xfrm>
            <a:off x="3833121" y="4510511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تَجَنَّبوا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0B7702F-5258-CC5E-0F20-5DE1FDD91514}"/>
              </a:ext>
            </a:extLst>
          </p:cNvPr>
          <p:cNvSpPr txBox="1"/>
          <p:nvPr/>
        </p:nvSpPr>
        <p:spPr>
          <a:xfrm>
            <a:off x="578523" y="4535402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تَجَنَّبا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1131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ترتيب قصة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03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8AB9ABDC-FD2D-5C80-B0AD-BA2837B89F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492898" y="2265214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2C74D1-938E-FC22-5E2E-7F3CBBD4E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824" y="981396"/>
            <a:ext cx="524912" cy="52491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ستتعلمون كيف ترتبون مقاطع قصة اعتمادا على بنيتها السردية.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تَرْتيبُ قِصَّةٍ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3EE4D-9E5B-19B5-4016-25405E121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99FF-52B2-F681-B7E3-E9662A39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بمقاطع بنية القصة حسب ما رأيناه في الحكايات التي كنا ندرسها.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3E4361-F652-A3CB-7983-558E5E3299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C71620-E26A-1370-2C5F-967338E773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08F56D-C2C8-DDCD-B6C2-77ED7601A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3AE7E7-8323-E593-1700-502E7D3F02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7AA4B3-1D2A-AC9A-F782-E13BE87B80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D81F9F-1089-9252-6FCA-EFB790A84A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4489C-DD45-D9FA-1717-D5EA219DF1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D2E615-5803-0540-FE21-C83D83EE1B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972794A-CC22-1029-40FA-9283B2E83A72}"/>
              </a:ext>
            </a:extLst>
          </p:cNvPr>
          <p:cNvSpPr txBox="1"/>
          <p:nvPr/>
        </p:nvSpPr>
        <p:spPr>
          <a:xfrm>
            <a:off x="608275" y="2272542"/>
            <a:ext cx="7927450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هِيَ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ٱلْمَقاطِعُ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لِقِصَّةٍ؟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64ADBF6-A4AE-5E1F-18D0-5519D62440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3DD7518-D769-BBEE-4CD9-C136CCDF039C}"/>
              </a:ext>
            </a:extLst>
          </p:cNvPr>
          <p:cNvSpPr txBox="1"/>
          <p:nvPr/>
        </p:nvSpPr>
        <p:spPr>
          <a:xfrm>
            <a:off x="712858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79C82AA-1338-1532-9C02-D5D83B702FBB}"/>
              </a:ext>
            </a:extLst>
          </p:cNvPr>
          <p:cNvSpPr txBox="1"/>
          <p:nvPr/>
        </p:nvSpPr>
        <p:spPr>
          <a:xfrm>
            <a:off x="3988837" y="3576007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55928EA-B5EF-B8D7-8456-269B07A3C38E}"/>
              </a:ext>
            </a:extLst>
          </p:cNvPr>
          <p:cNvSpPr txBox="1"/>
          <p:nvPr/>
        </p:nvSpPr>
        <p:spPr>
          <a:xfrm>
            <a:off x="91116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40FF0FB4-087E-B45E-EFE7-B2D9D6448C73}"/>
              </a:ext>
            </a:extLst>
          </p:cNvPr>
          <p:cNvSpPr/>
          <p:nvPr/>
        </p:nvSpPr>
        <p:spPr>
          <a:xfrm>
            <a:off x="737119" y="3294098"/>
            <a:ext cx="7679094" cy="2698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1088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462C2-2F45-28D7-4871-3D88418D1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D59ED7-D451-88FF-DCE0-8DCF7F227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ما يميز وضعية البداية. من يذكر العناصر التي ترد في البداية؟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9DCD89-09FF-4A23-760D-DB212568B2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4C565D-C698-7F51-E0F2-EC9141E7FB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3E29FE-9FFE-AE30-6222-5C1677026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A0458-DEA8-FADD-B2B6-D1D63219FB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2609FE-CB3C-9070-01A3-05E41493F8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142096-AE70-D0FB-36EC-6866E76BDE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91BFF5-8635-69EC-2578-BC0F50B356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9336B5-DFD1-0EE7-6D47-458A22EB16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2E202E1-A3E7-894D-A3B8-21AD5E2F72A4}"/>
              </a:ext>
            </a:extLst>
          </p:cNvPr>
          <p:cNvSpPr txBox="1"/>
          <p:nvPr/>
        </p:nvSpPr>
        <p:spPr>
          <a:xfrm>
            <a:off x="608275" y="2025516"/>
            <a:ext cx="7927450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اَلْمَقاطِعُ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لِقِصَّةٍ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5F771D4-841C-CCCE-25AC-45302C16A5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7F2DBB4-F016-6258-0794-F9492F80C115}"/>
              </a:ext>
            </a:extLst>
          </p:cNvPr>
          <p:cNvSpPr txBox="1"/>
          <p:nvPr/>
        </p:nvSpPr>
        <p:spPr>
          <a:xfrm>
            <a:off x="712858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4369C6B-969D-F0CA-4AD3-DCE50C3F4249}"/>
              </a:ext>
            </a:extLst>
          </p:cNvPr>
          <p:cNvSpPr txBox="1"/>
          <p:nvPr/>
        </p:nvSpPr>
        <p:spPr>
          <a:xfrm>
            <a:off x="3988837" y="3576007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B0DDB8D-DCCA-0E99-6FF4-EDBA62FC7B24}"/>
              </a:ext>
            </a:extLst>
          </p:cNvPr>
          <p:cNvSpPr txBox="1"/>
          <p:nvPr/>
        </p:nvSpPr>
        <p:spPr>
          <a:xfrm>
            <a:off x="91116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D4BD8DEF-859F-41A7-80E0-45BCB44E694F}"/>
              </a:ext>
            </a:extLst>
          </p:cNvPr>
          <p:cNvSpPr/>
          <p:nvPr/>
        </p:nvSpPr>
        <p:spPr>
          <a:xfrm>
            <a:off x="737119" y="3294098"/>
            <a:ext cx="7679094" cy="2698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D6D3E64-9765-2F92-2A64-4F8C143AD2C9}"/>
              </a:ext>
            </a:extLst>
          </p:cNvPr>
          <p:cNvSpPr txBox="1"/>
          <p:nvPr/>
        </p:nvSpPr>
        <p:spPr>
          <a:xfrm>
            <a:off x="6703017" y="4234441"/>
            <a:ext cx="212123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اَلشَّخْصيّاتُ-اَلزَّمانُ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اَلْأَحْداثُ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تَمَهِّدُ لِلْقِصَّةِ.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2769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62F65-A3C1-0368-CC93-337AA7A0F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84E830-B13B-8618-0A25-633321C22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ما يميز وضعية الوسط. من يذكر العناصر التي ترد في الوسط؟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50BAC8-4CDA-605B-1B97-BD5B1EE770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426459-D556-5E43-90E2-30F39BBB1C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7C3B9A-4A2C-6B36-5E24-5C2846AD3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A32CD1-0C9B-5472-0ED2-7F06035A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6B27BD-55D6-ACF9-42F3-6071FA8B38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C80BA7-D476-2CCE-EB5C-AD77235D41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D3B862-D1B7-87FC-5529-CBD40D93839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82B1F2-645C-69D7-0210-FDD2381F4E4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0F75B4-D90B-BEA5-1A6F-BFA72FF2BCF5}"/>
              </a:ext>
            </a:extLst>
          </p:cNvPr>
          <p:cNvSpPr txBox="1"/>
          <p:nvPr/>
        </p:nvSpPr>
        <p:spPr>
          <a:xfrm>
            <a:off x="608275" y="2025516"/>
            <a:ext cx="7927450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اَلْمَقاطِعُ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لِقِصَّةٍ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738E1CC-1896-0799-B422-3CF57892C5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A1DA11F-860D-A60C-51FE-18E26FF28672}"/>
              </a:ext>
            </a:extLst>
          </p:cNvPr>
          <p:cNvSpPr txBox="1"/>
          <p:nvPr/>
        </p:nvSpPr>
        <p:spPr>
          <a:xfrm>
            <a:off x="712858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DB2ABE0-07BC-FD35-0131-7D1DABF63FA5}"/>
              </a:ext>
            </a:extLst>
          </p:cNvPr>
          <p:cNvSpPr txBox="1"/>
          <p:nvPr/>
        </p:nvSpPr>
        <p:spPr>
          <a:xfrm>
            <a:off x="3988837" y="3576007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0DA0C74-8E9D-497A-A56D-71F0E9105B65}"/>
              </a:ext>
            </a:extLst>
          </p:cNvPr>
          <p:cNvSpPr txBox="1"/>
          <p:nvPr/>
        </p:nvSpPr>
        <p:spPr>
          <a:xfrm>
            <a:off x="91116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95D50995-DFA7-C9B5-6B81-509798AD8806}"/>
              </a:ext>
            </a:extLst>
          </p:cNvPr>
          <p:cNvSpPr/>
          <p:nvPr/>
        </p:nvSpPr>
        <p:spPr>
          <a:xfrm>
            <a:off x="737119" y="3294098"/>
            <a:ext cx="7679094" cy="2698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5F3ED2-AFDD-2A25-9DC2-F9B7A1AFACF6}"/>
              </a:ext>
            </a:extLst>
          </p:cNvPr>
          <p:cNvSpPr txBox="1"/>
          <p:nvPr/>
        </p:nvSpPr>
        <p:spPr>
          <a:xfrm>
            <a:off x="3320996" y="4234442"/>
            <a:ext cx="2502007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تَغَيُّرٌ مُفاجِئٌ في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تَسارُعُ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- حَلُّ الْمُشْكِلَةِ).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0CC2CD-A9D5-163A-9EE4-FA6ADA1019DD}"/>
              </a:ext>
            </a:extLst>
          </p:cNvPr>
          <p:cNvSpPr txBox="1"/>
          <p:nvPr/>
        </p:nvSpPr>
        <p:spPr>
          <a:xfrm>
            <a:off x="6703017" y="4234441"/>
            <a:ext cx="212123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اَلشَّخْصيّاتُ-اَلزَّمانُ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اَلْأَحْداثُ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تَمَهِّدُ لِلْقِصَّةِ.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132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0B229-2068-2E44-A104-630F7EF6D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4D85D2-9A7E-AC87-DBE9-FF790CFA9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ما يميز وضعية النهاية. من يذكر ما يميز نهاية قصة؟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87FA2D-3177-077D-BF33-235EBF8333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793FF6-5AA3-33B0-05CA-3C818B80DD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B9B862-3F8D-FA2E-10C2-9851F295F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17CF42-5E9D-223B-1241-2CB19E6C15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FCC935-56B1-FDED-936C-AFA3BECD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289AB5-04BA-45A4-27EC-F18D88165B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4B9361-9706-3884-AC85-56E2456183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C106A5-B5CC-9F14-1A3C-BBAF1D58E2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96208F4-04E8-292F-28DA-8F9B08EDE4D5}"/>
              </a:ext>
            </a:extLst>
          </p:cNvPr>
          <p:cNvSpPr txBox="1"/>
          <p:nvPr/>
        </p:nvSpPr>
        <p:spPr>
          <a:xfrm>
            <a:off x="608275" y="2025516"/>
            <a:ext cx="7927450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اَلْمَقاطِعُ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لِقِصَّةٍ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965A3FA-F047-0AC5-1049-7607992269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90ECEE9-1881-F95C-8819-F597997DFFB5}"/>
              </a:ext>
            </a:extLst>
          </p:cNvPr>
          <p:cNvSpPr txBox="1"/>
          <p:nvPr/>
        </p:nvSpPr>
        <p:spPr>
          <a:xfrm>
            <a:off x="712858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A21E73E-6EEB-4A45-C9BA-4708353D12D0}"/>
              </a:ext>
            </a:extLst>
          </p:cNvPr>
          <p:cNvSpPr txBox="1"/>
          <p:nvPr/>
        </p:nvSpPr>
        <p:spPr>
          <a:xfrm>
            <a:off x="3988837" y="3576007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6282DF0-7D51-C3B1-680D-9BC6DD799F66}"/>
              </a:ext>
            </a:extLst>
          </p:cNvPr>
          <p:cNvSpPr txBox="1"/>
          <p:nvPr/>
        </p:nvSpPr>
        <p:spPr>
          <a:xfrm>
            <a:off x="91116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8337563-9DA6-2D8C-8155-5858B2069E5D}"/>
              </a:ext>
            </a:extLst>
          </p:cNvPr>
          <p:cNvSpPr/>
          <p:nvPr/>
        </p:nvSpPr>
        <p:spPr>
          <a:xfrm>
            <a:off x="737119" y="3294098"/>
            <a:ext cx="7679094" cy="2698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BBF27F-D44C-77D3-8121-264D236242D4}"/>
              </a:ext>
            </a:extLst>
          </p:cNvPr>
          <p:cNvSpPr txBox="1"/>
          <p:nvPr/>
        </p:nvSpPr>
        <p:spPr>
          <a:xfrm>
            <a:off x="3320996" y="4234442"/>
            <a:ext cx="2502007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تَغَيُّرٌ مُفاجِئٌ في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تَسارُعُ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- حَلُّ الْمُشْكِلَةِ).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A95ADB-FFAE-69FE-6334-835865FAADF7}"/>
              </a:ext>
            </a:extLst>
          </p:cNvPr>
          <p:cNvSpPr txBox="1"/>
          <p:nvPr/>
        </p:nvSpPr>
        <p:spPr>
          <a:xfrm>
            <a:off x="6703017" y="4234441"/>
            <a:ext cx="212123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اَلشَّخْصيّاتُ-اَلزَّمانُ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اَلْأَحْداثُ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تَمَهِّدُ لِلْقِصَّةِ.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EEC11C-7308-C1A1-28A1-6C4380722297}"/>
              </a:ext>
            </a:extLst>
          </p:cNvPr>
          <p:cNvSpPr txBox="1"/>
          <p:nvPr/>
        </p:nvSpPr>
        <p:spPr>
          <a:xfrm>
            <a:off x="378982" y="4234441"/>
            <a:ext cx="250200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اَلْعَوْدَةُ لِلِاسْتِقْرارِ: نِهايَةٌ سَعيدَةٌ أَوْ حَزينَةٌ.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22729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9FED7-AFA9-96F1-1CC5-7318B0099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C052-7DE4-E676-3049-3FE72B150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خصائص كل مقطع من مقاطع القصة؟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74984E-FA31-4F82-68B8-66F4C793D5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6F4AC6-8330-783F-860C-8447A0A1D7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7A2B7F-DA00-BB57-FA78-76529FF99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E82279-385D-0E37-A95A-E5090B40CC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EEF036-4009-AEF7-ADB0-30CEA276E8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393E2D-54CF-0923-E817-5455351707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4FE1F6-2D20-5781-BE05-1AEE716C15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1C3EF1-557C-F18B-B36E-D0D762C5653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6DDB5E7-F915-3F17-FA0A-0932AED64328}"/>
              </a:ext>
            </a:extLst>
          </p:cNvPr>
          <p:cNvSpPr txBox="1"/>
          <p:nvPr/>
        </p:nvSpPr>
        <p:spPr>
          <a:xfrm>
            <a:off x="608275" y="2025516"/>
            <a:ext cx="7927450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اَلْمَقاطِعُ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لِقِصَّةٍ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45E7C6E-B958-3A70-D543-2DE3162252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049C056-768C-E334-4392-7EB4EC829BA4}"/>
              </a:ext>
            </a:extLst>
          </p:cNvPr>
          <p:cNvSpPr txBox="1"/>
          <p:nvPr/>
        </p:nvSpPr>
        <p:spPr>
          <a:xfrm>
            <a:off x="712858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CC75C36-B4F1-FB7E-1D78-41F299B7CB85}"/>
              </a:ext>
            </a:extLst>
          </p:cNvPr>
          <p:cNvSpPr txBox="1"/>
          <p:nvPr/>
        </p:nvSpPr>
        <p:spPr>
          <a:xfrm>
            <a:off x="3988837" y="3576007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6FD788E-5A90-F84F-859E-B723098B09D8}"/>
              </a:ext>
            </a:extLst>
          </p:cNvPr>
          <p:cNvSpPr txBox="1"/>
          <p:nvPr/>
        </p:nvSpPr>
        <p:spPr>
          <a:xfrm>
            <a:off x="91116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AC22F790-E303-EACF-740F-57C6E47BAEA3}"/>
              </a:ext>
            </a:extLst>
          </p:cNvPr>
          <p:cNvSpPr/>
          <p:nvPr/>
        </p:nvSpPr>
        <p:spPr>
          <a:xfrm>
            <a:off x="737119" y="3294098"/>
            <a:ext cx="7679094" cy="2698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6FF7904-9E81-4455-FCAC-5814228183F6}"/>
              </a:ext>
            </a:extLst>
          </p:cNvPr>
          <p:cNvSpPr txBox="1"/>
          <p:nvPr/>
        </p:nvSpPr>
        <p:spPr>
          <a:xfrm>
            <a:off x="3320996" y="4234442"/>
            <a:ext cx="2502007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تَغَيُّرٌ مُفاجِئٌ في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تَسارُعُ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- حَلُّ الْمُشْكِلَةِ).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96C2AC1-79ED-DE49-5519-2EF30F981EEA}"/>
              </a:ext>
            </a:extLst>
          </p:cNvPr>
          <p:cNvSpPr txBox="1"/>
          <p:nvPr/>
        </p:nvSpPr>
        <p:spPr>
          <a:xfrm>
            <a:off x="6703017" y="4234441"/>
            <a:ext cx="212123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اَلشَّخْصيّاتُ-اَلزَّمانُ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اَلْأَحْداثُ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تَمَهِّدُ لِلْقِصَّةِ.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42462F9-9D2E-2769-4E66-9F38CE941A72}"/>
              </a:ext>
            </a:extLst>
          </p:cNvPr>
          <p:cNvSpPr txBox="1"/>
          <p:nvPr/>
        </p:nvSpPr>
        <p:spPr>
          <a:xfrm>
            <a:off x="378982" y="4234441"/>
            <a:ext cx="250200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اَلْعَوْدَةُ لِلِاسْتِقْرارِ: نِهايَةٌ سَعيدَةٌ أَوْ حَزينَةٌ.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50116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F037B-B915-FEE5-CAAC-0BFF7272E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60338F-234E-A286-9F2B-4F1D3E9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هذه قصة غير مرتبة. تابعوا كيف سأرتبها.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E04A45-AF9B-75FE-5129-0AF72477EA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8C18FE-76EE-74FC-EDDC-9D5E9AE087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E345E1-0D0A-759C-7DC2-70883381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ACAF42-D993-B11E-9051-3F152848DC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334F38-EBE2-C83D-EC1F-1F18E9198B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9A1BE-581E-3DEE-9A19-1D2A247E52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AC83BB-F0D2-FC86-31FB-E891F83008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CDDC73-2BD9-DC6C-9339-DCFBD8CFA3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A457BCE-6F8E-A12E-BBC5-C4D8653B3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CF3DFB4-DE49-C42B-F655-1C78392D5AAC}"/>
              </a:ext>
            </a:extLst>
          </p:cNvPr>
          <p:cNvSpPr txBox="1"/>
          <p:nvPr/>
        </p:nvSpPr>
        <p:spPr>
          <a:xfrm>
            <a:off x="360640" y="3620697"/>
            <a:ext cx="7349334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ما إِنْ فَتَحَ </a:t>
            </a:r>
            <a:r>
              <a:rPr lang="ar-MA" sz="2400" dirty="0" err="1"/>
              <a:t>ٱلْبابَ</a:t>
            </a:r>
            <a:r>
              <a:rPr lang="ar-MA" sz="2400" dirty="0"/>
              <a:t> حَتّى تَناهى إِلى أُذُنَيْهِ صَوْتُ ماءٍ يَتَسَرَّبُ مِنْ صُنْبورِ. اِنتَبَهَ إلى أَنَّ أَرْضِيَّةَ </a:t>
            </a:r>
            <a:r>
              <a:rPr lang="ar-MA" sz="2400" dirty="0" err="1"/>
              <a:t>ٱلْمَطْبَخِ</a:t>
            </a:r>
            <a:r>
              <a:rPr lang="ar-MA" sz="2400" dirty="0"/>
              <a:t> مُبَلَّلَةٌ </a:t>
            </a:r>
            <a:r>
              <a:rPr lang="ar-MA" sz="2400" dirty="0" err="1"/>
              <a:t>بِٱلْماءِ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اِنْزَعَجَ عُمَرُ كَثيراً، وَأَسْرَعَ لِيُغْلِقَ </a:t>
            </a:r>
            <a:r>
              <a:rPr lang="ar-MA" sz="2400" dirty="0" err="1"/>
              <a:t>ٱلصُّنْبورَ</a:t>
            </a:r>
            <a:r>
              <a:rPr lang="ar-MA" sz="2400" dirty="0"/>
              <a:t>، لَكِنَّ </a:t>
            </a:r>
            <a:r>
              <a:rPr lang="ar-MA" sz="2400" dirty="0" err="1"/>
              <a:t>ٱلْماءَ</a:t>
            </a:r>
            <a:r>
              <a:rPr lang="ar-MA" sz="2400" dirty="0"/>
              <a:t> لَمْ يَتَوَقَّفْ. حاوَلَ إِصْلاحَ </a:t>
            </a:r>
            <a:r>
              <a:rPr lang="ar-MA" sz="2400" dirty="0" err="1"/>
              <a:t>ٱلْعُطْلِ</a:t>
            </a:r>
            <a:r>
              <a:rPr lang="ar-MA" sz="2400" dirty="0"/>
              <a:t> بِنَفْسِهِ، اِسْتَعْمَلَ بَعْضَ </a:t>
            </a:r>
            <a:r>
              <a:rPr lang="ar-MA" sz="2400" dirty="0" err="1"/>
              <a:t>ٱلْأَدَواتِ</a:t>
            </a:r>
            <a:r>
              <a:rPr lang="ar-MA" sz="2400" dirty="0"/>
              <a:t> </a:t>
            </a:r>
            <a:r>
              <a:rPr lang="ar-MA" sz="2400" dirty="0" err="1"/>
              <a:t>ٱلَّتي</a:t>
            </a:r>
            <a:r>
              <a:rPr lang="ar-MA" sz="2400" dirty="0"/>
              <a:t> وَجَدَها في </a:t>
            </a:r>
            <a:r>
              <a:rPr lang="ar-MA" sz="2400" dirty="0" err="1"/>
              <a:t>ٱلْمَنْزِلِ</a:t>
            </a:r>
            <a:r>
              <a:rPr lang="ar-MA" sz="2400" dirty="0"/>
              <a:t>، لَكِنَّها لَمْ تَكُنْ كافِيَةً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فَكَّرَ قَليلًا، ثُمَّ </a:t>
            </a:r>
            <a:r>
              <a:rPr lang="ar-MA" sz="2400" dirty="0" err="1"/>
              <a:t>ٱتَّصَلَ</a:t>
            </a:r>
            <a:r>
              <a:rPr lang="ar-MA" sz="2400" dirty="0"/>
              <a:t> بِسَبّاكٍ ماهِرٍ. وَصَلَ </a:t>
            </a:r>
            <a:r>
              <a:rPr lang="ar-MA" sz="2400" dirty="0" err="1"/>
              <a:t>ٱلسَّبّاكُ</a:t>
            </a:r>
            <a:r>
              <a:rPr lang="ar-MA" sz="2400" dirty="0"/>
              <a:t> سَريعاً، وَأَصْلَحَ </a:t>
            </a:r>
            <a:r>
              <a:rPr lang="ar-MA" sz="2400" dirty="0" err="1"/>
              <a:t>ٱلصُّنْبورَ</a:t>
            </a:r>
            <a:r>
              <a:rPr lang="ar-MA" sz="2400" dirty="0"/>
              <a:t> في وَقْتٍ قَصيرٍ</a:t>
            </a:r>
            <a:r>
              <a:rPr lang="fr-FR" sz="2400" dirty="0"/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4C6ADF-E719-79A7-5C4F-F8A19B497DC3}"/>
              </a:ext>
            </a:extLst>
          </p:cNvPr>
          <p:cNvSpPr txBox="1"/>
          <p:nvPr/>
        </p:nvSpPr>
        <p:spPr>
          <a:xfrm>
            <a:off x="360640" y="1812486"/>
            <a:ext cx="734933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شَكَرَهُ عُمَرُ بِسُرورٍ. ثُمَّ </a:t>
            </a:r>
            <a:r>
              <a:rPr lang="ar-MA" sz="2400" dirty="0" err="1"/>
              <a:t>ٱسْتَلْقى</a:t>
            </a:r>
            <a:r>
              <a:rPr lang="ar-MA" sz="2400" dirty="0"/>
              <a:t> عَلى أَريكَتِهِ وَهُوَ يَبْتَسِمُ. لَقَدْ تَعَلَّمَ أَنَّهُ يَجِبُ إِصْلاحُ </a:t>
            </a:r>
            <a:r>
              <a:rPr lang="ar-MA" sz="2400" dirty="0" err="1"/>
              <a:t>ٱلْأَعْطالِ</a:t>
            </a:r>
            <a:r>
              <a:rPr lang="ar-MA" sz="2400" dirty="0"/>
              <a:t> لِلْمُحافَظَةِ عَلى </a:t>
            </a:r>
            <a:r>
              <a:rPr lang="ar-MA" sz="2400" dirty="0" err="1"/>
              <a:t>ٱلْماءِ</a:t>
            </a:r>
            <a:r>
              <a:rPr lang="ar-MA" sz="2400" dirty="0"/>
              <a:t>. </a:t>
            </a:r>
            <a:endParaRPr lang="fr-FR" sz="2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F3B1D1F-FF96-70FE-D196-1A823EEF2FDC}"/>
              </a:ext>
            </a:extLst>
          </p:cNvPr>
          <p:cNvSpPr txBox="1"/>
          <p:nvPr/>
        </p:nvSpPr>
        <p:spPr>
          <a:xfrm>
            <a:off x="360641" y="2716591"/>
            <a:ext cx="7349333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مَساءَ يَوْمٍ حافِلٍ </a:t>
            </a:r>
            <a:r>
              <a:rPr lang="ar-MA" sz="2400" dirty="0" err="1"/>
              <a:t>بِٱلْعَمَلِ</a:t>
            </a:r>
            <a:r>
              <a:rPr lang="ar-MA" sz="2400" dirty="0"/>
              <a:t> مَشى عُمَرُ نَحْوَ مَنْزِلِهِ وَهُوَ سَعيدٌ. إِنَّهُ يَسْتَحِقُّ أَنْ يَرْتاحَ قَليلاً.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1367380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0109D-B7AE-670D-10E9-A520D7374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8FEA2D-5B93-2AF8-C8B4-1D5F3FA6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أقرأ مقاطع القصة. تابعوا معي القراءة.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0F219A-6031-AE5E-C067-CF75A884EF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8E691F-31C1-AE03-9499-B2B640A56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E84BC3-0A82-7855-635E-6E9BC862E5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E40CA1-933B-1439-8CAD-AEB5A2F2D4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4665F6C-B4F2-A3DF-49C2-DD858C29D4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9808DD-76F0-5D97-0AEE-5D47BE1F3E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18BE1-C49F-A182-3189-5D948ACEF3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A238AD-4F4A-412C-7A19-2D0E5C1181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F8BD1F7-3205-794D-EFED-A242811EB9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4BB91B0-50BD-4B05-DA8C-BC12675B3FE4}"/>
              </a:ext>
            </a:extLst>
          </p:cNvPr>
          <p:cNvSpPr txBox="1"/>
          <p:nvPr/>
        </p:nvSpPr>
        <p:spPr>
          <a:xfrm>
            <a:off x="394772" y="3620697"/>
            <a:ext cx="7315202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ما إِنْ فَتَحَ </a:t>
            </a:r>
            <a:r>
              <a:rPr lang="ar-MA" sz="2400" dirty="0" err="1"/>
              <a:t>ٱلْبابَ</a:t>
            </a:r>
            <a:r>
              <a:rPr lang="ar-MA" sz="2400" dirty="0"/>
              <a:t> حَتّى تَناهى إِلى أُذُنَيْهِ صَوْتُ ماءٍ يَتَسَرَّبُ مِنْ صُنْبورِ. انتَبَهَ إلى أَنَّ أَرْضِيَّةَ </a:t>
            </a:r>
            <a:r>
              <a:rPr lang="ar-MA" sz="2400" dirty="0" err="1"/>
              <a:t>ٱلْمَطْبَخِ</a:t>
            </a:r>
            <a:r>
              <a:rPr lang="ar-MA" sz="2400" dirty="0"/>
              <a:t> مُبَلَّلَةٌ </a:t>
            </a:r>
            <a:r>
              <a:rPr lang="ar-MA" sz="2400" dirty="0" err="1"/>
              <a:t>بِٱلْماءِ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اِنْزَعَجَ عُمَرُ كَثيراً، وَأَسْرَعَ لِيُغْلِقَ </a:t>
            </a:r>
            <a:r>
              <a:rPr lang="ar-MA" sz="2400" dirty="0" err="1"/>
              <a:t>ٱلصُّنْبورَ</a:t>
            </a:r>
            <a:r>
              <a:rPr lang="ar-MA" sz="2400" dirty="0"/>
              <a:t>، لَكِنَّ </a:t>
            </a:r>
            <a:r>
              <a:rPr lang="ar-MA" sz="2400" dirty="0" err="1"/>
              <a:t>ٱلْماءَ</a:t>
            </a:r>
            <a:r>
              <a:rPr lang="ar-MA" sz="2400" dirty="0"/>
              <a:t> لَمْ يَتَوَقَّفْ. حاوَلَ إِصْلاحَ </a:t>
            </a:r>
            <a:r>
              <a:rPr lang="ar-MA" sz="2400" dirty="0" err="1"/>
              <a:t>ٱلْعُطْلِ</a:t>
            </a:r>
            <a:r>
              <a:rPr lang="ar-MA" sz="2400" dirty="0"/>
              <a:t> بِنَفْسِهِ، اِسْتَعْمَلَ بَعْضَ </a:t>
            </a:r>
            <a:r>
              <a:rPr lang="ar-MA" sz="2400" dirty="0" err="1"/>
              <a:t>ٱلْأَدَواتِ</a:t>
            </a:r>
            <a:r>
              <a:rPr lang="ar-MA" sz="2400" dirty="0"/>
              <a:t> </a:t>
            </a:r>
            <a:r>
              <a:rPr lang="ar-MA" sz="2400" dirty="0" err="1"/>
              <a:t>ٱلَّتي</a:t>
            </a:r>
            <a:r>
              <a:rPr lang="ar-MA" sz="2400" dirty="0"/>
              <a:t> وَجَدَها في </a:t>
            </a:r>
            <a:r>
              <a:rPr lang="ar-MA" sz="2400" dirty="0" err="1"/>
              <a:t>ٱلْمَنْزِلِ</a:t>
            </a:r>
            <a:r>
              <a:rPr lang="ar-MA" sz="2400" dirty="0"/>
              <a:t>، لَكِنَّها لَمْ تَكُنْ كافِيَةً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فَكَّرَ قَليلًا، ثُمَّ </a:t>
            </a:r>
            <a:r>
              <a:rPr lang="ar-MA" sz="2400" dirty="0" err="1"/>
              <a:t>ٱتَّصَلَ</a:t>
            </a:r>
            <a:r>
              <a:rPr lang="ar-MA" sz="2400" dirty="0"/>
              <a:t> بِسَبّاكٍ ماهِرٍ. وَصَلَ </a:t>
            </a:r>
            <a:r>
              <a:rPr lang="ar-MA" sz="2400" dirty="0" err="1"/>
              <a:t>ٱلسَّبّاكُ</a:t>
            </a:r>
            <a:r>
              <a:rPr lang="ar-MA" sz="2400" dirty="0"/>
              <a:t> سَريعاً، وَأَصْلَحَ </a:t>
            </a:r>
            <a:r>
              <a:rPr lang="ar-MA" sz="2400" dirty="0" err="1"/>
              <a:t>ٱلصُّنْبورَ</a:t>
            </a:r>
            <a:r>
              <a:rPr lang="ar-MA" sz="2400" dirty="0"/>
              <a:t> في وَقْتٍ قَصيرٍ</a:t>
            </a:r>
            <a:r>
              <a:rPr lang="fr-FR" sz="2400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D014BE-CE5E-6ACE-D143-8EA44C7309CF}"/>
              </a:ext>
            </a:extLst>
          </p:cNvPr>
          <p:cNvSpPr txBox="1"/>
          <p:nvPr/>
        </p:nvSpPr>
        <p:spPr>
          <a:xfrm>
            <a:off x="369820" y="2672470"/>
            <a:ext cx="731520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مَساءَ يَوْمٍ حافِلٍ </a:t>
            </a:r>
            <a:r>
              <a:rPr lang="ar-MA" sz="2400" dirty="0" err="1"/>
              <a:t>بِٱلْعَمَلِ</a:t>
            </a:r>
            <a:r>
              <a:rPr lang="ar-MA" sz="2400" dirty="0"/>
              <a:t> مَشى عُمَرُ نَحْوَ مَنْزِلِهِ وَهُوَ سَعيدٌ. إِنَّهُ يَسْتَحِقُّ أَنْ يَرْتاحَ قَليلاً.</a:t>
            </a:r>
            <a:endParaRPr lang="fr-FR" sz="2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578643B-4330-27FF-0114-E96EAA479BDA}"/>
              </a:ext>
            </a:extLst>
          </p:cNvPr>
          <p:cNvSpPr txBox="1"/>
          <p:nvPr/>
        </p:nvSpPr>
        <p:spPr>
          <a:xfrm>
            <a:off x="360640" y="1812486"/>
            <a:ext cx="731520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شَكَرَهُ عُمَرُ بِسُرورٍ. ثُمَّ </a:t>
            </a:r>
            <a:r>
              <a:rPr lang="ar-MA" sz="2400" dirty="0" err="1"/>
              <a:t>ٱسْتَلْقى</a:t>
            </a:r>
            <a:r>
              <a:rPr lang="ar-MA" sz="2400" dirty="0"/>
              <a:t> عَلى أَريكَتِهِ وَهُوَ يَبْتَسِمُ. لَقَدْ تَعَلَّمَ أَنَّهُ يَجِبُ إِصْلاحُ </a:t>
            </a:r>
            <a:r>
              <a:rPr lang="ar-MA" sz="2400" dirty="0" err="1"/>
              <a:t>ٱلْأَعْطالِ</a:t>
            </a:r>
            <a:r>
              <a:rPr lang="ar-MA" sz="2400" dirty="0"/>
              <a:t> لِلْمُحافَظَةِ عَلى </a:t>
            </a:r>
            <a:r>
              <a:rPr lang="ar-MA" sz="2400" dirty="0" err="1"/>
              <a:t>ٱلْماءِ</a:t>
            </a:r>
            <a:r>
              <a:rPr lang="ar-MA" sz="2400" dirty="0"/>
              <a:t>.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68914204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0F1FA-46DD-5238-AC7B-45F76E910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7A86A3-E8E8-F1CB-3DA8-55DAF2FAF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أحدد مقطع البداية. أسأل: ما المقطع الذي يقدم الشخصية والزمان والمكان وحدث بداية القصة؟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E4D8E2-FC3F-E63A-F18A-9FD163625E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1AAAF5-1B29-F05C-3420-28458A9A9F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D8B400-1F16-C9D6-8EF6-0DF420F76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6EC641-2F3C-0C23-2735-E6C5A2A6E1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A78ABD-66F4-ED3F-7477-CB5D83F7C6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CD2204-3396-812B-EBC7-E3C96DA78C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174C8F-1F2E-F943-3229-9F657E5F905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02270E-6996-1360-404E-5C0ECD41933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CA4B359-D32A-710F-8DF6-A11F34ADE3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6621768-3764-C6F5-DC99-8F6929345A61}"/>
              </a:ext>
            </a:extLst>
          </p:cNvPr>
          <p:cNvSpPr txBox="1"/>
          <p:nvPr/>
        </p:nvSpPr>
        <p:spPr>
          <a:xfrm>
            <a:off x="394772" y="3620697"/>
            <a:ext cx="7315202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ما إِنْ فَتَحَ </a:t>
            </a:r>
            <a:r>
              <a:rPr lang="ar-MA" sz="2400" dirty="0" err="1"/>
              <a:t>ٱلْبابَ</a:t>
            </a:r>
            <a:r>
              <a:rPr lang="ar-MA" sz="2400" dirty="0"/>
              <a:t> حَتّى تَناهى إِلى أُذُنَيْهِ صَوْتُ ماءٍ يَتَسَرَّبُ مِنْ صُنْبورِ. انتَبَهَ إلى أَنَّ أَرْضِيَّةَ </a:t>
            </a:r>
            <a:r>
              <a:rPr lang="ar-MA" sz="2400" dirty="0" err="1"/>
              <a:t>ٱلْمَطْبَخِ</a:t>
            </a:r>
            <a:r>
              <a:rPr lang="ar-MA" sz="2400" dirty="0"/>
              <a:t> مُبَلَّلَةٌ </a:t>
            </a:r>
            <a:r>
              <a:rPr lang="ar-MA" sz="2400" dirty="0" err="1"/>
              <a:t>بِٱلْماءِ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اِنْزَعَجَ عُمَرُ كَثيراً، وَأَسْرَعَ لِيُغْلِقَ </a:t>
            </a:r>
            <a:r>
              <a:rPr lang="ar-MA" sz="2400" dirty="0" err="1"/>
              <a:t>ٱلصُّنْبورَ</a:t>
            </a:r>
            <a:r>
              <a:rPr lang="ar-MA" sz="2400" dirty="0"/>
              <a:t>، لَكِنَّ </a:t>
            </a:r>
            <a:r>
              <a:rPr lang="ar-MA" sz="2400" dirty="0" err="1"/>
              <a:t>ٱلْماءَ</a:t>
            </a:r>
            <a:r>
              <a:rPr lang="ar-MA" sz="2400" dirty="0"/>
              <a:t> لَمْ يَتَوَقَّفْ. حاوَلَ إِصْلاحَ </a:t>
            </a:r>
            <a:r>
              <a:rPr lang="ar-MA" sz="2400" dirty="0" err="1"/>
              <a:t>ٱلْعُطْلِ</a:t>
            </a:r>
            <a:r>
              <a:rPr lang="ar-MA" sz="2400" dirty="0"/>
              <a:t> بِنَفْسِهِ، اِسْتَعْمَلَ بَعْضَ </a:t>
            </a:r>
            <a:r>
              <a:rPr lang="ar-MA" sz="2400" dirty="0" err="1"/>
              <a:t>ٱلْأَدَواتِ</a:t>
            </a:r>
            <a:r>
              <a:rPr lang="ar-MA" sz="2400" dirty="0"/>
              <a:t> </a:t>
            </a:r>
            <a:r>
              <a:rPr lang="ar-MA" sz="2400" dirty="0" err="1"/>
              <a:t>ٱلَّتي</a:t>
            </a:r>
            <a:r>
              <a:rPr lang="ar-MA" sz="2400" dirty="0"/>
              <a:t> وَجَدَها في </a:t>
            </a:r>
            <a:r>
              <a:rPr lang="ar-MA" sz="2400" dirty="0" err="1"/>
              <a:t>ٱلْمَنْزِلِ</a:t>
            </a:r>
            <a:r>
              <a:rPr lang="ar-MA" sz="2400" dirty="0"/>
              <a:t>، لَكِنَّها لَمْ تَكُنْ كافِيَةً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فَكَّرَ قَليلًا، ثُمَّ </a:t>
            </a:r>
            <a:r>
              <a:rPr lang="ar-MA" sz="2400" dirty="0" err="1"/>
              <a:t>ٱتَّصَلَ</a:t>
            </a:r>
            <a:r>
              <a:rPr lang="ar-MA" sz="2400" dirty="0"/>
              <a:t> بِسَبّاكٍ ماهِرٍ. وَصَلَ </a:t>
            </a:r>
            <a:r>
              <a:rPr lang="ar-MA" sz="2400" dirty="0" err="1"/>
              <a:t>ٱلسَّبّاكُ</a:t>
            </a:r>
            <a:r>
              <a:rPr lang="ar-MA" sz="2400" dirty="0"/>
              <a:t> سَريعاً، وَأَصْلَحَ </a:t>
            </a:r>
            <a:r>
              <a:rPr lang="ar-MA" sz="2400" dirty="0" err="1"/>
              <a:t>ٱلصُّنْبورَ</a:t>
            </a:r>
            <a:r>
              <a:rPr lang="ar-MA" sz="2400" dirty="0"/>
              <a:t> في وَقْتٍ قَصيرٍ</a:t>
            </a:r>
            <a:r>
              <a:rPr lang="fr-FR" sz="2400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1F57FFA-5743-31F5-A708-489ADEF9652B}"/>
              </a:ext>
            </a:extLst>
          </p:cNvPr>
          <p:cNvSpPr txBox="1"/>
          <p:nvPr/>
        </p:nvSpPr>
        <p:spPr>
          <a:xfrm>
            <a:off x="369820" y="2672470"/>
            <a:ext cx="731520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مَساءَ يَوْمٍ حافِلٍ </a:t>
            </a:r>
            <a:r>
              <a:rPr lang="ar-MA" sz="2400" dirty="0" err="1"/>
              <a:t>بِٱلْعَمَلِ</a:t>
            </a:r>
            <a:r>
              <a:rPr lang="ar-MA" sz="2400" dirty="0"/>
              <a:t> مَشى عُمَرُ نَحْوَ مَنْزِلِهِ وَهُوَ سَعيدٌ. إِنَّهُ يَسْتَحِقُّ أَنْ يَرْتاحَ قَليلاً.</a:t>
            </a:r>
            <a:endParaRPr lang="fr-FR" sz="2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54484CB-ADBC-3089-7083-0E175FAF73DB}"/>
              </a:ext>
            </a:extLst>
          </p:cNvPr>
          <p:cNvSpPr txBox="1"/>
          <p:nvPr/>
        </p:nvSpPr>
        <p:spPr>
          <a:xfrm>
            <a:off x="360640" y="1812486"/>
            <a:ext cx="731520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شَكَرَهُ عُمَرُ بِسُرورٍ. ثُمَّ </a:t>
            </a:r>
            <a:r>
              <a:rPr lang="ar-MA" sz="2400" dirty="0" err="1"/>
              <a:t>ٱسْتَلْقى</a:t>
            </a:r>
            <a:r>
              <a:rPr lang="ar-MA" sz="2400" dirty="0"/>
              <a:t> عَلى أَريكَتِهِ وَهُوَ يَبْتَسِمُ. لَقَدْ تَعَلَّمَ أَنَّهُ يَجِبُ إِصْلاحُ </a:t>
            </a:r>
            <a:r>
              <a:rPr lang="ar-MA" sz="2400" dirty="0" err="1"/>
              <a:t>ٱلْأَعْطالِ</a:t>
            </a:r>
            <a:r>
              <a:rPr lang="ar-MA" sz="2400" dirty="0"/>
              <a:t> لِلْمُحافَظَةِ عَلى </a:t>
            </a:r>
            <a:r>
              <a:rPr lang="ar-MA" sz="2400" dirty="0" err="1"/>
              <a:t>ٱلْماءِ</a:t>
            </a:r>
            <a:r>
              <a:rPr lang="ar-MA" sz="2400" dirty="0"/>
              <a:t>.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0564658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7D60F-F04D-C6B9-3E27-D63DAF39B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B776F0-A289-0B76-05AF-AE9F43C15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المقطع الذي يتضمن: الشخصية (عمر) والزمان والمكان واستقرار البداية. هو المقطع 2.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48B6C5-2C25-69BB-0F63-6D43DC7C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0909CF-D30F-F09A-A987-012D4F213F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98EE1B-8DD3-72AB-8F38-5F18689A2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8DCE84-F404-0730-3FD9-B916E12A03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320B51-D91F-8DD8-431D-0B86A0D630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10DCFC-74B8-5763-EC4A-0812AD30F5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22D48B-37C1-081A-2E78-26B236C7FE7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8262C3-5828-4D3E-7D08-6D216CA532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5483B3D-6C45-C898-C9DC-222684931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CB6CEDA-AD4E-99DE-15D2-C2A617DD0656}"/>
              </a:ext>
            </a:extLst>
          </p:cNvPr>
          <p:cNvSpPr txBox="1"/>
          <p:nvPr/>
        </p:nvSpPr>
        <p:spPr>
          <a:xfrm>
            <a:off x="7675842" y="2857136"/>
            <a:ext cx="116632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51684E8-DFA3-9039-37BC-484AEF79ADDF}"/>
              </a:ext>
            </a:extLst>
          </p:cNvPr>
          <p:cNvSpPr txBox="1"/>
          <p:nvPr/>
        </p:nvSpPr>
        <p:spPr>
          <a:xfrm>
            <a:off x="394772" y="3620697"/>
            <a:ext cx="7315202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ما إِنْ فَتَحَ </a:t>
            </a:r>
            <a:r>
              <a:rPr lang="ar-MA" sz="2400" dirty="0" err="1"/>
              <a:t>ٱلْبابَ</a:t>
            </a:r>
            <a:r>
              <a:rPr lang="ar-MA" sz="2400" dirty="0"/>
              <a:t> حَتّى تَناهى إِلى أُذُنَيْهِ صَوْتُ ماءٍ يَتَسَرَّبُ مِنْ صُنْبورِ. انتَبَهَ إلى أَنَّ أَرْضِيَّةَ </a:t>
            </a:r>
            <a:r>
              <a:rPr lang="ar-MA" sz="2400" dirty="0" err="1"/>
              <a:t>ٱلْمَطْبَخِ</a:t>
            </a:r>
            <a:r>
              <a:rPr lang="ar-MA" sz="2400" dirty="0"/>
              <a:t> مُبَلَّلَةٌ </a:t>
            </a:r>
            <a:r>
              <a:rPr lang="ar-MA" sz="2400" dirty="0" err="1"/>
              <a:t>بِٱلْماءِ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اِنْزَعَجَ عُمَرُ كَثيراً، وَأَسْرَعَ لِيُغْلِقَ </a:t>
            </a:r>
            <a:r>
              <a:rPr lang="ar-MA" sz="2400" dirty="0" err="1"/>
              <a:t>ٱلصُّنْبورَ</a:t>
            </a:r>
            <a:r>
              <a:rPr lang="ar-MA" sz="2400" dirty="0"/>
              <a:t>، لَكِنَّ </a:t>
            </a:r>
            <a:r>
              <a:rPr lang="ar-MA" sz="2400" dirty="0" err="1"/>
              <a:t>ٱلْماءَ</a:t>
            </a:r>
            <a:r>
              <a:rPr lang="ar-MA" sz="2400" dirty="0"/>
              <a:t> لَمْ يَتَوَقَّفْ. حاوَلَ إِصْلاحَ </a:t>
            </a:r>
            <a:r>
              <a:rPr lang="ar-MA" sz="2400" dirty="0" err="1"/>
              <a:t>ٱلْعُطْلِ</a:t>
            </a:r>
            <a:r>
              <a:rPr lang="ar-MA" sz="2400" dirty="0"/>
              <a:t> بِنَفْسِهِ، اِسْتَعْمَلَ بَعْضَ </a:t>
            </a:r>
            <a:r>
              <a:rPr lang="ar-MA" sz="2400" dirty="0" err="1"/>
              <a:t>ٱلْأَدَواتِ</a:t>
            </a:r>
            <a:r>
              <a:rPr lang="ar-MA" sz="2400" dirty="0"/>
              <a:t> </a:t>
            </a:r>
            <a:r>
              <a:rPr lang="ar-MA" sz="2400" dirty="0" err="1"/>
              <a:t>ٱلَّتي</a:t>
            </a:r>
            <a:r>
              <a:rPr lang="ar-MA" sz="2400" dirty="0"/>
              <a:t> وَجَدَها في </a:t>
            </a:r>
            <a:r>
              <a:rPr lang="ar-MA" sz="2400" dirty="0" err="1"/>
              <a:t>ٱلْمَنْزِلِ</a:t>
            </a:r>
            <a:r>
              <a:rPr lang="ar-MA" sz="2400" dirty="0"/>
              <a:t>، لَكِنَّها لَمْ تَكُنْ كافِيَةً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فَكَّرَ قَليلًا، ثُمَّ </a:t>
            </a:r>
            <a:r>
              <a:rPr lang="ar-MA" sz="2400" dirty="0" err="1"/>
              <a:t>ٱتَّصَلَ</a:t>
            </a:r>
            <a:r>
              <a:rPr lang="ar-MA" sz="2400" dirty="0"/>
              <a:t> بِسَبّاكٍ ماهِرٍ. وَصَلَ </a:t>
            </a:r>
            <a:r>
              <a:rPr lang="ar-MA" sz="2400" dirty="0" err="1"/>
              <a:t>ٱلسَّبّاكُ</a:t>
            </a:r>
            <a:r>
              <a:rPr lang="ar-MA" sz="2400" dirty="0"/>
              <a:t> سَريعاً، وَأَصْلَحَ </a:t>
            </a:r>
            <a:r>
              <a:rPr lang="ar-MA" sz="2400" dirty="0" err="1"/>
              <a:t>ٱلصُّنْبورَ</a:t>
            </a:r>
            <a:r>
              <a:rPr lang="ar-MA" sz="2400" dirty="0"/>
              <a:t> في وَقْتٍ قَصيرٍ</a:t>
            </a:r>
            <a:r>
              <a:rPr lang="fr-FR" sz="2400" dirty="0"/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DC146BC-28BD-8F6E-FA14-A4D19CEB96A4}"/>
              </a:ext>
            </a:extLst>
          </p:cNvPr>
          <p:cNvSpPr txBox="1"/>
          <p:nvPr/>
        </p:nvSpPr>
        <p:spPr>
          <a:xfrm>
            <a:off x="369820" y="2672470"/>
            <a:ext cx="731520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مَساءَ يَوْمٍ </a:t>
            </a:r>
            <a:r>
              <a:rPr lang="ar-MA" sz="2400" dirty="0"/>
              <a:t>حافِلٍ </a:t>
            </a:r>
            <a:r>
              <a:rPr lang="ar-MA" sz="2400" dirty="0" err="1"/>
              <a:t>بِٱلْعَمَلِ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00B050"/>
                </a:solidFill>
              </a:rPr>
              <a:t>مَشى</a:t>
            </a:r>
            <a:r>
              <a:rPr lang="ar-MA" sz="2400" dirty="0"/>
              <a:t> </a:t>
            </a:r>
            <a:r>
              <a:rPr lang="ar-MA" sz="2400" dirty="0">
                <a:solidFill>
                  <a:srgbClr val="C00000"/>
                </a:solidFill>
              </a:rPr>
              <a:t>عُمَرُ</a:t>
            </a:r>
            <a:r>
              <a:rPr lang="ar-MA" sz="2400" dirty="0"/>
              <a:t> نَحْوَ</a:t>
            </a:r>
            <a:r>
              <a:rPr lang="ar-MA" sz="2400" dirty="0">
                <a:solidFill>
                  <a:srgbClr val="C00000"/>
                </a:solidFill>
              </a:rPr>
              <a:t> مَنْزِلِهِ </a:t>
            </a:r>
            <a:r>
              <a:rPr lang="ar-MA" sz="2400" b="1" dirty="0">
                <a:solidFill>
                  <a:srgbClr val="00B050"/>
                </a:solidFill>
              </a:rPr>
              <a:t>وَهُوَ سَعيدٌ</a:t>
            </a:r>
            <a:r>
              <a:rPr lang="ar-MA" sz="2400" dirty="0"/>
              <a:t>. </a:t>
            </a:r>
            <a:r>
              <a:rPr lang="ar-MA" sz="2400" b="1" dirty="0">
                <a:solidFill>
                  <a:srgbClr val="00B050"/>
                </a:solidFill>
              </a:rPr>
              <a:t>إِنَّهُ يَسْتَحِقُّ أَنْ يَرْتاحَ </a:t>
            </a:r>
            <a:r>
              <a:rPr lang="ar-MA" sz="2400" dirty="0"/>
              <a:t>قَليلاً.</a:t>
            </a:r>
            <a:endParaRPr lang="fr-FR" sz="24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A07D1C-8022-A5AD-43C2-3B87595FBDD1}"/>
              </a:ext>
            </a:extLst>
          </p:cNvPr>
          <p:cNvSpPr txBox="1"/>
          <p:nvPr/>
        </p:nvSpPr>
        <p:spPr>
          <a:xfrm>
            <a:off x="360640" y="1812486"/>
            <a:ext cx="731520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شَكَرَهُ عُمَرُ بِسُرورٍ. ثُمَّ </a:t>
            </a:r>
            <a:r>
              <a:rPr lang="ar-MA" sz="2400" dirty="0" err="1"/>
              <a:t>ٱسْتَلْقى</a:t>
            </a:r>
            <a:r>
              <a:rPr lang="ar-MA" sz="2400" dirty="0"/>
              <a:t> عَلى أَريكَتِهِ وَهُوَ يَبْتَسِمُ. لَقَدْ تَعَلَّمَ أَنَّهُ يَجِبُ إِصْلاحُ </a:t>
            </a:r>
            <a:r>
              <a:rPr lang="ar-MA" sz="2400" dirty="0" err="1"/>
              <a:t>ٱلْأَعْطالِ</a:t>
            </a:r>
            <a:r>
              <a:rPr lang="ar-MA" sz="2400" dirty="0"/>
              <a:t> لِلْمُحافَظَةِ عَلى </a:t>
            </a:r>
            <a:r>
              <a:rPr lang="ar-MA" sz="2400" dirty="0" err="1"/>
              <a:t>ٱلْماءِ</a:t>
            </a:r>
            <a:r>
              <a:rPr lang="ar-MA" sz="2400" dirty="0"/>
              <a:t>.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76447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18AAE-B7B5-C5DF-FB3F-8E91AF793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93AF2-89C2-2DD0-0EB6-9AC27B15A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أحدد مقطع الوسط. ما المقطع الذي يتضمن حدثا مفاجئا ومشكلا وتسارع الأحداث؟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77CCA2-1162-A89C-4579-8DDC7E082F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CCF8C7-FC87-D835-D9EC-CB3D7EF3B1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61D874-6F17-ED7F-72EE-8DF324B9F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FB1901-3CD5-6362-4B28-C881997058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586916-72A3-CAFE-07E8-4FD7A76A6D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37EEF2-16B5-52D5-C4C1-00128189BF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533457-C830-7281-9F66-812BC27253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DD75F7-9A87-E815-2BDC-5615329804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DAA2BB2-480F-80A3-7BED-1143389A0B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4EEFD45-710B-CCBA-174D-8F22FF7387F7}"/>
              </a:ext>
            </a:extLst>
          </p:cNvPr>
          <p:cNvSpPr txBox="1"/>
          <p:nvPr/>
        </p:nvSpPr>
        <p:spPr>
          <a:xfrm>
            <a:off x="394772" y="3620697"/>
            <a:ext cx="7315202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ما إِنْ فَتَحَ </a:t>
            </a:r>
            <a:r>
              <a:rPr lang="ar-MA" sz="2400" dirty="0" err="1"/>
              <a:t>ٱلْبابَ</a:t>
            </a:r>
            <a:r>
              <a:rPr lang="ar-MA" sz="2400" dirty="0"/>
              <a:t> حَتّى تَناهى إِلى أُذُنَيْهِ صَوْتُ ماءٍ يَتَسَرَّبُ مِنْ صُنْبورِ. انتَبَهَ إلى أَنَّ أَرْضِيَّةَ </a:t>
            </a:r>
            <a:r>
              <a:rPr lang="ar-MA" sz="2400" dirty="0" err="1"/>
              <a:t>ٱلْمَطْبَخِ</a:t>
            </a:r>
            <a:r>
              <a:rPr lang="ar-MA" sz="2400" dirty="0"/>
              <a:t> مُبَلَّلَةٌ </a:t>
            </a:r>
            <a:r>
              <a:rPr lang="ar-MA" sz="2400" dirty="0" err="1"/>
              <a:t>بِٱلْماءِ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اِنْزَعَجَ عُمَرُ كَثيراً، وَأَسْرَعَ لِيُغْلِقَ </a:t>
            </a:r>
            <a:r>
              <a:rPr lang="ar-MA" sz="2400" dirty="0" err="1"/>
              <a:t>ٱلصُّنْبورَ</a:t>
            </a:r>
            <a:r>
              <a:rPr lang="ar-MA" sz="2400" dirty="0"/>
              <a:t>، لَكِنَّ </a:t>
            </a:r>
            <a:r>
              <a:rPr lang="ar-MA" sz="2400" dirty="0" err="1"/>
              <a:t>ٱلْماءَ</a:t>
            </a:r>
            <a:r>
              <a:rPr lang="ar-MA" sz="2400" dirty="0"/>
              <a:t> لَمْ يَتَوَقَّفْ. حاوَلَ إِصْلاحَ </a:t>
            </a:r>
            <a:r>
              <a:rPr lang="ar-MA" sz="2400" dirty="0" err="1"/>
              <a:t>ٱلْعُطْلِ</a:t>
            </a:r>
            <a:r>
              <a:rPr lang="ar-MA" sz="2400" dirty="0"/>
              <a:t> بِنَفْسِهِ، اِسْتَعْمَلَ بَعْضَ </a:t>
            </a:r>
            <a:r>
              <a:rPr lang="ar-MA" sz="2400" dirty="0" err="1"/>
              <a:t>ٱلْأَدَواتِ</a:t>
            </a:r>
            <a:r>
              <a:rPr lang="ar-MA" sz="2400" dirty="0"/>
              <a:t> </a:t>
            </a:r>
            <a:r>
              <a:rPr lang="ar-MA" sz="2400" dirty="0" err="1"/>
              <a:t>ٱلَّتي</a:t>
            </a:r>
            <a:r>
              <a:rPr lang="ar-MA" sz="2400" dirty="0"/>
              <a:t> وَجَدَها في </a:t>
            </a:r>
            <a:r>
              <a:rPr lang="ar-MA" sz="2400" dirty="0" err="1"/>
              <a:t>ٱلْمَنْزِلِ</a:t>
            </a:r>
            <a:r>
              <a:rPr lang="ar-MA" sz="2400" dirty="0"/>
              <a:t>، لَكِنَّها لَمْ تَكُنْ كافِيَةً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فَكَّرَ قَليلًا، ثُمَّ </a:t>
            </a:r>
            <a:r>
              <a:rPr lang="ar-MA" sz="2400" dirty="0" err="1"/>
              <a:t>ٱتَّصَلَ</a:t>
            </a:r>
            <a:r>
              <a:rPr lang="ar-MA" sz="2400" dirty="0"/>
              <a:t> بِسَبّاكٍ ماهِرٍ. وَصَلَ </a:t>
            </a:r>
            <a:r>
              <a:rPr lang="ar-MA" sz="2400" dirty="0" err="1"/>
              <a:t>ٱلسَّبّاكُ</a:t>
            </a:r>
            <a:r>
              <a:rPr lang="ar-MA" sz="2400" dirty="0"/>
              <a:t> سَريعاً، وَأَصْلَحَ </a:t>
            </a:r>
            <a:r>
              <a:rPr lang="ar-MA" sz="2400" dirty="0" err="1"/>
              <a:t>ٱلصُّنْبورَ</a:t>
            </a:r>
            <a:r>
              <a:rPr lang="ar-MA" sz="2400" dirty="0"/>
              <a:t> في وَقْتٍ قَصيرٍ</a:t>
            </a:r>
            <a:r>
              <a:rPr lang="fr-FR" sz="2400" dirty="0"/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2B2C0A0-EFCE-5ACC-E82F-A36E5B16F19E}"/>
              </a:ext>
            </a:extLst>
          </p:cNvPr>
          <p:cNvSpPr txBox="1"/>
          <p:nvPr/>
        </p:nvSpPr>
        <p:spPr>
          <a:xfrm>
            <a:off x="369820" y="2672470"/>
            <a:ext cx="731520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مَساءَ يَوْمٍ </a:t>
            </a:r>
            <a:r>
              <a:rPr lang="ar-MA" sz="2400" dirty="0"/>
              <a:t>حافِلٍ </a:t>
            </a:r>
            <a:r>
              <a:rPr lang="ar-MA" sz="2400" dirty="0" err="1"/>
              <a:t>بِٱلْعَمَلِ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00B050"/>
                </a:solidFill>
              </a:rPr>
              <a:t>مَشى</a:t>
            </a:r>
            <a:r>
              <a:rPr lang="ar-MA" sz="2400" dirty="0"/>
              <a:t> </a:t>
            </a:r>
            <a:r>
              <a:rPr lang="ar-MA" sz="2400" dirty="0">
                <a:solidFill>
                  <a:srgbClr val="C00000"/>
                </a:solidFill>
              </a:rPr>
              <a:t>عُمَرُ</a:t>
            </a:r>
            <a:r>
              <a:rPr lang="ar-MA" sz="2400" dirty="0"/>
              <a:t> نَحْوَ</a:t>
            </a:r>
            <a:r>
              <a:rPr lang="ar-MA" sz="2400" dirty="0">
                <a:solidFill>
                  <a:srgbClr val="C00000"/>
                </a:solidFill>
              </a:rPr>
              <a:t> مَنْزِلِهِ </a:t>
            </a:r>
            <a:r>
              <a:rPr lang="ar-MA" sz="2400" b="1" dirty="0">
                <a:solidFill>
                  <a:srgbClr val="00B050"/>
                </a:solidFill>
              </a:rPr>
              <a:t>وَهُوَ سَعيدٌ</a:t>
            </a:r>
            <a:r>
              <a:rPr lang="ar-MA" sz="2400" dirty="0"/>
              <a:t>. </a:t>
            </a:r>
            <a:r>
              <a:rPr lang="ar-MA" sz="2400" b="1" dirty="0">
                <a:solidFill>
                  <a:srgbClr val="00B050"/>
                </a:solidFill>
              </a:rPr>
              <a:t>إِنَّهُ يَسْتَحِقُّ أَنْ يَرْتاحَ </a:t>
            </a:r>
            <a:r>
              <a:rPr lang="ar-MA" sz="2400" dirty="0"/>
              <a:t>قَليلاً.</a:t>
            </a:r>
            <a:endParaRPr lang="fr-FR" sz="2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A526B7-3698-AE59-CD6A-5952FE763F0E}"/>
              </a:ext>
            </a:extLst>
          </p:cNvPr>
          <p:cNvSpPr txBox="1"/>
          <p:nvPr/>
        </p:nvSpPr>
        <p:spPr>
          <a:xfrm>
            <a:off x="360640" y="1812486"/>
            <a:ext cx="731520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شَكَرَهُ عُمَرُ بِسُرورٍ. ثُمَّ </a:t>
            </a:r>
            <a:r>
              <a:rPr lang="ar-MA" sz="2400" dirty="0" err="1"/>
              <a:t>ٱسْتَلْقى</a:t>
            </a:r>
            <a:r>
              <a:rPr lang="ar-MA" sz="2400" dirty="0"/>
              <a:t> عَلى أَريكَتِهِ وَهُوَ يَبْتَسِمُ. لَقَدْ تَعَلَّمَ أَنَّهُ يَجِبُ إِصْلاحُ </a:t>
            </a:r>
            <a:r>
              <a:rPr lang="ar-MA" sz="2400" dirty="0" err="1"/>
              <a:t>ٱلْأَعْطالِ</a:t>
            </a:r>
            <a:r>
              <a:rPr lang="ar-MA" sz="2400" dirty="0"/>
              <a:t> لِلْمُحافَظَةِ عَلى </a:t>
            </a:r>
            <a:r>
              <a:rPr lang="ar-MA" sz="2400" dirty="0" err="1"/>
              <a:t>ٱلْماءِ</a:t>
            </a:r>
            <a:r>
              <a:rPr lang="ar-MA" sz="2400" dirty="0"/>
              <a:t>. 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4551BBD-3211-9156-F68E-3112F9278F70}"/>
              </a:ext>
            </a:extLst>
          </p:cNvPr>
          <p:cNvSpPr txBox="1"/>
          <p:nvPr/>
        </p:nvSpPr>
        <p:spPr>
          <a:xfrm>
            <a:off x="7709973" y="2857136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746181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FF6D9-504C-9A19-6B8E-83410C8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FE106B-F476-54C8-0931-9F1DC5757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المقطع 3 يتضمن حدثا مفاجئا ومشكلا وأفعالا قام بها عمر للوصول على الحل. إنه مقطع الوسط.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BD58D9-6DAE-6894-C058-D3F90838A2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EE67D2-77B5-6272-C730-72AE70B93F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0EAB8B-ACB3-B73F-546E-9B2097F27F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4D780C-EB0B-3575-672F-B6DD816414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AC6B3-65F6-468D-1C74-0F249926E6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9BDDF4-C363-196B-CA20-A6A15A423A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92205D-4EAA-6194-DB69-16BA6B1F31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BEEAE-CAE2-135D-4AEB-068F7F1E17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E563175-D8A8-35E7-44A8-98BDB72C2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5543BEC-E752-1278-90F4-526FBDD6DB7A}"/>
              </a:ext>
            </a:extLst>
          </p:cNvPr>
          <p:cNvSpPr txBox="1"/>
          <p:nvPr/>
        </p:nvSpPr>
        <p:spPr>
          <a:xfrm>
            <a:off x="7675842" y="2857136"/>
            <a:ext cx="116632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9475DB-F155-7738-0282-90AA242550F1}"/>
              </a:ext>
            </a:extLst>
          </p:cNvPr>
          <p:cNvSpPr txBox="1"/>
          <p:nvPr/>
        </p:nvSpPr>
        <p:spPr>
          <a:xfrm>
            <a:off x="7657923" y="4636359"/>
            <a:ext cx="116632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06C3924-7690-3375-D509-FBAE22DCCD09}"/>
              </a:ext>
            </a:extLst>
          </p:cNvPr>
          <p:cNvSpPr txBox="1"/>
          <p:nvPr/>
        </p:nvSpPr>
        <p:spPr>
          <a:xfrm>
            <a:off x="394772" y="3620697"/>
            <a:ext cx="7315202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ما إِنْ فَتَحَ </a:t>
            </a:r>
            <a:r>
              <a:rPr lang="ar-MA" sz="2400" dirty="0" err="1">
                <a:solidFill>
                  <a:srgbClr val="C00000"/>
                </a:solidFill>
              </a:rPr>
              <a:t>ٱلْبابَ</a:t>
            </a:r>
            <a:r>
              <a:rPr lang="ar-MA" sz="2400" dirty="0">
                <a:solidFill>
                  <a:srgbClr val="C00000"/>
                </a:solidFill>
              </a:rPr>
              <a:t> حَتّى تَناهى إِلى أُذُنَيْهِ صَوْتُ ماءٍ يَتَسَرَّبُ </a:t>
            </a:r>
            <a:r>
              <a:rPr lang="ar-MA" sz="2400" dirty="0"/>
              <a:t>مِنْ صُنْبورِ. انتَبَهَ إلى أَنَّ أَرْضِيَّةَ </a:t>
            </a:r>
            <a:r>
              <a:rPr lang="ar-MA" sz="2400" dirty="0" err="1"/>
              <a:t>ٱلْمَطْبَخِ</a:t>
            </a:r>
            <a:r>
              <a:rPr lang="ar-MA" sz="2400" dirty="0"/>
              <a:t> مُبَلَّلَةٌ </a:t>
            </a:r>
            <a:r>
              <a:rPr lang="ar-MA" sz="2400" dirty="0" err="1"/>
              <a:t>بِٱلْماءِ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ا</a:t>
            </a:r>
            <a:r>
              <a:rPr lang="ar-MA" sz="2400" dirty="0">
                <a:solidFill>
                  <a:srgbClr val="C00000"/>
                </a:solidFill>
              </a:rPr>
              <a:t>ِنْزَعَجَ</a:t>
            </a:r>
            <a:r>
              <a:rPr lang="ar-MA" sz="2400" dirty="0"/>
              <a:t> عُمَرُ كَثيراً، </a:t>
            </a:r>
            <a:r>
              <a:rPr lang="ar-MA" sz="2400" dirty="0">
                <a:solidFill>
                  <a:srgbClr val="C00000"/>
                </a:solidFill>
              </a:rPr>
              <a:t>وَأَسْرَعَ</a:t>
            </a:r>
            <a:r>
              <a:rPr lang="ar-MA" sz="2400" dirty="0"/>
              <a:t> لِيُغْلِقَ </a:t>
            </a:r>
            <a:r>
              <a:rPr lang="ar-MA" sz="2400" dirty="0" err="1"/>
              <a:t>ٱلصُّنْبورَ</a:t>
            </a:r>
            <a:r>
              <a:rPr lang="ar-MA" sz="2400" dirty="0"/>
              <a:t>، لَكِنَّ </a:t>
            </a:r>
            <a:r>
              <a:rPr lang="ar-MA" sz="2400" dirty="0" err="1"/>
              <a:t>ٱلْماءَ</a:t>
            </a:r>
            <a:r>
              <a:rPr lang="ar-MA" sz="2400" dirty="0"/>
              <a:t> لَمْ يَتَوَقَّفْ. </a:t>
            </a:r>
            <a:r>
              <a:rPr lang="ar-MA" sz="2400" dirty="0">
                <a:solidFill>
                  <a:srgbClr val="C00000"/>
                </a:solidFill>
              </a:rPr>
              <a:t>حاوَلَ</a:t>
            </a:r>
            <a:r>
              <a:rPr lang="ar-MA" sz="2400" dirty="0"/>
              <a:t> إِصْلاحَ </a:t>
            </a:r>
            <a:r>
              <a:rPr lang="ar-MA" sz="2400" dirty="0" err="1"/>
              <a:t>ٱلْعُطْلِ</a:t>
            </a:r>
            <a:r>
              <a:rPr lang="ar-MA" sz="2400" dirty="0"/>
              <a:t> بِنَفْسِهِ، </a:t>
            </a:r>
            <a:r>
              <a:rPr lang="ar-MA" sz="2400" dirty="0">
                <a:solidFill>
                  <a:srgbClr val="C00000"/>
                </a:solidFill>
              </a:rPr>
              <a:t>اِسْتَعْمَل</a:t>
            </a:r>
            <a:r>
              <a:rPr lang="ar-MA" sz="2400" dirty="0"/>
              <a:t>َ بَعْضَ </a:t>
            </a:r>
            <a:r>
              <a:rPr lang="ar-MA" sz="2400" dirty="0" err="1"/>
              <a:t>ٱلْأَدَواتِ</a:t>
            </a:r>
            <a:r>
              <a:rPr lang="ar-MA" sz="2400" dirty="0"/>
              <a:t> </a:t>
            </a:r>
            <a:r>
              <a:rPr lang="ar-MA" sz="2400" dirty="0" err="1"/>
              <a:t>ٱلَّتي</a:t>
            </a:r>
            <a:r>
              <a:rPr lang="ar-MA" sz="2400" dirty="0"/>
              <a:t> وَجَدَها في </a:t>
            </a:r>
            <a:r>
              <a:rPr lang="ar-MA" sz="2400" dirty="0" err="1"/>
              <a:t>ٱلْمَنْزِلِ</a:t>
            </a:r>
            <a:r>
              <a:rPr lang="ar-MA" sz="2400" dirty="0"/>
              <a:t>، لَكِنَّها لَمْ تَكُنْ كافِيَةً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فَكَّرَ</a:t>
            </a:r>
            <a:r>
              <a:rPr lang="ar-MA" sz="2400" dirty="0"/>
              <a:t> قَليلًا، ثُمَّ </a:t>
            </a:r>
            <a:r>
              <a:rPr lang="ar-MA" sz="2400" dirty="0" err="1">
                <a:solidFill>
                  <a:srgbClr val="C00000"/>
                </a:solidFill>
              </a:rPr>
              <a:t>ٱتَّصَلَ</a:t>
            </a:r>
            <a:r>
              <a:rPr lang="ar-MA" sz="2400" dirty="0"/>
              <a:t> بِسَبّاكٍ ماهِرٍ. </a:t>
            </a:r>
            <a:r>
              <a:rPr lang="ar-MA" sz="2400" dirty="0">
                <a:solidFill>
                  <a:srgbClr val="C00000"/>
                </a:solidFill>
              </a:rPr>
              <a:t>وَصَلَ</a:t>
            </a:r>
            <a:r>
              <a:rPr lang="ar-MA" sz="2400" dirty="0"/>
              <a:t> </a:t>
            </a:r>
            <a:r>
              <a:rPr lang="ar-MA" sz="2400" dirty="0" err="1"/>
              <a:t>ٱلسَّبّاكُ</a:t>
            </a:r>
            <a:r>
              <a:rPr lang="ar-MA" sz="2400" dirty="0"/>
              <a:t> سَريعاً، </a:t>
            </a:r>
            <a:r>
              <a:rPr lang="ar-MA" sz="2400" dirty="0">
                <a:solidFill>
                  <a:srgbClr val="C00000"/>
                </a:solidFill>
              </a:rPr>
              <a:t>وَأَصْلَحَ</a:t>
            </a:r>
            <a:r>
              <a:rPr lang="ar-MA" sz="2400" dirty="0"/>
              <a:t> </a:t>
            </a:r>
            <a:r>
              <a:rPr lang="ar-MA" sz="2400" dirty="0" err="1"/>
              <a:t>ٱلصُّنْبورَ</a:t>
            </a:r>
            <a:r>
              <a:rPr lang="ar-MA" sz="2400" dirty="0"/>
              <a:t> في وَقْتٍ قَصيرٍ</a:t>
            </a:r>
            <a:r>
              <a:rPr lang="fr-FR" sz="2400" dirty="0"/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1D119E-7B27-7CD6-7640-356CED5431A4}"/>
              </a:ext>
            </a:extLst>
          </p:cNvPr>
          <p:cNvSpPr txBox="1"/>
          <p:nvPr/>
        </p:nvSpPr>
        <p:spPr>
          <a:xfrm>
            <a:off x="369820" y="2672470"/>
            <a:ext cx="731520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مَساءَ يَوْمٍ </a:t>
            </a:r>
            <a:r>
              <a:rPr lang="ar-MA" sz="2400" dirty="0"/>
              <a:t>حافِلٍ </a:t>
            </a:r>
            <a:r>
              <a:rPr lang="ar-MA" sz="2400" dirty="0" err="1"/>
              <a:t>بِٱلْعَمَلِ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00B050"/>
                </a:solidFill>
              </a:rPr>
              <a:t>مَشى</a:t>
            </a:r>
            <a:r>
              <a:rPr lang="ar-MA" sz="2400" dirty="0"/>
              <a:t> </a:t>
            </a:r>
            <a:r>
              <a:rPr lang="ar-MA" sz="2400" dirty="0">
                <a:solidFill>
                  <a:srgbClr val="C00000"/>
                </a:solidFill>
              </a:rPr>
              <a:t>عُمَرُ</a:t>
            </a:r>
            <a:r>
              <a:rPr lang="ar-MA" sz="2400" dirty="0"/>
              <a:t> نَحْوَ</a:t>
            </a:r>
            <a:r>
              <a:rPr lang="ar-MA" sz="2400" dirty="0">
                <a:solidFill>
                  <a:srgbClr val="C00000"/>
                </a:solidFill>
              </a:rPr>
              <a:t> مَنْزِلِهِ </a:t>
            </a:r>
            <a:r>
              <a:rPr lang="ar-MA" sz="2400" b="1" dirty="0">
                <a:solidFill>
                  <a:srgbClr val="00B050"/>
                </a:solidFill>
              </a:rPr>
              <a:t>وَهُوَ سَعيدٌ</a:t>
            </a:r>
            <a:r>
              <a:rPr lang="ar-MA" sz="2400" dirty="0"/>
              <a:t>. </a:t>
            </a:r>
            <a:r>
              <a:rPr lang="ar-MA" sz="2400" b="1" dirty="0">
                <a:solidFill>
                  <a:srgbClr val="00B050"/>
                </a:solidFill>
              </a:rPr>
              <a:t>إِنَّهُ يَسْتَحِقُّ أَنْ يَرْتاحَ </a:t>
            </a:r>
            <a:r>
              <a:rPr lang="ar-MA" sz="2400" dirty="0"/>
              <a:t>قَليلاً.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EDA2BE1-FF76-B25C-2646-45880880245C}"/>
              </a:ext>
            </a:extLst>
          </p:cNvPr>
          <p:cNvSpPr txBox="1"/>
          <p:nvPr/>
        </p:nvSpPr>
        <p:spPr>
          <a:xfrm>
            <a:off x="360640" y="1812486"/>
            <a:ext cx="731520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شَكَرَهُ عُمَرُ بِسُرورٍ. ثُمَّ </a:t>
            </a:r>
            <a:r>
              <a:rPr lang="ar-MA" sz="2400" dirty="0" err="1"/>
              <a:t>ٱسْتَلْقى</a:t>
            </a:r>
            <a:r>
              <a:rPr lang="ar-MA" sz="2400" dirty="0"/>
              <a:t> عَلى أَريكَتِهِ وَهُوَ يَبْتَسِمُ. لَقَدْ تَعَلَّمَ أَنَّهُ يَجِبُ إِصْلاحُ </a:t>
            </a:r>
            <a:r>
              <a:rPr lang="ar-MA" sz="2400" dirty="0" err="1"/>
              <a:t>ٱلْأَعْطالِ</a:t>
            </a:r>
            <a:r>
              <a:rPr lang="ar-MA" sz="2400" dirty="0"/>
              <a:t> لِلْمُحافَظَةِ عَلى </a:t>
            </a:r>
            <a:r>
              <a:rPr lang="ar-MA" sz="2400" dirty="0" err="1"/>
              <a:t>ٱلْماءِ</a:t>
            </a:r>
            <a:r>
              <a:rPr lang="ar-MA" sz="2400" dirty="0"/>
              <a:t>.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8856603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3635F-A25B-2027-8CCC-A47A5726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0B6DAC-5F87-7DB5-D4B5-47FB72574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2" y="756000"/>
            <a:ext cx="707760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رابعا أحدد مقطع النهاية. المقطع الذي يتضمن عودة الاستقرار من جديد.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BE9EC3-4827-5BF7-8BF3-900E24DE96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D249ED-8FD6-E1A4-B2F1-87975B14A1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925ADD-A11B-C31F-422F-5FDBF19D9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1B4C83-5A90-7553-4705-9F89D0C966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78D6C3-13A9-C827-771E-CF9FFBDE1A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660A20-153C-795B-723A-CBD23C2046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4FB2E0-4F48-E879-139E-58A482BCD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498DF9-C1BD-537D-4559-7DCAD19B75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11F2AB8-D027-1D0E-3B84-DAC5E08F9B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A2F6DB2-EAB9-8DB5-F0AB-E4D4E5647E5F}"/>
              </a:ext>
            </a:extLst>
          </p:cNvPr>
          <p:cNvSpPr txBox="1"/>
          <p:nvPr/>
        </p:nvSpPr>
        <p:spPr>
          <a:xfrm>
            <a:off x="7675842" y="2857136"/>
            <a:ext cx="116632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D5A7C8-3045-AB70-F681-178F6BED621A}"/>
              </a:ext>
            </a:extLst>
          </p:cNvPr>
          <p:cNvSpPr txBox="1"/>
          <p:nvPr/>
        </p:nvSpPr>
        <p:spPr>
          <a:xfrm>
            <a:off x="7657923" y="4636359"/>
            <a:ext cx="116632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742C27-F826-4CA2-41AF-E0CAD7674171}"/>
              </a:ext>
            </a:extLst>
          </p:cNvPr>
          <p:cNvSpPr txBox="1"/>
          <p:nvPr/>
        </p:nvSpPr>
        <p:spPr>
          <a:xfrm>
            <a:off x="394772" y="3620697"/>
            <a:ext cx="7315202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ما إِنْ فَتَحَ </a:t>
            </a:r>
            <a:r>
              <a:rPr lang="ar-MA" sz="2400" dirty="0" err="1">
                <a:solidFill>
                  <a:srgbClr val="C00000"/>
                </a:solidFill>
              </a:rPr>
              <a:t>ٱلْبابَ</a:t>
            </a:r>
            <a:r>
              <a:rPr lang="ar-MA" sz="2400" dirty="0">
                <a:solidFill>
                  <a:srgbClr val="C00000"/>
                </a:solidFill>
              </a:rPr>
              <a:t> حَتّى تَناهى إِلى أُذُنَيْهِ صَوْتُ ماءٍ يَتَسَرَّبُ </a:t>
            </a:r>
            <a:r>
              <a:rPr lang="ar-MA" sz="2400" dirty="0"/>
              <a:t>مِنْ صُنْبورِ. انتَبَهَ إلى أَنَّ أَرْضِيَّةَ </a:t>
            </a:r>
            <a:r>
              <a:rPr lang="ar-MA" sz="2400" dirty="0" err="1"/>
              <a:t>ٱلْمَطْبَخِ</a:t>
            </a:r>
            <a:r>
              <a:rPr lang="ar-MA" sz="2400" dirty="0"/>
              <a:t> مُبَلَّلَةٌ </a:t>
            </a:r>
            <a:r>
              <a:rPr lang="ar-MA" sz="2400" dirty="0" err="1"/>
              <a:t>بِٱلْماءِ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ا</a:t>
            </a:r>
            <a:r>
              <a:rPr lang="ar-MA" sz="2400" dirty="0">
                <a:solidFill>
                  <a:srgbClr val="C00000"/>
                </a:solidFill>
              </a:rPr>
              <a:t>ِنْزَعَجَ</a:t>
            </a:r>
            <a:r>
              <a:rPr lang="ar-MA" sz="2400" dirty="0"/>
              <a:t> عُمَرُ كَثيراً، </a:t>
            </a:r>
            <a:r>
              <a:rPr lang="ar-MA" sz="2400" dirty="0">
                <a:solidFill>
                  <a:srgbClr val="C00000"/>
                </a:solidFill>
              </a:rPr>
              <a:t>وَأَسْرَعَ</a:t>
            </a:r>
            <a:r>
              <a:rPr lang="ar-MA" sz="2400" dirty="0"/>
              <a:t> لِيُغْلِقَ </a:t>
            </a:r>
            <a:r>
              <a:rPr lang="ar-MA" sz="2400" dirty="0" err="1"/>
              <a:t>ٱلصُّنْبورَ</a:t>
            </a:r>
            <a:r>
              <a:rPr lang="ar-MA" sz="2400" dirty="0"/>
              <a:t>، لَكِنَّ </a:t>
            </a:r>
            <a:r>
              <a:rPr lang="ar-MA" sz="2400" dirty="0" err="1"/>
              <a:t>ٱلْماءَ</a:t>
            </a:r>
            <a:r>
              <a:rPr lang="ar-MA" sz="2400" dirty="0"/>
              <a:t> لَمْ يَتَوَقَّفْ. </a:t>
            </a:r>
            <a:r>
              <a:rPr lang="ar-MA" sz="2400" dirty="0">
                <a:solidFill>
                  <a:srgbClr val="C00000"/>
                </a:solidFill>
              </a:rPr>
              <a:t>حاوَلَ</a:t>
            </a:r>
            <a:r>
              <a:rPr lang="ar-MA" sz="2400" dirty="0"/>
              <a:t> إِصْلاحَ </a:t>
            </a:r>
            <a:r>
              <a:rPr lang="ar-MA" sz="2400" dirty="0" err="1"/>
              <a:t>ٱلْعُطْلِ</a:t>
            </a:r>
            <a:r>
              <a:rPr lang="ar-MA" sz="2400" dirty="0"/>
              <a:t> بِنَفْسِهِ، </a:t>
            </a:r>
            <a:r>
              <a:rPr lang="ar-MA" sz="2400" dirty="0">
                <a:solidFill>
                  <a:srgbClr val="C00000"/>
                </a:solidFill>
              </a:rPr>
              <a:t>اِسْتَعْمَل</a:t>
            </a:r>
            <a:r>
              <a:rPr lang="ar-MA" sz="2400" dirty="0"/>
              <a:t>َ بَعْضَ </a:t>
            </a:r>
            <a:r>
              <a:rPr lang="ar-MA" sz="2400" dirty="0" err="1"/>
              <a:t>ٱلْأَدَواتِ</a:t>
            </a:r>
            <a:r>
              <a:rPr lang="ar-MA" sz="2400" dirty="0"/>
              <a:t> </a:t>
            </a:r>
            <a:r>
              <a:rPr lang="ar-MA" sz="2400" dirty="0" err="1"/>
              <a:t>ٱلَّتي</a:t>
            </a:r>
            <a:r>
              <a:rPr lang="ar-MA" sz="2400" dirty="0"/>
              <a:t> وَجَدَها في </a:t>
            </a:r>
            <a:r>
              <a:rPr lang="ar-MA" sz="2400" dirty="0" err="1"/>
              <a:t>ٱلْمَنْزِلِ</a:t>
            </a:r>
            <a:r>
              <a:rPr lang="ar-MA" sz="2400" dirty="0"/>
              <a:t>، لَكِنَّها لَمْ تَكُنْ كافِيَةً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فَكَّرَ</a:t>
            </a:r>
            <a:r>
              <a:rPr lang="ar-MA" sz="2400" dirty="0"/>
              <a:t> قَليلًا، ثُمَّ </a:t>
            </a:r>
            <a:r>
              <a:rPr lang="ar-MA" sz="2400" dirty="0" err="1">
                <a:solidFill>
                  <a:srgbClr val="C00000"/>
                </a:solidFill>
              </a:rPr>
              <a:t>ٱتَّصَلَ</a:t>
            </a:r>
            <a:r>
              <a:rPr lang="ar-MA" sz="2400" dirty="0"/>
              <a:t> بِسَبّاكٍ ماهِرٍ. </a:t>
            </a:r>
            <a:r>
              <a:rPr lang="ar-MA" sz="2400" dirty="0">
                <a:solidFill>
                  <a:srgbClr val="C00000"/>
                </a:solidFill>
              </a:rPr>
              <a:t>وَصَلَ</a:t>
            </a:r>
            <a:r>
              <a:rPr lang="ar-MA" sz="2400" dirty="0"/>
              <a:t> </a:t>
            </a:r>
            <a:r>
              <a:rPr lang="ar-MA" sz="2400" dirty="0" err="1"/>
              <a:t>ٱلسَّبّاكُ</a:t>
            </a:r>
            <a:r>
              <a:rPr lang="ar-MA" sz="2400" dirty="0"/>
              <a:t> سَريعاً، </a:t>
            </a:r>
            <a:r>
              <a:rPr lang="ar-MA" sz="2400" dirty="0">
                <a:solidFill>
                  <a:srgbClr val="C00000"/>
                </a:solidFill>
              </a:rPr>
              <a:t>وَأَصْلَحَ</a:t>
            </a:r>
            <a:r>
              <a:rPr lang="ar-MA" sz="2400" dirty="0"/>
              <a:t> </a:t>
            </a:r>
            <a:r>
              <a:rPr lang="ar-MA" sz="2400" dirty="0" err="1"/>
              <a:t>ٱلصُّنْبورَ</a:t>
            </a:r>
            <a:r>
              <a:rPr lang="ar-MA" sz="2400" dirty="0"/>
              <a:t> في وَقْتٍ قَصيرٍ</a:t>
            </a:r>
            <a:r>
              <a:rPr lang="fr-FR" sz="2400" dirty="0"/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5B6FE65-4EFF-8936-2B0A-3BA7A359A70B}"/>
              </a:ext>
            </a:extLst>
          </p:cNvPr>
          <p:cNvSpPr txBox="1"/>
          <p:nvPr/>
        </p:nvSpPr>
        <p:spPr>
          <a:xfrm>
            <a:off x="369820" y="2672470"/>
            <a:ext cx="731520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مَساءَ يَوْمٍ </a:t>
            </a:r>
            <a:r>
              <a:rPr lang="ar-MA" sz="2400" dirty="0"/>
              <a:t>حافِلٍ </a:t>
            </a:r>
            <a:r>
              <a:rPr lang="ar-MA" sz="2400" dirty="0" err="1"/>
              <a:t>بِٱلْعَمَلِ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00B050"/>
                </a:solidFill>
              </a:rPr>
              <a:t>مَشى</a:t>
            </a:r>
            <a:r>
              <a:rPr lang="ar-MA" sz="2400" dirty="0"/>
              <a:t> </a:t>
            </a:r>
            <a:r>
              <a:rPr lang="ar-MA" sz="2400" dirty="0">
                <a:solidFill>
                  <a:srgbClr val="C00000"/>
                </a:solidFill>
              </a:rPr>
              <a:t>عُمَرُ</a:t>
            </a:r>
            <a:r>
              <a:rPr lang="ar-MA" sz="2400" dirty="0"/>
              <a:t> نَحْوَ</a:t>
            </a:r>
            <a:r>
              <a:rPr lang="ar-MA" sz="2400" dirty="0">
                <a:solidFill>
                  <a:srgbClr val="C00000"/>
                </a:solidFill>
              </a:rPr>
              <a:t> مَنْزِلِهِ </a:t>
            </a:r>
            <a:r>
              <a:rPr lang="ar-MA" sz="2400" b="1" dirty="0">
                <a:solidFill>
                  <a:srgbClr val="00B050"/>
                </a:solidFill>
              </a:rPr>
              <a:t>وَهُوَ سَعيدٌ</a:t>
            </a:r>
            <a:r>
              <a:rPr lang="ar-MA" sz="2400" dirty="0"/>
              <a:t>. </a:t>
            </a:r>
            <a:r>
              <a:rPr lang="ar-MA" sz="2400" b="1" dirty="0">
                <a:solidFill>
                  <a:srgbClr val="00B050"/>
                </a:solidFill>
              </a:rPr>
              <a:t>إِنَّهُ يَسْتَحِقُّ أَنْ يَرْتاحَ </a:t>
            </a:r>
            <a:r>
              <a:rPr lang="ar-MA" sz="2400" dirty="0"/>
              <a:t>قَليلاً.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03042A4-3BB5-EAE7-F471-6C1C69325DAE}"/>
              </a:ext>
            </a:extLst>
          </p:cNvPr>
          <p:cNvSpPr txBox="1"/>
          <p:nvPr/>
        </p:nvSpPr>
        <p:spPr>
          <a:xfrm>
            <a:off x="360640" y="1812486"/>
            <a:ext cx="731520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/>
              <a:t>شَكَرَهُ عُمَرُ بِسُرورٍ. ثُمَّ </a:t>
            </a:r>
            <a:r>
              <a:rPr lang="ar-MA" sz="2400" dirty="0" err="1"/>
              <a:t>ٱسْتَلْقى</a:t>
            </a:r>
            <a:r>
              <a:rPr lang="ar-MA" sz="2400" dirty="0"/>
              <a:t> عَلى أَريكَتِهِ وَهُوَ يَبْتَسِمُ. لَقَدْ تَعَلَّمَ أَنَّهُ يَجِبُ إِصْلاحُ </a:t>
            </a:r>
            <a:r>
              <a:rPr lang="ar-MA" sz="2400" dirty="0" err="1"/>
              <a:t>ٱلْأَعْطالِ</a:t>
            </a:r>
            <a:r>
              <a:rPr lang="ar-MA" sz="2400" dirty="0"/>
              <a:t> لِلْمُحافَظَةِ عَلى </a:t>
            </a:r>
            <a:r>
              <a:rPr lang="ar-MA" sz="2400" dirty="0" err="1"/>
              <a:t>ٱلْماءِ</a:t>
            </a:r>
            <a:r>
              <a:rPr lang="ar-MA" sz="2400" dirty="0"/>
              <a:t>.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70944510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7CDD-2E5F-925A-F6C9-B5C41C486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B91444-1F55-40F5-9463-FAF25BBD1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2" y="756000"/>
            <a:ext cx="707760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المقطع الذي يتضمن عودة الاستقرار من جديد: استلقاء عمر وابتسامته.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6B7B54-2FB2-B034-4312-AA836BF18F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03A17E-9D8F-D8E4-EDA1-6D7461B474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5F0C5B-6E65-8665-E544-8671C23D3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05A768-3F34-A5A6-3417-6303DB67F6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707DE8-8E33-C311-A673-2BEA0403E3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B577E9-0AFE-F61B-8AE4-6BEB54043C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5D4E42-7F4D-7058-4DFB-B5BD56DDAB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C11BB6-CE46-C4CB-0CAC-C11092624C5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5A8A763-B939-1C93-4886-A8599289F2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3BC65C6-578B-D906-364D-767ECD9ED8D0}"/>
              </a:ext>
            </a:extLst>
          </p:cNvPr>
          <p:cNvSpPr txBox="1"/>
          <p:nvPr/>
        </p:nvSpPr>
        <p:spPr>
          <a:xfrm>
            <a:off x="369820" y="2672470"/>
            <a:ext cx="731520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مَساءَ يَوْمٍ </a:t>
            </a:r>
            <a:r>
              <a:rPr lang="ar-MA" sz="2400" dirty="0"/>
              <a:t>حافِلٍ </a:t>
            </a:r>
            <a:r>
              <a:rPr lang="ar-MA" sz="2400" dirty="0" err="1"/>
              <a:t>بِٱلْعَمَلِ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00B050"/>
                </a:solidFill>
              </a:rPr>
              <a:t>مَشى</a:t>
            </a:r>
            <a:r>
              <a:rPr lang="ar-MA" sz="2400" dirty="0"/>
              <a:t> </a:t>
            </a:r>
            <a:r>
              <a:rPr lang="ar-MA" sz="2400" dirty="0">
                <a:solidFill>
                  <a:srgbClr val="C00000"/>
                </a:solidFill>
              </a:rPr>
              <a:t>عُمَرُ</a:t>
            </a:r>
            <a:r>
              <a:rPr lang="ar-MA" sz="2400" dirty="0"/>
              <a:t> نَحْوَ</a:t>
            </a:r>
            <a:r>
              <a:rPr lang="ar-MA" sz="2400" dirty="0">
                <a:solidFill>
                  <a:srgbClr val="C00000"/>
                </a:solidFill>
              </a:rPr>
              <a:t> مَنْزِلِهِ </a:t>
            </a:r>
            <a:r>
              <a:rPr lang="ar-MA" sz="2400" b="1" dirty="0">
                <a:solidFill>
                  <a:srgbClr val="00B050"/>
                </a:solidFill>
              </a:rPr>
              <a:t>وَهُوَ سَعيدٌ</a:t>
            </a:r>
            <a:r>
              <a:rPr lang="ar-MA" sz="2400" dirty="0"/>
              <a:t>. </a:t>
            </a:r>
            <a:r>
              <a:rPr lang="ar-MA" sz="2400" b="1" dirty="0">
                <a:solidFill>
                  <a:srgbClr val="00B050"/>
                </a:solidFill>
              </a:rPr>
              <a:t>إِنَّهُ يَسْتَحِقُّ أَنْ يَرْتاحَ </a:t>
            </a:r>
            <a:r>
              <a:rPr lang="ar-MA" sz="2400" dirty="0"/>
              <a:t>قَليلاً.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0276EA-06C6-E857-383C-81CB2C8FC380}"/>
              </a:ext>
            </a:extLst>
          </p:cNvPr>
          <p:cNvSpPr txBox="1"/>
          <p:nvPr/>
        </p:nvSpPr>
        <p:spPr>
          <a:xfrm>
            <a:off x="360640" y="1812486"/>
            <a:ext cx="731520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C00000"/>
                </a:solidFill>
              </a:rPr>
              <a:t>شَكَرَهُ</a:t>
            </a:r>
            <a:r>
              <a:rPr lang="ar-MA" sz="2400" dirty="0"/>
              <a:t> عُمَرُ بِسُرورٍ. ثُمَّ </a:t>
            </a:r>
            <a:r>
              <a:rPr lang="ar-MA" sz="2400" b="1" dirty="0" err="1">
                <a:solidFill>
                  <a:srgbClr val="C00000"/>
                </a:solidFill>
              </a:rPr>
              <a:t>ٱسْتَلْقى</a:t>
            </a:r>
            <a:r>
              <a:rPr lang="ar-MA" sz="2400" dirty="0"/>
              <a:t> عَلى أَريكَتِهِ </a:t>
            </a:r>
            <a:r>
              <a:rPr lang="ar-MA" sz="2400" b="1" dirty="0">
                <a:solidFill>
                  <a:srgbClr val="C00000"/>
                </a:solidFill>
              </a:rPr>
              <a:t>وَهُوَ يَبْتَسِمُ</a:t>
            </a:r>
            <a:r>
              <a:rPr lang="ar-MA" sz="2400" dirty="0"/>
              <a:t>. لَقَدْ تَعَلَّمَ أَنَّهُ يَجِبُ إِصْلاحُ </a:t>
            </a:r>
            <a:r>
              <a:rPr lang="ar-MA" sz="2400" dirty="0" err="1"/>
              <a:t>ٱلْأَعْطالِ</a:t>
            </a:r>
            <a:r>
              <a:rPr lang="ar-MA" sz="2400" dirty="0"/>
              <a:t> لِلْمُحافَظَةِ عَلى </a:t>
            </a:r>
            <a:r>
              <a:rPr lang="ar-MA" sz="2400" dirty="0" err="1"/>
              <a:t>ٱلْماءِ</a:t>
            </a:r>
            <a:r>
              <a:rPr lang="ar-MA" sz="2400" dirty="0"/>
              <a:t>. 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BC69AC9-22C3-15BA-59F1-709DAE68908C}"/>
              </a:ext>
            </a:extLst>
          </p:cNvPr>
          <p:cNvSpPr txBox="1"/>
          <p:nvPr/>
        </p:nvSpPr>
        <p:spPr>
          <a:xfrm>
            <a:off x="394772" y="3620697"/>
            <a:ext cx="7315202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ما إِنْ فَتَحَ </a:t>
            </a:r>
            <a:r>
              <a:rPr lang="ar-MA" sz="2400" dirty="0" err="1">
                <a:solidFill>
                  <a:srgbClr val="C00000"/>
                </a:solidFill>
              </a:rPr>
              <a:t>ٱلْبابَ</a:t>
            </a:r>
            <a:r>
              <a:rPr lang="ar-MA" sz="2400" dirty="0">
                <a:solidFill>
                  <a:srgbClr val="C00000"/>
                </a:solidFill>
              </a:rPr>
              <a:t> حَتّى تَناهى إِلى أُذُنَيْهِ صَوْتُ ماءٍ يَتَسَرَّبُ </a:t>
            </a:r>
            <a:r>
              <a:rPr lang="ar-MA" sz="2400" dirty="0"/>
              <a:t>مِنْ صُنْبورِ. انتَبَهَ إلى أَنَّ أَرْضِيَّةَ </a:t>
            </a:r>
            <a:r>
              <a:rPr lang="ar-MA" sz="2400" dirty="0" err="1"/>
              <a:t>ٱلْمَطْبَخِ</a:t>
            </a:r>
            <a:r>
              <a:rPr lang="ar-MA" sz="2400" dirty="0"/>
              <a:t> مُبَلَّلَةٌ </a:t>
            </a:r>
            <a:r>
              <a:rPr lang="ar-MA" sz="2400" dirty="0" err="1"/>
              <a:t>بِٱلْماءِ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ا</a:t>
            </a:r>
            <a:r>
              <a:rPr lang="ar-MA" sz="2400" dirty="0">
                <a:solidFill>
                  <a:srgbClr val="C00000"/>
                </a:solidFill>
              </a:rPr>
              <a:t>ِنْزَعَجَ</a:t>
            </a:r>
            <a:r>
              <a:rPr lang="ar-MA" sz="2400" dirty="0"/>
              <a:t> عُمَرُ كَثيراً، </a:t>
            </a:r>
            <a:r>
              <a:rPr lang="ar-MA" sz="2400" dirty="0">
                <a:solidFill>
                  <a:srgbClr val="C00000"/>
                </a:solidFill>
              </a:rPr>
              <a:t>وَأَسْرَعَ</a:t>
            </a:r>
            <a:r>
              <a:rPr lang="ar-MA" sz="2400" dirty="0"/>
              <a:t> لِيُغْلِقَ </a:t>
            </a:r>
            <a:r>
              <a:rPr lang="ar-MA" sz="2400" dirty="0" err="1"/>
              <a:t>ٱلصُّنْبورَ</a:t>
            </a:r>
            <a:r>
              <a:rPr lang="ar-MA" sz="2400" dirty="0"/>
              <a:t>، لَكِنَّ </a:t>
            </a:r>
            <a:r>
              <a:rPr lang="ar-MA" sz="2400" dirty="0" err="1"/>
              <a:t>ٱلْماءَ</a:t>
            </a:r>
            <a:r>
              <a:rPr lang="ar-MA" sz="2400" dirty="0"/>
              <a:t> لَمْ يَتَوَقَّفْ. </a:t>
            </a:r>
            <a:r>
              <a:rPr lang="ar-MA" sz="2400" dirty="0">
                <a:solidFill>
                  <a:srgbClr val="C00000"/>
                </a:solidFill>
              </a:rPr>
              <a:t>حاوَلَ</a:t>
            </a:r>
            <a:r>
              <a:rPr lang="ar-MA" sz="2400" dirty="0"/>
              <a:t> إِصْلاحَ </a:t>
            </a:r>
            <a:r>
              <a:rPr lang="ar-MA" sz="2400" dirty="0" err="1"/>
              <a:t>ٱلْعُطْلِ</a:t>
            </a:r>
            <a:r>
              <a:rPr lang="ar-MA" sz="2400" dirty="0"/>
              <a:t> بِنَفْسِهِ، </a:t>
            </a:r>
            <a:r>
              <a:rPr lang="ar-MA" sz="2400" dirty="0">
                <a:solidFill>
                  <a:srgbClr val="C00000"/>
                </a:solidFill>
              </a:rPr>
              <a:t>اِسْتَعْمَل</a:t>
            </a:r>
            <a:r>
              <a:rPr lang="ar-MA" sz="2400" dirty="0"/>
              <a:t>َ بَعْضَ </a:t>
            </a:r>
            <a:r>
              <a:rPr lang="ar-MA" sz="2400" dirty="0" err="1"/>
              <a:t>ٱلْأَدَواتِ</a:t>
            </a:r>
            <a:r>
              <a:rPr lang="ar-MA" sz="2400" dirty="0"/>
              <a:t> </a:t>
            </a:r>
            <a:r>
              <a:rPr lang="ar-MA" sz="2400" dirty="0" err="1"/>
              <a:t>ٱلَّتي</a:t>
            </a:r>
            <a:r>
              <a:rPr lang="ar-MA" sz="2400" dirty="0"/>
              <a:t> وَجَدَها في </a:t>
            </a:r>
            <a:r>
              <a:rPr lang="ar-MA" sz="2400" dirty="0" err="1"/>
              <a:t>ٱلْمَنْزِلِ</a:t>
            </a:r>
            <a:r>
              <a:rPr lang="ar-MA" sz="2400" dirty="0"/>
              <a:t>، لَكِنَّها لَمْ تَكُنْ كافِيَةً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فَكَّرَ</a:t>
            </a:r>
            <a:r>
              <a:rPr lang="ar-MA" sz="2400" dirty="0"/>
              <a:t> قَليلًا، ثُمَّ </a:t>
            </a:r>
            <a:r>
              <a:rPr lang="ar-MA" sz="2400" dirty="0" err="1">
                <a:solidFill>
                  <a:srgbClr val="C00000"/>
                </a:solidFill>
              </a:rPr>
              <a:t>ٱتَّصَلَ</a:t>
            </a:r>
            <a:r>
              <a:rPr lang="ar-MA" sz="2400" dirty="0"/>
              <a:t> بِسَبّاكٍ ماهِرٍ. </a:t>
            </a:r>
            <a:r>
              <a:rPr lang="ar-MA" sz="2400" dirty="0">
                <a:solidFill>
                  <a:srgbClr val="C00000"/>
                </a:solidFill>
              </a:rPr>
              <a:t>وَصَلَ</a:t>
            </a:r>
            <a:r>
              <a:rPr lang="ar-MA" sz="2400" dirty="0"/>
              <a:t> </a:t>
            </a:r>
            <a:r>
              <a:rPr lang="ar-MA" sz="2400" dirty="0" err="1"/>
              <a:t>ٱلسَّبّاكُ</a:t>
            </a:r>
            <a:r>
              <a:rPr lang="ar-MA" sz="2400" dirty="0"/>
              <a:t> سَريعاً، </a:t>
            </a:r>
            <a:r>
              <a:rPr lang="ar-MA" sz="2400" dirty="0">
                <a:solidFill>
                  <a:srgbClr val="C00000"/>
                </a:solidFill>
              </a:rPr>
              <a:t>وَأَصْلَحَ</a:t>
            </a:r>
            <a:r>
              <a:rPr lang="ar-MA" sz="2400" dirty="0"/>
              <a:t> </a:t>
            </a:r>
            <a:r>
              <a:rPr lang="ar-MA" sz="2400" dirty="0" err="1"/>
              <a:t>ٱلصُّنْبورَ</a:t>
            </a:r>
            <a:r>
              <a:rPr lang="ar-MA" sz="2400" dirty="0"/>
              <a:t> في وَقْتٍ قَصيرٍ</a:t>
            </a:r>
            <a:r>
              <a:rPr lang="fr-FR" sz="2400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40876D-8F8B-FE3A-6BF3-5BAC01FEA5A0}"/>
              </a:ext>
            </a:extLst>
          </p:cNvPr>
          <p:cNvSpPr txBox="1"/>
          <p:nvPr/>
        </p:nvSpPr>
        <p:spPr>
          <a:xfrm>
            <a:off x="7709973" y="2857136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3C20C4-1C90-0C68-25C1-3336BC5E7754}"/>
              </a:ext>
            </a:extLst>
          </p:cNvPr>
          <p:cNvSpPr txBox="1"/>
          <p:nvPr/>
        </p:nvSpPr>
        <p:spPr>
          <a:xfrm>
            <a:off x="7762023" y="4636359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659118-A4A2-31DA-3B35-08753C53934E}"/>
              </a:ext>
            </a:extLst>
          </p:cNvPr>
          <p:cNvSpPr txBox="1"/>
          <p:nvPr/>
        </p:nvSpPr>
        <p:spPr>
          <a:xfrm>
            <a:off x="7709973" y="1953331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58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8BE89-F702-7F9E-9511-AEC9CF1CC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B7B9DC-6C7A-1BCD-6E28-33F9E6F97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72" y="756000"/>
            <a:ext cx="707760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 قراءة القصة مرتبة وأتحقق من انسجام أجزائها وتسلسل أحداثها. سأقرأ.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DA2D1D-D31E-A99F-7BB2-EFED3D193A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DACD10-82C5-10E8-7396-D3CF7E0A13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B6D651-9094-5BB0-4DEE-61B334D72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B068B1-4A7F-86D0-149C-4462746829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EC34D7-7561-2851-BA4B-D2587481A0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EBA227-B64A-C0AD-A921-75C711D056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9586E2-8535-2FF0-51F7-0AA730E75C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3ED808-1448-E426-68C3-BE94E7A36E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5396703-1D01-DEED-AE57-DB30A05CFD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DB8A7E7-C2DE-458B-19DF-AB6C58534C31}"/>
              </a:ext>
            </a:extLst>
          </p:cNvPr>
          <p:cNvSpPr txBox="1"/>
          <p:nvPr/>
        </p:nvSpPr>
        <p:spPr>
          <a:xfrm>
            <a:off x="394772" y="1858652"/>
            <a:ext cx="731520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مَساءَ يَوْمٍ </a:t>
            </a:r>
            <a:r>
              <a:rPr lang="ar-MA" sz="2400" dirty="0"/>
              <a:t>حافِلٍ </a:t>
            </a:r>
            <a:r>
              <a:rPr lang="ar-MA" sz="2400" dirty="0" err="1"/>
              <a:t>بِٱلْعَمَلِ</a:t>
            </a:r>
            <a:r>
              <a:rPr lang="ar-MA" sz="2400" dirty="0"/>
              <a:t> </a:t>
            </a:r>
            <a:r>
              <a:rPr lang="ar-MA" sz="2400" b="1" dirty="0">
                <a:solidFill>
                  <a:srgbClr val="00B050"/>
                </a:solidFill>
              </a:rPr>
              <a:t>مَشى</a:t>
            </a:r>
            <a:r>
              <a:rPr lang="ar-MA" sz="2400" dirty="0"/>
              <a:t> </a:t>
            </a:r>
            <a:r>
              <a:rPr lang="ar-MA" sz="2400" dirty="0">
                <a:solidFill>
                  <a:srgbClr val="C00000"/>
                </a:solidFill>
              </a:rPr>
              <a:t>عُمَرُ</a:t>
            </a:r>
            <a:r>
              <a:rPr lang="ar-MA" sz="2400" dirty="0"/>
              <a:t> نَحْوَ</a:t>
            </a:r>
            <a:r>
              <a:rPr lang="ar-MA" sz="2400" dirty="0">
                <a:solidFill>
                  <a:srgbClr val="C00000"/>
                </a:solidFill>
              </a:rPr>
              <a:t> مَنْزِلِهِ </a:t>
            </a:r>
            <a:r>
              <a:rPr lang="ar-MA" sz="2400" b="1" dirty="0">
                <a:solidFill>
                  <a:srgbClr val="00B050"/>
                </a:solidFill>
              </a:rPr>
              <a:t>وَهُوَ سَعيدٌ</a:t>
            </a:r>
            <a:r>
              <a:rPr lang="ar-MA" sz="2400" dirty="0"/>
              <a:t>. </a:t>
            </a:r>
            <a:r>
              <a:rPr lang="ar-MA" sz="2400" b="1" dirty="0">
                <a:solidFill>
                  <a:srgbClr val="00B050"/>
                </a:solidFill>
              </a:rPr>
              <a:t>إِنَّهُ يَسْتَحِقُّ أَنْ يَرْتاحَ </a:t>
            </a:r>
            <a:r>
              <a:rPr lang="ar-MA" sz="2400" dirty="0"/>
              <a:t>قَليلاً.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1C1AFE1-B053-68BB-6429-00924944DB01}"/>
              </a:ext>
            </a:extLst>
          </p:cNvPr>
          <p:cNvSpPr txBox="1"/>
          <p:nvPr/>
        </p:nvSpPr>
        <p:spPr>
          <a:xfrm>
            <a:off x="394772" y="2707606"/>
            <a:ext cx="731520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C00000"/>
                </a:solidFill>
              </a:rPr>
              <a:t>شَكَرَهُ</a:t>
            </a:r>
            <a:r>
              <a:rPr lang="ar-MA" sz="2400" dirty="0"/>
              <a:t> عُمَرُ بِسُرورٍ. ثُمَّ </a:t>
            </a:r>
            <a:r>
              <a:rPr lang="ar-MA" sz="2400" b="1" dirty="0" err="1">
                <a:solidFill>
                  <a:srgbClr val="C00000"/>
                </a:solidFill>
              </a:rPr>
              <a:t>ٱسْتَلْقى</a:t>
            </a:r>
            <a:r>
              <a:rPr lang="ar-MA" sz="2400" dirty="0"/>
              <a:t> عَلى أَريكَتِهِ </a:t>
            </a:r>
            <a:r>
              <a:rPr lang="ar-MA" sz="2400" b="1" dirty="0">
                <a:solidFill>
                  <a:srgbClr val="C00000"/>
                </a:solidFill>
              </a:rPr>
              <a:t>وَهُوَ يَبْتَسِمُ</a:t>
            </a:r>
            <a:r>
              <a:rPr lang="ar-MA" sz="2400" dirty="0"/>
              <a:t>. لَقَدْ تَعَلَّمَ أَنَّهُ يَجِبُ إِصْلاحُ </a:t>
            </a:r>
            <a:r>
              <a:rPr lang="ar-MA" sz="2400" dirty="0" err="1"/>
              <a:t>ٱلْأَعْطالِ</a:t>
            </a:r>
            <a:r>
              <a:rPr lang="ar-MA" sz="2400" dirty="0"/>
              <a:t> لِلْمُحافَظَةِ عَلى </a:t>
            </a:r>
            <a:r>
              <a:rPr lang="ar-MA" sz="2400" dirty="0" err="1"/>
              <a:t>ٱلْماءِ</a:t>
            </a:r>
            <a:r>
              <a:rPr lang="ar-MA" sz="2400" dirty="0"/>
              <a:t>. 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A772109-B631-E1FF-49F2-57D180B2256A}"/>
              </a:ext>
            </a:extLst>
          </p:cNvPr>
          <p:cNvSpPr txBox="1"/>
          <p:nvPr/>
        </p:nvSpPr>
        <p:spPr>
          <a:xfrm>
            <a:off x="394772" y="3556560"/>
            <a:ext cx="7315202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ما إِنْ فَتَحَ </a:t>
            </a:r>
            <a:r>
              <a:rPr lang="ar-MA" sz="2400" dirty="0" err="1">
                <a:solidFill>
                  <a:srgbClr val="C00000"/>
                </a:solidFill>
              </a:rPr>
              <a:t>ٱلْبابَ</a:t>
            </a:r>
            <a:r>
              <a:rPr lang="ar-MA" sz="2400" dirty="0">
                <a:solidFill>
                  <a:srgbClr val="C00000"/>
                </a:solidFill>
              </a:rPr>
              <a:t> حَتّى تَناهى إِلى أُذُنَيْهِ صَوْتُ ماءٍ يَتَسَرَّبُ </a:t>
            </a:r>
            <a:r>
              <a:rPr lang="ar-MA" sz="2400" dirty="0"/>
              <a:t>مِنْ صُنْبورِ. انتَبَهَ إلى أَنَّ أَرْضِيَّةَ </a:t>
            </a:r>
            <a:r>
              <a:rPr lang="ar-MA" sz="2400" dirty="0" err="1"/>
              <a:t>ٱلْمَطْبَخِ</a:t>
            </a:r>
            <a:r>
              <a:rPr lang="ar-MA" sz="2400" dirty="0"/>
              <a:t> مُبَلَّلَةٌ </a:t>
            </a:r>
            <a:r>
              <a:rPr lang="ar-MA" sz="2400" dirty="0" err="1"/>
              <a:t>بِٱلْماءِ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/>
              <a:t>ا</a:t>
            </a:r>
            <a:r>
              <a:rPr lang="ar-MA" sz="2400" dirty="0">
                <a:solidFill>
                  <a:srgbClr val="C00000"/>
                </a:solidFill>
              </a:rPr>
              <a:t>ِنْزَعَجَ</a:t>
            </a:r>
            <a:r>
              <a:rPr lang="ar-MA" sz="2400" dirty="0"/>
              <a:t> عُمَرُ كَثيراً، </a:t>
            </a:r>
            <a:r>
              <a:rPr lang="ar-MA" sz="2400" dirty="0">
                <a:solidFill>
                  <a:srgbClr val="C00000"/>
                </a:solidFill>
              </a:rPr>
              <a:t>وَأَسْرَعَ</a:t>
            </a:r>
            <a:r>
              <a:rPr lang="ar-MA" sz="2400" dirty="0"/>
              <a:t> لِيُغْلِقَ </a:t>
            </a:r>
            <a:r>
              <a:rPr lang="ar-MA" sz="2400" dirty="0" err="1"/>
              <a:t>ٱلصُّنْبورَ</a:t>
            </a:r>
            <a:r>
              <a:rPr lang="ar-MA" sz="2400" dirty="0"/>
              <a:t>، لَكِنَّ </a:t>
            </a:r>
            <a:r>
              <a:rPr lang="ar-MA" sz="2400" dirty="0" err="1"/>
              <a:t>ٱلْماءَ</a:t>
            </a:r>
            <a:r>
              <a:rPr lang="ar-MA" sz="2400" dirty="0"/>
              <a:t> لَمْ يَتَوَقَّفْ. </a:t>
            </a:r>
            <a:r>
              <a:rPr lang="ar-MA" sz="2400" dirty="0">
                <a:solidFill>
                  <a:srgbClr val="C00000"/>
                </a:solidFill>
              </a:rPr>
              <a:t>حاوَلَ</a:t>
            </a:r>
            <a:r>
              <a:rPr lang="ar-MA" sz="2400" dirty="0"/>
              <a:t> إِصْلاحَ </a:t>
            </a:r>
            <a:r>
              <a:rPr lang="ar-MA" sz="2400" dirty="0" err="1"/>
              <a:t>ٱلْعُطْلِ</a:t>
            </a:r>
            <a:r>
              <a:rPr lang="ar-MA" sz="2400" dirty="0"/>
              <a:t> بِنَفْسِهِ، </a:t>
            </a:r>
            <a:r>
              <a:rPr lang="ar-MA" sz="2400" dirty="0">
                <a:solidFill>
                  <a:srgbClr val="C00000"/>
                </a:solidFill>
              </a:rPr>
              <a:t>اِسْتَعْمَل</a:t>
            </a:r>
            <a:r>
              <a:rPr lang="ar-MA" sz="2400" dirty="0"/>
              <a:t>َ بَعْضَ </a:t>
            </a:r>
            <a:r>
              <a:rPr lang="ar-MA" sz="2400" dirty="0" err="1"/>
              <a:t>ٱلْأَدَواتِ</a:t>
            </a:r>
            <a:r>
              <a:rPr lang="ar-MA" sz="2400" dirty="0"/>
              <a:t> </a:t>
            </a:r>
            <a:r>
              <a:rPr lang="ar-MA" sz="2400" dirty="0" err="1"/>
              <a:t>ٱلَّتي</a:t>
            </a:r>
            <a:r>
              <a:rPr lang="ar-MA" sz="2400" dirty="0"/>
              <a:t> وَجَدَها في </a:t>
            </a:r>
            <a:r>
              <a:rPr lang="ar-MA" sz="2400" dirty="0" err="1"/>
              <a:t>ٱلْمَنْزِلِ</a:t>
            </a:r>
            <a:r>
              <a:rPr lang="ar-MA" sz="2400" dirty="0"/>
              <a:t>، لَكِنَّها لَمْ تَكُنْ كافِيَةً</a:t>
            </a:r>
            <a:r>
              <a:rPr lang="fr-FR" sz="2400" dirty="0"/>
              <a:t>.</a:t>
            </a:r>
          </a:p>
          <a:p>
            <a:pPr algn="just" rtl="1"/>
            <a:r>
              <a:rPr lang="ar-MA" sz="2400" dirty="0">
                <a:solidFill>
                  <a:srgbClr val="C00000"/>
                </a:solidFill>
              </a:rPr>
              <a:t>فَكَّرَ</a:t>
            </a:r>
            <a:r>
              <a:rPr lang="ar-MA" sz="2400" dirty="0"/>
              <a:t> قَليلًا، ثُمَّ </a:t>
            </a:r>
            <a:r>
              <a:rPr lang="ar-MA" sz="2400" dirty="0" err="1">
                <a:solidFill>
                  <a:srgbClr val="C00000"/>
                </a:solidFill>
              </a:rPr>
              <a:t>ٱتَّصَلَ</a:t>
            </a:r>
            <a:r>
              <a:rPr lang="ar-MA" sz="2400" dirty="0"/>
              <a:t> بِسَبّاكٍ ماهِرٍ. </a:t>
            </a:r>
            <a:r>
              <a:rPr lang="ar-MA" sz="2400" dirty="0">
                <a:solidFill>
                  <a:srgbClr val="C00000"/>
                </a:solidFill>
              </a:rPr>
              <a:t>وَصَلَ</a:t>
            </a:r>
            <a:r>
              <a:rPr lang="ar-MA" sz="2400" dirty="0"/>
              <a:t> </a:t>
            </a:r>
            <a:r>
              <a:rPr lang="ar-MA" sz="2400" dirty="0" err="1"/>
              <a:t>ٱلسَّبّاكُ</a:t>
            </a:r>
            <a:r>
              <a:rPr lang="ar-MA" sz="2400" dirty="0"/>
              <a:t> سَريعاً، </a:t>
            </a:r>
            <a:r>
              <a:rPr lang="ar-MA" sz="2400" dirty="0">
                <a:solidFill>
                  <a:srgbClr val="C00000"/>
                </a:solidFill>
              </a:rPr>
              <a:t>وَأَصْلَحَ</a:t>
            </a:r>
            <a:r>
              <a:rPr lang="ar-MA" sz="2400" dirty="0"/>
              <a:t> </a:t>
            </a:r>
            <a:r>
              <a:rPr lang="ar-MA" sz="2400" dirty="0" err="1"/>
              <a:t>ٱلصُّنْبورَ</a:t>
            </a:r>
            <a:r>
              <a:rPr lang="ar-MA" sz="2400" dirty="0"/>
              <a:t> في وَقْتٍ قَصيرٍ</a:t>
            </a:r>
            <a:r>
              <a:rPr lang="fr-F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558380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67161-F67E-CCFA-11D4-0A09574E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80CAA-EC4A-43D3-3898-5D4850C7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نتذكر الخطوات التي نسلكها لترتيب قصة.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BB90E6-423A-9119-B4A0-5BB096411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8C344-118E-C60C-0853-8AE5217A2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C546A2-B561-6E4F-5F7C-0F4340F32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32911C-8151-5B7F-9964-7F8233E0AC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FAA6D0-40CB-D78B-B6B1-D60804E60D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A56B69-A300-81E5-4F43-93F2D227E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0A56D4-D2A5-7180-7207-D44A4A59A3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CBFA7-6D3A-E2CB-3613-B24E5E6AFE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755E7BB-1A79-BD23-15CB-AAB271C9BB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163EB9-2A6A-7FF1-E5BF-9B29AE40E7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2" y="2045207"/>
            <a:ext cx="7867815" cy="374174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714274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57A8B-A620-F14D-91C6-59058D9C6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0FB38-C658-CB09-EB42-ABAF8FAEF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134. من يقرأ التعليمة 1؟ ما المطلوب؟      - أنجزوا بشكل فردي.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B7B6A8-38DA-7556-75F4-799403434B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6B3CB5-DCDF-06E1-ABE8-B72987E1BB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CB0A2C-6BA9-ACEC-B405-07A944FE9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D7D504-95F7-0ABA-D36F-E882131E69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CC9239-8737-E028-2FDA-38009C411B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E6BC55-E177-F513-71DE-9644683540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5ED08E-1041-174D-6D80-CA5168FE21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57025D-AAD8-B15B-AC7B-AEDDA9E494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5905" y="2226417"/>
            <a:ext cx="2711333" cy="367053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6C9E86-ADB6-8B0A-565D-87873B5922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1033788-CDCD-0616-D3A8-B64AD9577812}"/>
              </a:ext>
            </a:extLst>
          </p:cNvPr>
          <p:cNvSpPr/>
          <p:nvPr/>
        </p:nvSpPr>
        <p:spPr>
          <a:xfrm>
            <a:off x="3393794" y="3498980"/>
            <a:ext cx="2703444" cy="2286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00AB8F2-48DA-070E-3452-3F4F9AEC2B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68082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D38B8-55CC-1A21-446E-254D6F745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4A9913-5D4A-57AC-CCC5-6034D8781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بشكل فردي، اكتبوا تحت كل مقطع الاسم المناسب له.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8B5371-8C18-9126-8356-EFA9D13083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2CADB5-2910-A37E-C251-A331292A86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099AF6-C4D4-49B7-59C4-DD864C527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55CE89-FED0-6729-D2B6-BB7DE08398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CB5C51-F2DA-E3EA-D204-4D4A61648C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2C22A1-A589-CC0F-9000-42D5F23E711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7F1379-9A05-EF65-0D13-4D7316B40E1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BC5972B-18A4-EAD0-EBDE-F250A52561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5905" y="2226417"/>
            <a:ext cx="2711333" cy="367053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A42A0A5-B6E4-8018-5D24-03D0249804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0740ECE-4C6A-F0EA-4866-6A107DCE06AA}"/>
              </a:ext>
            </a:extLst>
          </p:cNvPr>
          <p:cNvSpPr/>
          <p:nvPr/>
        </p:nvSpPr>
        <p:spPr>
          <a:xfrm>
            <a:off x="3393794" y="3498980"/>
            <a:ext cx="2703444" cy="2286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7773191-26AC-5532-3574-FE2A589DBA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6421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2B552-04C0-1F40-2703-F11154FE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04E5-FC55-8D9C-DFE1-68DC32D1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تقاسموا إجاباتكم. أمامكم دقيقة واحدة.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A829D9-0AD7-BEBE-D3EB-AEAEBF6E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486AC1-840A-8B65-F027-F7C09805A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B24740-E384-8D77-0C01-29A59DABE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477DA9-6669-BFBF-0E1B-38F888797A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E89F17-F696-1409-93BA-5B11D10C1E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56D0AA-4B03-25FE-7EC5-861966EDA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639BBF-99CC-BC1E-E0A3-1A083182C1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08C8DF-B90F-27BC-BD76-B42FD54DB7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2BE7F4F-A7CD-9191-3211-19259CAAAC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ADF2C5-5A43-D83D-F026-37342BF416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102" y="1624892"/>
            <a:ext cx="6774025" cy="497850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1465509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7F965-C84D-E4DE-3012-D1AF567A7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F7D8D-0471-54A1-4154-77FE12A1F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المقطع 1؟ المقطع 2؟ ... ما المقطع الذي يعبر عن البداية؟ ...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تستثمر أخطاء المتعلمين في تعزيز الفهم. </a:t>
            </a:r>
            <a:endParaRPr lang="fr-FR" sz="2400" i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68E4F9-2DC7-516B-6627-EB0C87048E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E6B9D7-1C94-D609-4329-FDD3C2441A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9C1B6CC-77DB-95A0-79DC-9E9C25ABA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EBFE99-6DDD-90BC-4349-8CF1C7627F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3D7C4C-DBF4-F2FA-2574-76809C5472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8A75D4-FA3E-C093-8D28-116DD79987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E637B5-C5AF-04D1-D06F-1EAA13F1AC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2BF4E6-61D3-337D-CC0D-469DFF46DD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59A4569-B659-986B-8873-E5207D079B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C2FEE8-19A9-C528-C7EB-45E2AE3384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102" y="1624892"/>
            <a:ext cx="6774025" cy="497850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8356774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EB79C-DBE2-4FDF-2BF6-92BADBB75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E8465-4E44-44FD-3179-1F6548FCA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القصة مرتبة على دفاتركم.</a:t>
            </a:r>
            <a:endParaRPr lang="fr-FR" sz="2400" i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11E92A-AC3F-E0F3-BAFD-7B5F2FEF26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2D90D7-AD04-BBEC-993D-C2FB27104D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5139BE-41B4-C0D4-B21B-5CECC19EC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348A07-7707-40A9-28FB-6FA3991C8F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1AF3D5-0F1A-A24F-34F6-CDFA03C5A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51AD26-5680-69D9-95ED-74BBA2504B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7690EA-CA65-E39D-F56C-0F5FEA7830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69AC55-9627-F90A-91A7-6DC5FFE100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FF931F1-9B45-79BA-79D7-FE7FA3DEE4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102" y="1624892"/>
            <a:ext cx="6774025" cy="497850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F9D63DA-9D0A-9292-BC1F-F6C7694A6CBE}"/>
              </a:ext>
            </a:extLst>
          </p:cNvPr>
          <p:cNvSpPr txBox="1"/>
          <p:nvPr/>
        </p:nvSpPr>
        <p:spPr>
          <a:xfrm>
            <a:off x="4413380" y="3824701"/>
            <a:ext cx="3058993" cy="5788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891F6B-F7C4-701B-E02D-A95D3D4AE813}"/>
              </a:ext>
            </a:extLst>
          </p:cNvPr>
          <p:cNvSpPr txBox="1"/>
          <p:nvPr/>
        </p:nvSpPr>
        <p:spPr>
          <a:xfrm>
            <a:off x="2766813" y="6102000"/>
            <a:ext cx="3058993" cy="5788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969B85-1764-5355-4A05-221A448A5D53}"/>
              </a:ext>
            </a:extLst>
          </p:cNvPr>
          <p:cNvSpPr txBox="1"/>
          <p:nvPr/>
        </p:nvSpPr>
        <p:spPr>
          <a:xfrm>
            <a:off x="997836" y="3824701"/>
            <a:ext cx="3058993" cy="5788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823DD85-2DB9-24EB-0638-AD53811B66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0787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580445" y="1786785"/>
            <a:ext cx="7736619" cy="33020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نُصَرِّفُ الْفِعْلَ "حَضَرَ" في الماضي، المُضارِعِ وَالأَمْرِ.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الْمَقاطِعُ الَّتي تَتَكَوَّنُ مِنْها قِصَّةٌ (اَلْبِنْيَةُ السَّرْدِيَّةُ لِلْقِصَّةِ)؟</a:t>
            </a:r>
            <a:endParaRPr lang="fr-FR" sz="36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تَعَلَّمْتم في هَذِهِ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A8B06-064A-4F49-D478-5C408E347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CF7C2-BC32-DAB5-CFA7-41A8B23D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منزلي، حددوا مقاطع القصة التالية 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اكتبوها مرتبة.</a:t>
            </a:r>
            <a:endParaRPr lang="fr-FR" sz="18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9072E-E587-AD84-E5FA-6FD098B2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1D746A-1C15-D21D-8299-906AD8858F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2846CD-A6FD-F13F-C2EF-422487A96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3E745-1198-A79F-1E0F-16AAD8B10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99C328-C12E-A455-E6A0-72834E0587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7CC37-E8A5-9E4B-B42B-6A43239E31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A1439-E048-7FB0-7FAC-E060ACEFCA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F3E40-7C4E-654E-B300-BB7D2D9587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C5CFE62-D002-C045-9B2B-C7AD5658F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80E87B21-82BB-2B00-7E4A-1E82D2729F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120BF3-78D5-36E1-BB0C-773DEBF2A7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2133" y="1953286"/>
            <a:ext cx="2466846" cy="357043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50169995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2B2C81A4-E574-3042-9360-4B372AD5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22685</TotalTime>
  <Words>2812</Words>
  <Application>Microsoft Office PowerPoint</Application>
  <PresentationFormat>Affichage à l'écran (4:3)</PresentationFormat>
  <Paragraphs>517</Paragraphs>
  <Slides>67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67</vt:i4>
      </vt:variant>
    </vt:vector>
  </HeadingPairs>
  <TitlesOfParts>
    <vt:vector size="86" baseType="lpstr">
      <vt:lpstr>Microsoft Uighur</vt:lpstr>
      <vt:lpstr>Arial</vt:lpstr>
      <vt:lpstr>Aptos</vt:lpstr>
      <vt:lpstr>Dosis Medium</vt:lpstr>
      <vt:lpstr>Dosis ExtraBold</vt:lpstr>
      <vt:lpstr>Calibri Light</vt:lpstr>
      <vt:lpstr>Wingdings</vt:lpstr>
      <vt:lpstr>Dosis SemiBold</vt:lpstr>
      <vt:lpstr>Calibri</vt:lpstr>
      <vt:lpstr>Dosis</vt:lpstr>
      <vt:lpstr>Modern Love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بداية من يذكر شروط الحصول على نجمة التميز؟</vt:lpstr>
      <vt:lpstr>ضعوا اللوحة والكراسة في القمطر.</vt:lpstr>
      <vt:lpstr>نبدأ بتحدي الطلاقة. ستقرؤون فقرة جديدة بعدها سأطرح عليكم أسئلة للفهم.</vt:lpstr>
      <vt:lpstr>أنادي على التلميذ الأول: .......................................................... (خمسة تلاميذ) تناقش الأخطاء بعد كل قراءة وتوضح كيفية تجاوزها.</vt:lpstr>
      <vt:lpstr>الآن سنمر لتحدي الطلاقة. سأسحب  5أسماء.</vt:lpstr>
      <vt:lpstr>من يقرأ السؤال التالي؟ ما المطلوب؟ فكروا في الإجابة. </vt:lpstr>
      <vt:lpstr>من يعيد صياغة الإجابة في جملة تامة؟</vt:lpstr>
      <vt:lpstr>قــــراءة</vt:lpstr>
      <vt:lpstr>درسنا اليوم هو تحويل الأفعال مع الضمائر في الماضي والمضارع والأمر حسب الضمائر.</vt:lpstr>
      <vt:lpstr>رأينا أن الفعل يدل على ما نقوم به في زمن معين. قد يكون في الماضي أو المضارع أو الأمر.</vt:lpstr>
      <vt:lpstr>من يذكر: على ماذا يدل الفعل الماضي ومتى نستعمله؟</vt:lpstr>
      <vt:lpstr>من يقرأ؟</vt:lpstr>
      <vt:lpstr>من يذكر: على ماذا يدل الفعل المضارع ومتى نستعمله؟</vt:lpstr>
      <vt:lpstr>نتذكر جميعا</vt:lpstr>
      <vt:lpstr>من يذكر: على ماذا يدل الفعل في صيغة الأمر ومتى نستعمله؟</vt:lpstr>
      <vt:lpstr>نتذكر جماعة</vt:lpstr>
      <vt:lpstr>خذوا ألواحكم</vt:lpstr>
      <vt:lpstr>اكتبوا على ألواحكم الفعل المضارع من بين ما يلي.</vt:lpstr>
      <vt:lpstr>ارفعوا ألواحكم. هل تتفقون مع هذه الإجابة؟ لماذا؟</vt:lpstr>
      <vt:lpstr>الفعل المضارع هو "يسألان". تأكدوا من إجاباتكم</vt:lpstr>
      <vt:lpstr>اكتبوا على ألواحكم الفعل الماضي من بين ما يلي.</vt:lpstr>
      <vt:lpstr>ارفعوا ألواحكم. هل تتفقون مع هذه الإجابة؟ لماذا؟</vt:lpstr>
      <vt:lpstr>الفعل الماضي هو "بذرت". تأكدوا من إجاباتكم</vt:lpstr>
      <vt:lpstr>اكتبوا على ألواحكم الفعل الأمر من بين ما يلي.</vt:lpstr>
      <vt:lpstr>ارفعوا ألواحكم. هل تتفقون مع هذه الإجابة؟ لماذا؟</vt:lpstr>
      <vt:lpstr>الفعل المضارع هو "اكتبي". تأكدوا من إجاباتكم</vt:lpstr>
      <vt:lpstr>خذوا ص 132. من يقرأ المقطع "نتعلم معا"؟ انتبهوا كيف نحول الفعل مع الضمائر في كل زمن. </vt:lpstr>
      <vt:lpstr>الآن، خذوا النشاط "أتدرب مع زملائي". من يقرأ التعليمة؟ ما الفعل المطلوب تصريفه في الجدول؟</vt:lpstr>
      <vt:lpstr>قوموا بشكل فردي بإتمام الجدول. اكتبوا بخط مقروء. ابدؤوا بالماضي، ثم المضارع ثم الأمر.</vt:lpstr>
      <vt:lpstr>في ثنائيات وضح لزميلك كيف أجبت. دقيقة واحدة.</vt:lpstr>
      <vt:lpstr>نصحح. نبدأ بزمن الماضي ثم المضارع فالأمر. من يقدم الإجابة مع الضمير "أنْتَ"؟ آخر؟ ...</vt:lpstr>
      <vt:lpstr>انتبهوا للتصحيح.</vt:lpstr>
      <vt:lpstr>نمر إلى التمرين الثاني. من يقرأ التعليمة؟ ما الفعل المطلوب تحويله في كل سطر؟ </vt:lpstr>
      <vt:lpstr>انجزوا بشكل فردي.</vt:lpstr>
      <vt:lpstr>نصحح. نبدأ بالسطر الأول. من يحول الفعل رسم مع الضمائر في الماضي؟ هل تتفقون؟ </vt:lpstr>
      <vt:lpstr>إنتاج كتابي</vt:lpstr>
      <vt:lpstr>في حصة الإنتاج الكتابي اليوم ستتعلمون كيف ترتبون مقاطع قصة اعتمادا على بنيتها السردية. </vt:lpstr>
      <vt:lpstr>من يذكرنا بمقاطع بنية القصة حسب ما رأيناه في الحكايات التي كنا ندرسها.</vt:lpstr>
      <vt:lpstr>نتذكر ما يميز وضعية البداية. من يذكر العناصر التي ترد في البداية؟</vt:lpstr>
      <vt:lpstr>نتذكر ما يميز وضعية الوسط. من يذكر العناصر التي ترد في الوسط؟</vt:lpstr>
      <vt:lpstr>نتذكر ما يميز وضعية النهاية. من يذكر ما يميز نهاية قصة؟</vt:lpstr>
      <vt:lpstr>من يقرأ خصائص كل مقطع من مقاطع القصة؟</vt:lpstr>
      <vt:lpstr>الآن هذه قصة غير مرتبة. تابعوا كيف سأرتبها.</vt:lpstr>
      <vt:lpstr>أولا أقرأ مقاطع القصة. تابعوا معي القراءة.</vt:lpstr>
      <vt:lpstr>ثانيا أحدد مقطع البداية. أسأل: ما المقطع الذي يقدم الشخصية والزمان والمكان وحدث بداية القصة؟</vt:lpstr>
      <vt:lpstr>المقطع الذي يتضمن: الشخصية (عمر) والزمان والمكان واستقرار البداية. هو المقطع 2.</vt:lpstr>
      <vt:lpstr>الآن أحدد مقطع الوسط. ما المقطع الذي يتضمن حدثا مفاجئا ومشكلا وتسارع الأحداث؟</vt:lpstr>
      <vt:lpstr>المقطع 3 يتضمن حدثا مفاجئا ومشكلا وأفعالا قام بها عمر للوصول على الحل. إنه مقطع الوسط.</vt:lpstr>
      <vt:lpstr>رابعا أحدد مقطع النهاية. المقطع الذي يتضمن عودة الاستقرار من جديد.</vt:lpstr>
      <vt:lpstr>المقطع الذي يتضمن عودة الاستقرار من جديد: استلقاء عمر وابتسامته.</vt:lpstr>
      <vt:lpstr>أعيد قراءة القصة مرتبة وأتحقق من انسجام أجزائها وتسلسل أحداثها. سأقرأ.</vt:lpstr>
      <vt:lpstr> نتذكر الخطوات التي نسلكها لترتيب قصة.</vt:lpstr>
      <vt:lpstr> خذوا الصفحة 134. من يقرأ التعليمة 1؟ ما المطلوب؟      - أنجزوا بشكل فردي.</vt:lpstr>
      <vt:lpstr>بشكل فردي، اكتبوا تحت كل مقطع الاسم المناسب له.</vt:lpstr>
      <vt:lpstr>في ثنائيات، تقاسموا إجاباتكم. أمامكم دقيقة واحدة. </vt:lpstr>
      <vt:lpstr>نصحح. من يقرأ المقطع 1؟ المقطع 2؟ ... ما المقطع الذي يعبر عن البداية؟ ... تستثمر أخطاء المتعلمين في تعزيز الفهم. </vt:lpstr>
      <vt:lpstr>انقلوا القصة مرتبة على دفاتركم.</vt:lpstr>
      <vt:lpstr>اختتام الحصة</vt:lpstr>
      <vt:lpstr>ماذا تَعَلَّمْتم في هَذِهِ ٱلْحِصَّةِ؟</vt:lpstr>
      <vt:lpstr>عمل منزلي، حددوا مقاطع القصة التالية ثم اكتبوها مرتبة.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192</cp:revision>
  <dcterms:created xsi:type="dcterms:W3CDTF">2023-09-20T21:35:22Z</dcterms:created>
  <dcterms:modified xsi:type="dcterms:W3CDTF">2026-05-12T13:14:58Z</dcterms:modified>
</cp:coreProperties>
</file>