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88" r:id="rId2"/>
    <p:sldMasterId id="2147483672" r:id="rId3"/>
    <p:sldMasterId id="2147483695" r:id="rId4"/>
    <p:sldMasterId id="2147483713" r:id="rId5"/>
    <p:sldMasterId id="2147483736" r:id="rId6"/>
    <p:sldMasterId id="2147483763" r:id="rId7"/>
  </p:sldMasterIdLst>
  <p:notesMasterIdLst>
    <p:notesMasterId r:id="rId84"/>
  </p:notesMasterIdLst>
  <p:sldIdLst>
    <p:sldId id="2147482684" r:id="rId8"/>
    <p:sldId id="2147482617" r:id="rId9"/>
    <p:sldId id="2147482470" r:id="rId10"/>
    <p:sldId id="2147482516" r:id="rId11"/>
    <p:sldId id="2147482615" r:id="rId12"/>
    <p:sldId id="2147482639" r:id="rId13"/>
    <p:sldId id="2147482480" r:id="rId14"/>
    <p:sldId id="2134806929" r:id="rId15"/>
    <p:sldId id="2147482481" r:id="rId16"/>
    <p:sldId id="2147482804" r:id="rId17"/>
    <p:sldId id="2147482806" r:id="rId18"/>
    <p:sldId id="2147482640" r:id="rId19"/>
    <p:sldId id="2147482726" r:id="rId20"/>
    <p:sldId id="2147482805" r:id="rId21"/>
    <p:sldId id="2147482763" r:id="rId22"/>
    <p:sldId id="2134806657" r:id="rId23"/>
    <p:sldId id="2147482807" r:id="rId24"/>
    <p:sldId id="2147482808" r:id="rId25"/>
    <p:sldId id="2147482809" r:id="rId26"/>
    <p:sldId id="2147482695" r:id="rId27"/>
    <p:sldId id="2147482764" r:id="rId28"/>
    <p:sldId id="2147482775" r:id="rId29"/>
    <p:sldId id="2147482773" r:id="rId30"/>
    <p:sldId id="2147482786" r:id="rId31"/>
    <p:sldId id="2147482810" r:id="rId32"/>
    <p:sldId id="2147482811" r:id="rId33"/>
    <p:sldId id="2147482765" r:id="rId34"/>
    <p:sldId id="2147482766" r:id="rId35"/>
    <p:sldId id="2147482768" r:id="rId36"/>
    <p:sldId id="2147482767" r:id="rId37"/>
    <p:sldId id="2147482769" r:id="rId38"/>
    <p:sldId id="2147482812" r:id="rId39"/>
    <p:sldId id="2147482692" r:id="rId40"/>
    <p:sldId id="2147482776" r:id="rId41"/>
    <p:sldId id="2147482777" r:id="rId42"/>
    <p:sldId id="2147482779" r:id="rId43"/>
    <p:sldId id="2147482697" r:id="rId44"/>
    <p:sldId id="2147482780" r:id="rId45"/>
    <p:sldId id="2147482664" r:id="rId46"/>
    <p:sldId id="2147482761" r:id="rId47"/>
    <p:sldId id="2147482665" r:id="rId48"/>
    <p:sldId id="2134806880" r:id="rId49"/>
    <p:sldId id="2147482787" r:id="rId50"/>
    <p:sldId id="2147482732" r:id="rId51"/>
    <p:sldId id="2147482814" r:id="rId52"/>
    <p:sldId id="2147482799" r:id="rId53"/>
    <p:sldId id="2147482738" r:id="rId54"/>
    <p:sldId id="2147482815" r:id="rId55"/>
    <p:sldId id="2147482816" r:id="rId56"/>
    <p:sldId id="2147482817" r:id="rId57"/>
    <p:sldId id="2147482818" r:id="rId58"/>
    <p:sldId id="2147482800" r:id="rId59"/>
    <p:sldId id="2147482819" r:id="rId60"/>
    <p:sldId id="2147482820" r:id="rId61"/>
    <p:sldId id="2147482821" r:id="rId62"/>
    <p:sldId id="2147482822" r:id="rId63"/>
    <p:sldId id="2147482784" r:id="rId64"/>
    <p:sldId id="2147482825" r:id="rId65"/>
    <p:sldId id="2147482823" r:id="rId66"/>
    <p:sldId id="2147482685" r:id="rId67"/>
    <p:sldId id="2147482824" r:id="rId68"/>
    <p:sldId id="2147482826" r:id="rId69"/>
    <p:sldId id="2147482827" r:id="rId70"/>
    <p:sldId id="2147482828" r:id="rId71"/>
    <p:sldId id="2147482829" r:id="rId72"/>
    <p:sldId id="2147482801" r:id="rId73"/>
    <p:sldId id="2147482802" r:id="rId74"/>
    <p:sldId id="2147482749" r:id="rId75"/>
    <p:sldId id="2147482677" r:id="rId76"/>
    <p:sldId id="2147482803" r:id="rId77"/>
    <p:sldId id="2147482751" r:id="rId78"/>
    <p:sldId id="2147482813" r:id="rId79"/>
    <p:sldId id="2147482627" r:id="rId80"/>
    <p:sldId id="2134806936" r:id="rId81"/>
    <p:sldId id="2147482629" r:id="rId82"/>
    <p:sldId id="2147482628" r:id="rId83"/>
  </p:sldIdLst>
  <p:sldSz cx="9144000" cy="6858000" type="screen4x3"/>
  <p:notesSz cx="6858000" cy="9144000"/>
  <p:embeddedFontLst>
    <p:embeddedFont>
      <p:font typeface="Dosis" pitchFamily="2" charset="0"/>
      <p:regular r:id="rId85"/>
      <p:bold r:id="rId86"/>
    </p:embeddedFont>
    <p:embeddedFont>
      <p:font typeface="Dosis ExtraBold" pitchFamily="2" charset="0"/>
      <p:bold r:id="rId87"/>
    </p:embeddedFont>
    <p:embeddedFont>
      <p:font typeface="Dosis Medium" pitchFamily="2" charset="0"/>
      <p:regular r:id="rId88"/>
    </p:embeddedFont>
    <p:embeddedFont>
      <p:font typeface="Dosis SemiBold" pitchFamily="2" charset="0"/>
      <p:regular r:id="rId89"/>
      <p:bold r:id="rId90"/>
    </p:embeddedFont>
    <p:embeddedFont>
      <p:font typeface="Microsoft Uighur" panose="02000000000000000000" pitchFamily="2" charset="-78"/>
      <p:regular r:id="rId91"/>
      <p:bold r:id="rId92"/>
    </p:embeddedFont>
    <p:embeddedFont>
      <p:font typeface="Modern Love" panose="04090805081005020601" pitchFamily="82" charset="0"/>
      <p:regular r:id="rId9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21"/>
    <a:srgbClr val="0097B2"/>
    <a:srgbClr val="424D7C"/>
    <a:srgbClr val="4E7FBD"/>
    <a:srgbClr val="936D93"/>
    <a:srgbClr val="ECF8FB"/>
    <a:srgbClr val="257390"/>
    <a:srgbClr val="424D7A"/>
    <a:srgbClr val="424D7B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5" autoAdjust="0"/>
    <p:restoredTop sz="94673" autoAdjust="0"/>
  </p:normalViewPr>
  <p:slideViewPr>
    <p:cSldViewPr snapToGrid="0">
      <p:cViewPr varScale="1">
        <p:scale>
          <a:sx n="70" d="100"/>
          <a:sy n="70" d="100"/>
        </p:scale>
        <p:origin x="1124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notesMaster" Target="notesMasters/notesMaster1.xml"/><Relationship Id="rId89" Type="http://schemas.openxmlformats.org/officeDocument/2006/relationships/font" Target="fonts/font5.fntdata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6.fntdata"/><Relationship Id="rId95" Type="http://schemas.openxmlformats.org/officeDocument/2006/relationships/viewProps" Target="viewProps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0" Type="http://schemas.openxmlformats.org/officeDocument/2006/relationships/slide" Target="slides/slide73.xml"/><Relationship Id="rId85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font" Target="fonts/font4.fntdata"/><Relationship Id="rId91" Type="http://schemas.openxmlformats.org/officeDocument/2006/relationships/font" Target="fonts/font7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font" Target="fonts/font2.fntdata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font" Target="fonts/font3.fntdata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496" y="4453837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710233" y="3100065"/>
            <a:ext cx="716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589204" y="3144699"/>
            <a:ext cx="53640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75227AF-D1A4-D964-E22D-953C22830963}"/>
              </a:ext>
            </a:extLst>
          </p:cNvPr>
          <p:cNvSpPr txBox="1"/>
          <p:nvPr userDrawn="1"/>
        </p:nvSpPr>
        <p:spPr>
          <a:xfrm>
            <a:off x="1927940" y="434684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7539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D2515-B63B-581A-D6CE-6A2B21F4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3E635-95A8-F188-95EB-C6AE2DCE0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5B4E7-B887-70C4-61DD-4D4019D2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A0767-BD01-0D61-064E-0F681D5D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E8AFE-6E6A-8D16-ED87-31BF663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66663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5B97F-BCCD-0373-A608-EB39B7F8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70F1B-06E4-A3CF-5C16-86A48AAA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0C35-5C66-EB82-FB7F-88F1A70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67AC5-6CF8-77CB-DD8B-F5383922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2EE4-CEE5-3197-5EBE-E64746E7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9912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CF03D-1E3A-9A3D-9E60-22D2015D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DCE548-BC12-688D-2BD4-9443E07F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29817B-F4CF-3EC7-741B-A9172F4E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BC5C-B206-70C8-134B-99B18E7A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F5200-7D3B-5C7D-5015-D1444D53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34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CE903-B7D2-2362-4413-16C15A92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C4EAF-1568-9F48-EED4-384DDCD3E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6AD30B-BB59-2DF8-EC84-95C2F958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CE14C5-F2DE-9285-32AC-3963D593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6545A5-E1B4-C27B-07B1-B004AF08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6084E6-11AB-40A1-2138-5D7AC89A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39780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B9B4B-6257-A94C-B6D5-796BD66D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58739-9827-1B24-A689-C5519E76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C3AF9A-6D64-F244-00C4-DBF443F1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5A8E4-436E-E7E3-AA45-7A85B71EE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5BB7B5-C74B-0C50-87A4-45122F7DA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81BAD-6080-A4E6-EBD3-C8126F47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D983E3-A0E5-CA3D-7735-A0E70AE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39494-40D4-C92B-B8C7-129A585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801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369C7-1A8A-6D19-CD77-7EB0BA6F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5C69B-5ED6-1B92-EDFA-B285257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30B985-8865-AFB6-CE63-A3146357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D6FE85-BB5C-147D-CB0F-A474485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5965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A56D19-954C-484B-8F06-94E33817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B234B4-1A5A-55CD-C4B9-DD767EFE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D878D9-6877-E92E-F4EE-A20B09EE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0173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638F6-A522-5679-8388-7397401B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4032D1-9D68-46DB-D341-19433108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24AEF-9785-B64B-BD7B-00B3DBAD1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825EB-B39F-D4EC-5F49-D0F38456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15159-B72A-3164-75F9-E5C0CCE0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C9770-5B39-6C59-583C-0E8F5C9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90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B20E-FD9D-3D67-A00B-670393EC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EC82A-058E-92BF-E198-78AA689A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00A00-A934-5CD2-6654-D9B9F901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E9B80-291D-8E5A-3BBB-66111FB2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77B945-E6BE-A437-3973-2B1F1AD8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5C5FE3-AA63-AAD4-046D-5908F3A3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0933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71D6E-566E-F7B8-50C0-2F1CF6B1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117E6-A398-71B9-F614-226D109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CABEBB-BC5F-0BE9-8044-3FC4770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C015C-60F0-EDC3-A587-8E18B640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5751C-2E09-203D-1B48-FEAB3312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03091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FDF4DE-5485-F205-90C2-01763C9C2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5D7E94-86E0-E9B0-6A1C-E9513033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72777F-3B92-93DC-D6A8-06AE22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F38C0-7BDE-F4F3-BFC3-32CE0E33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0CAF57-2F46-5E5A-5340-FFB2DC7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5229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5633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7.bin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8" r:id="rId15"/>
    <p:sldLayoutId id="2147483779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B1FB8E-0505-EE4E-2E0C-F59C6E69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A306-F211-A0DB-2A42-A91527F61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ECCB9-C6F6-B0B8-833E-11DADF4D5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E7ED5-FEDB-4640-81E6-00B357C93949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F13CB-1FEF-E2AA-7C82-FF3548C63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8C5BD-8487-952F-E769-3506261CD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6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5" Type="http://schemas.openxmlformats.org/officeDocument/2006/relationships/image" Target="../media/image40.png"/><Relationship Id="rId10" Type="http://schemas.openxmlformats.org/officeDocument/2006/relationships/image" Target="../media/image38.png"/><Relationship Id="rId4" Type="http://schemas.openxmlformats.org/officeDocument/2006/relationships/image" Target="../media/image39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0.xml"/><Relationship Id="rId5" Type="http://schemas.microsoft.com/office/2007/relationships/hdphoto" Target="../media/hdphoto5.wdp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0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0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9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7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7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4.gif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8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1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1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BA15BD5-664C-273A-5B9D-4C50B4CC5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4033" cy="687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4851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الإنتاج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إنتاج الكتابي: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قراءة إثرائية 25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القراءة: استثمار النص (50د)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إملاء (25د)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اليومِ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 وفهم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1387" y="1635472"/>
            <a:ext cx="468000" cy="468000"/>
          </a:xfr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041789BA-64BF-6314-FC3E-0A51F498C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9" b="6419"/>
          <a:stretch>
            <a:fillRect/>
          </a:stretch>
        </p:blipFill>
        <p:spPr>
          <a:xfrm>
            <a:off x="1470025" y="2862263"/>
            <a:ext cx="466725" cy="468312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E93A7909-D15F-8A7A-5FF6-07955D09A89B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4" b="6394"/>
          <a:stretch>
            <a:fillRect/>
          </a:stretch>
        </p:blipFill>
        <p:spPr>
          <a:xfrm>
            <a:off x="1470025" y="4138613"/>
            <a:ext cx="466725" cy="468312"/>
          </a:xfrm>
          <a:prstGeom prst="rect">
            <a:avLst/>
          </a:prstGeom>
        </p:spPr>
      </p:pic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1555CFB2-9599-D58E-1A2A-FFD14595FAD3}"/>
              </a:ext>
            </a:extLst>
          </p:cNvPr>
          <p:cNvSpPr txBox="1">
            <a:spLocks/>
          </p:cNvSpPr>
          <p:nvPr/>
        </p:nvSpPr>
        <p:spPr>
          <a:xfrm>
            <a:off x="2122822" y="33703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النص: كنز الطبيعة الجزء 1</a:t>
            </a:r>
          </a:p>
          <a:p>
            <a:pPr lvl="1">
              <a:buClrTx/>
            </a:pPr>
            <a:r>
              <a:rPr lang="ar-MA" dirty="0"/>
              <a:t>قراءات فردية</a:t>
            </a:r>
          </a:p>
          <a:p>
            <a:pPr lvl="1">
              <a:buClrTx/>
            </a:pPr>
            <a:r>
              <a:rPr lang="ar-MA" dirty="0"/>
              <a:t>استثمار النص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E43CC7B8-DCF9-DD4D-F675-05D3E09088AF}"/>
              </a:ext>
            </a:extLst>
          </p:cNvPr>
          <p:cNvSpPr txBox="1">
            <a:spLocks/>
          </p:cNvSpPr>
          <p:nvPr/>
        </p:nvSpPr>
        <p:spPr>
          <a:xfrm>
            <a:off x="2122822" y="464709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الأسماء الموصولة (1): المفرد والمثنى</a:t>
            </a: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400" dirty="0"/>
              <a:t>عند نهاية الحصة</a:t>
            </a:r>
            <a:endParaRPr lang="fr-MA" sz="4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بطلاقة وفهمها؛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1531787" y="3821491"/>
            <a:ext cx="49570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تركيب أفكار النص القرائي "كنز الطبيعة": تحديد الأفكار الرئيسة لفقرات النص 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2031507" y="4893879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رسم الأسماء الموصولة بشكل صحيح؛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% 80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4BF26-EDEF-B814-D64A-62A7A6C67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B840715-8A37-7EDA-2070-470D476A2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147" y="1552632"/>
            <a:ext cx="6223821" cy="720000"/>
          </a:xfrm>
        </p:spPr>
        <p:txBody>
          <a:bodyPr/>
          <a:lstStyle/>
          <a:p>
            <a:r>
              <a:rPr lang="ar-MA" dirty="0"/>
              <a:t>افتتاح الحصة</a:t>
            </a:r>
            <a:endParaRPr lang="fr-MA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BC7D155-D303-AF66-4566-96626752B8D9}"/>
              </a:ext>
            </a:extLst>
          </p:cNvPr>
          <p:cNvGrpSpPr/>
          <p:nvPr/>
        </p:nvGrpSpPr>
        <p:grpSpPr>
          <a:xfrm>
            <a:off x="1887677" y="2851355"/>
            <a:ext cx="5368645" cy="1763587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EA0E85D7-EF6D-1DCC-6222-A5CF0ED25D49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5681889-3B2D-85D8-051B-8CF1B5CA716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FB16753-488C-E5D8-6FDB-05B164788F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7972" y="2904957"/>
            <a:ext cx="544953" cy="540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9F349FD-F66A-A515-4321-2E9074AEB765}"/>
              </a:ext>
            </a:extLst>
          </p:cNvPr>
          <p:cNvSpPr txBox="1"/>
          <p:nvPr/>
        </p:nvSpPr>
        <p:spPr>
          <a:xfrm>
            <a:off x="4492304" y="2885903"/>
            <a:ext cx="21522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-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23F4F91-9448-30E0-1766-8E16CF8002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808502" y="2756182"/>
            <a:ext cx="657527" cy="657527"/>
          </a:xfrm>
          <a:prstGeom prst="rect">
            <a:avLst/>
          </a:prstGeom>
        </p:spPr>
      </p:pic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8C263D1D-F33B-DE8B-06C1-8A4705AF7B28}"/>
              </a:ext>
            </a:extLst>
          </p:cNvPr>
          <p:cNvSpPr txBox="1">
            <a:spLocks/>
          </p:cNvSpPr>
          <p:nvPr/>
        </p:nvSpPr>
        <p:spPr>
          <a:xfrm>
            <a:off x="2033500" y="367232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اعتيادي: طلاقة وفهم</a:t>
            </a:r>
          </a:p>
        </p:txBody>
      </p:sp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8D120050-6B72-397B-A748-285F8BC9A9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2334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23287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1785BF-4247-782A-D7BA-FA2C81123383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C77B55-1F47-1D6E-160C-CFD676BCBEDA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02A7679-7455-9523-D88F-3CA89F37BF40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210B10-6A9E-A0E4-C1AF-FCB2EAD14B3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775" y="1871663"/>
            <a:ext cx="7038975" cy="3959225"/>
          </a:xfrm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5F6FC2-2CC0-BF00-4CD3-731C71C8272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563E7A-59E6-3097-26D5-2F3671FA5E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06B1926-4F93-9789-DC52-6E2278EA169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EEB92C-145A-51F7-2AF1-A733004BF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نبدأ بتحدي الطلاقة. ستقرؤون فقرة جديدة بعدها سأطرح عليكم أسئلة للفهم.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7E8E79A-1B49-5618-297E-C73DE11E63E2}"/>
              </a:ext>
            </a:extLst>
          </p:cNvPr>
          <p:cNvSpPr txBox="1"/>
          <p:nvPr/>
        </p:nvSpPr>
        <p:spPr>
          <a:xfrm>
            <a:off x="3223682" y="3013501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E82CFF3-F5E6-3F72-87F3-1434A6E20D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CE50E-2C4E-C47C-38A0-1078B9E2A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F40BB5-3480-26FA-BCE1-473A548DE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.......................................................... (خمسة تلاميذ)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تناقش الأخطاء بعد كل قراءة وتوضح كيفية تجاوزها.</a:t>
            </a:r>
            <a:endParaRPr lang="ar-MA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D5D3BC-85C8-277E-BEEF-96D4E968C1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5CE157-D147-1EB4-60D3-12C8566787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BEFEC5-1E12-2AC0-37AC-CA160D0BCB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9D4F4EF-FCFC-83C6-534B-74488910F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C0DE1D2-A165-9939-4D69-EA7855204547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C1FE58-A4BA-FBE5-DAB5-3D90AC8756F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B9296D-7124-BC60-4FCF-76A5D1FD9549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B879E3A-7DBB-659D-37E8-CDE28D1BD21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3" name="Espace réservé pour une image  9">
            <a:extLst>
              <a:ext uri="{FF2B5EF4-FFF2-40B4-BE49-F238E27FC236}">
                <a16:creationId xmlns:a16="http://schemas.microsoft.com/office/drawing/2014/main" id="{14E4A8C6-A917-D379-3EE2-39ED139503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4AAEC0B-CA8E-6054-6D4A-D3FD967AADE7}"/>
              </a:ext>
            </a:extLst>
          </p:cNvPr>
          <p:cNvSpPr/>
          <p:nvPr/>
        </p:nvSpPr>
        <p:spPr>
          <a:xfrm>
            <a:off x="448314" y="1844367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1">
              <a:spcAft>
                <a:spcPts val="800"/>
              </a:spcAft>
              <a:defRPr/>
            </a:pP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اَلْإِبْداعُ لا يَقْتَصِرُ عَلى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ٱلرَّسْمِ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أَوِ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أَوِ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ٱلْمُشارَكَةِ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ٱلْعُروضِ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ٱلْفَنِّيَّةِ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فَقَطْ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بَلْ يُمْكِنُ أَنْ نَكونَ مُبْدِعينَ كَذٰلِكَ في مَجالاتٍ أُخْرى كَثيرَ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ةٍ. 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يُمْكِنُ عَلى سَبيلِ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ٱلْمِثالِ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أَنْ نُبْدِعَ في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ٱلْمُحافَظَةِ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عَلى ٱلْماءِ فَنَبْتَكِرَ طُرُقاً جَديدَةً مِثْلَ جَمْعِ مِياهِ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ٱلْأَمْطا</a:t>
            </a:r>
            <a:r>
              <a:rPr lang="ar-MA" sz="44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وَإِعادَةِ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ٱسْتِعْمالِ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بَعْضِ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ٱلْمِياهِ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سَقْيِ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ٱلنَّباتا</a:t>
            </a:r>
            <a:r>
              <a:rPr lang="ar-MA" sz="44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وَإِصْلاحِ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ٱلصَّنابيرِ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ٱلْمُسَرِّبَ</a:t>
            </a:r>
            <a:r>
              <a:rPr lang="ar-MA" sz="44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لِلْماءِ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لَقَدْ أَبْدَعَ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عِنْدَما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ٱبْتَكَرَ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طَريقَةَ تَحْلِيَةِ ٱلْما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ءِ.</a:t>
            </a:r>
          </a:p>
        </p:txBody>
      </p:sp>
    </p:spTree>
    <p:extLst>
      <p:ext uri="{BB962C8B-B14F-4D97-AF65-F5344CB8AC3E}">
        <p14:creationId xmlns:p14="http://schemas.microsoft.com/office/powerpoint/2010/main" val="31997930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87EB8-A54C-9686-44F1-119501388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DE204FB-F341-5994-CC2E-564EE3161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ألواحكم، ستكتبون (صحيح أو خطأ). سأقرأ عليكم العبارات. فكروا ثم أجيبوا.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1D53E4-E09D-C5BC-E9C9-3603C4FB06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78BB081-B7F5-762E-F842-2032D7D425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A24852-B485-06FD-12CA-6564B8A9FA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AE6AD3-CCE8-7F2C-FD2E-0AE75DBA23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4DCDF7-DBCE-FE5A-F020-218A919FFD89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5FDD02-107A-5761-4D88-D76E331E925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93D53-58F2-DD91-1271-54A2EE756E3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679C0B-DF05-DD08-7A89-8FA3FCC40870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CB928A8-B8B0-826D-977E-FC136716BC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0B1E85-B9EB-2705-D49A-4365103AA88E}"/>
              </a:ext>
            </a:extLst>
          </p:cNvPr>
          <p:cNvSpPr/>
          <p:nvPr/>
        </p:nvSpPr>
        <p:spPr>
          <a:xfrm>
            <a:off x="851482" y="1871341"/>
            <a:ext cx="7441035" cy="895358"/>
          </a:xfrm>
          <a:custGeom>
            <a:avLst/>
            <a:gdLst>
              <a:gd name="csX0" fmla="*/ 0 w 7441035"/>
              <a:gd name="csY0" fmla="*/ 149229 h 895358"/>
              <a:gd name="csX1" fmla="*/ 149229 w 7441035"/>
              <a:gd name="csY1" fmla="*/ 0 h 895358"/>
              <a:gd name="csX2" fmla="*/ 727128 w 7441035"/>
              <a:gd name="csY2" fmla="*/ 0 h 895358"/>
              <a:gd name="csX3" fmla="*/ 1162176 w 7441035"/>
              <a:gd name="csY3" fmla="*/ 0 h 895358"/>
              <a:gd name="csX4" fmla="*/ 1811501 w 7441035"/>
              <a:gd name="csY4" fmla="*/ 0 h 895358"/>
              <a:gd name="csX5" fmla="*/ 2532252 w 7441035"/>
              <a:gd name="csY5" fmla="*/ 0 h 895358"/>
              <a:gd name="csX6" fmla="*/ 3038726 w 7441035"/>
              <a:gd name="csY6" fmla="*/ 0 h 895358"/>
              <a:gd name="csX7" fmla="*/ 3830903 w 7441035"/>
              <a:gd name="csY7" fmla="*/ 0 h 895358"/>
              <a:gd name="csX8" fmla="*/ 4551654 w 7441035"/>
              <a:gd name="csY8" fmla="*/ 0 h 895358"/>
              <a:gd name="csX9" fmla="*/ 5058127 w 7441035"/>
              <a:gd name="csY9" fmla="*/ 0 h 895358"/>
              <a:gd name="csX10" fmla="*/ 5564601 w 7441035"/>
              <a:gd name="csY10" fmla="*/ 0 h 895358"/>
              <a:gd name="csX11" fmla="*/ 6356778 w 7441035"/>
              <a:gd name="csY11" fmla="*/ 0 h 895358"/>
              <a:gd name="csX12" fmla="*/ 7291806 w 7441035"/>
              <a:gd name="csY12" fmla="*/ 0 h 895358"/>
              <a:gd name="csX13" fmla="*/ 7441035 w 7441035"/>
              <a:gd name="csY13" fmla="*/ 149229 h 895358"/>
              <a:gd name="csX14" fmla="*/ 7441035 w 7441035"/>
              <a:gd name="csY14" fmla="*/ 746129 h 895358"/>
              <a:gd name="csX15" fmla="*/ 7291806 w 7441035"/>
              <a:gd name="csY15" fmla="*/ 895358 h 895358"/>
              <a:gd name="csX16" fmla="*/ 6713907 w 7441035"/>
              <a:gd name="csY16" fmla="*/ 895358 h 895358"/>
              <a:gd name="csX17" fmla="*/ 6207433 w 7441035"/>
              <a:gd name="csY17" fmla="*/ 895358 h 895358"/>
              <a:gd name="csX18" fmla="*/ 5700959 w 7441035"/>
              <a:gd name="csY18" fmla="*/ 895358 h 895358"/>
              <a:gd name="csX19" fmla="*/ 5265911 w 7441035"/>
              <a:gd name="csY19" fmla="*/ 895358 h 895358"/>
              <a:gd name="csX20" fmla="*/ 4473735 w 7441035"/>
              <a:gd name="csY20" fmla="*/ 895358 h 895358"/>
              <a:gd name="csX21" fmla="*/ 3895835 w 7441035"/>
              <a:gd name="csY21" fmla="*/ 895358 h 895358"/>
              <a:gd name="csX22" fmla="*/ 3460787 w 7441035"/>
              <a:gd name="csY22" fmla="*/ 895358 h 895358"/>
              <a:gd name="csX23" fmla="*/ 2954314 w 7441035"/>
              <a:gd name="csY23" fmla="*/ 895358 h 895358"/>
              <a:gd name="csX24" fmla="*/ 2162137 w 7441035"/>
              <a:gd name="csY24" fmla="*/ 895358 h 895358"/>
              <a:gd name="csX25" fmla="*/ 1441386 w 7441035"/>
              <a:gd name="csY25" fmla="*/ 895358 h 895358"/>
              <a:gd name="csX26" fmla="*/ 720635 w 7441035"/>
              <a:gd name="csY26" fmla="*/ 895358 h 895358"/>
              <a:gd name="csX27" fmla="*/ 149229 w 7441035"/>
              <a:gd name="csY27" fmla="*/ 895358 h 895358"/>
              <a:gd name="csX28" fmla="*/ 0 w 7441035"/>
              <a:gd name="csY28" fmla="*/ 746129 h 895358"/>
              <a:gd name="csX29" fmla="*/ 0 w 7441035"/>
              <a:gd name="csY29" fmla="*/ 149229 h 8953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7441035" h="895358" extrusionOk="0">
                <a:moveTo>
                  <a:pt x="0" y="149229"/>
                </a:moveTo>
                <a:cubicBezTo>
                  <a:pt x="12859" y="55173"/>
                  <a:pt x="70551" y="1585"/>
                  <a:pt x="149229" y="0"/>
                </a:cubicBezTo>
                <a:cubicBezTo>
                  <a:pt x="290112" y="-9107"/>
                  <a:pt x="563874" y="-13767"/>
                  <a:pt x="727128" y="0"/>
                </a:cubicBezTo>
                <a:cubicBezTo>
                  <a:pt x="890382" y="13767"/>
                  <a:pt x="967354" y="-2953"/>
                  <a:pt x="1162176" y="0"/>
                </a:cubicBezTo>
                <a:cubicBezTo>
                  <a:pt x="1356998" y="2953"/>
                  <a:pt x="1487011" y="32135"/>
                  <a:pt x="1811501" y="0"/>
                </a:cubicBezTo>
                <a:cubicBezTo>
                  <a:pt x="2135991" y="-32135"/>
                  <a:pt x="2186342" y="33920"/>
                  <a:pt x="2532252" y="0"/>
                </a:cubicBezTo>
                <a:cubicBezTo>
                  <a:pt x="2878162" y="-33920"/>
                  <a:pt x="2811081" y="-9356"/>
                  <a:pt x="3038726" y="0"/>
                </a:cubicBezTo>
                <a:cubicBezTo>
                  <a:pt x="3266371" y="9356"/>
                  <a:pt x="3586352" y="3671"/>
                  <a:pt x="3830903" y="0"/>
                </a:cubicBezTo>
                <a:cubicBezTo>
                  <a:pt x="4075454" y="-3671"/>
                  <a:pt x="4200625" y="1922"/>
                  <a:pt x="4551654" y="0"/>
                </a:cubicBezTo>
                <a:cubicBezTo>
                  <a:pt x="4902683" y="-1922"/>
                  <a:pt x="4838740" y="18979"/>
                  <a:pt x="5058127" y="0"/>
                </a:cubicBezTo>
                <a:cubicBezTo>
                  <a:pt x="5277514" y="-18979"/>
                  <a:pt x="5432212" y="-21488"/>
                  <a:pt x="5564601" y="0"/>
                </a:cubicBezTo>
                <a:cubicBezTo>
                  <a:pt x="5696990" y="21488"/>
                  <a:pt x="5974181" y="-26548"/>
                  <a:pt x="6356778" y="0"/>
                </a:cubicBezTo>
                <a:cubicBezTo>
                  <a:pt x="6739375" y="26548"/>
                  <a:pt x="7087190" y="-40353"/>
                  <a:pt x="7291806" y="0"/>
                </a:cubicBezTo>
                <a:cubicBezTo>
                  <a:pt x="7374647" y="6352"/>
                  <a:pt x="7434585" y="54689"/>
                  <a:pt x="7441035" y="149229"/>
                </a:cubicBezTo>
                <a:cubicBezTo>
                  <a:pt x="7451637" y="439422"/>
                  <a:pt x="7420288" y="478922"/>
                  <a:pt x="7441035" y="746129"/>
                </a:cubicBezTo>
                <a:cubicBezTo>
                  <a:pt x="7431304" y="834545"/>
                  <a:pt x="7377902" y="899107"/>
                  <a:pt x="7291806" y="895358"/>
                </a:cubicBezTo>
                <a:cubicBezTo>
                  <a:pt x="7007269" y="900545"/>
                  <a:pt x="6995952" y="870028"/>
                  <a:pt x="6713907" y="895358"/>
                </a:cubicBezTo>
                <a:cubicBezTo>
                  <a:pt x="6431862" y="920688"/>
                  <a:pt x="6447592" y="912804"/>
                  <a:pt x="6207433" y="895358"/>
                </a:cubicBezTo>
                <a:cubicBezTo>
                  <a:pt x="5967274" y="877912"/>
                  <a:pt x="5834872" y="873416"/>
                  <a:pt x="5700959" y="895358"/>
                </a:cubicBezTo>
                <a:cubicBezTo>
                  <a:pt x="5567046" y="917300"/>
                  <a:pt x="5473846" y="885660"/>
                  <a:pt x="5265911" y="895358"/>
                </a:cubicBezTo>
                <a:cubicBezTo>
                  <a:pt x="5057976" y="905056"/>
                  <a:pt x="4793689" y="865480"/>
                  <a:pt x="4473735" y="895358"/>
                </a:cubicBezTo>
                <a:cubicBezTo>
                  <a:pt x="4153781" y="925236"/>
                  <a:pt x="4155298" y="882755"/>
                  <a:pt x="3895835" y="895358"/>
                </a:cubicBezTo>
                <a:cubicBezTo>
                  <a:pt x="3636372" y="907961"/>
                  <a:pt x="3663271" y="916471"/>
                  <a:pt x="3460787" y="895358"/>
                </a:cubicBezTo>
                <a:cubicBezTo>
                  <a:pt x="3258303" y="874245"/>
                  <a:pt x="3190555" y="900767"/>
                  <a:pt x="2954314" y="895358"/>
                </a:cubicBezTo>
                <a:cubicBezTo>
                  <a:pt x="2718073" y="889949"/>
                  <a:pt x="2437991" y="892569"/>
                  <a:pt x="2162137" y="895358"/>
                </a:cubicBezTo>
                <a:cubicBezTo>
                  <a:pt x="1886283" y="898147"/>
                  <a:pt x="1605723" y="921636"/>
                  <a:pt x="1441386" y="895358"/>
                </a:cubicBezTo>
                <a:cubicBezTo>
                  <a:pt x="1277049" y="869080"/>
                  <a:pt x="1049223" y="884418"/>
                  <a:pt x="720635" y="895358"/>
                </a:cubicBezTo>
                <a:cubicBezTo>
                  <a:pt x="392047" y="906298"/>
                  <a:pt x="389344" y="896348"/>
                  <a:pt x="149229" y="895358"/>
                </a:cubicBezTo>
                <a:cubicBezTo>
                  <a:pt x="68508" y="905688"/>
                  <a:pt x="7585" y="813026"/>
                  <a:pt x="0" y="746129"/>
                </a:cubicBezTo>
                <a:cubicBezTo>
                  <a:pt x="-17139" y="584905"/>
                  <a:pt x="16573" y="352302"/>
                  <a:pt x="0" y="149229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أُجيبُ بِصَحيحٍ أَوْ خَطَأٍ:</a:t>
            </a:r>
            <a:r>
              <a:rPr kumimoji="0" lang="ar-MA" sz="40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endParaRPr kumimoji="0" lang="ar-MA" sz="4000" b="1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FB83C9-8C54-5F47-6988-6E035004CDCA}"/>
              </a:ext>
            </a:extLst>
          </p:cNvPr>
          <p:cNvSpPr txBox="1"/>
          <p:nvPr/>
        </p:nvSpPr>
        <p:spPr>
          <a:xfrm>
            <a:off x="3041772" y="3226113"/>
            <a:ext cx="4689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اَلْإِبْداعَ يَكونُ فَقَطْ في مَجالِ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ٱلْفُنونِ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67658C-26CA-B4E0-3ABD-F4A69FB76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7084" y="3310211"/>
            <a:ext cx="465434" cy="465434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F7A4DE3-315E-3676-A815-F175E310E4D4}"/>
              </a:ext>
            </a:extLst>
          </p:cNvPr>
          <p:cNvSpPr txBox="1"/>
          <p:nvPr/>
        </p:nvSpPr>
        <p:spPr>
          <a:xfrm>
            <a:off x="3089434" y="3901567"/>
            <a:ext cx="4689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تَتَعَدَّدُ مَجالاتُ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ٱلْإِبْداعِ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189A0FA-E857-29BA-4060-BEFFCF3A3A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7083" y="3985550"/>
            <a:ext cx="465434" cy="465434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6C5C3EC-F951-128B-7EE8-F080C4872E76}"/>
              </a:ext>
            </a:extLst>
          </p:cNvPr>
          <p:cNvSpPr txBox="1"/>
          <p:nvPr/>
        </p:nvSpPr>
        <p:spPr>
          <a:xfrm>
            <a:off x="2487562" y="4660889"/>
            <a:ext cx="52918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اِبْتِكارُ طُرُقٍ لِلْحِفاظِ على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إِبْداعٌ أَيْضاً؛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A585F57-C94F-54E2-F99C-60E4700F45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7083" y="4743738"/>
            <a:ext cx="465434" cy="465434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B21DD86-1760-5497-9EC3-E47ED3B1934D}"/>
              </a:ext>
            </a:extLst>
          </p:cNvPr>
          <p:cNvSpPr txBox="1"/>
          <p:nvPr/>
        </p:nvSpPr>
        <p:spPr>
          <a:xfrm>
            <a:off x="1364578" y="3203990"/>
            <a:ext cx="1095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خَطَأٌ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D9EB361-762C-BB7B-2D30-BEA28390DE25}"/>
              </a:ext>
            </a:extLst>
          </p:cNvPr>
          <p:cNvSpPr txBox="1"/>
          <p:nvPr/>
        </p:nvSpPr>
        <p:spPr>
          <a:xfrm>
            <a:off x="1174982" y="3848667"/>
            <a:ext cx="1095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صَحيحٌ</a:t>
            </a:r>
            <a:endParaRPr lang="fr-FR" sz="2800" b="1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844434-ABF7-687C-3444-E632237B8479}"/>
              </a:ext>
            </a:extLst>
          </p:cNvPr>
          <p:cNvSpPr txBox="1"/>
          <p:nvPr/>
        </p:nvSpPr>
        <p:spPr>
          <a:xfrm>
            <a:off x="1216263" y="4635561"/>
            <a:ext cx="1095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صَحيحٌ</a:t>
            </a:r>
            <a:endParaRPr lang="fr-FR" sz="2800" b="1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89198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7283C-AFA1-9C70-1B62-12D92CC0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F56429D0-CC76-F835-071D-62EEB9B47C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682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1065FF3-DA34-416B-2347-440F94D6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قراءة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0DEB7A0-B3DB-E9F3-18AC-1A1CBC74CEFD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3B8B99-BAE2-A58D-C16C-03D00CB8F962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9364D8B-6E65-C499-9754-8EEC5D8E794E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000" b="1" dirty="0">
                <a:cs typeface="Microsoft Uighur" panose="02000000000000000000" pitchFamily="2" charset="-78"/>
              </a:rPr>
              <a:t>كنز الطبيعة: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قراءات فردية (15د)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 (35د)</a:t>
            </a:r>
          </a:p>
        </p:txBody>
      </p:sp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43C13006-999D-BD48-9565-B878495E44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0025" y="2788388"/>
            <a:ext cx="715006" cy="7150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F9A247-A51D-1153-27B4-EE454CC9BA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38380E8-1D79-37BC-9C87-F8E2ECD4BACE}"/>
              </a:ext>
            </a:extLst>
          </p:cNvPr>
          <p:cNvSpPr txBox="1"/>
          <p:nvPr/>
        </p:nvSpPr>
        <p:spPr>
          <a:xfrm>
            <a:off x="2729771" y="308427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424D7B"/>
                </a:solidFill>
              </a:rPr>
              <a:t>02 - </a:t>
            </a:r>
            <a:r>
              <a:rPr lang="ar-MA" sz="1800" dirty="0">
                <a:solidFill>
                  <a:srgbClr val="424D7B"/>
                </a:solidFill>
              </a:rPr>
              <a:t>قراءة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478808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34497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بتصحيح الواجب المنزلي. سنستمع لجملكم وتبدون رأيكم. من يقرأ الجمل التي كتبها؟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F7935BCF-9A50-1C3F-502D-25DBBBD70E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3B91F3A9-5BF5-9407-2F2A-526C8814A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9203" y="2422358"/>
            <a:ext cx="828000" cy="8279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6588454-28B9-9C52-9505-1F0028626658}"/>
              </a:ext>
            </a:extLst>
          </p:cNvPr>
          <p:cNvSpPr txBox="1"/>
          <p:nvPr/>
        </p:nvSpPr>
        <p:spPr>
          <a:xfrm>
            <a:off x="894546" y="2422358"/>
            <a:ext cx="4717689" cy="200054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أَقْرَأُ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ٱلنَّصَّ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أُرَكِّبُ جُمَلا بِتَوْظيفِ: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تَدَفَّقَ – تَحْلِيَةٌ – مِياهٌ جَوْفِيَّةٌ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2FB3E6-56CB-242A-065D-D505C59BAC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D5F04D-993B-FB92-EF6E-2E0953D98BC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79BC043-D2D5-984A-E0C1-5028F3FC196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9505FB-CAB7-F184-5EF1-1BBD0F35449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33646298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E3A11-3DCE-A82C-B72A-00F4804BA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B7A3C00-0484-78FA-A484-649FFB914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خلال حصة اليوم نواصل استثمار النص "كنز الطبيعة (الجزء 1)". خذوا الصفحة 129 .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2334D3-83B1-16BF-010F-D066E68A81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94B782-3F22-6F56-E4D5-39575560B8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031916-BCAD-D047-7CC3-123E948B13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4AA0F3-EFA7-E701-ECCA-E96236CD30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4214051-F7CF-C37C-B23D-70A9BA04BF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DDCD4F-BC54-65E5-D075-3253E59F2C6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4F99AA-1FC8-24B8-3078-8DE7C2AE00F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81654D-CA4F-8C82-41B5-2AC05750F81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2CAB6D9-F370-6314-294C-9D3FDF87ED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48631D-A4E3-E975-7C2B-C2F1E887F4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9235" y="2186608"/>
            <a:ext cx="2362045" cy="336908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3811432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B4270-3FBF-5B26-22A9-2422F4FC0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5CD80EA-5931-D3CC-0D4F-193B89D5E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نبدأ أولا بتذكر معاني المفردات. ضعوا الكلمة المناسبة أمام كل تعريف.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2C5CFCC-A0AA-36C1-12ED-3A82A3D6A3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D9C14B-87C1-3611-AE27-1045E7C8F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94F0829-06D0-F43A-F4B3-D0597B5500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B93944A-2DD2-7733-3D90-0EF2379406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50A9CD4-C356-B9CC-B343-BF1F097959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9A4549-BBFB-95BF-0CB7-1E193310B1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D20F61-58DB-EA51-D2C5-47685563258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070F1A-BEA5-EB9C-28B3-6A04C537932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E108FB-F64F-84D9-3331-EDE99CB207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9235" y="2186608"/>
            <a:ext cx="2362045" cy="336908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CC29060-920A-8479-222F-90A9727984C8}"/>
              </a:ext>
            </a:extLst>
          </p:cNvPr>
          <p:cNvSpPr/>
          <p:nvPr/>
        </p:nvSpPr>
        <p:spPr>
          <a:xfrm>
            <a:off x="3309235" y="2322125"/>
            <a:ext cx="2362045" cy="5628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ِ</a:t>
            </a:r>
            <a:endParaRPr lang="fr-FR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7403439-40D4-E593-F291-F10367C850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6631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يقرأ. تابعوا على كراساتكم. ارفعوا أصابعكم في كل مرة يقرأ كلمة لا تفهمونها لنشرحها. </a:t>
            </a:r>
            <a:endParaRPr lang="fr-FR" sz="2400" dirty="0"/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7F6C120-51DE-03D8-DF5E-FF6B84A68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9B30C17-A7FE-4AB8-4E54-79E0D2D117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9235" y="2186608"/>
            <a:ext cx="2362045" cy="336908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1F89F-7D27-4A3D-667D-2AAE25DB6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6A21B89-82DB-5DC7-D000-78A312C92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129. من يقرأ السؤال الأول؟ الثاني؟ ما المطلوب في كل سؤال؟ </a:t>
            </a:r>
            <a:endParaRPr lang="fr-FR" sz="2400" dirty="0"/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7FD6420-DC29-C1B1-F626-2BA0D2CBC6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1066845-4CAC-7B08-5E89-578F7D3218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0973FF-2F9B-2EF7-8860-596D6B0A12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2C57DC-4F13-536A-E379-AF2DC4CEC9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216749-6BB0-2064-C3F3-DC22FE434C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A54D819-8B1D-27F1-5BE0-45D368BD38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EA3AB9-B2A3-B130-8CA5-838D00F78CA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C7257F-2AC1-D26A-22E8-B5A9CAD4198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6087A4-66D0-2DFE-A4A7-A874937A8C9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319B7F-F016-4D91-2155-B078A31314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977" y="1847377"/>
            <a:ext cx="2607340" cy="37254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831DCED8-CF1C-085D-F836-32BB62F717C1}"/>
              </a:ext>
            </a:extLst>
          </p:cNvPr>
          <p:cNvSpPr/>
          <p:nvPr/>
        </p:nvSpPr>
        <p:spPr>
          <a:xfrm>
            <a:off x="5945574" y="2431895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D1F1D59-C330-0C43-F01D-70C970E06904}"/>
              </a:ext>
            </a:extLst>
          </p:cNvPr>
          <p:cNvSpPr/>
          <p:nvPr/>
        </p:nvSpPr>
        <p:spPr>
          <a:xfrm>
            <a:off x="3282977" y="2330245"/>
            <a:ext cx="2607340" cy="9635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483778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CBB0A-BEEB-7ACC-73F7-B1EB6E650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DF79D39-B425-4FE3-ED13-849B2C45E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D4FAC9-2523-93AB-4856-02AA86129A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ADD507-1424-01C6-1F60-7A545362C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C15D69-1FDE-33EE-25C9-B0CB6569E5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362AF5-7B3B-C3BC-9B3C-54E4847A0B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825DF7-C93C-33E1-37B0-63B7EBC2E2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D7E2D6-6B40-70B4-BB6F-569606587ED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62B1A0-D38B-AA66-C4AE-9443319B1D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A55646-02BD-A9BD-EF5A-550C3801587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6930ACA-749D-5297-2BA9-0FE2C741AC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309" y="2155700"/>
            <a:ext cx="7493884" cy="339025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C0491CFC-373F-FB0F-CAAE-7CB72DB861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34375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B1CEC-3DEB-8813-AC5D-D38C876C0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7CA07C-C2A7-3C6C-9F55-E2C5C59C8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من يجيب عن السؤال الأول؟ ما رأيكم؟ السؤال الثاني؟ ...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61996CA-90E2-19B7-DACD-8A35907EF9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EE8465-83A5-EB70-51F4-D58235B42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1D75B6-7BA0-18FC-A325-A90FCB09FD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3D06EA-CFD8-37E4-FA71-5DFD072C31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0A30B6A-2553-F05F-EFD0-E8C1FC898C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78FD13-B4A1-183D-049B-CFF397DE72E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8BA747-E91D-6DA6-5CBE-B0C1E37CF5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441494-B79C-2F24-586E-AFF4943844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BA3766D-9F7D-7460-FC32-8BCA91F8BF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309" y="2155700"/>
            <a:ext cx="7493884" cy="339025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7B2ADFF9-217A-11B7-8CA8-EB2BD20566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A51FB51-86C8-0EAE-BB03-A7AC027673FB}"/>
              </a:ext>
            </a:extLst>
          </p:cNvPr>
          <p:cNvSpPr txBox="1"/>
          <p:nvPr/>
        </p:nvSpPr>
        <p:spPr>
          <a:xfrm>
            <a:off x="807309" y="4477676"/>
            <a:ext cx="7481645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 مادَّةٌ حَيَوِيَّةٌ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بِٱلنِّسْبَةِ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لِلْإِنْسانِ مَعْناهُ أَنَّ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يَسْتَطيعُ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بِدونِ ماءٍ؛ فَهُو يَحْتاجُ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بِٱسْتِمْرارٍ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لِيَرْوِيَ عَطَشَهُ، وَيَطْهُوَ طَعامَهُ، وَيُنَظِّفَ بَدَنَهُ، وَيَسْقِيَ زَرْعَهُ.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6C95F3E-11D6-09E9-125C-7700819FFBDA}"/>
              </a:ext>
            </a:extLst>
          </p:cNvPr>
          <p:cNvSpPr txBox="1"/>
          <p:nvPr/>
        </p:nvSpPr>
        <p:spPr>
          <a:xfrm>
            <a:off x="571170" y="3391523"/>
            <a:ext cx="77431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 كَنْزُ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ضَرورِيٌّ لِحَياةِ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ٱلْكائِناتِ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كُلِّها.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88872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37858-A1F4-3F8E-AC5A-0E345AA66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46D0D67-5A32-8D22-08E8-94B04401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من يذكرنا بالمقصود بالفكرة الرئيسة؟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4059BB-FC6F-4759-8CF4-D71CD4CEDD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0FB3C-4FC4-35B2-9251-52CC34F92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4770ED-C8BE-F194-F95F-5893FE7311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9D690E-F6E3-E7AC-C47F-AA0E2A41CA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F1A3AF-DF90-0D44-D0C5-426B7442BC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65201C-6DC7-E8CA-F132-28E65B58EF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3DB34C-111C-18EF-36C5-3EB8E2290A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2B0AFB-C8BD-0E7B-625F-294F8A04095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82427D0-B2C1-0BD5-2E71-5154F215F0A9}"/>
              </a:ext>
            </a:extLst>
          </p:cNvPr>
          <p:cNvSpPr txBox="1"/>
          <p:nvPr/>
        </p:nvSpPr>
        <p:spPr>
          <a:xfrm>
            <a:off x="610859" y="2695948"/>
            <a:ext cx="8032955" cy="91940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endParaRPr lang="ar-MA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C2D8352-7906-E77B-EC3F-A600825EA8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2409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711C9-19F2-2E11-DE8A-8960A69C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753678-1F07-5A8B-5FFB-338EC898A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نتذكر جماعة. من يقرأ؟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170AA0-5F2B-600B-4B8D-B62F1B81E2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B3983B-A8D6-B012-F0E0-D564375DAD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0B8696-9F67-EAEF-A895-464F464377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C32DEE-05A6-CF13-0DD6-A9BA3256A3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322462-CC66-6DA4-D42D-62AE63A2B3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C77CF6-E275-E715-2AEA-05A5F45E4F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AAFF5F-E6DE-C1C4-7E9F-997DF707990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9A3C23-4AAA-9456-0540-A500CBE4C5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2C24F-F4BC-7A6A-260A-780D32014BF1}"/>
              </a:ext>
            </a:extLst>
          </p:cNvPr>
          <p:cNvSpPr txBox="1"/>
          <p:nvPr/>
        </p:nvSpPr>
        <p:spPr>
          <a:xfrm>
            <a:off x="540774" y="2654003"/>
            <a:ext cx="8032955" cy="255389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اَلْفِكْرَةِ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 هِيَ جُمْلَةٌ تُلَخِّصُ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ٱلْمَعْنى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ٱلْأَساسِيَّ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لِلْفِقْرَةِ. </a:t>
            </a:r>
          </a:p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تَتَضَمَّنُ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ٱلتَّفاصيلَ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لكِنَّها تَشْمَلُها.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D7EB57A-9AEC-1E2F-8123-A299491D81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4572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B99F7-5C8C-03EA-0E01-42311EDBE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C86FFB7-FA8D-B5EC-F3AA-8E95FCC42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نتذكر الخطوات التي تساعدنا على تحديد الفكرة الرئيسة للفقرة.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78D838-4410-69B6-37CB-98154A2B45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7D159D-4E7B-9058-9691-76A942942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C0C63B-D4F6-8C53-39AD-E93C247A17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AE9F1A-DC06-FD04-1919-492C41AE4C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3E7F26-152F-D048-7BBC-33CA004FE0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C58198-C902-D190-DA67-92C8B9B4E2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85F46-D102-FD55-AB77-1EBF87D726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40834E-03A1-94AF-FBD3-6945031664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FBBE2B0-BCDB-F428-A73F-77421B5074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D2D876-58FB-1485-801C-9A91DDE585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032" y="2162746"/>
            <a:ext cx="7795936" cy="333784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9920212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DBEB2-8A8E-338B-EDFB-77C8926F1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7684276-A322-F9D2-B807-39006164D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50" y="756000"/>
            <a:ext cx="71138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هذه فقرة. من يقرأ؟ ( تلميذان)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4887E1-C559-8AAC-2F06-C9B0C1EFE8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B20B8D-29B5-68B3-B276-88061B226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D904C3-FE36-F7CC-0ADB-515EEB3E5F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6D06DC-7092-2F81-81CB-43F35A856C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4164FB8-F900-3FE9-839D-D70B9411F9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D507B0-8456-45F5-CB63-65E3FC3358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75E639-010D-9069-FDE3-0AEC42FFD5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FBD57E-D031-71DD-5B8C-35763DB6BE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FF1C430-9449-1A97-830F-3205581604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184DDD1-CEC5-52F6-E8C4-32E3A60B78C1}"/>
              </a:ext>
            </a:extLst>
          </p:cNvPr>
          <p:cNvSpPr txBox="1"/>
          <p:nvPr/>
        </p:nvSpPr>
        <p:spPr>
          <a:xfrm>
            <a:off x="555522" y="2482367"/>
            <a:ext cx="8032955" cy="194095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إِنَّ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أَساسُ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وَبِدونِهِ لا يُمْكِنُ أَنْ تَعيشَ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ٱلْكائِناتُ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ٱلْحَيَّةُ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إِنْسانٍ وَحَيوانٍ وَنَباتٍ. بَلْ لا تَكونُ حَياةٌ أَصْلاً. اَلْماءُ كَنْزٌ يَنْبَغي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ٱسْتِعْمالُهُ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بِحِكْمَةٍ وَعَدَمُ تَبْذيرِهِ.</a:t>
            </a:r>
          </a:p>
        </p:txBody>
      </p:sp>
    </p:spTree>
    <p:extLst>
      <p:ext uri="{BB962C8B-B14F-4D97-AF65-F5344CB8AC3E}">
        <p14:creationId xmlns:p14="http://schemas.microsoft.com/office/powerpoint/2010/main" val="44500281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D0440-2468-CFD6-0791-620BBE250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BA6927A-2973-D1BF-DF26-852047924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50" y="756000"/>
            <a:ext cx="71138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الآن، حددوا رقم الجملة التي تلخص المعنى الأساسي للفقرة أمامكم. فكروا (دقيقة)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93AB8B-222A-007B-5A16-378016070A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A7FF77-1014-3DC2-4D10-0EEC9FE88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461A3E-8D79-903B-436A-3C62BF201C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FBC330-4639-1BD4-DDB0-7423DCFCB1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95FE430-7E22-7715-A4CB-A76A26B7C0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E77F25-91D9-9AC2-B4E2-C26E8A11D9C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1441CF-F7CB-0E6F-9FAC-8FE4698AF3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C07EBE-7AD3-B2D4-1231-A11082D21F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43045ED-27F2-E22F-39C6-7E165F0218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96525F5-A21B-98E9-6809-868D777813CD}"/>
              </a:ext>
            </a:extLst>
          </p:cNvPr>
          <p:cNvSpPr txBox="1"/>
          <p:nvPr/>
        </p:nvSpPr>
        <p:spPr>
          <a:xfrm>
            <a:off x="419450" y="4403103"/>
            <a:ext cx="3766697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 أَساسُ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ٱلْحياةُ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يَجِبُ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ٱلْمُحافَظَةُ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عَلَيْهِ.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E9F8E6C-34AE-7F7D-83BD-EF91C19A060A}"/>
              </a:ext>
            </a:extLst>
          </p:cNvPr>
          <p:cNvSpPr txBox="1"/>
          <p:nvPr/>
        </p:nvSpPr>
        <p:spPr>
          <a:xfrm>
            <a:off x="5007403" y="5455014"/>
            <a:ext cx="336326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اَلْكائِناتُ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تَحْتاجُ إِلى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413CEB-758D-A218-1068-4F2E59A6E28A}"/>
              </a:ext>
            </a:extLst>
          </p:cNvPr>
          <p:cNvSpPr txBox="1"/>
          <p:nvPr/>
        </p:nvSpPr>
        <p:spPr>
          <a:xfrm>
            <a:off x="4955457" y="4374486"/>
            <a:ext cx="336326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 هُوَ أَساسُ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ٱلأَرْضِ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CFBBC30-E4F7-F910-E33F-DDD142D438B5}"/>
              </a:ext>
            </a:extLst>
          </p:cNvPr>
          <p:cNvSpPr txBox="1"/>
          <p:nvPr/>
        </p:nvSpPr>
        <p:spPr>
          <a:xfrm>
            <a:off x="516715" y="5455014"/>
            <a:ext cx="3737825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يَنْبَغي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ٱلْمُحافَظَةُ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8CE8F55-5947-4DFB-E631-EBD8B527FB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8719" y="4442023"/>
            <a:ext cx="501041" cy="501041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D4EF6C0-3C60-26F1-E1FB-C33C5FCE9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0792" y="4384787"/>
            <a:ext cx="568581" cy="568581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68DECE-4359-0BE6-4C54-FCE9F0BA09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4249" y="5455014"/>
            <a:ext cx="501041" cy="501041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36CA3DF-C072-13E9-80E2-283EBDD2D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7275" y="5532480"/>
            <a:ext cx="501416" cy="501416"/>
          </a:xfrm>
          <a:prstGeom prst="rect">
            <a:avLst/>
          </a:prstGeom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C620087F-A182-B5ED-70B9-3DC8B782B2A9}"/>
              </a:ext>
            </a:extLst>
          </p:cNvPr>
          <p:cNvSpPr txBox="1"/>
          <p:nvPr/>
        </p:nvSpPr>
        <p:spPr>
          <a:xfrm>
            <a:off x="542408" y="2008764"/>
            <a:ext cx="8032955" cy="194095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إِنَّ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أَساسُ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وَبِدونِهِ لا يُمْكِنُ أَنْ تَعيشَ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ٱلْكائِناتُ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ٱلْحَيَّةُ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إِنْسانٍ وَحَيوانٍ وَنَباتٍ. بَلْ لا تَكونُ حَياةٌ أَصْلاً. اَلْماءُ كَنْزٌ يَنْبَغي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ٱسْتِعْمالُهُ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بِحِكْمَةٍ وَعَدَمُ تَبْذيرِهِ.</a:t>
            </a:r>
          </a:p>
        </p:txBody>
      </p:sp>
    </p:spTree>
    <p:extLst>
      <p:ext uri="{BB962C8B-B14F-4D97-AF65-F5344CB8AC3E}">
        <p14:creationId xmlns:p14="http://schemas.microsoft.com/office/powerpoint/2010/main" val="341907307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16FA0-BD11-4A55-EED3-EEE860D1F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B169BCF-2223-7E07-7C65-E4F22C4AC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50" y="756000"/>
            <a:ext cx="71138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من يقدم جوابه؟ آخر ؟ لماذا؟ (</a:t>
            </a: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مناقشة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)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3AA130C-C5AE-F0EA-2FB3-3704E54F03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CF7CDB-E4E7-3BEB-87B1-4F183E234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E953D5-0117-DC40-907D-3B5DA48535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3561275-9B42-8316-63E4-52D90E53E1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17114E-5ACF-6B5D-BC46-B0F5820C0D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B0C9B-4952-D7B7-B68E-4B159000F6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19133B-8129-00A9-6A0F-A401033DF4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F168BC-1C39-9BA9-3595-D736C88744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C63EA5E-7413-0C1F-3D73-8F8DA27EDD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4981680-E368-5660-3005-72DD178367BD}"/>
              </a:ext>
            </a:extLst>
          </p:cNvPr>
          <p:cNvSpPr txBox="1"/>
          <p:nvPr/>
        </p:nvSpPr>
        <p:spPr>
          <a:xfrm>
            <a:off x="268710" y="4403103"/>
            <a:ext cx="3917437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 أَساسُ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وَيَجِبُ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ٱلْمُحافَظَةُ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عَلَيْهِ.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F8C0E2F-450C-1BD9-EF0B-70E99B7895E3}"/>
              </a:ext>
            </a:extLst>
          </p:cNvPr>
          <p:cNvSpPr txBox="1"/>
          <p:nvPr/>
        </p:nvSpPr>
        <p:spPr>
          <a:xfrm>
            <a:off x="5007403" y="5455014"/>
            <a:ext cx="336326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اَلْكائِناتُ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تَحْتاجُ إِلى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A3E5D94-0D67-4215-8FC9-BC3F459DD764}"/>
              </a:ext>
            </a:extLst>
          </p:cNvPr>
          <p:cNvSpPr txBox="1"/>
          <p:nvPr/>
        </p:nvSpPr>
        <p:spPr>
          <a:xfrm>
            <a:off x="4955457" y="4374486"/>
            <a:ext cx="336326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 هُوَ أَساسُ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ٱلأَرْضِ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2182821-08B8-D818-1E48-8CE18996AB9A}"/>
              </a:ext>
            </a:extLst>
          </p:cNvPr>
          <p:cNvSpPr txBox="1"/>
          <p:nvPr/>
        </p:nvSpPr>
        <p:spPr>
          <a:xfrm>
            <a:off x="516715" y="5455014"/>
            <a:ext cx="3737825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يَنْبَغي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ٱلْمُحافَظَةُ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662FBA8-6840-51B1-DD51-7BA5FC5B10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8719" y="4442023"/>
            <a:ext cx="501041" cy="501041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5D3222E-391E-3B45-008D-435318FB2C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0792" y="4384787"/>
            <a:ext cx="568581" cy="568581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9678A-7C2E-7ADF-3188-14E8E01E2C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4249" y="5455014"/>
            <a:ext cx="501041" cy="501041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ACE973F-95C0-A11B-3351-C39E91CD56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7275" y="5532480"/>
            <a:ext cx="501416" cy="501416"/>
          </a:xfrm>
          <a:prstGeom prst="rect">
            <a:avLst/>
          </a:prstGeom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D218A70-B65D-BF22-172A-D56BA55C3FF0}"/>
              </a:ext>
            </a:extLst>
          </p:cNvPr>
          <p:cNvSpPr txBox="1"/>
          <p:nvPr/>
        </p:nvSpPr>
        <p:spPr>
          <a:xfrm>
            <a:off x="542408" y="2008764"/>
            <a:ext cx="8032955" cy="194095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إِنَّ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أَساسُ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وَبِدونِهِ لا يُمْكِنُ أَنْ تَعيشَ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ٱلْكائِناتُ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ٱلْحَيَّةُ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إِنْسانٍ وَحَيوانٍ وَنَباتٍ. بَلْ لا تَكونُ حَياةٌ أَصْلاً. اَلْماءُ كَنْزٌ يَنْبَغي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ٱسْتِعْمالُهُ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بِحِكْمَةٍ وَعَدَمُ تَبْذيرِهِ.</a:t>
            </a:r>
          </a:p>
        </p:txBody>
      </p:sp>
    </p:spTree>
    <p:extLst>
      <p:ext uri="{BB962C8B-B14F-4D97-AF65-F5344CB8AC3E}">
        <p14:creationId xmlns:p14="http://schemas.microsoft.com/office/powerpoint/2010/main" val="197414282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971FE-4E13-7E30-CEDD-222AB82A0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8DA8C2B-81B2-7E3C-A6B9-ABF8A80A4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50" y="756000"/>
            <a:ext cx="71138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الجواب هو الجملة رقم 2. الجمل 1-3-4 تقدم تفاصيل فقط ولا تلخص المعنى الأساسي للفقرة.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F59D2A-2739-26CD-0B1E-9A58338CB1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C3DAAB-522E-03FB-10BE-B7469D0EF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0605A2-65E1-F1A0-C6E4-F2980C940D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8F2DFE-C98B-B3B2-0612-F9833E1935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50326EA-85EA-A16E-8547-5A84FFC8D5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5DE05B-15E9-F200-7C29-790A8210E3B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C894AF-198A-FDAE-FFAF-E587D05491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0A7F88-33D3-7B7D-48FF-68C2AF1A81B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B38E92A-6B7B-1272-E590-E5E1CC0D22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DF67B7F-F6AD-2ECE-81C5-5CD32B15BEEA}"/>
              </a:ext>
            </a:extLst>
          </p:cNvPr>
          <p:cNvSpPr txBox="1"/>
          <p:nvPr/>
        </p:nvSpPr>
        <p:spPr>
          <a:xfrm>
            <a:off x="5007403" y="5455014"/>
            <a:ext cx="336326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اَلْكائِناتُ 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ٱلْحَيَّةُ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تَحْتاجُ إِلى 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3FA7499-570B-D0BD-05D3-D10FCEBB2FBC}"/>
              </a:ext>
            </a:extLst>
          </p:cNvPr>
          <p:cNvSpPr txBox="1"/>
          <p:nvPr/>
        </p:nvSpPr>
        <p:spPr>
          <a:xfrm>
            <a:off x="4955457" y="4374486"/>
            <a:ext cx="336326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 هُوَ أَساسُ 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ٱلأَرْضِ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6FB75D1-4BEB-53CF-3D8B-37F8254C813C}"/>
              </a:ext>
            </a:extLst>
          </p:cNvPr>
          <p:cNvSpPr txBox="1"/>
          <p:nvPr/>
        </p:nvSpPr>
        <p:spPr>
          <a:xfrm>
            <a:off x="516715" y="5455014"/>
            <a:ext cx="3737825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يَنْبَغي 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ٱلْمُحافَظَةُ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2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2697777-02AF-8329-FC80-902B009B51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8719" y="4442023"/>
            <a:ext cx="501041" cy="501041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3E61B4C-1289-8562-5508-C46BE95EF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0793" y="4451952"/>
            <a:ext cx="501416" cy="501416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A5229F1-692D-2638-1C0D-A3369B894A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4249" y="5455014"/>
            <a:ext cx="501041" cy="501041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54D9349-0A9A-1777-7C32-15660B96FB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7275" y="5532480"/>
            <a:ext cx="501416" cy="501416"/>
          </a:xfrm>
          <a:prstGeom prst="rect">
            <a:avLst/>
          </a:prstGeom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72CA0DB5-3227-E333-D64E-CE2BE2BFFC8A}"/>
              </a:ext>
            </a:extLst>
          </p:cNvPr>
          <p:cNvSpPr txBox="1"/>
          <p:nvPr/>
        </p:nvSpPr>
        <p:spPr>
          <a:xfrm>
            <a:off x="542408" y="2008764"/>
            <a:ext cx="8032955" cy="194095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إِنَّ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أَساسُ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وَبِدونِهِ لا يُمْكِنُ أَنْ تَعيشَ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ٱلْكائِناتُ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ٱلْحَيَّةُ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إِنْسانٍ وَحَيوانٍ وَنَباتٍ. بَلْ لا تَكونُ حَياةٌ أَصْلاً. اَلْماءُ كَنْزٌ يَنْبَغي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ٱسْتِعْمالُهُ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بِحِكْمَةٍ وَعَدَمُ تَبْذيرِهِ.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681CED3-0043-8DAB-A33E-A69260837FDB}"/>
              </a:ext>
            </a:extLst>
          </p:cNvPr>
          <p:cNvSpPr txBox="1"/>
          <p:nvPr/>
        </p:nvSpPr>
        <p:spPr>
          <a:xfrm>
            <a:off x="268710" y="4403103"/>
            <a:ext cx="3917437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 أَساسُ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وَيَجِبُ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ٱلْمُحافَظَةُ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عَلَيْهِ.</a:t>
            </a:r>
          </a:p>
        </p:txBody>
      </p:sp>
    </p:spTree>
    <p:extLst>
      <p:ext uri="{BB962C8B-B14F-4D97-AF65-F5344CB8AC3E}">
        <p14:creationId xmlns:p14="http://schemas.microsoft.com/office/powerpoint/2010/main" val="235718257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1051F-A43F-D7EF-0A77-DB8B98B0F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BBAE42B-4E4C-A4C0-3211-47888D140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الآن، جماعة نحدد الفكرة الرئيسة للفقرة الأولى من النص. من يقرأ الفقرة؟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161461-D472-2A2A-D679-BEB1B48232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832DA6-2EC8-2BC2-EF8B-5C8F41C04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F52075-AF8B-2790-F46D-1A63AEBB1E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44CC29-DAF7-D0FE-E727-79BE95F890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A86C7F6-A98B-2A04-A8BA-6C5B461DFA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7693DF-36A5-A399-7595-746D1E830C6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C3FF34-7958-270E-02FD-6CAB887C07D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16A59E-3537-ED7D-46D7-69F84C07F50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66519CB-9DC0-0DC9-4F86-734BA6FAF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6A1958-75DB-D4CB-53EA-C623418C6D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59" y="2324741"/>
            <a:ext cx="7835051" cy="304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76169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A8557-D5D1-02D7-6E9C-F7759D4C0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6934203-4CAC-A677-251E-17A0A5538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عماذا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 تتحدث الْفِقْرَةِ؟ أي ما الموضوع الذي تتحدث عنه الفقرة؟ آخر؟ هل تتفقون؟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7A19F9-1FF7-AEDC-B755-F2560ABDFA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38EB7C-3FC4-F0AC-0032-49065778C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9FDB31-9D22-E2D8-ECB7-6367CDAF92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155FD5-AF06-01E2-CC5E-9196ACE57C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CBDA03-A557-E2B1-F10A-D40DFB4F4D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CE7A5A-60A8-5119-A295-0514799EDC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20F411-1639-F81D-D2E2-CC29DF5BB3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8DBACB-5EF5-1DFD-093B-6B3D9369C3B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87CB66D-C95A-3C15-4037-96A839F92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DF3ACF-3FF1-0EE5-045D-009CC542D6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59" y="2324741"/>
            <a:ext cx="7835051" cy="304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54239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FD6D4-DF43-0E37-C5DD-E9A09E5D3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D54138F-FFDE-640B-D377-5F5FE2BB6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الفقرة تتحدث عن الماء والحياة (الكائنات الحية).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96E28E1-8362-4D99-BBBF-7BE0542147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3131A3-0B4F-F87A-2200-4530423CF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D1534C-C8FD-F979-2B75-C0E2EE3447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D05609-435B-9253-35B3-FB0E23DBC2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54C4550-F515-4886-1DDD-BD7D32DADF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7BEC13-4C6A-11A8-2686-527FCFAB27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74D165-AE2D-211F-7722-761898A6DC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3E9C08-ACF1-3E6D-7910-C39827A5F1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8DE3838-3A1B-74FE-FC6D-4573A678B8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6DD3DE6-A800-8E21-6202-07CFE81323AB}"/>
              </a:ext>
            </a:extLst>
          </p:cNvPr>
          <p:cNvSpPr txBox="1"/>
          <p:nvPr/>
        </p:nvSpPr>
        <p:spPr>
          <a:xfrm>
            <a:off x="1526795" y="1488826"/>
            <a:ext cx="592406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تَتَحَدَّثُ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3600" b="1" dirty="0" err="1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ٱلماءِ</a:t>
            </a:r>
            <a:r>
              <a:rPr lang="ar-MA" sz="36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وَٱلْحَياةِ</a:t>
            </a:r>
            <a:r>
              <a:rPr lang="ar-MA" sz="36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ar-MA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2E4782E-C186-3DB4-EF05-D1E21F6C55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59" y="2324741"/>
            <a:ext cx="7835051" cy="304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80436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2B610-BCD0-C620-0790-FAFBF5EB5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1FC01A3-9750-63EF-1369-3C564FC8E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الآن ما الكلمات المفاتيح في الفقرة؟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8E64F94-0D3B-8B9A-631A-703BF68871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AA7422-C76B-19A1-0196-2DFB02AEE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42A4A4-F4D3-0AC7-26B1-3907254332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61C6674-A198-AD85-32B4-4DA66F150B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9DCEA5-6834-9BE0-E673-D9E6AB4415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832970-4C7F-604B-7AF2-266F71C1F45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4A66B0-3D87-EA05-176F-304529AF781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DC5B961-1F9A-5EBE-B18A-0655A5E426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59" y="2324741"/>
            <a:ext cx="7835051" cy="304443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D76BDCE-4B35-44CA-634D-4FD43E4094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0259A112-1D1D-A209-7F90-45027A8AD8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7BB26C1-91AC-9C83-1896-747CCA67207F}"/>
              </a:ext>
            </a:extLst>
          </p:cNvPr>
          <p:cNvSpPr txBox="1"/>
          <p:nvPr/>
        </p:nvSpPr>
        <p:spPr>
          <a:xfrm>
            <a:off x="1526795" y="1488826"/>
            <a:ext cx="592406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تَتَحَدَّثُ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3600" b="1" dirty="0" err="1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ٱلماءِ</a:t>
            </a:r>
            <a:r>
              <a:rPr lang="ar-MA" sz="36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وَٱلْحَياةِ</a:t>
            </a:r>
            <a:r>
              <a:rPr lang="ar-MA" sz="36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ar-MA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29DEE25-6D38-F97A-644D-0C9C61E1FFE0}"/>
              </a:ext>
            </a:extLst>
          </p:cNvPr>
          <p:cNvCxnSpPr>
            <a:cxnSpLocks/>
          </p:cNvCxnSpPr>
          <p:nvPr/>
        </p:nvCxnSpPr>
        <p:spPr>
          <a:xfrm>
            <a:off x="7870183" y="2769539"/>
            <a:ext cx="47207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2E76CC0-8259-B510-89EB-3DE5AA92A1A6}"/>
              </a:ext>
            </a:extLst>
          </p:cNvPr>
          <p:cNvCxnSpPr>
            <a:cxnSpLocks/>
          </p:cNvCxnSpPr>
          <p:nvPr/>
        </p:nvCxnSpPr>
        <p:spPr>
          <a:xfrm>
            <a:off x="5174186" y="2769539"/>
            <a:ext cx="115405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70FE158-EBEE-D8B2-41B6-5E48AC86F819}"/>
              </a:ext>
            </a:extLst>
          </p:cNvPr>
          <p:cNvCxnSpPr>
            <a:cxnSpLocks/>
          </p:cNvCxnSpPr>
          <p:nvPr/>
        </p:nvCxnSpPr>
        <p:spPr>
          <a:xfrm>
            <a:off x="7551174" y="3182494"/>
            <a:ext cx="791087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77A02F4A-AF10-6596-C1FA-1BA968BE49DC}"/>
              </a:ext>
            </a:extLst>
          </p:cNvPr>
          <p:cNvCxnSpPr>
            <a:cxnSpLocks/>
          </p:cNvCxnSpPr>
          <p:nvPr/>
        </p:nvCxnSpPr>
        <p:spPr>
          <a:xfrm>
            <a:off x="7401270" y="4032985"/>
            <a:ext cx="791087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301C2795-A201-7DD5-D291-656A1B42300F}"/>
              </a:ext>
            </a:extLst>
          </p:cNvPr>
          <p:cNvCxnSpPr>
            <a:cxnSpLocks/>
          </p:cNvCxnSpPr>
          <p:nvPr/>
        </p:nvCxnSpPr>
        <p:spPr>
          <a:xfrm>
            <a:off x="4572000" y="4863811"/>
            <a:ext cx="602186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6224FEDF-2001-21BC-3FF6-3BDBB7396E67}"/>
              </a:ext>
            </a:extLst>
          </p:cNvPr>
          <p:cNvCxnSpPr>
            <a:cxnSpLocks/>
          </p:cNvCxnSpPr>
          <p:nvPr/>
        </p:nvCxnSpPr>
        <p:spPr>
          <a:xfrm>
            <a:off x="6715432" y="3182494"/>
            <a:ext cx="6858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42107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960D6-C102-AF06-F473-0D584F4AB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919E438-2473-A6ED-A3BA-9664427D2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 هذه كلمات مفاتيح تحتها خط في الفقرة. من يربط بينها لصياغة الفكرة الرئيسة؟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تشجيع محاولات المتعلمين.</a:t>
            </a:r>
            <a:endParaRPr lang="fr-FR" sz="2400" i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D0A8DE-0D1B-A186-5A1C-EE7E76F3A2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D513D2-C3F9-2A8F-AB73-24A563FECC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D0AB30-F0B4-0850-3290-5B4459A7C7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481B57-DC05-7596-9071-824443BDD8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10E0C6F-7EC2-591E-DBAF-FBA90C6468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218817-ABBF-A4F0-F7DA-45D6910D55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E01266-B870-01A7-58F7-E33E73342E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003813-2D43-6988-90CF-EDF307579A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360ADDE-892F-5611-DD1E-6445BB8FC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59" y="2324741"/>
            <a:ext cx="7835051" cy="3044433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E5083C7-8457-FC33-86C5-59145273EA08}"/>
              </a:ext>
            </a:extLst>
          </p:cNvPr>
          <p:cNvCxnSpPr>
            <a:cxnSpLocks/>
          </p:cNvCxnSpPr>
          <p:nvPr/>
        </p:nvCxnSpPr>
        <p:spPr>
          <a:xfrm>
            <a:off x="7870183" y="2769539"/>
            <a:ext cx="47207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F197C3AC-27BD-A4D7-7519-CF25A26EFD7D}"/>
              </a:ext>
            </a:extLst>
          </p:cNvPr>
          <p:cNvCxnSpPr>
            <a:cxnSpLocks/>
          </p:cNvCxnSpPr>
          <p:nvPr/>
        </p:nvCxnSpPr>
        <p:spPr>
          <a:xfrm>
            <a:off x="5174186" y="2769539"/>
            <a:ext cx="115405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D7E5A57-5BED-7B90-08F4-6A28EEC0C067}"/>
              </a:ext>
            </a:extLst>
          </p:cNvPr>
          <p:cNvCxnSpPr>
            <a:cxnSpLocks/>
          </p:cNvCxnSpPr>
          <p:nvPr/>
        </p:nvCxnSpPr>
        <p:spPr>
          <a:xfrm>
            <a:off x="7551174" y="3182494"/>
            <a:ext cx="791087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E741F876-9B56-5D8F-AC8E-EFBCF059CDD6}"/>
              </a:ext>
            </a:extLst>
          </p:cNvPr>
          <p:cNvCxnSpPr>
            <a:cxnSpLocks/>
          </p:cNvCxnSpPr>
          <p:nvPr/>
        </p:nvCxnSpPr>
        <p:spPr>
          <a:xfrm>
            <a:off x="7401270" y="4032985"/>
            <a:ext cx="791087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B795F88-AC05-CCC7-CF4E-D9E0780E9F31}"/>
              </a:ext>
            </a:extLst>
          </p:cNvPr>
          <p:cNvCxnSpPr>
            <a:cxnSpLocks/>
          </p:cNvCxnSpPr>
          <p:nvPr/>
        </p:nvCxnSpPr>
        <p:spPr>
          <a:xfrm>
            <a:off x="4572000" y="4863811"/>
            <a:ext cx="602186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90C5EBB-DB74-9E06-B581-8F93C46EECD6}"/>
              </a:ext>
            </a:extLst>
          </p:cNvPr>
          <p:cNvCxnSpPr>
            <a:cxnSpLocks/>
          </p:cNvCxnSpPr>
          <p:nvPr/>
        </p:nvCxnSpPr>
        <p:spPr>
          <a:xfrm>
            <a:off x="6715432" y="3182494"/>
            <a:ext cx="6858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DC5E4834-4411-52B6-53F5-C052BE04B9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5809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35CDF-92CB-B760-A477-839DA3D0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E5A966-7CDC-B3B8-7C4A-6B28E4C8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 هذه صياغة أخرى. من يقرأ؟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AED890-DA68-8513-78E1-4DE8EEAA6B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98C696-B221-26D5-CFBE-AB14C510E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1144BC-60CB-9769-F246-9ED5265F42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7F751D-82C5-8CE8-049C-5181D15C27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F7DCE42-B9C1-8E05-27F5-BE0494B017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BC03D7-A646-24AF-9F63-8076CD82FBE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A844C6-824A-A662-7292-99A7E7E46E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B938DA-A029-C197-B48B-29DFFB176AC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66D5474-2B88-5C54-6B28-6909041482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9E9D9B-6374-D198-908D-6F1CE2C0AA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59" y="2324741"/>
            <a:ext cx="7835051" cy="3044433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773472BE-06C0-9E1C-0E0D-6E369E27F043}"/>
              </a:ext>
            </a:extLst>
          </p:cNvPr>
          <p:cNvCxnSpPr>
            <a:cxnSpLocks/>
          </p:cNvCxnSpPr>
          <p:nvPr/>
        </p:nvCxnSpPr>
        <p:spPr>
          <a:xfrm>
            <a:off x="7870183" y="2769539"/>
            <a:ext cx="47207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758128A-7A26-935A-542B-D02198174751}"/>
              </a:ext>
            </a:extLst>
          </p:cNvPr>
          <p:cNvCxnSpPr>
            <a:cxnSpLocks/>
          </p:cNvCxnSpPr>
          <p:nvPr/>
        </p:nvCxnSpPr>
        <p:spPr>
          <a:xfrm>
            <a:off x="5174186" y="2769539"/>
            <a:ext cx="115405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6447ABDD-96E2-69D3-C917-58F6EA8B2E2F}"/>
              </a:ext>
            </a:extLst>
          </p:cNvPr>
          <p:cNvCxnSpPr>
            <a:cxnSpLocks/>
          </p:cNvCxnSpPr>
          <p:nvPr/>
        </p:nvCxnSpPr>
        <p:spPr>
          <a:xfrm>
            <a:off x="7551174" y="3182494"/>
            <a:ext cx="791087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286C245-48F2-A4F3-6264-8EA1039F465D}"/>
              </a:ext>
            </a:extLst>
          </p:cNvPr>
          <p:cNvCxnSpPr>
            <a:cxnSpLocks/>
          </p:cNvCxnSpPr>
          <p:nvPr/>
        </p:nvCxnSpPr>
        <p:spPr>
          <a:xfrm>
            <a:off x="7401270" y="4032985"/>
            <a:ext cx="791087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9B32608-4559-3588-1816-E55A7137BB73}"/>
              </a:ext>
            </a:extLst>
          </p:cNvPr>
          <p:cNvCxnSpPr>
            <a:cxnSpLocks/>
          </p:cNvCxnSpPr>
          <p:nvPr/>
        </p:nvCxnSpPr>
        <p:spPr>
          <a:xfrm>
            <a:off x="4572000" y="4863811"/>
            <a:ext cx="602186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1806A0F7-D2C5-50BA-BA76-715600F80D36}"/>
              </a:ext>
            </a:extLst>
          </p:cNvPr>
          <p:cNvCxnSpPr>
            <a:cxnSpLocks/>
          </p:cNvCxnSpPr>
          <p:nvPr/>
        </p:nvCxnSpPr>
        <p:spPr>
          <a:xfrm>
            <a:off x="6715432" y="3182494"/>
            <a:ext cx="68583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3D7DF27B-CE48-0B72-32ED-4947C6400BD4}"/>
              </a:ext>
            </a:extLst>
          </p:cNvPr>
          <p:cNvSpPr txBox="1"/>
          <p:nvPr/>
        </p:nvSpPr>
        <p:spPr>
          <a:xfrm>
            <a:off x="527738" y="5308610"/>
            <a:ext cx="8088523" cy="132343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 جَوْهَرُ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لِأَنَّهُ ضَرورِيٌّ لِبقاءِ كُلِّ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ٱلْكائِناتِ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ٱلْحَيَّةِ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قَيْدِ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ٱلْحياةِ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2937024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B9431-8BB9-3160-BCDD-3C2E27116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12B9D69-D738-2357-A93A-5174F365D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129. من يقرأ تعليمة التمرين الثالث؟ ما المطلوب؟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071B92-67D8-E30F-4BCF-FF097E3BE0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BFB9DB-591F-DF2D-FC95-98AD9AEBF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3805D9-5EF0-8830-D195-FDFF435E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42B2BC-9B4C-242B-605C-ED4EB4FCA1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F0FE377-FB95-32CA-480D-EA881A762C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16D1B4-DA43-F2B9-3CE7-C281AFF5BC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26E5D3-AFE4-FB43-16F5-88886599AA9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57F91B8-D46F-1308-3A20-5A1CA92709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2977" y="1847377"/>
            <a:ext cx="2607340" cy="37254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EAAC2F-D8E6-6C71-B87B-1591F4C1A9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B905776-EA3E-6BBC-2412-C39DF67B38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Flèche : gauche 1">
            <a:extLst>
              <a:ext uri="{FF2B5EF4-FFF2-40B4-BE49-F238E27FC236}">
                <a16:creationId xmlns:a16="http://schemas.microsoft.com/office/drawing/2014/main" id="{83214CD7-B3C3-7B9C-1E5A-77067EBB91D6}"/>
              </a:ext>
            </a:extLst>
          </p:cNvPr>
          <p:cNvSpPr/>
          <p:nvPr/>
        </p:nvSpPr>
        <p:spPr>
          <a:xfrm>
            <a:off x="6050169" y="3454449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43D1F4F-9EDB-00E3-E60A-24096778FDAB}"/>
              </a:ext>
            </a:extLst>
          </p:cNvPr>
          <p:cNvSpPr/>
          <p:nvPr/>
        </p:nvSpPr>
        <p:spPr>
          <a:xfrm>
            <a:off x="3282977" y="3313471"/>
            <a:ext cx="2534494" cy="8652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31198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B3667-5E79-4817-D2A7-8CD5B3662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9DE81AB-5427-7F4C-7CD0-636767B93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6" y="756000"/>
            <a:ext cx="714805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فردي. ينبغي على الفكرة العامة أن تعبر عن المضمون الأساسي للنص. (5 دقائق)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D09CEF-4C64-0B2D-76FA-D8A039796E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85419E-99AA-A3AA-DAFD-DB3D773DB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F1C17E-6273-CAD7-D634-DA79729E93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288712-2737-90B5-3707-3D1ECE189F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F357C00-A7D8-968D-5C3F-03BD325F4F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4598D7-BEFC-FB66-95BE-1DFD209B381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650B66-6441-2B3F-442D-16332DBCD1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CC162E-96F6-2095-AB1B-B5CF2B6C69F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34B74FA8-BAFA-34B2-8263-FC5A48D82C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2A54C3F-1413-4689-C567-219B2DA479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487" y="2617347"/>
            <a:ext cx="7437765" cy="2842506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4203590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CB592-5F05-D250-ED03-DA5381C19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6955932-43C5-8E05-99F4-2CFA72AE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نصحح. من يقرأ الفكرة الأولى؟ هل تلخص المعنى العام للنص؟ هل تتفقون؟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5F1844-C636-885E-E787-1B9E7AADD8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C51024-2215-1017-41F1-A2AB9B022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A104A9-A2DA-E530-8011-A43AD83D59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5AD0DFD-653A-E513-0F0A-5A824982D6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3CACF0-5DBC-91C2-8CAD-90F3689C4C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7D21F1-6C69-AB7A-2809-8D290AC767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2B7C58-22A2-DF83-9032-6ACD13A3CD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AAC547-13CB-ABA9-9C79-E1A60B8A6AB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07012C5-F76A-9518-D281-8CFC7C7AA0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C9AABC-806A-FA3B-9F17-2DFC2F8395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487" y="2617347"/>
            <a:ext cx="7437765" cy="2842506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7532265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F555C-A3C5-AF4F-8D25-9C40EDF6E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69FB4A-CFE3-7D51-EEE5-06124C1D7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يقرأ الفكرة العامة؟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251E14-74B8-3615-7964-889BF3B660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73D6130-37AF-1887-F222-98A9C2D1E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696616-77D2-304F-9580-37D3F1BA89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490F7DF-872C-C427-E03F-3645C545CE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97DD9CF-8A65-495E-47FA-D798280606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2FC67F-25A9-3875-7675-22E24E4483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8B6C4E-909C-3FFE-0BED-BA1D331C046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8D2848-8CBF-5F29-A3C9-4288A51566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1BEA95F-E102-EFF4-D38A-1432D80B84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95BABD5-5DF8-89DB-D52A-D1DA419E41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487" y="2617347"/>
            <a:ext cx="7437765" cy="2842506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D406F5B5-F1CA-89DF-46D5-D76326556547}"/>
              </a:ext>
            </a:extLst>
          </p:cNvPr>
          <p:cNvSpPr/>
          <p:nvPr/>
        </p:nvSpPr>
        <p:spPr>
          <a:xfrm>
            <a:off x="4471259" y="4995062"/>
            <a:ext cx="727587" cy="612000"/>
          </a:xfrm>
          <a:prstGeom prst="mathMultiply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884778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5FC6D-0697-E73D-85BC-3FFEEB564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E4AC3A7-A61B-D0AA-ACA2-E764E1285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الرابع. من يقرأ التعليمة؟ من يوضح المطلوب؟ فكروا ثم اكتبوا رأيكم.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71492F-D056-98E1-3B43-96AF175C3B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7E182C-E8F0-E288-A69B-CDF88EE5B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F58151-290E-3B30-BDB3-1DF155DED8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C88388-4C11-4884-E0BE-5EBA3E2896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739EAF-F67E-C436-0C5A-3D7A8FBD81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208526-B12F-9F76-9C15-D4C0173DC0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AD0D71-993B-5559-2F1B-E21DC0B228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791146-500A-5066-F49A-A2A78557E3D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2DD0BB0E-0389-BCD0-3F2B-FD3696543D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3160D82-28A3-C5A3-C72E-CA0B58FB78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042" y="2070774"/>
            <a:ext cx="7674375" cy="4031226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4DAD16C-D1D8-CDA5-4A49-34B4CFBAF872}"/>
              </a:ext>
            </a:extLst>
          </p:cNvPr>
          <p:cNvSpPr txBox="1"/>
          <p:nvPr/>
        </p:nvSpPr>
        <p:spPr>
          <a:xfrm>
            <a:off x="555487" y="3055012"/>
            <a:ext cx="748164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رَأْيي ...</a:t>
            </a:r>
          </a:p>
          <a:p>
            <a:pPr algn="just" rtl="1"/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7A3D31F-0F94-CBAE-9761-EEF9C1CE3E3C}"/>
              </a:ext>
            </a:extLst>
          </p:cNvPr>
          <p:cNvSpPr txBox="1"/>
          <p:nvPr/>
        </p:nvSpPr>
        <p:spPr>
          <a:xfrm>
            <a:off x="864331" y="4167218"/>
            <a:ext cx="7238401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أَنَّ ...</a:t>
            </a:r>
          </a:p>
          <a:p>
            <a:pPr algn="just" rtl="1"/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92136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E5503-7748-4E7D-5F93-EAD53063E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1281DD0-FD6B-0176-2736-A391473B3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55" y="827307"/>
            <a:ext cx="746268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يتقاسم إجابته؟                                </a:t>
            </a:r>
            <a:b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إبراز أن التحلية مهمة وحل مبدع لكن  وحدها غير كافية بل لا بد من حلول أخرى وترشيد استعمال الماء من طرف المواطنين.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DE7D1E-0CA4-0715-CCBE-ED40F48453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80CA96-4FDB-E05A-CFCD-2ADC983EB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C96D4D-83E9-F00B-6873-907A133FC5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DD69387-1824-1CB2-9A4A-D1A341AED7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EBCE36-AFFD-B8D5-3027-7A74F17A87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178581-5838-AC4B-4E6E-C735D857F5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DE564F-1D1B-8369-AE27-11F0643FA8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016088-B7B4-B7B1-0DAB-3C2242BE88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D6CB45B-A243-4D2D-A743-AF7A3960AE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279CE4B-FFBD-0A07-E771-3AD352ADDC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042" y="2070774"/>
            <a:ext cx="7674375" cy="4031226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0268FE9-97E6-3E66-2152-FEF6C387FBF2}"/>
              </a:ext>
            </a:extLst>
          </p:cNvPr>
          <p:cNvSpPr txBox="1"/>
          <p:nvPr/>
        </p:nvSpPr>
        <p:spPr>
          <a:xfrm>
            <a:off x="779583" y="3055012"/>
            <a:ext cx="72575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رَأْيي ...</a:t>
            </a:r>
          </a:p>
          <a:p>
            <a:pPr algn="just" rtl="1"/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9AF6118-0CD7-1657-9788-1FDCB1CB6505}"/>
              </a:ext>
            </a:extLst>
          </p:cNvPr>
          <p:cNvSpPr txBox="1"/>
          <p:nvPr/>
        </p:nvSpPr>
        <p:spPr>
          <a:xfrm>
            <a:off x="864331" y="4167218"/>
            <a:ext cx="7238401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أَنَّ ...</a:t>
            </a:r>
          </a:p>
          <a:p>
            <a:pPr algn="just" rtl="1"/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384911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iddle 3">
            <a:hlinkClick r:id="" action="ppaction://media"/>
            <a:extLst>
              <a:ext uri="{FF2B5EF4-FFF2-40B4-BE49-F238E27FC236}">
                <a16:creationId xmlns:a16="http://schemas.microsoft.com/office/drawing/2014/main" id="{E3D1B4E6-B711-C2A8-D098-A9F7AE3BC8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E4D3D5-1DE2-25CA-737C-F4F429D69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87C9C-4984-C93C-5484-4088141C5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2DC00E-B909-5690-B709-BFB036EC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ننشد قصيدة "الحفلة" جماعة.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67C278-6EBE-B241-7A33-B30A3659FD4E}"/>
              </a:ext>
            </a:extLst>
          </p:cNvPr>
          <p:cNvSpPr>
            <a:spLocks/>
          </p:cNvSpPr>
          <p:nvPr/>
        </p:nvSpPr>
        <p:spPr>
          <a:xfrm>
            <a:off x="3563985" y="1267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تربوية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0F3D724-B85C-3696-0C40-196CC234EFAA}"/>
              </a:ext>
            </a:extLst>
          </p:cNvPr>
          <p:cNvSpPr txBox="1"/>
          <p:nvPr/>
        </p:nvSpPr>
        <p:spPr>
          <a:xfrm>
            <a:off x="1152000" y="2791527"/>
            <a:ext cx="6839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اَلْحَفْلَةُ</a:t>
            </a:r>
            <a:endParaRPr lang="ar-MA" sz="5400" b="1" dirty="0">
              <a:solidFill>
                <a:srgbClr val="C00000"/>
              </a:solidFill>
              <a:latin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>
            <a:extLst>
              <a:ext uri="{FF2B5EF4-FFF2-40B4-BE49-F238E27FC236}">
                <a16:creationId xmlns:a16="http://schemas.microsoft.com/office/drawing/2014/main" id="{2DA050F2-C11F-92D6-F497-AE88CB72A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3148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0426A-FBB2-0E7D-E60E-5F11CF012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3589CC2-AEE9-7E82-FD2B-50CF31CD0FFF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315276E-52C1-F28B-F77D-4A017638B858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AE6A1C0-65C9-1108-A1F3-081126ED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344886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إملاء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BCC3B7A-32D5-469E-FBDB-9FA344B5AEA1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الأسماء الموصولة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D949C7-CEE2-D12F-074D-7A61936FBE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64109-8DB6-3773-06C6-510978A8FE75}"/>
              </a:ext>
            </a:extLst>
          </p:cNvPr>
          <p:cNvSpPr txBox="1"/>
          <p:nvPr/>
        </p:nvSpPr>
        <p:spPr>
          <a:xfrm>
            <a:off x="2843059" y="296422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01 - إملاء</a:t>
            </a:r>
            <a:endParaRPr lang="fr-FR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0D0AE3AB-2C43-0A2C-2386-117182E245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342169" y="2847159"/>
            <a:ext cx="648000" cy="64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30E5C3-E0A6-874F-AF1E-B8F240C652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1770" y="1503424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9271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BAD-5E93-BA63-09C7-E9B2C1C8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E5C1594-B7AA-444C-A69D-8F0500A7F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درس الإملاء اليوم ستتعلمون كيف توظفون وترسمون الأسماء الموصولة بشكل سليم.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9D8F4E-A8BE-C075-1695-E53DB73D18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104D96-05E1-F5F0-AB24-DA84D44401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7AF509-EAE0-C64D-3C05-566680E0AD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AF847-65B2-57FA-36BD-0FF456C3B1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8C36F5-4682-DB4E-92D0-3E98584654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D732EF-AA09-688C-FA50-C5A1435EBF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D20846-F3C0-0CA7-4BA0-B50FF14E1C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EC4ED40-0079-DA46-40F7-F8DF1D6C41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A48FBD-0ABA-2C05-1289-DD94CD0419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BAC712C-5FE5-C924-CF76-D7CE7B90A402}"/>
              </a:ext>
            </a:extLst>
          </p:cNvPr>
          <p:cNvSpPr txBox="1"/>
          <p:nvPr/>
        </p:nvSpPr>
        <p:spPr>
          <a:xfrm>
            <a:off x="2102302" y="3046266"/>
            <a:ext cx="503359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اَلْأَسْماءُ </a:t>
            </a:r>
            <a:r>
              <a:rPr lang="ar-MA" dirty="0" err="1"/>
              <a:t>ٱلْمَوْصولَةُ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67040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0613B-0DEF-E5D6-1A56-25A502585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99E3F22-8341-2BFE-01B9-CC4745E43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بداية،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التالية؟ ما نوعها (أفعال أو أسماء)؟ ماذا تسمى؟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210730-C2EC-070E-4D1B-CBFB317B9D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3ADFED-3A74-6070-FFE8-852028D63B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7A9282-9A2A-7732-6620-58D8E1E7CD9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05BAA9-416D-F60F-3003-317A299FDF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72DB25-D8E0-7CCD-AB9D-600CDFF7A2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A08FA42-D81F-2AA1-0B63-628B1E24D7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3D384F-FFF6-E8E0-2221-2B1E6B1856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755CB5F-FECE-7312-0093-B89A453916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777B87-E964-D922-4B77-96AF1310DF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5CB3496-FB43-8892-CEF6-FE9926E873B7}"/>
              </a:ext>
            </a:extLst>
          </p:cNvPr>
          <p:cNvSpPr txBox="1"/>
          <p:nvPr/>
        </p:nvSpPr>
        <p:spPr>
          <a:xfrm>
            <a:off x="6316260" y="2173637"/>
            <a:ext cx="1824102" cy="919356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اَلَّذي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34E94FD-1673-BBCD-7B95-3519A88A0BAA}"/>
              </a:ext>
            </a:extLst>
          </p:cNvPr>
          <p:cNvSpPr txBox="1"/>
          <p:nvPr/>
        </p:nvSpPr>
        <p:spPr>
          <a:xfrm>
            <a:off x="2102302" y="2144848"/>
            <a:ext cx="1824102" cy="919356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اَلَّتي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BDBD80-6EA3-4311-0470-9B3C3CE5A94D}"/>
              </a:ext>
            </a:extLst>
          </p:cNvPr>
          <p:cNvSpPr txBox="1"/>
          <p:nvPr/>
        </p:nvSpPr>
        <p:spPr>
          <a:xfrm>
            <a:off x="5093110" y="3429000"/>
            <a:ext cx="3006945" cy="919356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اَللَّذانِ/ اَللَّذَيْنِ 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A0C278A-64B8-32FD-A968-93AC716D2B50}"/>
              </a:ext>
            </a:extLst>
          </p:cNvPr>
          <p:cNvSpPr txBox="1"/>
          <p:nvPr/>
        </p:nvSpPr>
        <p:spPr>
          <a:xfrm>
            <a:off x="6275953" y="4598224"/>
            <a:ext cx="1824102" cy="919356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اَلَّذينَ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79461C-220A-82C1-B5B4-9C1C837A8131}"/>
              </a:ext>
            </a:extLst>
          </p:cNvPr>
          <p:cNvSpPr txBox="1"/>
          <p:nvPr/>
        </p:nvSpPr>
        <p:spPr>
          <a:xfrm>
            <a:off x="610859" y="3429000"/>
            <a:ext cx="3315545" cy="919356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اَللَّتانِ/ اَللَّتَيْنِ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CA084D-1113-B46F-4644-622FD84AC8ED}"/>
              </a:ext>
            </a:extLst>
          </p:cNvPr>
          <p:cNvSpPr txBox="1"/>
          <p:nvPr/>
        </p:nvSpPr>
        <p:spPr>
          <a:xfrm>
            <a:off x="2102302" y="4598224"/>
            <a:ext cx="1824102" cy="919356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اَللَّواتي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37417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7A551-509F-7050-2978-6167C9A1A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F235A6D-2647-50D3-4694-B8383A54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أسماء 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تسمى أسماء موصولة.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4BE950-34E1-E27C-0F2C-C51FDCCA3D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A31749-B720-3363-7001-28F664E164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39A96F-93F4-3A5B-DEE8-A0E020A550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692509-9376-9651-94FD-5C56A69C45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D133E2-24FB-26B2-8E4C-2CAEAD91A2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1E7E85-7755-C46D-D430-4DCF1143B1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D8CCCB-CBD4-623D-9AF0-4648774588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28969B3-F120-21B2-7FC2-608A98DC33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D8A541-2DA3-E785-6362-4DAA112C53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B12DF31-C61B-612F-D959-65191ACA4171}"/>
              </a:ext>
            </a:extLst>
          </p:cNvPr>
          <p:cNvSpPr txBox="1"/>
          <p:nvPr/>
        </p:nvSpPr>
        <p:spPr>
          <a:xfrm>
            <a:off x="2255455" y="4655706"/>
            <a:ext cx="5195404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أَسْماءٌ مَوْصولَةٌ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076B94-B5CD-AF5B-DF4C-F8C2108AAA63}"/>
              </a:ext>
            </a:extLst>
          </p:cNvPr>
          <p:cNvSpPr txBox="1"/>
          <p:nvPr/>
        </p:nvSpPr>
        <p:spPr>
          <a:xfrm>
            <a:off x="7133276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3B25A7B-06CD-1D51-4239-8371AB15BC19}"/>
              </a:ext>
            </a:extLst>
          </p:cNvPr>
          <p:cNvSpPr txBox="1"/>
          <p:nvPr/>
        </p:nvSpPr>
        <p:spPr>
          <a:xfrm>
            <a:off x="5797923" y="2040712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اَلَّتي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5F715F8-47CC-487B-05E2-CB4370D0D64B}"/>
              </a:ext>
            </a:extLst>
          </p:cNvPr>
          <p:cNvSpPr txBox="1"/>
          <p:nvPr/>
        </p:nvSpPr>
        <p:spPr>
          <a:xfrm>
            <a:off x="3627241" y="2040712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اَللَّذانِ/ اَللَّذَيْنِ </a:t>
            </a:r>
            <a:endParaRPr lang="fr-FR" sz="4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855C938-3985-BC48-5C8C-607E82F5CEFB}"/>
              </a:ext>
            </a:extLst>
          </p:cNvPr>
          <p:cNvSpPr txBox="1"/>
          <p:nvPr/>
        </p:nvSpPr>
        <p:spPr>
          <a:xfrm>
            <a:off x="5479659" y="2983991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 اَلَّذينَ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9BCCA52-4867-3F8B-7BE1-3F75A7CFB712}"/>
              </a:ext>
            </a:extLst>
          </p:cNvPr>
          <p:cNvSpPr txBox="1"/>
          <p:nvPr/>
        </p:nvSpPr>
        <p:spPr>
          <a:xfrm>
            <a:off x="1243078" y="204981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اَللَّتانِ/ اَللَّتَيْنِ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DFE901C-2AE4-1D08-510B-464166234A32}"/>
              </a:ext>
            </a:extLst>
          </p:cNvPr>
          <p:cNvSpPr txBox="1"/>
          <p:nvPr/>
        </p:nvSpPr>
        <p:spPr>
          <a:xfrm>
            <a:off x="3399928" y="2973377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 اَللَّواتي</a:t>
            </a:r>
            <a:endParaRPr lang="fr-F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010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95D46-98E9-7F1F-86E9-47FA5DC66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D8641FF-38C9-E01F-3210-EA8FA8BF2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نحتاج إلى الأسماء الموصولة؟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2082C4-6377-4AB0-9509-89F4F1E5FF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B59B0F-97C3-5287-0093-31BFFF18E7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E7CC35-3738-20F5-8AB7-49CA59C2A7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3763FB-B639-3A7F-FFAA-131B30D22F8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25EF71-B1D5-4777-38DD-E8A895F909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8CF0D35-C839-3BD6-EC80-9C7B853956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C9F9D2-D751-0803-C31E-D1E1D100AD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F3C17C1-0C57-B4CE-8FB7-923DDE65F9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C8D014-1F27-9956-444F-8B100083C3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63B739F-864A-B419-0C56-7074E5F69350}"/>
              </a:ext>
            </a:extLst>
          </p:cNvPr>
          <p:cNvSpPr txBox="1"/>
          <p:nvPr/>
        </p:nvSpPr>
        <p:spPr>
          <a:xfrm>
            <a:off x="5437239" y="2895979"/>
            <a:ext cx="3224980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مِثالٌ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04CAA6-E4BD-845F-A637-79FCFFFC2683}"/>
              </a:ext>
            </a:extLst>
          </p:cNvPr>
          <p:cNvSpPr txBox="1"/>
          <p:nvPr/>
        </p:nvSpPr>
        <p:spPr>
          <a:xfrm>
            <a:off x="707923" y="2061240"/>
            <a:ext cx="7954296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اَلِاسْمُ </a:t>
            </a:r>
            <a:r>
              <a:rPr lang="ar-MA" sz="4000" dirty="0" err="1"/>
              <a:t>ٱلْمَوْصولُ</a:t>
            </a:r>
            <a:r>
              <a:rPr lang="ar-MA" sz="4000" dirty="0"/>
              <a:t> كَلِمَةٌ نَرْبِطُ بِها بَيْنَ </a:t>
            </a:r>
            <a:r>
              <a:rPr lang="ar-MA" sz="4000" dirty="0" err="1"/>
              <a:t>ٱسْمٍ</a:t>
            </a:r>
            <a:r>
              <a:rPr lang="ar-MA" sz="4000" dirty="0"/>
              <a:t> وَجُمْلَةٍ بَعْدَهُ.</a:t>
            </a:r>
            <a:endParaRPr lang="fr-FR" sz="4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630190D-0D36-9A42-A4E2-369417C8848D}"/>
              </a:ext>
            </a:extLst>
          </p:cNvPr>
          <p:cNvSpPr txBox="1"/>
          <p:nvPr/>
        </p:nvSpPr>
        <p:spPr>
          <a:xfrm>
            <a:off x="707923" y="3798867"/>
            <a:ext cx="6532260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أَجْمَلَ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ٱلْقَرْيَةَ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زُرْتُها.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6B3E35C-F86B-ABB8-94E9-291754C76FC7}"/>
              </a:ext>
            </a:extLst>
          </p:cNvPr>
          <p:cNvSpPr txBox="1"/>
          <p:nvPr/>
        </p:nvSpPr>
        <p:spPr>
          <a:xfrm>
            <a:off x="707923" y="4753346"/>
            <a:ext cx="6532260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ٱلْقَرَوِيّونَ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ٱلَّذينَ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حَفَروا بِئْراً.</a:t>
            </a:r>
          </a:p>
        </p:txBody>
      </p:sp>
    </p:spTree>
    <p:extLst>
      <p:ext uri="{BB962C8B-B14F-4D97-AF65-F5344CB8AC3E}">
        <p14:creationId xmlns:p14="http://schemas.microsoft.com/office/powerpoint/2010/main" val="3397640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 animBg="1"/>
      <p:bldP spid="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9CC85-AFED-24E7-7240-94EB30E84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5F26694-81EF-668C-2D59-44F8ADE7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تابعوا معي كيف أكتب الاسم الموصول بشكل صحيح.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4F1014-42C0-D227-98EF-42C0D1E38E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E5F9CD-7F18-EB46-BBB9-B1707E3553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D2591E-9360-578C-DD50-4822A1F03F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877271-8B56-B281-1E34-B6F511FBD1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FBC0F0-3845-D380-DBA3-7DF1B394DC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9FC8EC-B1DC-4C97-4316-A0672DFE28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96423D-5525-F2FC-AC39-BDD9880545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504E7F-D437-5B68-A623-7E3E075D30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3A098DC-A78C-3F5B-913E-EFE284263E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B91C3FE-CE51-5CF1-5791-F26C5F110E4A}"/>
              </a:ext>
            </a:extLst>
          </p:cNvPr>
          <p:cNvSpPr txBox="1"/>
          <p:nvPr/>
        </p:nvSpPr>
        <p:spPr>
          <a:xfrm>
            <a:off x="2102302" y="3046266"/>
            <a:ext cx="5033593" cy="1736601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كَيْفَ أَكْتُبُ </a:t>
            </a:r>
            <a:r>
              <a:rPr lang="ar-MA" dirty="0" err="1"/>
              <a:t>ٱلِاسْمَ</a:t>
            </a:r>
            <a:r>
              <a:rPr lang="ar-MA" dirty="0"/>
              <a:t> </a:t>
            </a:r>
            <a:r>
              <a:rPr lang="ar-MA" dirty="0" err="1"/>
              <a:t>ٱلْمَوْصولَ</a:t>
            </a:r>
            <a:r>
              <a:rPr lang="ar-MA" dirty="0"/>
              <a:t> بِشَكْلٍ صَحيحٍ؟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60235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04DEA-7A6C-F6CB-5F5B-0CF051A51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A84ABB1-9174-5D7C-1E65-15B2360B8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أريد كتابة الاسم الموصول في الجملة التالية لأربط بين الاسم والجملة.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F25BDB-1EAD-ADF7-6553-75D3D0D1FE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98D790-CCCB-0378-F2C3-9AD2771261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E4F743-A03A-54BF-062D-95A387EDD2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840F49-8274-3BBA-F3F8-B503FCDF2D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49B82B-8E76-9D6B-8D4E-0CA75EDC25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59AC1E-1FB7-6E62-F3F5-1DF14EAD5E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EEBBCA-07E3-F656-EDDA-78D95C888A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3A15CCE-850E-2D20-EEF4-B9017F9382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311E5CA-A504-81CB-2944-6F011FBFA3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31F5983-F852-B16D-9C50-6527AAF076E1}"/>
              </a:ext>
            </a:extLst>
          </p:cNvPr>
          <p:cNvSpPr txBox="1"/>
          <p:nvPr/>
        </p:nvSpPr>
        <p:spPr>
          <a:xfrm>
            <a:off x="1494331" y="3712455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ٱلرَّجُلَ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يَحْرُسُ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FCC2D3-F011-955A-4057-C2313924BC8F}"/>
              </a:ext>
            </a:extLst>
          </p:cNvPr>
          <p:cNvSpPr txBox="1"/>
          <p:nvPr/>
        </p:nvSpPr>
        <p:spPr>
          <a:xfrm>
            <a:off x="7133276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DDEEA08-6E8B-A790-5C16-0D4485662AE4}"/>
              </a:ext>
            </a:extLst>
          </p:cNvPr>
          <p:cNvSpPr txBox="1"/>
          <p:nvPr/>
        </p:nvSpPr>
        <p:spPr>
          <a:xfrm>
            <a:off x="5797923" y="2040712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اَلَّتي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7DCC332-0B9B-A3DF-719A-0EF5B3AB52EE}"/>
              </a:ext>
            </a:extLst>
          </p:cNvPr>
          <p:cNvSpPr txBox="1"/>
          <p:nvPr/>
        </p:nvSpPr>
        <p:spPr>
          <a:xfrm>
            <a:off x="3627241" y="2061240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اَللَّذانِ/ اَللَّذَيْنِ </a:t>
            </a:r>
            <a:endParaRPr lang="fr-FR" sz="40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706BCE1-74FB-9B91-919F-0A56A9C4AF63}"/>
              </a:ext>
            </a:extLst>
          </p:cNvPr>
          <p:cNvSpPr txBox="1"/>
          <p:nvPr/>
        </p:nvSpPr>
        <p:spPr>
          <a:xfrm>
            <a:off x="1243078" y="204981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اَللَّتانِ/ اَللَّتَيْنِ</a:t>
            </a:r>
            <a:endParaRPr lang="fr-F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7956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0E1B3-F781-336A-A090-BB4486514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0CD9B20-2B67-6A8E-189D-896269769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أولا أقرأ الجملة، ثم أحدد الاسم الذي يسبق الاسم الموصول.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074A0D-2EB8-2344-9634-2812824702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A38FB7-3B43-7F05-F9E5-CD048C903E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E7C693-4E76-6640-3B9B-3388445CD2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2DD3A4-2A1C-7034-DC6D-85AA10D551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52E427-95E9-5478-C54E-A2BA0BE59A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08FCEF9-C3A7-91C1-F679-8D81C9C4D7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93F5BF-354F-EEF4-A6F3-CD2EFF7049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0C13E94-B6B6-26A1-6C09-1AEB5DFE9C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85F5F88-AEB9-04A9-1597-23B0E39F1B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7DC6116-C018-1584-BA03-0A14E057B01A}"/>
              </a:ext>
            </a:extLst>
          </p:cNvPr>
          <p:cNvSpPr txBox="1"/>
          <p:nvPr/>
        </p:nvSpPr>
        <p:spPr>
          <a:xfrm>
            <a:off x="1341894" y="3321381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ٱلرَّجُلَ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يَحْرُسُ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F60338-2543-8FB9-2F8C-C0B90355AFEB}"/>
              </a:ext>
            </a:extLst>
          </p:cNvPr>
          <p:cNvSpPr txBox="1"/>
          <p:nvPr/>
        </p:nvSpPr>
        <p:spPr>
          <a:xfrm>
            <a:off x="7133276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7E25020-85DF-D369-5CCC-BA2ABC42202E}"/>
              </a:ext>
            </a:extLst>
          </p:cNvPr>
          <p:cNvSpPr txBox="1"/>
          <p:nvPr/>
        </p:nvSpPr>
        <p:spPr>
          <a:xfrm>
            <a:off x="5797923" y="2040712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اَلَّتي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0E734FF-1289-4584-1F43-6A384BBCB6C7}"/>
              </a:ext>
            </a:extLst>
          </p:cNvPr>
          <p:cNvSpPr txBox="1"/>
          <p:nvPr/>
        </p:nvSpPr>
        <p:spPr>
          <a:xfrm>
            <a:off x="3627241" y="2061240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اَللَّذانِ/ اَللَّذَيْنِ </a:t>
            </a:r>
            <a:endParaRPr lang="fr-FR" sz="40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5C1C907-2D18-A6FF-3C9D-9181C4ED18D3}"/>
              </a:ext>
            </a:extLst>
          </p:cNvPr>
          <p:cNvSpPr txBox="1"/>
          <p:nvPr/>
        </p:nvSpPr>
        <p:spPr>
          <a:xfrm>
            <a:off x="1243078" y="204981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اَللَّتانِ/ اَللَّتَيْنِ</a:t>
            </a:r>
            <a:endParaRPr lang="fr-F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2506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58230-C8F5-5C52-92B8-FEED11FC3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6CE9A25-3716-D639-F7AA-1D2177308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الاسم السابق هو "الرجل" أضع تحته خط ثم أحدد عدده هل هو مفرد أو مثنى.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EA6964-6E2B-C9DF-77A1-F00A6DDF16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13D10A-21C3-7A59-31C5-585F49B747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2DB4BE-9FE3-2056-5B24-B280F7CFBBB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F70609-14F9-4347-E795-D838724BA6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1C5464-2062-406B-B010-0015460C58D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91EA54E-C6FA-AFA5-584D-D859A73336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BC3F0F-4D34-10AA-24D5-81FC1CD91B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82FC0FC-7725-C612-7677-68337A62E0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5FDD0A0-D487-B672-E3C0-C1C15E2B82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1F7F4F0-C600-E041-5318-ADB25C54E1BC}"/>
              </a:ext>
            </a:extLst>
          </p:cNvPr>
          <p:cNvSpPr txBox="1"/>
          <p:nvPr/>
        </p:nvSpPr>
        <p:spPr>
          <a:xfrm>
            <a:off x="1341894" y="3321381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ٱلرَّجُلُ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يَحْرُسُ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5FA327-4617-CF4C-A2DE-1848ADCE17B7}"/>
              </a:ext>
            </a:extLst>
          </p:cNvPr>
          <p:cNvSpPr txBox="1"/>
          <p:nvPr/>
        </p:nvSpPr>
        <p:spPr>
          <a:xfrm>
            <a:off x="7133276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89E46D-D5C6-8BB2-2B55-0D4DB9FB83CB}"/>
              </a:ext>
            </a:extLst>
          </p:cNvPr>
          <p:cNvSpPr txBox="1"/>
          <p:nvPr/>
        </p:nvSpPr>
        <p:spPr>
          <a:xfrm>
            <a:off x="5797923" y="2040712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اَلَّتي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C642D8E-A2EF-7018-42E6-F5FDAFA30895}"/>
              </a:ext>
            </a:extLst>
          </p:cNvPr>
          <p:cNvSpPr txBox="1"/>
          <p:nvPr/>
        </p:nvSpPr>
        <p:spPr>
          <a:xfrm>
            <a:off x="3627241" y="2061240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اَللَّذانِ/ اَللَّذَيْنِ </a:t>
            </a:r>
            <a:endParaRPr lang="fr-FR" sz="40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A06266E-66B6-C6F3-B59A-F40A815AE328}"/>
              </a:ext>
            </a:extLst>
          </p:cNvPr>
          <p:cNvSpPr txBox="1"/>
          <p:nvPr/>
        </p:nvSpPr>
        <p:spPr>
          <a:xfrm>
            <a:off x="1243078" y="204981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اَللَّتانِ/ اَللَّتَيْنِ</a:t>
            </a:r>
            <a:endParaRPr lang="fr-FR" sz="4000" dirty="0">
              <a:solidFill>
                <a:srgbClr val="FF0000"/>
              </a:solidFill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C38D658-7E87-567C-9E44-BF85C19F4853}"/>
              </a:ext>
            </a:extLst>
          </p:cNvPr>
          <p:cNvCxnSpPr/>
          <p:nvPr/>
        </p:nvCxnSpPr>
        <p:spPr>
          <a:xfrm>
            <a:off x="5220929" y="3942736"/>
            <a:ext cx="76596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40FA3BE1-ACA3-2540-ACAA-07172C8295A0}"/>
              </a:ext>
            </a:extLst>
          </p:cNvPr>
          <p:cNvCxnSpPr/>
          <p:nvPr/>
        </p:nvCxnSpPr>
        <p:spPr>
          <a:xfrm>
            <a:off x="5889523" y="4029267"/>
            <a:ext cx="599767" cy="4542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BAA59F43-C554-7820-05A8-76E9135D79D2}"/>
              </a:ext>
            </a:extLst>
          </p:cNvPr>
          <p:cNvSpPr txBox="1"/>
          <p:nvPr/>
        </p:nvSpPr>
        <p:spPr>
          <a:xfrm>
            <a:off x="6154993" y="4552335"/>
            <a:ext cx="1508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رَجُلٌ واحِدٌ (</a:t>
            </a:r>
            <a:r>
              <a:rPr lang="ar-MA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مُفْرَدٌ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27167D6-F4FC-AC93-6A2F-1131811E30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4207" y="4256388"/>
            <a:ext cx="708612" cy="158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0270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08B16-153D-A305-5342-C3D5891E6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3F90389-B9C5-B751-689D-183511FCB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ثانيا أحدد جنسه أهو مذكر أو مؤنث. الرجل اسم مذكر.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D977B2-32F9-804C-9050-1AA23E362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0B3BBEF-D356-60AE-A189-39787D9EA1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98C83C-D23F-3019-B37C-962A563F1FA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4612A1-1339-8F57-4740-24E2D74802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551F73-A17E-8359-1F7E-6744D7ED10D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DCB9F83-C7DA-8869-4828-B0C76F96CC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63CE02F-112C-7BCD-AEFE-66BD1D5743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5F6EB2D-151B-D928-5A82-E90B2EBE54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02523BD-269E-1186-5295-4B1167776A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3A9FDA6-AE81-464C-381A-3F8F4264F099}"/>
              </a:ext>
            </a:extLst>
          </p:cNvPr>
          <p:cNvSpPr txBox="1"/>
          <p:nvPr/>
        </p:nvSpPr>
        <p:spPr>
          <a:xfrm>
            <a:off x="1341894" y="3321381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ٱلرَّجُلُ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يَحْرُسُ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1177A2-C895-DD46-B7E9-6D6771F4BB58}"/>
              </a:ext>
            </a:extLst>
          </p:cNvPr>
          <p:cNvSpPr txBox="1"/>
          <p:nvPr/>
        </p:nvSpPr>
        <p:spPr>
          <a:xfrm>
            <a:off x="7133276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2B9FBD-0ED0-7F8C-9B05-AD3E6DCADF88}"/>
              </a:ext>
            </a:extLst>
          </p:cNvPr>
          <p:cNvSpPr txBox="1"/>
          <p:nvPr/>
        </p:nvSpPr>
        <p:spPr>
          <a:xfrm>
            <a:off x="5797923" y="2040712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اَلَّتي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6212F60-51EA-74A7-BA5E-ED479D5EB1A6}"/>
              </a:ext>
            </a:extLst>
          </p:cNvPr>
          <p:cNvSpPr txBox="1"/>
          <p:nvPr/>
        </p:nvSpPr>
        <p:spPr>
          <a:xfrm>
            <a:off x="3627241" y="2061240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اَللَّذانِ/ اَللَّذَيْنِ </a:t>
            </a:r>
            <a:endParaRPr lang="fr-FR" sz="40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0D31F0B-004D-65DE-E4BF-1AE5004E75A0}"/>
              </a:ext>
            </a:extLst>
          </p:cNvPr>
          <p:cNvSpPr txBox="1"/>
          <p:nvPr/>
        </p:nvSpPr>
        <p:spPr>
          <a:xfrm>
            <a:off x="1243078" y="204981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اَللَّتانِ/ اَللَّتَيْنِ</a:t>
            </a:r>
            <a:endParaRPr lang="fr-FR" sz="4000" dirty="0">
              <a:solidFill>
                <a:srgbClr val="FF0000"/>
              </a:solidFill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98E9A98-DE14-9AC5-F6C2-D07E1FD365AC}"/>
              </a:ext>
            </a:extLst>
          </p:cNvPr>
          <p:cNvCxnSpPr/>
          <p:nvPr/>
        </p:nvCxnSpPr>
        <p:spPr>
          <a:xfrm>
            <a:off x="5220929" y="3942736"/>
            <a:ext cx="76596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9F7C0A8-A952-2783-7F3D-CFC71EA418B0}"/>
              </a:ext>
            </a:extLst>
          </p:cNvPr>
          <p:cNvCxnSpPr>
            <a:cxnSpLocks/>
          </p:cNvCxnSpPr>
          <p:nvPr/>
        </p:nvCxnSpPr>
        <p:spPr>
          <a:xfrm>
            <a:off x="5827419" y="3960442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685D6F63-13F1-AB50-6D97-489644BD66B6}"/>
              </a:ext>
            </a:extLst>
          </p:cNvPr>
          <p:cNvSpPr txBox="1"/>
          <p:nvPr/>
        </p:nvSpPr>
        <p:spPr>
          <a:xfrm>
            <a:off x="6154993" y="4552335"/>
            <a:ext cx="1508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رَجُلٌ واحِدٌ (</a:t>
            </a:r>
            <a:r>
              <a:rPr lang="ar-MA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مُفْرَدٌ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CBF3BCE7-578E-7FF3-9077-0CC177C2C7D0}"/>
              </a:ext>
            </a:extLst>
          </p:cNvPr>
          <p:cNvCxnSpPr>
            <a:cxnSpLocks/>
          </p:cNvCxnSpPr>
          <p:nvPr/>
        </p:nvCxnSpPr>
        <p:spPr>
          <a:xfrm flipH="1">
            <a:off x="4812334" y="3960442"/>
            <a:ext cx="742892" cy="5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4D67F200-B446-DACB-6438-75D8F466A3E6}"/>
              </a:ext>
            </a:extLst>
          </p:cNvPr>
          <p:cNvSpPr txBox="1"/>
          <p:nvPr/>
        </p:nvSpPr>
        <p:spPr>
          <a:xfrm>
            <a:off x="4198500" y="4542468"/>
            <a:ext cx="1508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مُذَكَّرٌ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0BFA546-945E-A369-390B-3E8DA9F7AD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4207" y="4256388"/>
            <a:ext cx="708612" cy="158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524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AFD96-08F7-5486-65C8-29CE11CA9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2CD1F94-3287-3AC4-5105-0FDE7A7F3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ثالثا أكتب الاسم الموصول المناسب. أقول: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2C8FE3-71D8-2CFA-B680-7CE4D15E69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5E9D29-D8C1-8429-A556-903B26F238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FC137A-EDBF-E735-9468-20BEF47B8CF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B0ED18-901D-C322-9451-57D1A86C8A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3AF933-E6A2-242D-E58A-59A7AA5FE17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C43AAAF-CC43-812C-23CE-3EA6CFBFB3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569A28-AE22-26F8-4B2A-4C080E74AF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D7C5BE7-264D-0E68-555B-5E1106364E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E699E64-482E-0FA3-AC82-6EAD681C16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4E5F046-C9DE-7EF3-8232-9A848C6E7387}"/>
              </a:ext>
            </a:extLst>
          </p:cNvPr>
          <p:cNvSpPr txBox="1"/>
          <p:nvPr/>
        </p:nvSpPr>
        <p:spPr>
          <a:xfrm>
            <a:off x="1341894" y="3321381"/>
            <a:ext cx="6321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ٱلرَّجُلُ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يَحْرُسُ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1EE9F95-B631-59AC-D130-C7F67B2E20E4}"/>
              </a:ext>
            </a:extLst>
          </p:cNvPr>
          <p:cNvSpPr txBox="1"/>
          <p:nvPr/>
        </p:nvSpPr>
        <p:spPr>
          <a:xfrm>
            <a:off x="7133276" y="2049813"/>
            <a:ext cx="1261862" cy="851252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olidFill>
                  <a:schemeClr val="accent1">
                    <a:lumMod val="50000"/>
                  </a:schemeClr>
                </a:solidFill>
              </a:rPr>
              <a:t>اَلَّذي</a:t>
            </a:r>
            <a:endParaRPr lang="fr-FR" sz="44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F202DF-8470-4CF2-EBFF-451F0BA42C7A}"/>
              </a:ext>
            </a:extLst>
          </p:cNvPr>
          <p:cNvSpPr txBox="1"/>
          <p:nvPr/>
        </p:nvSpPr>
        <p:spPr>
          <a:xfrm>
            <a:off x="5797923" y="2040712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bg1">
                    <a:lumMod val="65000"/>
                  </a:schemeClr>
                </a:solidFill>
              </a:rPr>
              <a:t>اَلَّتي</a:t>
            </a:r>
            <a:endParaRPr lang="fr-FR" sz="4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45DFC98-11F3-6043-5D66-AB03BDD19E0E}"/>
              </a:ext>
            </a:extLst>
          </p:cNvPr>
          <p:cNvSpPr txBox="1"/>
          <p:nvPr/>
        </p:nvSpPr>
        <p:spPr>
          <a:xfrm>
            <a:off x="3627241" y="2061240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bg1">
                    <a:lumMod val="65000"/>
                  </a:schemeClr>
                </a:solidFill>
              </a:rPr>
              <a:t>اَللَّذانِ/ اَللَّذَيْنِ </a:t>
            </a:r>
            <a:endParaRPr lang="fr-FR" sz="4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FAFFD84-C4BF-9E8E-8867-7CA31E6655DF}"/>
              </a:ext>
            </a:extLst>
          </p:cNvPr>
          <p:cNvSpPr txBox="1"/>
          <p:nvPr/>
        </p:nvSpPr>
        <p:spPr>
          <a:xfrm>
            <a:off x="1243078" y="204981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bg1">
                    <a:lumMod val="65000"/>
                  </a:schemeClr>
                </a:solidFill>
              </a:rPr>
              <a:t>اَللَّتانِ/ اَللَّتَيْنِ</a:t>
            </a:r>
            <a:endParaRPr lang="fr-FR" sz="40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B02216-035A-5681-6DEC-DF677933BFCC}"/>
              </a:ext>
            </a:extLst>
          </p:cNvPr>
          <p:cNvCxnSpPr/>
          <p:nvPr/>
        </p:nvCxnSpPr>
        <p:spPr>
          <a:xfrm>
            <a:off x="5220929" y="3942736"/>
            <a:ext cx="76596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108AA58-EA15-8E3B-E434-D53D8195A62C}"/>
              </a:ext>
            </a:extLst>
          </p:cNvPr>
          <p:cNvCxnSpPr>
            <a:cxnSpLocks/>
          </p:cNvCxnSpPr>
          <p:nvPr/>
        </p:nvCxnSpPr>
        <p:spPr>
          <a:xfrm>
            <a:off x="5827419" y="3960442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FBF0789-B74E-2176-E79E-949308C9ED49}"/>
              </a:ext>
            </a:extLst>
          </p:cNvPr>
          <p:cNvSpPr txBox="1"/>
          <p:nvPr/>
        </p:nvSpPr>
        <p:spPr>
          <a:xfrm>
            <a:off x="6154993" y="4552335"/>
            <a:ext cx="1508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رَجُلٌ واحِدٌ (</a:t>
            </a:r>
            <a:r>
              <a:rPr lang="ar-MA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مُفْرَدٌ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86256143-782A-5731-6AFC-FF14B190CFDF}"/>
              </a:ext>
            </a:extLst>
          </p:cNvPr>
          <p:cNvCxnSpPr>
            <a:cxnSpLocks/>
          </p:cNvCxnSpPr>
          <p:nvPr/>
        </p:nvCxnSpPr>
        <p:spPr>
          <a:xfrm flipH="1">
            <a:off x="4812334" y="3960442"/>
            <a:ext cx="742892" cy="5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8E06E107-BFB2-8B06-ECFB-B7A2AC939EB6}"/>
              </a:ext>
            </a:extLst>
          </p:cNvPr>
          <p:cNvSpPr txBox="1"/>
          <p:nvPr/>
        </p:nvSpPr>
        <p:spPr>
          <a:xfrm>
            <a:off x="4198500" y="4542468"/>
            <a:ext cx="1508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مُذَكَّرٌ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36A285A-A064-57A0-06FD-8FF47E0759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4207" y="4256388"/>
            <a:ext cx="708612" cy="158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14446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8B2F1-271D-DEC1-204F-BD627B32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024E898-566D-707C-4CFD-4A1536A12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هذه جملة أخرى نحدد جماعة الاسم الموصول المناسب للربط بين الاسم والجملة.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6A1F98-0EFC-3F07-ECB0-34E870E63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70BF5B3-9494-8784-3BF7-FDE4122B46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0F4EC9-5D9C-25E8-1629-D4412D46A9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62AE7A-5FD5-59A2-F0FA-46A913C9DA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4A053D-EF98-C96A-C691-0ACBAB3CC3A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534590-79FD-0716-6C78-3CF6451A01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7DEB5D8-7BA9-5115-B384-CBD056BB9F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462A0F-5558-AF61-ED78-DB1AE99C98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BE52E11-AFEA-A6D7-A3D0-8085322810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BFE74B-E7AB-B26D-27BB-AFB01EFAA1E4}"/>
              </a:ext>
            </a:extLst>
          </p:cNvPr>
          <p:cNvSpPr txBox="1"/>
          <p:nvPr/>
        </p:nvSpPr>
        <p:spPr>
          <a:xfrm>
            <a:off x="1494331" y="3803738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اِفْتَخَرَتِ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ٱلْأُمُّ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شَجَّعَتْ بِنْتَها.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6CDBFF0-ED64-F250-DF82-9444C17E0B37}"/>
              </a:ext>
            </a:extLst>
          </p:cNvPr>
          <p:cNvSpPr txBox="1"/>
          <p:nvPr/>
        </p:nvSpPr>
        <p:spPr>
          <a:xfrm>
            <a:off x="7133276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DAB7BC5-2164-8D73-2C75-51FBA4F99B7B}"/>
              </a:ext>
            </a:extLst>
          </p:cNvPr>
          <p:cNvSpPr txBox="1"/>
          <p:nvPr/>
        </p:nvSpPr>
        <p:spPr>
          <a:xfrm>
            <a:off x="5797923" y="2040712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اَلَّتي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964326C-4119-C1CF-B270-BBCA3BBBC1D7}"/>
              </a:ext>
            </a:extLst>
          </p:cNvPr>
          <p:cNvSpPr txBox="1"/>
          <p:nvPr/>
        </p:nvSpPr>
        <p:spPr>
          <a:xfrm>
            <a:off x="3627241" y="2061240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اَللَّذانِ/ اَللَّذَيْنِ </a:t>
            </a:r>
            <a:endParaRPr lang="fr-FR" sz="40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07FB75-E20B-C571-0E52-CDD720888A2B}"/>
              </a:ext>
            </a:extLst>
          </p:cNvPr>
          <p:cNvSpPr txBox="1"/>
          <p:nvPr/>
        </p:nvSpPr>
        <p:spPr>
          <a:xfrm>
            <a:off x="1243078" y="204981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اَللَّتانِ/ اَللَّتَيْنِ</a:t>
            </a:r>
            <a:endParaRPr lang="fr-F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29999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5F974-2BCE-AA6D-16FD-01712B76D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3F496C9-7D67-E39D-2C4A-5F2F740F2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الخطوة الأولى؟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FA243A9-0895-C038-8499-041C8DD982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BD5142B-9B63-972D-D404-62B8929CE0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0C8F5D-C706-9DDB-6CF4-2FDB764EDC6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2D8EDB-75FC-2887-729A-FA8726D9CE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5B2E1E-2023-8BF0-F890-5E70FEB807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A3F9602-37D1-43E8-2ED3-6D11222C18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E6F2C6F-96F7-F564-363D-09D81DEBA1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90794D6-CBA8-1447-022C-ECC5370A06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FF8C87F-2FE8-EB35-20E8-F38CD9C2BF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585AB55-19BE-47CE-7521-276B7753A58C}"/>
              </a:ext>
            </a:extLst>
          </p:cNvPr>
          <p:cNvSpPr txBox="1"/>
          <p:nvPr/>
        </p:nvSpPr>
        <p:spPr>
          <a:xfrm>
            <a:off x="1494331" y="3803738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اِفْتَخَرَتِ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ٱلْأُمُّ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شَجَّعَتْ بِنْتَها.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F28DA70-6BF7-9524-3EA4-59C1E327C020}"/>
              </a:ext>
            </a:extLst>
          </p:cNvPr>
          <p:cNvSpPr txBox="1"/>
          <p:nvPr/>
        </p:nvSpPr>
        <p:spPr>
          <a:xfrm>
            <a:off x="7133276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4339867-EE8F-4A78-4EA9-2560764CD847}"/>
              </a:ext>
            </a:extLst>
          </p:cNvPr>
          <p:cNvSpPr txBox="1"/>
          <p:nvPr/>
        </p:nvSpPr>
        <p:spPr>
          <a:xfrm>
            <a:off x="5797923" y="2040712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اَلَّتي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D36B5CD-0EA3-FB6A-30E2-ECA18D749455}"/>
              </a:ext>
            </a:extLst>
          </p:cNvPr>
          <p:cNvSpPr txBox="1"/>
          <p:nvPr/>
        </p:nvSpPr>
        <p:spPr>
          <a:xfrm>
            <a:off x="3627241" y="2061240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اَللَّذانِ/ اَللَّذَيْنِ </a:t>
            </a:r>
            <a:endParaRPr lang="fr-FR" sz="40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3B8A54C-C7AF-D377-15A5-429C80E7082B}"/>
              </a:ext>
            </a:extLst>
          </p:cNvPr>
          <p:cNvSpPr txBox="1"/>
          <p:nvPr/>
        </p:nvSpPr>
        <p:spPr>
          <a:xfrm>
            <a:off x="1243078" y="204981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اَللَّتانِ/ اَللَّتَيْنِ</a:t>
            </a:r>
            <a:endParaRPr lang="fr-F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74942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A9F5C-7A85-1B77-44D6-4291AB03F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E50C06B-D5B1-DF0A-600A-0F057F81A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حددنا الاسم (الأم) السابق للاسم الموصول وحددنا عدده. ما الخطوة الموالية؟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DE34C1-6930-EAC4-3B37-651C928474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0D1597-9BE8-0D68-7055-14C721521B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549656-0C9C-5934-F750-9AF711BA43C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9DB8DE-CABE-AA53-EBA8-01EF8FA403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AA9503-779C-9E37-C71E-61E6BB9AD1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68464A-5A9B-7C3B-101C-0D1AF81669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C971D6-2303-1C56-EB5E-0B41BF11BE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6D79BE9-8F3B-8503-BDFF-2566D73D66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A244ACD-D5A4-4F69-8E88-0C39EA4CE7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170DB0-5B15-EBA3-D967-5D21F9FF4CEA}"/>
              </a:ext>
            </a:extLst>
          </p:cNvPr>
          <p:cNvSpPr txBox="1"/>
          <p:nvPr/>
        </p:nvSpPr>
        <p:spPr>
          <a:xfrm>
            <a:off x="1494331" y="3803738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اِفْتَخَرَتِ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ٱلْأُمُّ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شَجَّعَتْ بِنْتَها.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8F89F2E-DE63-5F87-474C-0D525583C292}"/>
              </a:ext>
            </a:extLst>
          </p:cNvPr>
          <p:cNvSpPr txBox="1"/>
          <p:nvPr/>
        </p:nvSpPr>
        <p:spPr>
          <a:xfrm>
            <a:off x="7133276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77EA484-97AF-98AA-7BEF-D4E85DF75601}"/>
              </a:ext>
            </a:extLst>
          </p:cNvPr>
          <p:cNvSpPr txBox="1"/>
          <p:nvPr/>
        </p:nvSpPr>
        <p:spPr>
          <a:xfrm>
            <a:off x="5797923" y="2040712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اَلَّتي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E0593E-E9AF-525C-A8D9-0E5E0F252728}"/>
              </a:ext>
            </a:extLst>
          </p:cNvPr>
          <p:cNvSpPr txBox="1"/>
          <p:nvPr/>
        </p:nvSpPr>
        <p:spPr>
          <a:xfrm>
            <a:off x="3627241" y="2061240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اَللَّذانِ/ اَللَّذَيْنِ </a:t>
            </a:r>
            <a:endParaRPr lang="fr-FR" sz="40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9C73D22-102C-DCE5-7E07-4D7F2C55189D}"/>
              </a:ext>
            </a:extLst>
          </p:cNvPr>
          <p:cNvSpPr txBox="1"/>
          <p:nvPr/>
        </p:nvSpPr>
        <p:spPr>
          <a:xfrm>
            <a:off x="1243078" y="204981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اَللَّتانِ/ اَللَّتَيْنِ</a:t>
            </a:r>
            <a:endParaRPr lang="fr-FR" sz="4000" dirty="0">
              <a:solidFill>
                <a:srgbClr val="FF0000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EC3F008-C40B-BFAB-53A0-AB3AAA60674F}"/>
              </a:ext>
            </a:extLst>
          </p:cNvPr>
          <p:cNvCxnSpPr>
            <a:cxnSpLocks/>
          </p:cNvCxnSpPr>
          <p:nvPr/>
        </p:nvCxnSpPr>
        <p:spPr>
          <a:xfrm>
            <a:off x="5299587" y="4424516"/>
            <a:ext cx="4983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6C3CB37-223E-5AEE-CA09-94FCD6FDE7D9}"/>
              </a:ext>
            </a:extLst>
          </p:cNvPr>
          <p:cNvCxnSpPr>
            <a:cxnSpLocks/>
          </p:cNvCxnSpPr>
          <p:nvPr/>
        </p:nvCxnSpPr>
        <p:spPr>
          <a:xfrm>
            <a:off x="5614424" y="4463001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F1DEF608-741B-7A3E-0117-680C57729C06}"/>
              </a:ext>
            </a:extLst>
          </p:cNvPr>
          <p:cNvSpPr txBox="1"/>
          <p:nvPr/>
        </p:nvSpPr>
        <p:spPr>
          <a:xfrm>
            <a:off x="5941998" y="5054894"/>
            <a:ext cx="1508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أُمٌّ واحِدَةٌ (</a:t>
            </a:r>
            <a:r>
              <a:rPr lang="ar-MA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مُفْرَدٌ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BAB62C1-C179-0CCD-1510-374AE168C5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4290" y="4608351"/>
            <a:ext cx="723962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4513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5A08B-6B3C-F157-3C0C-FC77B3078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09D2ABE-D7DA-739D-A711-BE05FDCF8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حددنا جنسه: اسم مؤنث. والآن بقي أن نحدد الاسم الموصول المناسب. من يقدم الجواب؟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ADADC0-5262-C210-6A2F-056B42A1F3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5964B34-EF75-DA0B-3D69-799516FBF6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A482B-E2CD-0BD6-15B4-88383740A8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7C5FB0-9E06-34A0-9839-D1B204743E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786E10-5658-0000-7F26-3648175237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3F9373-78E3-9DDB-C12F-048163B14B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D11BD8A-1978-7DFD-FF86-E5617B95E8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33B771-CBA0-4B52-0E65-CC8490DFAC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B789D12-35BA-BF5C-1914-3E349546C2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0633E6B-D4DC-C348-F10D-8F9A7F04E132}"/>
              </a:ext>
            </a:extLst>
          </p:cNvPr>
          <p:cNvSpPr txBox="1"/>
          <p:nvPr/>
        </p:nvSpPr>
        <p:spPr>
          <a:xfrm>
            <a:off x="1494331" y="3803738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اِفْتَخَرَتِ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ٱلْأُمُّ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شَجَّعَتْ بِنْتَها.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3282C-D19C-DB6F-7879-E112BDBD170A}"/>
              </a:ext>
            </a:extLst>
          </p:cNvPr>
          <p:cNvSpPr txBox="1"/>
          <p:nvPr/>
        </p:nvSpPr>
        <p:spPr>
          <a:xfrm>
            <a:off x="7133276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EFA5D72-A458-7795-85D2-5F40C50F6A40}"/>
              </a:ext>
            </a:extLst>
          </p:cNvPr>
          <p:cNvSpPr txBox="1"/>
          <p:nvPr/>
        </p:nvSpPr>
        <p:spPr>
          <a:xfrm>
            <a:off x="5797923" y="2040712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اَلَّتي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72FC9B3-1846-1595-4F63-3A2604A1C041}"/>
              </a:ext>
            </a:extLst>
          </p:cNvPr>
          <p:cNvSpPr txBox="1"/>
          <p:nvPr/>
        </p:nvSpPr>
        <p:spPr>
          <a:xfrm>
            <a:off x="3627241" y="2061240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اَللَّذانِ/ اَللَّذَيْنِ </a:t>
            </a:r>
            <a:endParaRPr lang="fr-FR" sz="40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373DC5B-DC7B-F2EB-2B21-BE65B21901FE}"/>
              </a:ext>
            </a:extLst>
          </p:cNvPr>
          <p:cNvSpPr txBox="1"/>
          <p:nvPr/>
        </p:nvSpPr>
        <p:spPr>
          <a:xfrm>
            <a:off x="1243078" y="204981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اَللَّتانِ/ اَللَّتَيْنِ</a:t>
            </a:r>
            <a:endParaRPr lang="fr-FR" sz="4000" dirty="0">
              <a:solidFill>
                <a:srgbClr val="FF0000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DBF418F-AD05-E893-8728-0D299FF2ABD8}"/>
              </a:ext>
            </a:extLst>
          </p:cNvPr>
          <p:cNvCxnSpPr>
            <a:cxnSpLocks/>
          </p:cNvCxnSpPr>
          <p:nvPr/>
        </p:nvCxnSpPr>
        <p:spPr>
          <a:xfrm>
            <a:off x="5299587" y="4424516"/>
            <a:ext cx="4983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5B5523D-3EC2-6517-4A16-CDAC30411A73}"/>
              </a:ext>
            </a:extLst>
          </p:cNvPr>
          <p:cNvCxnSpPr>
            <a:cxnSpLocks/>
          </p:cNvCxnSpPr>
          <p:nvPr/>
        </p:nvCxnSpPr>
        <p:spPr>
          <a:xfrm>
            <a:off x="5614424" y="4463001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310ED5C4-18E3-1AD6-B2C3-28400E32F110}"/>
              </a:ext>
            </a:extLst>
          </p:cNvPr>
          <p:cNvSpPr txBox="1"/>
          <p:nvPr/>
        </p:nvSpPr>
        <p:spPr>
          <a:xfrm>
            <a:off x="5941998" y="5054894"/>
            <a:ext cx="1508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أُمٌّ واحِدَةٌ (</a:t>
            </a:r>
            <a:r>
              <a:rPr lang="ar-MA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مُفْرَدٌ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26FF6C24-6893-6467-74D7-F67BF1794145}"/>
              </a:ext>
            </a:extLst>
          </p:cNvPr>
          <p:cNvCxnSpPr>
            <a:cxnSpLocks/>
          </p:cNvCxnSpPr>
          <p:nvPr/>
        </p:nvCxnSpPr>
        <p:spPr>
          <a:xfrm flipH="1">
            <a:off x="4521718" y="4472868"/>
            <a:ext cx="742892" cy="5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C98EBBCD-254C-9508-969D-CCB78CE6E630}"/>
              </a:ext>
            </a:extLst>
          </p:cNvPr>
          <p:cNvSpPr txBox="1"/>
          <p:nvPr/>
        </p:nvSpPr>
        <p:spPr>
          <a:xfrm>
            <a:off x="3907884" y="5054894"/>
            <a:ext cx="1508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مُؤَنَّثٌ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CD71625-7940-4BDA-16F2-66A30AE629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4290" y="4608351"/>
            <a:ext cx="723962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71640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35FBC-E67A-B043-9421-274D68A46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8E22049-FFFF-CC2D-51AA-270428494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نقول إذا: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441714-7383-A129-7BF9-6D796F26DC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64BAF1F-7EAD-51C6-4EAF-A42A81BCFA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D9A5BD-419B-9356-3872-4D163E8EDD9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E81C1B-3BA7-64F0-6627-E31E0D6723F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49C368-43F0-DCF6-6D3B-07BA0FFBA2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2140F47-2CDD-6C84-16D1-257D7277A0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8B443E-7774-3628-2CC1-A393D012BC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699D473-72C1-630D-3A35-06EC8BB724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249E4CC-E166-24C1-808E-39DE0114E9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DEA581D-D6C6-9281-5412-5759704A66AF}"/>
              </a:ext>
            </a:extLst>
          </p:cNvPr>
          <p:cNvSpPr txBox="1"/>
          <p:nvPr/>
        </p:nvSpPr>
        <p:spPr>
          <a:xfrm>
            <a:off x="1494331" y="3803738"/>
            <a:ext cx="6321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اِفْتَخَرَتِ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ٱلْأُمُّ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شَجَّعَتْ بِنْتَها.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84CFCB8-95C6-868B-4D35-6A1617AA976E}"/>
              </a:ext>
            </a:extLst>
          </p:cNvPr>
          <p:cNvSpPr txBox="1"/>
          <p:nvPr/>
        </p:nvSpPr>
        <p:spPr>
          <a:xfrm>
            <a:off x="7133276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bg1">
                    <a:lumMod val="65000"/>
                  </a:schemeClr>
                </a:solidFill>
              </a:rPr>
              <a:t>اَلَّذي</a:t>
            </a:r>
            <a:endParaRPr lang="fr-FR" sz="4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5ED493E-C2AF-C0DA-9628-920110BEE13F}"/>
              </a:ext>
            </a:extLst>
          </p:cNvPr>
          <p:cNvSpPr txBox="1"/>
          <p:nvPr/>
        </p:nvSpPr>
        <p:spPr>
          <a:xfrm>
            <a:off x="5797923" y="2040712"/>
            <a:ext cx="1261862" cy="851252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olidFill>
                  <a:schemeClr val="accent1">
                    <a:lumMod val="50000"/>
                  </a:schemeClr>
                </a:solidFill>
              </a:rPr>
              <a:t>اَلَّتي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4A3237F-BC79-1584-163C-B4B47F640A11}"/>
              </a:ext>
            </a:extLst>
          </p:cNvPr>
          <p:cNvSpPr txBox="1"/>
          <p:nvPr/>
        </p:nvSpPr>
        <p:spPr>
          <a:xfrm>
            <a:off x="3627241" y="2061240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bg1">
                    <a:lumMod val="65000"/>
                  </a:schemeClr>
                </a:solidFill>
              </a:rPr>
              <a:t>اَللَّذانِ/ اَللَّذَيْنِ </a:t>
            </a:r>
            <a:endParaRPr lang="fr-FR" sz="4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629673E-5B0D-9D18-7DFD-B4596EF3CA36}"/>
              </a:ext>
            </a:extLst>
          </p:cNvPr>
          <p:cNvSpPr txBox="1"/>
          <p:nvPr/>
        </p:nvSpPr>
        <p:spPr>
          <a:xfrm>
            <a:off x="1243078" y="204981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bg1">
                    <a:lumMod val="65000"/>
                  </a:schemeClr>
                </a:solidFill>
              </a:rPr>
              <a:t>اَللَّتانِ/ اَللَّتَيْنِ</a:t>
            </a:r>
            <a:endParaRPr lang="fr-FR" sz="40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D2B2E03-C227-8AF8-8CAF-C7F8AB48DD67}"/>
              </a:ext>
            </a:extLst>
          </p:cNvPr>
          <p:cNvCxnSpPr>
            <a:cxnSpLocks/>
          </p:cNvCxnSpPr>
          <p:nvPr/>
        </p:nvCxnSpPr>
        <p:spPr>
          <a:xfrm>
            <a:off x="5116088" y="4423707"/>
            <a:ext cx="4983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7F56C30A-84D3-5738-CCE8-59130B58C97D}"/>
              </a:ext>
            </a:extLst>
          </p:cNvPr>
          <p:cNvCxnSpPr>
            <a:cxnSpLocks/>
          </p:cNvCxnSpPr>
          <p:nvPr/>
        </p:nvCxnSpPr>
        <p:spPr>
          <a:xfrm>
            <a:off x="5614424" y="4463001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5CF0D707-43EB-4F1C-3B27-202E04BCDDC3}"/>
              </a:ext>
            </a:extLst>
          </p:cNvPr>
          <p:cNvSpPr txBox="1"/>
          <p:nvPr/>
        </p:nvSpPr>
        <p:spPr>
          <a:xfrm>
            <a:off x="5941998" y="5054894"/>
            <a:ext cx="1508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أُمٌّ واحِدَةٌ (</a:t>
            </a:r>
            <a:r>
              <a:rPr lang="ar-MA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مُفْرَدٌ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DF2DD3D0-5D15-CC72-19E4-E014E8D2010E}"/>
              </a:ext>
            </a:extLst>
          </p:cNvPr>
          <p:cNvCxnSpPr>
            <a:cxnSpLocks/>
          </p:cNvCxnSpPr>
          <p:nvPr/>
        </p:nvCxnSpPr>
        <p:spPr>
          <a:xfrm flipH="1">
            <a:off x="4521718" y="4472868"/>
            <a:ext cx="742892" cy="5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076F5479-B9EA-AA58-56AA-D23E87F30744}"/>
              </a:ext>
            </a:extLst>
          </p:cNvPr>
          <p:cNvSpPr txBox="1"/>
          <p:nvPr/>
        </p:nvSpPr>
        <p:spPr>
          <a:xfrm>
            <a:off x="3907884" y="5054894"/>
            <a:ext cx="1508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مُؤَنَّثٌ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8092B17-9E57-B316-6DAC-68BE43309E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4290" y="4608351"/>
            <a:ext cx="723962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9306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9135F-50F8-461D-7CA3-926572D08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6751BEA-4C0F-9222-E45F-D3EA9F74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كيف نوظف ونكتب الأسماء الموصولة.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246A22-1CC6-B324-5130-0609914AD2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25506E-E54C-05D6-6B61-2ED1117AD7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37E5E0-46E8-B974-FD3E-8FE0DAC5E1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F0C116-A677-735E-4900-D1BCE7D53F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FC0164-5040-4A05-8F80-E3BF31841B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0A5B223-FFA5-9E7F-93F1-46AFA61E29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B84A0C7-8749-6E71-0BCF-F76DF712AA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C3DAD48-D959-B6CA-FF3C-72EFA60AB2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09ABB84-2078-4BBB-E8CE-8A07F65D7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C0E1A44-98D6-118E-AA86-5DFDEF7D3C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3290" y="2448909"/>
            <a:ext cx="6840000" cy="355799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94AA525-6FAA-0631-9103-5D21CC433AB6}"/>
              </a:ext>
            </a:extLst>
          </p:cNvPr>
          <p:cNvSpPr txBox="1"/>
          <p:nvPr/>
        </p:nvSpPr>
        <p:spPr>
          <a:xfrm>
            <a:off x="1258529" y="4302995"/>
            <a:ext cx="1740310" cy="4426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اَللَّذانِ/ اَللَّذَيْنِ </a:t>
            </a:r>
            <a:endParaRPr lang="fr-F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94197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1034405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BC6BE-CDC8-5163-2D70-67C8345BD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AB617A3-0A48-AEB1-78C7-64AACDEA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على ألواحكم، اكتبوا الاسم الموصول المناسب.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E560F3-E086-84CB-EEC0-AB4C9ADF10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2CAA57-9704-1B31-A72B-78FDFD1FE4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B6721F-108A-4756-40E3-B0F7B05198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561F46-1368-E594-5293-FC68B5FBF8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3CD1A8-E865-F3FC-84A8-F0F1FBB5E2B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370BE83-B150-CC10-EACD-4344B03433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A01958-ECE5-5D49-3A8D-C43322840A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F6AEEA3-1C47-A7E3-7237-A61D8A9DED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C229FE-9B58-ECC4-1786-70D330A1D5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63959FD-B496-489E-BE29-718C25733199}"/>
              </a:ext>
            </a:extLst>
          </p:cNvPr>
          <p:cNvSpPr txBox="1"/>
          <p:nvPr/>
        </p:nvSpPr>
        <p:spPr>
          <a:xfrm>
            <a:off x="1494331" y="3803738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اِفْتَخَرَتِ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ٱلْأُمّانِ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شَجَّعَتا بِنْتَها.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4E6189A-8E38-5FBE-39F7-AF68E89FF7B4}"/>
              </a:ext>
            </a:extLst>
          </p:cNvPr>
          <p:cNvSpPr txBox="1"/>
          <p:nvPr/>
        </p:nvSpPr>
        <p:spPr>
          <a:xfrm>
            <a:off x="7133276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F9C2162-2D97-5938-4F49-D279E121E76D}"/>
              </a:ext>
            </a:extLst>
          </p:cNvPr>
          <p:cNvSpPr txBox="1"/>
          <p:nvPr/>
        </p:nvSpPr>
        <p:spPr>
          <a:xfrm>
            <a:off x="5797923" y="2040712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اَلَّتي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2EB587C-4CDC-C964-E468-27DF616E7467}"/>
              </a:ext>
            </a:extLst>
          </p:cNvPr>
          <p:cNvSpPr txBox="1"/>
          <p:nvPr/>
        </p:nvSpPr>
        <p:spPr>
          <a:xfrm>
            <a:off x="3627241" y="2061240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اَللَّذانِ/ اَللَّذَيْنِ </a:t>
            </a:r>
            <a:endParaRPr lang="fr-FR" sz="40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9CD1230-0A60-6DC9-2565-AE298FDFE514}"/>
              </a:ext>
            </a:extLst>
          </p:cNvPr>
          <p:cNvSpPr txBox="1"/>
          <p:nvPr/>
        </p:nvSpPr>
        <p:spPr>
          <a:xfrm>
            <a:off x="1243078" y="204981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اَللَّتانِ/ اَللَّتَيْنِ</a:t>
            </a:r>
            <a:endParaRPr lang="fr-FR" sz="4000" dirty="0">
              <a:solidFill>
                <a:srgbClr val="FF0000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C46690A-C09F-04C1-9588-1B0A38652492}"/>
              </a:ext>
            </a:extLst>
          </p:cNvPr>
          <p:cNvCxnSpPr>
            <a:cxnSpLocks/>
          </p:cNvCxnSpPr>
          <p:nvPr/>
        </p:nvCxnSpPr>
        <p:spPr>
          <a:xfrm>
            <a:off x="5299587" y="4424516"/>
            <a:ext cx="4983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23078F4-95D0-D21E-966E-D8A2C57AFF97}"/>
              </a:ext>
            </a:extLst>
          </p:cNvPr>
          <p:cNvCxnSpPr>
            <a:cxnSpLocks/>
          </p:cNvCxnSpPr>
          <p:nvPr/>
        </p:nvCxnSpPr>
        <p:spPr>
          <a:xfrm>
            <a:off x="5614424" y="4463001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684D510B-BAFB-FEF2-247D-B64464E4BDDD}"/>
              </a:ext>
            </a:extLst>
          </p:cNvPr>
          <p:cNvSpPr txBox="1"/>
          <p:nvPr/>
        </p:nvSpPr>
        <p:spPr>
          <a:xfrm>
            <a:off x="5797924" y="5054894"/>
            <a:ext cx="1652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اِثْنَتانِ(</a:t>
            </a:r>
            <a:r>
              <a:rPr lang="ar-MA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مُثَنّى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69BE1D7-EC38-0404-C0C3-24EF5509EB7B}"/>
              </a:ext>
            </a:extLst>
          </p:cNvPr>
          <p:cNvCxnSpPr>
            <a:cxnSpLocks/>
          </p:cNvCxnSpPr>
          <p:nvPr/>
        </p:nvCxnSpPr>
        <p:spPr>
          <a:xfrm flipH="1">
            <a:off x="4521718" y="4472868"/>
            <a:ext cx="742892" cy="5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48BA04B7-9A78-2227-F75F-7717A365E6F4}"/>
              </a:ext>
            </a:extLst>
          </p:cNvPr>
          <p:cNvSpPr txBox="1"/>
          <p:nvPr/>
        </p:nvSpPr>
        <p:spPr>
          <a:xfrm>
            <a:off x="3907884" y="5054894"/>
            <a:ext cx="1508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مُؤَنَّثٌ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9398A4-8E8C-232A-656F-B1F3624217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4290" y="4608351"/>
            <a:ext cx="723962" cy="149364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0D9ED4D-D795-0699-F14A-D242D841C0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5981" y="4608351"/>
            <a:ext cx="723962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2354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41388-9A44-96A1-F7DD-F8E5B17F7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89740-895A-DFD3-5376-BF8353B9C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A41BF8-5D4A-BAA1-F8BF-C7AADBAD44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43080B-1C5E-50D0-4DB2-AA6F6D9664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884CB0-53F6-F676-1872-B723908C02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70FF19-4C2F-416B-9624-BC6C91D5C2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D94DC0-4E3C-817F-2D90-939E40A96CE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39E7C8-6885-77D1-D8DF-A9619C2A523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EF38D7-2400-13A4-55DB-2853E17CC84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7C1916D-FAB9-AE22-3D4F-2E33CA6A552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E6D72FF-BDA7-E0F3-BC54-283AB75573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Google Shape;702;p155">
            <a:extLst>
              <a:ext uri="{FF2B5EF4-FFF2-40B4-BE49-F238E27FC236}">
                <a16:creationId xmlns:a16="http://schemas.microsoft.com/office/drawing/2014/main" id="{F7B4FB41-548B-7FD1-FB29-39D020C9D0B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602409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B490F-DC7B-233E-7A67-AAF0AE759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FEE84FD-0C61-6490-6CCB-FA3158DB7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234274-9A71-A014-45DA-BEC8CA66E9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63AFC01-17A1-79D5-74B2-16CF3C1FC3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C6F336-C72E-BFC8-99E3-1F3BF85C526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5FFE50-C1A9-3A46-8645-A2AE72019E7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741F00-311C-E049-0271-35F49D5A3E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5B282B9-0708-707E-1E65-C08AAEDC04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0A6748-8031-47F0-E4CC-CCF3704BF2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CAC0093-5541-A735-3A5E-72195488D9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D31B4B6-01B4-0382-2FCD-088D7D8A28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6129E7D-62CF-B7EA-F4BC-73FA62D875AD}"/>
              </a:ext>
            </a:extLst>
          </p:cNvPr>
          <p:cNvSpPr txBox="1"/>
          <p:nvPr/>
        </p:nvSpPr>
        <p:spPr>
          <a:xfrm>
            <a:off x="1494331" y="3803738"/>
            <a:ext cx="6321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اِفْتَخَرَتِ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ٱلْأُمّانِ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ٱللَّتانِ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شَجَّعَتا بِنْتَها.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20B5F15-6FEF-871B-4F95-928B7E6B90B2}"/>
              </a:ext>
            </a:extLst>
          </p:cNvPr>
          <p:cNvSpPr txBox="1"/>
          <p:nvPr/>
        </p:nvSpPr>
        <p:spPr>
          <a:xfrm>
            <a:off x="7133276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bg1">
                    <a:lumMod val="75000"/>
                  </a:schemeClr>
                </a:solidFill>
              </a:rPr>
              <a:t>اَلَّذي</a:t>
            </a:r>
            <a:endParaRPr lang="fr-FR" sz="4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07F6793-AE1F-9B60-D163-53D7DDC64D59}"/>
              </a:ext>
            </a:extLst>
          </p:cNvPr>
          <p:cNvSpPr txBox="1"/>
          <p:nvPr/>
        </p:nvSpPr>
        <p:spPr>
          <a:xfrm>
            <a:off x="5797923" y="2040712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bg1">
                    <a:lumMod val="75000"/>
                  </a:schemeClr>
                </a:solidFill>
              </a:rPr>
              <a:t>اَلَّتي</a:t>
            </a:r>
            <a:endParaRPr lang="fr-FR" sz="4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0B7A2D5-F5D3-F889-3652-6EA6A819057A}"/>
              </a:ext>
            </a:extLst>
          </p:cNvPr>
          <p:cNvSpPr txBox="1"/>
          <p:nvPr/>
        </p:nvSpPr>
        <p:spPr>
          <a:xfrm>
            <a:off x="3627241" y="2061240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bg1">
                    <a:lumMod val="75000"/>
                  </a:schemeClr>
                </a:solidFill>
              </a:rPr>
              <a:t>اَللَّذانِ/ اَللَّذَيْنِ </a:t>
            </a:r>
            <a:endParaRPr lang="fr-FR" sz="4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4E7DCCF-D4A0-F3A5-C2E8-4D064B177E8C}"/>
              </a:ext>
            </a:extLst>
          </p:cNvPr>
          <p:cNvSpPr txBox="1"/>
          <p:nvPr/>
        </p:nvSpPr>
        <p:spPr>
          <a:xfrm>
            <a:off x="1243078" y="204981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اَللَّتانِ/ اَللَّتَيْنِ</a:t>
            </a:r>
            <a:endParaRPr lang="fr-FR" sz="4000" dirty="0">
              <a:solidFill>
                <a:srgbClr val="FF0000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0D0D848-9C14-D930-9002-0A1E9EE4AA89}"/>
              </a:ext>
            </a:extLst>
          </p:cNvPr>
          <p:cNvCxnSpPr>
            <a:cxnSpLocks/>
          </p:cNvCxnSpPr>
          <p:nvPr/>
        </p:nvCxnSpPr>
        <p:spPr>
          <a:xfrm>
            <a:off x="5299587" y="4424516"/>
            <a:ext cx="4983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8BAFCEA-49BC-BF1E-20B8-1DE607311878}"/>
              </a:ext>
            </a:extLst>
          </p:cNvPr>
          <p:cNvCxnSpPr>
            <a:cxnSpLocks/>
          </p:cNvCxnSpPr>
          <p:nvPr/>
        </p:nvCxnSpPr>
        <p:spPr>
          <a:xfrm>
            <a:off x="5614424" y="4463001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5D832ED4-CAF1-B31A-1448-07160FEA16ED}"/>
              </a:ext>
            </a:extLst>
          </p:cNvPr>
          <p:cNvSpPr txBox="1"/>
          <p:nvPr/>
        </p:nvSpPr>
        <p:spPr>
          <a:xfrm>
            <a:off x="5797924" y="5054894"/>
            <a:ext cx="1652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اِثْنَتانِ(</a:t>
            </a:r>
            <a:r>
              <a:rPr lang="ar-MA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مُثَنّى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0444D09-424E-D642-5259-ED48F502DF1C}"/>
              </a:ext>
            </a:extLst>
          </p:cNvPr>
          <p:cNvCxnSpPr>
            <a:cxnSpLocks/>
          </p:cNvCxnSpPr>
          <p:nvPr/>
        </p:nvCxnSpPr>
        <p:spPr>
          <a:xfrm flipH="1">
            <a:off x="4521718" y="4472868"/>
            <a:ext cx="742892" cy="5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065CE2E1-2738-280F-CE2E-A41D66BD4B98}"/>
              </a:ext>
            </a:extLst>
          </p:cNvPr>
          <p:cNvSpPr txBox="1"/>
          <p:nvPr/>
        </p:nvSpPr>
        <p:spPr>
          <a:xfrm>
            <a:off x="3907884" y="5054894"/>
            <a:ext cx="1508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مُؤَنَّثٌ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253ECCB-3C8E-E542-E398-F87F0F9D1D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4290" y="4608351"/>
            <a:ext cx="723962" cy="149364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3DDC508-65BF-7F7E-5C25-E866C438B3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5981" y="4608351"/>
            <a:ext cx="723962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4023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817F3-43B2-233C-56ED-EEB7C4E8D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6D2D756-3BE6-85A9-7EA9-510B7A813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هذه جملة أخرى. اكتبوا الاسم الموصول المناسب.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0FAE8F-C0AB-8678-9C42-B6E28D7BB5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C94822-FE3D-93D6-7911-372BAB8F71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831803-75A6-6856-FBC2-1B4E21E2CE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DFA30C-599A-1D39-45D9-3BD7183F7D6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95C6F3-D101-71CB-3A4B-75672DC6D23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5A621E-9F21-D5C0-1E2C-FB2C1F24B4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CEC7FBC-2488-2757-B6F0-69B6E8A35A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05AEECA-02C2-3A4C-4101-BFB111C603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1B8F82D-4768-BE74-9FAD-649DC81430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52E7F79-313F-8AC6-D1C7-9A03E226DF4E}"/>
              </a:ext>
            </a:extLst>
          </p:cNvPr>
          <p:cNvSpPr txBox="1"/>
          <p:nvPr/>
        </p:nvSpPr>
        <p:spPr>
          <a:xfrm>
            <a:off x="7133276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اَلَّذي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4D9AC84-E172-A3B5-E72A-1BB8098B76B3}"/>
              </a:ext>
            </a:extLst>
          </p:cNvPr>
          <p:cNvSpPr txBox="1"/>
          <p:nvPr/>
        </p:nvSpPr>
        <p:spPr>
          <a:xfrm>
            <a:off x="5797923" y="2040712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اَلَّتي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4EE376-2EE2-5FA4-A58A-B872420B1CBE}"/>
              </a:ext>
            </a:extLst>
          </p:cNvPr>
          <p:cNvSpPr txBox="1"/>
          <p:nvPr/>
        </p:nvSpPr>
        <p:spPr>
          <a:xfrm>
            <a:off x="3627241" y="2061240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اَللَّذانِ/ اَللَّذَيْنِ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99836AF-27B4-38A4-0AD4-0A17167E5B2C}"/>
              </a:ext>
            </a:extLst>
          </p:cNvPr>
          <p:cNvSpPr txBox="1"/>
          <p:nvPr/>
        </p:nvSpPr>
        <p:spPr>
          <a:xfrm>
            <a:off x="1243078" y="204981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اَللَّتانِ/ اَللَّتَيْنِ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35A118D-8F02-41B1-AA94-97905D549FFF}"/>
              </a:ext>
            </a:extLst>
          </p:cNvPr>
          <p:cNvCxnSpPr>
            <a:cxnSpLocks/>
          </p:cNvCxnSpPr>
          <p:nvPr/>
        </p:nvCxnSpPr>
        <p:spPr>
          <a:xfrm>
            <a:off x="5102942" y="4145465"/>
            <a:ext cx="82473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6FF1A66-9B0E-C349-64FC-AB9DA3E49FA2}"/>
              </a:ext>
            </a:extLst>
          </p:cNvPr>
          <p:cNvSpPr txBox="1"/>
          <p:nvPr/>
        </p:nvSpPr>
        <p:spPr>
          <a:xfrm>
            <a:off x="1329347" y="3496572"/>
            <a:ext cx="6321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ٱلرَّجُلانِ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يَحْرُسُ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7F0E227-AFAD-FEFC-C3DB-610E6B517A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9530" y="4248612"/>
            <a:ext cx="708612" cy="1584424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BD6681-5801-2F02-A317-CDBF8C425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612" y="4248612"/>
            <a:ext cx="708612" cy="158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5712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4D44A-0CEA-3C40-EC27-306AB042F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1853F8-5A05-2232-E128-2CDD6C7A4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147B82F-9CA1-DD4D-DA1E-530783ECA4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6BAD47-08C4-99D2-B923-B0E5D5B48E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63555C-59C8-7733-8AB2-92E09783F7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A4B19F-80B7-3D7E-9FEB-30F160FF18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FD52B1F-77C0-28F6-6627-08BAB8B787F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69234B-6991-6556-0D79-7544031010C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6D95797-94D8-3743-E171-572239B82D2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23775D-793D-0ADE-9954-25FB0CD6A68F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7B7213E-2AEE-B480-0838-8B59500849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Google Shape;702;p155">
            <a:extLst>
              <a:ext uri="{FF2B5EF4-FFF2-40B4-BE49-F238E27FC236}">
                <a16:creationId xmlns:a16="http://schemas.microsoft.com/office/drawing/2014/main" id="{52103079-5207-B84A-7757-83E162F747D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448304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1065C-ED6E-A1CA-2C7B-CECF3BF73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1E78877-F198-4F80-ED62-100235DC1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F6B892-F972-2C59-B4C5-60FB68C8F0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AA4C5F9-784B-ECE7-A9D2-7F1E48CB88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5584D2-09DD-2DD0-BE80-4D379610D5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0C85A0-4BE4-5385-9495-6E9A790E9FE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A29888-38CC-E8B0-4E89-E7962043252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2AB352B-AA04-5642-21CA-8618767D7A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4CA4C0-6B2A-8362-6164-70D1B12C31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D20DF01-CBF4-1A32-895D-56249CDCB2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39FDD6A-1093-304C-B65F-E03AE55FCC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9FEA660-CD3D-9611-5737-2D51B841B0E7}"/>
              </a:ext>
            </a:extLst>
          </p:cNvPr>
          <p:cNvSpPr txBox="1"/>
          <p:nvPr/>
        </p:nvSpPr>
        <p:spPr>
          <a:xfrm>
            <a:off x="7133276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اَلَّذي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EEA8E3C-8A1D-D3CB-BB6C-9315F35B49B1}"/>
              </a:ext>
            </a:extLst>
          </p:cNvPr>
          <p:cNvSpPr txBox="1"/>
          <p:nvPr/>
        </p:nvSpPr>
        <p:spPr>
          <a:xfrm>
            <a:off x="5797923" y="2040712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اَلَّتي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80E692A-93DB-C36B-381B-19F5AF1F283D}"/>
              </a:ext>
            </a:extLst>
          </p:cNvPr>
          <p:cNvSpPr txBox="1"/>
          <p:nvPr/>
        </p:nvSpPr>
        <p:spPr>
          <a:xfrm>
            <a:off x="3627241" y="2061240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اَللَّذانِ/ اَللَّذَيْنِ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060B32A-4BD3-AD66-FA3C-FE1BE832133D}"/>
              </a:ext>
            </a:extLst>
          </p:cNvPr>
          <p:cNvSpPr txBox="1"/>
          <p:nvPr/>
        </p:nvSpPr>
        <p:spPr>
          <a:xfrm>
            <a:off x="1243078" y="204981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اَللَّتانِ/ اَللَّتَيْنِ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01A922D-4520-7AF7-7478-ABAB5AB0C330}"/>
              </a:ext>
            </a:extLst>
          </p:cNvPr>
          <p:cNvCxnSpPr>
            <a:cxnSpLocks/>
          </p:cNvCxnSpPr>
          <p:nvPr/>
        </p:nvCxnSpPr>
        <p:spPr>
          <a:xfrm>
            <a:off x="5093713" y="4135633"/>
            <a:ext cx="98227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F257680D-31CB-0DB0-58BB-6D7FA282E820}"/>
              </a:ext>
            </a:extLst>
          </p:cNvPr>
          <p:cNvSpPr txBox="1"/>
          <p:nvPr/>
        </p:nvSpPr>
        <p:spPr>
          <a:xfrm>
            <a:off x="1329347" y="3496572"/>
            <a:ext cx="6321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ٱلرَّجُلانِ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ٱللَّذانِ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يَحْرُسُ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E685390-1637-159D-03B6-FEE335179DD3}"/>
              </a:ext>
            </a:extLst>
          </p:cNvPr>
          <p:cNvCxnSpPr>
            <a:cxnSpLocks/>
          </p:cNvCxnSpPr>
          <p:nvPr/>
        </p:nvCxnSpPr>
        <p:spPr>
          <a:xfrm>
            <a:off x="5814872" y="4135633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FDA7D6AD-8C91-5282-893F-B6A7EDF48A85}"/>
              </a:ext>
            </a:extLst>
          </p:cNvPr>
          <p:cNvSpPr txBox="1"/>
          <p:nvPr/>
        </p:nvSpPr>
        <p:spPr>
          <a:xfrm>
            <a:off x="5879152" y="4770272"/>
            <a:ext cx="1727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اِثْنانِ (</a:t>
            </a:r>
            <a:r>
              <a:rPr lang="ar-MA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مُثَنّى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657EDE0F-22C1-C35E-669B-B7E7F0740790}"/>
              </a:ext>
            </a:extLst>
          </p:cNvPr>
          <p:cNvCxnSpPr>
            <a:cxnSpLocks/>
          </p:cNvCxnSpPr>
          <p:nvPr/>
        </p:nvCxnSpPr>
        <p:spPr>
          <a:xfrm flipH="1">
            <a:off x="4799787" y="4135633"/>
            <a:ext cx="742892" cy="5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7A691213-275A-B4B8-966C-DD916D15257D}"/>
              </a:ext>
            </a:extLst>
          </p:cNvPr>
          <p:cNvSpPr txBox="1"/>
          <p:nvPr/>
        </p:nvSpPr>
        <p:spPr>
          <a:xfrm>
            <a:off x="4185953" y="4717659"/>
            <a:ext cx="1508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مُذَكَّرٌ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A429ACFF-2EAE-3E0B-41F9-03CC35D52D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9530" y="4248612"/>
            <a:ext cx="708612" cy="1584424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C92B0F1-34E3-65DE-86EF-5B17D965EB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612" y="4248612"/>
            <a:ext cx="708612" cy="158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663715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F939F-7C62-C587-4E62-E79862367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E6A7A69-4A20-B81B-B08D-3EDDE7230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لرسم الأسماء الموصولة.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F51E1B-A445-82FF-EA29-0B6A25EFB2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9C64836-225C-A5A0-3C84-A15DC3C308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6AD75E-AEC1-A79C-C321-8B3A189D4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EC1473-0A5B-1AAF-FB01-EFF138739CB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34F2DB-6F90-8080-AED3-E43C2C0C28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5ACE3EE-5FBE-2891-99A3-860700D124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D89B16-99FD-AB27-EAAF-82F61F46DA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F7A1FD4-C2AD-011D-3A1C-5E42B1EB9A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19BCF7-B470-EEFF-9020-16862E6366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8E21BBC-F442-C436-BA36-4A311E2F75B2}"/>
              </a:ext>
            </a:extLst>
          </p:cNvPr>
          <p:cNvSpPr txBox="1"/>
          <p:nvPr/>
        </p:nvSpPr>
        <p:spPr>
          <a:xfrm>
            <a:off x="7112387" y="2072546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840AD8-07CD-7638-4F42-70DC6E24C6AE}"/>
              </a:ext>
            </a:extLst>
          </p:cNvPr>
          <p:cNvSpPr txBox="1"/>
          <p:nvPr/>
        </p:nvSpPr>
        <p:spPr>
          <a:xfrm>
            <a:off x="5684087" y="2072546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34779BF-8DB2-A5CC-BE56-4EC8FD8E3433}"/>
              </a:ext>
            </a:extLst>
          </p:cNvPr>
          <p:cNvSpPr txBox="1"/>
          <p:nvPr/>
        </p:nvSpPr>
        <p:spPr>
          <a:xfrm>
            <a:off x="6101537" y="3560240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َذانِ/ 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ذَيْنِ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16B5783-21A1-AA8F-2D7F-94A31FA72FAA}"/>
              </a:ext>
            </a:extLst>
          </p:cNvPr>
          <p:cNvSpPr txBox="1"/>
          <p:nvPr/>
        </p:nvSpPr>
        <p:spPr>
          <a:xfrm>
            <a:off x="6101537" y="447993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تانِ/ 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َتَيْنِ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9783BFC-9DA8-4B50-A763-D9C370160C8A}"/>
              </a:ext>
            </a:extLst>
          </p:cNvPr>
          <p:cNvSpPr txBox="1"/>
          <p:nvPr/>
        </p:nvSpPr>
        <p:spPr>
          <a:xfrm>
            <a:off x="550991" y="2072546"/>
            <a:ext cx="4639567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تُرْسَمُ بِلامٍ واحِدَةٍ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972042-23DF-FCB0-45E7-0C619F38B88C}"/>
              </a:ext>
            </a:extLst>
          </p:cNvPr>
          <p:cNvSpPr txBox="1"/>
          <p:nvPr/>
        </p:nvSpPr>
        <p:spPr>
          <a:xfrm>
            <a:off x="550991" y="3951814"/>
            <a:ext cx="4639567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تُرْسَمُ بِلامَيْنِ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8" name="Accolade ouvrante 7">
            <a:extLst>
              <a:ext uri="{FF2B5EF4-FFF2-40B4-BE49-F238E27FC236}">
                <a16:creationId xmlns:a16="http://schemas.microsoft.com/office/drawing/2014/main" id="{F28101C7-9212-6EFB-01A3-6181A736B57E}"/>
              </a:ext>
            </a:extLst>
          </p:cNvPr>
          <p:cNvSpPr/>
          <p:nvPr/>
        </p:nvSpPr>
        <p:spPr>
          <a:xfrm>
            <a:off x="5270090" y="3560240"/>
            <a:ext cx="527833" cy="1582031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74DF858D-ED0E-00E4-F340-22FC13677B29}"/>
              </a:ext>
            </a:extLst>
          </p:cNvPr>
          <p:cNvSpPr/>
          <p:nvPr/>
        </p:nvSpPr>
        <p:spPr>
          <a:xfrm>
            <a:off x="5230324" y="2335443"/>
            <a:ext cx="413997" cy="32446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4534414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3A674-FB59-26CE-BABB-455AF8E5C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A5844E1-ACED-C79A-994B-EE99273D9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133. من يقرأ تعليمة النشاط "أنجز مع زملائي"؟ من يقرأ المثال؟ ما المطلوب؟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1A1860-C1FF-782A-BC68-B9918678F3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B018D8-0DC4-7388-3E11-B5F786B041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813C07-C116-8698-DB4D-4CA6F5D4D5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FDD780-F2C3-238E-3746-BC64132390B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916DBB-FE1C-2B2B-8AE0-3686D8629E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498D52-484C-D937-D24C-2F45AB6B23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B764D6-35ED-6EB1-4193-8D4FD49C54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4CB6BF-266A-9C93-4E0B-7B59DEA432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595C4A-120D-9C48-82CA-11710B25DD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684C38-2302-176B-7554-810D39BB58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8034" y="1925503"/>
            <a:ext cx="2751107" cy="39836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0DAAB35-0EFE-E07A-D51E-88E8C1B8761F}"/>
              </a:ext>
            </a:extLst>
          </p:cNvPr>
          <p:cNvSpPr/>
          <p:nvPr/>
        </p:nvSpPr>
        <p:spPr>
          <a:xfrm>
            <a:off x="3148034" y="3660012"/>
            <a:ext cx="2741037" cy="10299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68020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26C5D-D011-9881-256D-95017CB23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723C8B8-052A-4C44-ED57-3BD883530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 بشكل فردي. (دقيقتان)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5B9C8A-BA23-15D8-359B-C38C9FAD20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B4474A-56F0-61D1-6587-BED22C7102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88402E-CAF3-98F7-E858-C64E07273B9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71C24F-5A35-9A35-E090-D5C80B692BC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244EAA-26ED-8C53-FA60-C38CD453D2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5F8537-42B1-0960-52D6-7B502667EE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4FB1887-4068-C3BA-2709-82C058F25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A35A904-2DE5-C5D3-29A2-DF11D475C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216DF51-E987-8D0A-08E6-85F64A18B5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2A1832-4D77-5BEC-35EE-82D6D3098A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8034" y="1925503"/>
            <a:ext cx="2751107" cy="39836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3579451-DCD9-D842-531E-16B85612F37D}"/>
              </a:ext>
            </a:extLst>
          </p:cNvPr>
          <p:cNvSpPr/>
          <p:nvPr/>
        </p:nvSpPr>
        <p:spPr>
          <a:xfrm>
            <a:off x="3148034" y="3660012"/>
            <a:ext cx="2741037" cy="10299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0189772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578A0-DD44-782A-924F-95F1A44A0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3D4243-1D07-267D-3BA1-167FB33BB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وضح لزميلك كيف توصلت إلى الأجوبة. دقيقة واحدة</a:t>
            </a:r>
            <a:endParaRPr lang="fr-FR" sz="2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DFC6B1-7773-668B-05E8-3DFFEDEBFC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C9AECE-18F2-08CB-C562-1F30D57A22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45AC79-D6FC-693D-EDAE-A6E159236F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85C8D3-3E49-820A-E940-CC24DA34BC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859FE33-CCC0-EC6A-143F-23D01F3E02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D636FC-DA30-4BB1-FF6C-94A8956D4A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1CE4D35-2309-DF26-9355-1AEA0158D7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0D2DE05-1F39-CFB6-A2EE-4B5CEA7B9E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B95934B-93C0-CA64-9F6C-EC37959D97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AC640B-6090-8AF2-9E3C-D6CC77EA43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8034" y="1925503"/>
            <a:ext cx="2751107" cy="39836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13169C0-EA5F-7402-1D90-2D2135913DBE}"/>
              </a:ext>
            </a:extLst>
          </p:cNvPr>
          <p:cNvSpPr/>
          <p:nvPr/>
        </p:nvSpPr>
        <p:spPr>
          <a:xfrm>
            <a:off x="3148034" y="3660012"/>
            <a:ext cx="2741037" cy="10299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431588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19DC3-A1D1-60B6-9CA9-7285A1CEA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ACF965-D3A3-88F5-FBC3-6A43AD652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4909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 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سأعين من يمر ليكتب الاسم الموصول بشكل صحيح.      </a:t>
            </a:r>
            <a:r>
              <a:rPr lang="ar-MA" sz="2400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-هل أنتم متفقون؟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3ADEFE-15D6-2998-1AB3-1464BCD9AB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A76C261-F7B9-9D7E-A690-0BCC0AD4A4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EC2AB8-20A1-F374-453D-F3B1D90F45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224974-7A09-B70E-4010-3A40E67EF38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50B1B5-CD01-4EA8-3BDB-344699F124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088C36D-1E01-9333-9F1A-18867B845F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DF9EFF-2DBD-F2BF-C8EB-A973576B91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5C870E-A0D2-8AD2-2E6B-A307A4200B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75B9C2-B451-9148-C053-D1B625280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B06AE5-9FE9-CFB7-89D8-0124E66581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058" y="2129544"/>
            <a:ext cx="7249096" cy="341309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34506361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A6FB3-CCA8-EC8C-E28A-5FD86FCAD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AB0767-304B-4B42-4455-DACDD707F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لاحظتم أن (التي – الذي) بلام واحدة.               -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D16488-5ED2-5335-1F6B-94EF4E612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972B8A8-B6DB-F635-6594-E5609DCEF9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C193E1-258E-0962-978C-74E20F731B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6D3860-C52B-0962-84F4-84DF5DB61FD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6C0FEF-FD07-F2AB-433C-14E8E4DD12E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387EA08-10EE-ADB4-FDAB-D505874586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55C2050-2A91-0441-391F-3887BB94C5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D8DCF52-7FBB-AD0D-F784-6F4CDB89A7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F58ED20-9DFE-0385-7480-9BB72EA87F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B0526F-C0CD-C593-7685-8DDA83E746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058" y="2129544"/>
            <a:ext cx="7249096" cy="341309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4D70356-4D8C-FF09-D5F5-DAE89B7A2DA5}"/>
              </a:ext>
            </a:extLst>
          </p:cNvPr>
          <p:cNvSpPr txBox="1"/>
          <p:nvPr/>
        </p:nvSpPr>
        <p:spPr>
          <a:xfrm>
            <a:off x="4805556" y="3873910"/>
            <a:ext cx="1664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 err="1">
                <a:solidFill>
                  <a:srgbClr val="C00000"/>
                </a:solidFill>
              </a:rPr>
              <a:t>ٱلَّتي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627C76-0AEE-E806-537C-3B69EB6F7907}"/>
              </a:ext>
            </a:extLst>
          </p:cNvPr>
          <p:cNvSpPr txBox="1"/>
          <p:nvPr/>
        </p:nvSpPr>
        <p:spPr>
          <a:xfrm>
            <a:off x="5181600" y="4385106"/>
            <a:ext cx="1804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 err="1">
                <a:solidFill>
                  <a:srgbClr val="C00000"/>
                </a:solidFill>
              </a:rPr>
              <a:t>ٱللَّذانِ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F76A576-A806-BADF-642C-7122ABFF580B}"/>
              </a:ext>
            </a:extLst>
          </p:cNvPr>
          <p:cNvSpPr txBox="1"/>
          <p:nvPr/>
        </p:nvSpPr>
        <p:spPr>
          <a:xfrm>
            <a:off x="5110356" y="4965011"/>
            <a:ext cx="1664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 err="1">
                <a:solidFill>
                  <a:srgbClr val="C00000"/>
                </a:solidFill>
              </a:rPr>
              <a:t>ٱللَّتانِ</a:t>
            </a:r>
            <a:endParaRPr lang="fr-F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317749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260F5-6D74-BA0C-20C9-88FB92F6D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845080-E25C-4FCB-875E-2E995C38F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النشاط الموالي. من يقرأ التعليمة؟ ما المطلوب؟ 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1B3A8D-0BD3-4E3F-FA8E-33B4A98BF5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C0489D-A8A1-3295-7270-813CC9510F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CA9521-ED9B-74F9-32D6-4423020E5A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C56488-7FBA-C414-55CC-7ED0A8FFBF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4FD8FE0-28B5-FF07-A42B-0841A83CBE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4DB907-1B04-D3A7-639A-4FEB98DB5F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D01D54A-ECA3-5AD0-7DD1-212519F3DA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D5C16E-C3EC-97B3-F8F3-5B42B226DB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2F3C56-3307-E789-1BBD-1E49F9994A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8034" y="1925503"/>
            <a:ext cx="2751107" cy="39836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D2054F7-AA48-072D-2184-5B7B55F4763C}"/>
              </a:ext>
            </a:extLst>
          </p:cNvPr>
          <p:cNvSpPr/>
          <p:nvPr/>
        </p:nvSpPr>
        <p:spPr>
          <a:xfrm>
            <a:off x="3148034" y="4741561"/>
            <a:ext cx="2741037" cy="11676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8812E2E5-9D24-7B20-203A-19CDB963EB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983723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91D33-ED6D-AE31-5760-18C5BFD5A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54061C-69DD-1DB2-95B5-105A050F3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فردي.</a:t>
            </a:r>
            <a:b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بين الصفوف ويصحح كتابيا.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D13ABC-D2A4-CE3A-F736-8B0B4BD1C7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3B492D-A7E1-2BBF-8EBD-659386CAC8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FE6707-AF24-F070-34A8-5E0762183D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24C4CA-D343-2D81-E70E-1F5141BFE8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5147CBD-146E-FFFB-5D5E-B79C5AA055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FAFE25-0A80-3AE7-6695-EF2564EB77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213A182-E1FA-CC3C-2534-5FAB0C43F4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896B25B-629B-3D34-E2B0-4E1B04FB2D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ABB236E9-63FB-7C55-2A1F-3ABFA9448F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3976B5-7D10-80BC-E984-09C5DD18A2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8034" y="1925503"/>
            <a:ext cx="2751107" cy="39836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2E10562-CBEE-7890-B90A-3C4485EEB15E}"/>
              </a:ext>
            </a:extLst>
          </p:cNvPr>
          <p:cNvSpPr/>
          <p:nvPr/>
        </p:nvSpPr>
        <p:spPr>
          <a:xfrm>
            <a:off x="3148034" y="4741561"/>
            <a:ext cx="2741037" cy="11676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997666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903010-D294-8F21-869B-F1C04424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6677"/>
            <a:ext cx="7886700" cy="1325563"/>
          </a:xfrm>
        </p:spPr>
        <p:txBody>
          <a:bodyPr/>
          <a:lstStyle/>
          <a:p>
            <a:pPr algn="ctr" rtl="1"/>
            <a:r>
              <a:rPr lang="tzm-Arab-MA" sz="6000" dirty="0"/>
              <a:t>اختــتام الحــصة</a:t>
            </a:r>
            <a:endParaRPr lang="fr-FR" sz="6000" dirty="0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16FB18EF-9A0F-3551-35C2-F240C78D2DED}"/>
              </a:ext>
            </a:extLst>
          </p:cNvPr>
          <p:cNvSpPr/>
          <p:nvPr/>
        </p:nvSpPr>
        <p:spPr>
          <a:xfrm>
            <a:off x="628650" y="2849249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B3F962A-8448-5DFB-B32D-B655C0A3266C}"/>
              </a:ext>
            </a:extLst>
          </p:cNvPr>
          <p:cNvSpPr/>
          <p:nvPr/>
        </p:nvSpPr>
        <p:spPr>
          <a:xfrm>
            <a:off x="628651" y="2849249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3D2D9-AF1D-379D-A736-EE976C962980}"/>
              </a:ext>
            </a:extLst>
          </p:cNvPr>
          <p:cNvSpPr txBox="1"/>
          <p:nvPr/>
        </p:nvSpPr>
        <p:spPr>
          <a:xfrm>
            <a:off x="753847" y="3593947"/>
            <a:ext cx="7553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723C90-FF25-0E3D-9101-8F0DFE30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D33841-EB83-5072-4C0E-B9226D4902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535E88-1A78-9810-D4A6-1DE67E5236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BE6C77-A1ED-2CEA-7701-D4C1FB5F8F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234D66-B96B-3D48-251E-A8EC0A10A7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15D68A-6F0D-8D0F-4A9E-15879F3B86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7470E42-4A9E-3470-C597-86175E80DD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203791-2185-3A32-9DB2-E36D746C83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90512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سأسألكم وأنتم تجيبون.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651E29-17A3-21D3-DCAE-EE98834DE62F}"/>
              </a:ext>
            </a:extLst>
          </p:cNvPr>
          <p:cNvSpPr txBox="1"/>
          <p:nvPr/>
        </p:nvSpPr>
        <p:spPr>
          <a:xfrm>
            <a:off x="1308253" y="2566219"/>
            <a:ext cx="6839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Tx/>
              <a:buChar char="-"/>
            </a:pP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أُحَدِّدُ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ٱلْفِكْرَةَ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ٱلرَّئيسَةَ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</a:p>
          <a:p>
            <a:pPr marL="285750" indent="-285750" algn="r" rtl="1">
              <a:buFontTx/>
              <a:buChar char="-"/>
            </a:pP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هِيَ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ٱلْأَسْماءُ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ٱلْمَوْصولَةُ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ما هِيَ تِلْكَ الَّتي تُرْسَمُ بِأَلِفٍ واحِدَةٍ؟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B52BAF84-E432-D2E6-AEE7-19C0B5747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25777</TotalTime>
  <Words>2304</Words>
  <Application>Microsoft Office PowerPoint</Application>
  <PresentationFormat>Affichage à l'écran (4:3)</PresentationFormat>
  <Paragraphs>544</Paragraphs>
  <Slides>76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76</vt:i4>
      </vt:variant>
    </vt:vector>
  </HeadingPairs>
  <TitlesOfParts>
    <vt:vector size="94" baseType="lpstr">
      <vt:lpstr>Wingdings</vt:lpstr>
      <vt:lpstr>Calibri</vt:lpstr>
      <vt:lpstr>Microsoft Uighur</vt:lpstr>
      <vt:lpstr>Dosis Medium</vt:lpstr>
      <vt:lpstr>Arial</vt:lpstr>
      <vt:lpstr>Aptos</vt:lpstr>
      <vt:lpstr>Dosis ExtraBold</vt:lpstr>
      <vt:lpstr>Modern Love</vt:lpstr>
      <vt:lpstr>Dosis SemiBold</vt:lpstr>
      <vt:lpstr>Dosis</vt:lpstr>
      <vt:lpstr>Calibri Light</vt:lpstr>
      <vt:lpstr>Thème Office</vt:lpstr>
      <vt:lpstr>Conception personnalisée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اليومِ</vt:lpstr>
      <vt:lpstr>عند نهاية الحصة</vt:lpstr>
      <vt:lpstr>افتتاح الحصة</vt:lpstr>
      <vt:lpstr>مرحبا بكم. سننطلق في حصة اللغة العربية.</vt:lpstr>
      <vt:lpstr>ضعوا اللوحة والكراسة في القمطر.</vt:lpstr>
      <vt:lpstr>نبدأ بتحدي الطلاقة. ستقرؤون فقرة جديدة بعدها سأطرح عليكم أسئلة للفهم.</vt:lpstr>
      <vt:lpstr>أنادي على التلميذ الأول: .......................................................... (خمسة تلاميذ) تناقش الأخطاء بعد كل قراءة وتوضح كيفية تجاوزها.</vt:lpstr>
      <vt:lpstr>خذوا ألواحكم، ستكتبون (صحيح أو خطأ). سأقرأ عليكم العبارات. فكروا ثم أجيبوا.</vt:lpstr>
      <vt:lpstr>قراءة</vt:lpstr>
      <vt:lpstr>نبدأ بتصحيح الواجب المنزلي. سنستمع لجملكم وتبدون رأيكم. من يقرأ الجمل التي كتبها؟</vt:lpstr>
      <vt:lpstr>خلال حصة اليوم نواصل استثمار النص "كنز الطبيعة (الجزء 1)". خذوا الصفحة 129 .</vt:lpstr>
      <vt:lpstr>نبدأ أولا بتذكر معاني المفردات. ضعوا الكلمة المناسبة أمام كل تعريف.</vt:lpstr>
      <vt:lpstr>سأعين من يقرأ. تابعوا على كراساتكم. ارفعوا أصابعكم في كل مرة يقرأ كلمة لا تفهمونها لنشرحها. </vt:lpstr>
      <vt:lpstr>خذوا الصفحة 129. من يقرأ السؤال الأول؟ الثاني؟ ما المطلوب في كل سؤال؟ </vt:lpstr>
      <vt:lpstr>أنجزوا.</vt:lpstr>
      <vt:lpstr>نصحح. من يجيب عن السؤال الأول؟ ما رأيكم؟ السؤال الثاني؟ ...</vt:lpstr>
      <vt:lpstr>من يذكرنا بالمقصود بالفكرة الرئيسة؟</vt:lpstr>
      <vt:lpstr>نتذكر جماعة. من يقرأ؟</vt:lpstr>
      <vt:lpstr>نتذكر الخطوات التي تساعدنا على تحديد الفكرة الرئيسة للفقرة.</vt:lpstr>
      <vt:lpstr>هذه فقرة. من يقرأ؟ ( تلميذان)</vt:lpstr>
      <vt:lpstr>الآن، حددوا رقم الجملة التي تلخص المعنى الأساسي للفقرة أمامكم. فكروا (دقيقة)</vt:lpstr>
      <vt:lpstr>من يقدم جوابه؟ آخر ؟ لماذا؟ (مناقشة)</vt:lpstr>
      <vt:lpstr>الجواب هو الجملة رقم 2. الجمل 1-3-4 تقدم تفاصيل فقط ولا تلخص المعنى الأساسي للفقرة.</vt:lpstr>
      <vt:lpstr>الآن، جماعة نحدد الفكرة الرئيسة للفقرة الأولى من النص. من يقرأ الفقرة؟ </vt:lpstr>
      <vt:lpstr> عماذا تتحدث الْفِقْرَةِ؟ أي ما الموضوع الذي تتحدث عنه الفقرة؟ آخر؟ هل تتفقون؟ </vt:lpstr>
      <vt:lpstr>الفقرة تتحدث عن الماء والحياة (الكائنات الحية).</vt:lpstr>
      <vt:lpstr>الآن ما الكلمات المفاتيح في الفقرة؟</vt:lpstr>
      <vt:lpstr> هذه كلمات مفاتيح تحتها خط في الفقرة. من يربط بينها لصياغة الفكرة الرئيسة؟ تشجيع محاولات المتعلمين.</vt:lpstr>
      <vt:lpstr> هذه صياغة أخرى. من يقرأ؟</vt:lpstr>
      <vt:lpstr>خذوا كراساتكم ص 129. من يقرأ تعليمة التمرين الثالث؟ ما المطلوب؟</vt:lpstr>
      <vt:lpstr>أنجزوا بشكل فردي. ينبغي على الفكرة العامة أن تعبر عن المضمون الأساسي للنص. (5 دقائق) </vt:lpstr>
      <vt:lpstr>انتهى الوقت. نصحح. من يقرأ الفكرة الأولى؟ هل تلخص المعنى العام للنص؟ هل تتفقون؟ </vt:lpstr>
      <vt:lpstr>انتبهوا للتصحيح. من يقرأ الفكرة العامة؟ </vt:lpstr>
      <vt:lpstr>نمر إلى التمرين الرابع. من يقرأ التعليمة؟ من يوضح المطلوب؟ فكروا ثم اكتبوا رأيكم.</vt:lpstr>
      <vt:lpstr>من يتقاسم إجابته؟                                 إبراز أن التحلية مهمة وحل مبدع لكن  وحدها غير كافية بل لا بد من حلول أخرى وترشيد استعمال الماء من طرف المواطنين.</vt:lpstr>
      <vt:lpstr>Présentation PowerPoint</vt:lpstr>
      <vt:lpstr>ننشد قصيدة "الحفلة" جماعة.</vt:lpstr>
      <vt:lpstr>إملاء</vt:lpstr>
      <vt:lpstr>خلال درس الإملاء اليوم ستتعلمون كيف توظفون وترسمون الأسماء الموصولة بشكل سليم.</vt:lpstr>
      <vt:lpstr> بداية، من يقرأ الكلمات التالية؟ ما نوعها (أفعال أو أسماء)؟ ماذا تسمى؟</vt:lpstr>
      <vt:lpstr>هذه أسماء تسمى أسماء موصولة.</vt:lpstr>
      <vt:lpstr>لماذا نحتاج إلى الأسماء الموصولة؟</vt:lpstr>
      <vt:lpstr>الآن تابعوا معي كيف أكتب الاسم الموصول بشكل صحيح.</vt:lpstr>
      <vt:lpstr>أريد كتابة الاسم الموصول في الجملة التالية لأربط بين الاسم والجملة.</vt:lpstr>
      <vt:lpstr>أولا أقرأ الجملة، ثم أحدد الاسم الذي يسبق الاسم الموصول.</vt:lpstr>
      <vt:lpstr>الاسم السابق هو "الرجل" أضع تحته خط ثم أحدد عدده هل هو مفرد أو مثنى.</vt:lpstr>
      <vt:lpstr>ثانيا أحدد جنسه أهو مذكر أو مؤنث. الرجل اسم مذكر.</vt:lpstr>
      <vt:lpstr>ثالثا أكتب الاسم الموصول المناسب. أقول: </vt:lpstr>
      <vt:lpstr>هذه جملة أخرى نحدد جماعة الاسم الموصول المناسب للربط بين الاسم والجملة.</vt:lpstr>
      <vt:lpstr>ما الخطوة الأولى؟ </vt:lpstr>
      <vt:lpstr>حددنا الاسم (الأم) السابق للاسم الموصول وحددنا عدده. ما الخطوة الموالية؟</vt:lpstr>
      <vt:lpstr>حددنا جنسه: اسم مؤنث. والآن بقي أن نحدد الاسم الموصول المناسب. من يقدم الجواب؟</vt:lpstr>
      <vt:lpstr>نقول إذا: </vt:lpstr>
      <vt:lpstr>نتذكر كيف نوظف ونكتب الأسماء الموصولة.</vt:lpstr>
      <vt:lpstr>خذوا ألواحكم.</vt:lpstr>
      <vt:lpstr>الآن على ألواحكم، اكتبوا الاسم الموصول المناسب. </vt:lpstr>
      <vt:lpstr>ارفعوا ألواحكم. هل تتفقون مع هذه الإجابة؟</vt:lpstr>
      <vt:lpstr>انتبهوا للتصحيح.</vt:lpstr>
      <vt:lpstr>هذه جملة أخرى. اكتبوا الاسم الموصول المناسب. </vt:lpstr>
      <vt:lpstr>ارفعوا ألواحكم. هل تتفقون مع هذه الإجابة؟</vt:lpstr>
      <vt:lpstr>انتبهوا للتصحيح.</vt:lpstr>
      <vt:lpstr>انتبهوا لرسم الأسماء الموصولة. </vt:lpstr>
      <vt:lpstr>خذوا الصفحة 133. من يقرأ تعليمة النشاط "أنجز مع زملائي"؟ من يقرأ المثال؟ ما المطلوب؟</vt:lpstr>
      <vt:lpstr>أنجزوا النشاط بشكل فردي. (دقيقتان)</vt:lpstr>
      <vt:lpstr>في ثنائيات وضح لزميلك كيف توصلت إلى الأجوبة. دقيقة واحدة</vt:lpstr>
      <vt:lpstr>نصحح على السبورة. سأعين من يمر ليكتب الاسم الموصول بشكل صحيح.      -هل أنتم متفقون؟</vt:lpstr>
      <vt:lpstr>من يقرأ؟ لاحظتم أن (التي – الذي) بلام واحدة.               -انتبهوا للتصحيح.</vt:lpstr>
      <vt:lpstr>نمر إلى النشاط الموالي. من يقرأ التعليمة؟ ما المطلوب؟ </vt:lpstr>
      <vt:lpstr>أنجزوا بشكل فردي. يمر الأستاذ بين الصفوف ويصحح كتابيا.</vt:lpstr>
      <vt:lpstr>اختــتام الحــصة</vt:lpstr>
      <vt:lpstr>انتبهوا، سأسألكم وأنتم تجيبون.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GENIE BENI MELLAL</dc:creator>
  <cp:lastModifiedBy>EL HAMDOUNI BTIHAJ</cp:lastModifiedBy>
  <cp:revision>97</cp:revision>
  <dcterms:created xsi:type="dcterms:W3CDTF">2023-09-20T21:35:22Z</dcterms:created>
  <dcterms:modified xsi:type="dcterms:W3CDTF">2026-05-12T06:39:37Z</dcterms:modified>
</cp:coreProperties>
</file>