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5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6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763" r:id="rId6"/>
    <p:sldMasterId id="2147483789" r:id="rId7"/>
  </p:sldMasterIdLst>
  <p:notesMasterIdLst>
    <p:notesMasterId r:id="rId67"/>
  </p:notesMasterIdLst>
  <p:sldIdLst>
    <p:sldId id="2147482695" r:id="rId8"/>
    <p:sldId id="2147482617" r:id="rId9"/>
    <p:sldId id="2147482469" r:id="rId10"/>
    <p:sldId id="2147482516" r:id="rId11"/>
    <p:sldId id="2147482615" r:id="rId12"/>
    <p:sldId id="2147482691" r:id="rId13"/>
    <p:sldId id="2147482480" r:id="rId14"/>
    <p:sldId id="2147482694" r:id="rId15"/>
    <p:sldId id="2134806929" r:id="rId16"/>
    <p:sldId id="2147482481" r:id="rId17"/>
    <p:sldId id="2134806896" r:id="rId18"/>
    <p:sldId id="2147482632" r:id="rId19"/>
    <p:sldId id="2147482643" r:id="rId20"/>
    <p:sldId id="2147482724" r:id="rId21"/>
    <p:sldId id="2147482758" r:id="rId22"/>
    <p:sldId id="2147482759" r:id="rId23"/>
    <p:sldId id="2147482760" r:id="rId24"/>
    <p:sldId id="2147482761" r:id="rId25"/>
    <p:sldId id="2147482762" r:id="rId26"/>
    <p:sldId id="2147482763" r:id="rId27"/>
    <p:sldId id="2147482640" r:id="rId28"/>
    <p:sldId id="2134806145" r:id="rId29"/>
    <p:sldId id="2134806657" r:id="rId30"/>
    <p:sldId id="2147482348" r:id="rId31"/>
    <p:sldId id="2147482361" r:id="rId32"/>
    <p:sldId id="2147482362" r:id="rId33"/>
    <p:sldId id="2134806195" r:id="rId34"/>
    <p:sldId id="2147482697" r:id="rId35"/>
    <p:sldId id="2147482748" r:id="rId36"/>
    <p:sldId id="2147482495" r:id="rId37"/>
    <p:sldId id="2147482633" r:id="rId38"/>
    <p:sldId id="2147482343" r:id="rId39"/>
    <p:sldId id="2134806714" r:id="rId40"/>
    <p:sldId id="2134806715" r:id="rId41"/>
    <p:sldId id="2134806716" r:id="rId42"/>
    <p:sldId id="2134806717" r:id="rId43"/>
    <p:sldId id="2147482750" r:id="rId44"/>
    <p:sldId id="2147482751" r:id="rId45"/>
    <p:sldId id="2147482492" r:id="rId46"/>
    <p:sldId id="2147482641" r:id="rId47"/>
    <p:sldId id="2134806538" r:id="rId48"/>
    <p:sldId id="2147482767" r:id="rId49"/>
    <p:sldId id="2147482340" r:id="rId50"/>
    <p:sldId id="2147482341" r:id="rId51"/>
    <p:sldId id="2147482700" r:id="rId52"/>
    <p:sldId id="2134806930" r:id="rId53"/>
    <p:sldId id="2147482771" r:id="rId54"/>
    <p:sldId id="2147482766" r:id="rId55"/>
    <p:sldId id="2147482743" r:id="rId56"/>
    <p:sldId id="2147482752" r:id="rId57"/>
    <p:sldId id="2147482753" r:id="rId58"/>
    <p:sldId id="2147482744" r:id="rId59"/>
    <p:sldId id="2147482768" r:id="rId60"/>
    <p:sldId id="2147482772" r:id="rId61"/>
    <p:sldId id="2147482627" r:id="rId62"/>
    <p:sldId id="2134806936" r:id="rId63"/>
    <p:sldId id="2134806939" r:id="rId64"/>
    <p:sldId id="2147482629" r:id="rId65"/>
    <p:sldId id="2147482628" r:id="rId66"/>
  </p:sldIdLst>
  <p:sldSz cx="9144000" cy="6858000" type="screen4x3"/>
  <p:notesSz cx="6858000" cy="9144000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</p:embeddedFont>
    <p:embeddedFont>
      <p:font typeface="Dosis SemiBold" pitchFamily="2" charset="0"/>
      <p:regular r:id="rId72"/>
      <p:bold r:id="rId73"/>
    </p:embeddedFont>
    <p:embeddedFont>
      <p:font typeface="Microsoft Uighur" panose="02000000000000000000" pitchFamily="2" charset="-78"/>
      <p:regular r:id="rId74"/>
      <p:bold r:id="rId75"/>
    </p:embeddedFont>
    <p:embeddedFont>
      <p:font typeface="Modern Love" panose="04090805081005020601" pitchFamily="82" charset="0"/>
      <p:regular r:id="rId7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A5E2F5"/>
    <a:srgbClr val="00ACA4"/>
    <a:srgbClr val="424D7C"/>
    <a:srgbClr val="4E7FBD"/>
    <a:srgbClr val="936D93"/>
    <a:srgbClr val="ECF8FB"/>
    <a:srgbClr val="257390"/>
    <a:srgbClr val="424D7A"/>
    <a:srgbClr val="424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5" autoAdjust="0"/>
    <p:restoredTop sz="95033" autoAdjust="0"/>
  </p:normalViewPr>
  <p:slideViewPr>
    <p:cSldViewPr snapToGrid="0">
      <p:cViewPr varScale="1">
        <p:scale>
          <a:sx n="70" d="100"/>
          <a:sy n="70" d="100"/>
        </p:scale>
        <p:origin x="1124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font" Target="fonts/font1.fntdata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font" Target="fonts/font7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font" Target="fonts/font2.fntdata"/><Relationship Id="rId77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font" Target="fonts/font5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font" Target="fonts/font6.fntdata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7T13:32:10.65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699 353 24575,'-28'-62'0,"-25"-88"0,8 22 0,45 128 0,0-1 0,0 1 0,0-1 0,0 0 0,0 1 0,0-1 0,0 1 0,-1-1 0,1 1 0,0-1 0,0 1 0,0-1 0,-1 1 0,1-1 0,0 1 0,-1 0 0,1-1 0,0 1 0,-1-1 0,1 1 0,-1 0 0,1-1 0,-1 1 0,1 0 0,0 0 0,-1-1 0,1 1 0,-1 0 0,1 0 0,-1 0 0,0-1 0,1 1 0,-1 0 0,1 0 0,-2 0 0,1 1 0,0 0 0,0 0 0,0 0 0,1 0 0,-1 1 0,0-1 0,0 0 0,1 0 0,-1 1 0,1-1 0,-1 0 0,0 3 0,-9 46 0,6 72 0,4-88 0,0 0 0,-12 65 0,10-91 0,0 0 0,-1 0 0,0-1 0,-1 1 0,0-1 0,-7 12 0,8-15 0,0 0 0,0 0 0,-1 0 0,1 0 0,-1-1 0,0 1 0,0-1 0,0 0 0,0 0 0,-1 0 0,-7 3 0,11-6 0,1 0 0,-1 0 0,0 0 0,1 0 0,-1 0 0,1 0 0,-1 0 0,0-1 0,1 1 0,-1 0 0,1 0 0,-1 0 0,0-1 0,1 1 0,-1 0 0,1-1 0,-1 1 0,1 0 0,-1-1 0,1 1 0,0-1 0,-1 1 0,1-1 0,-1 1 0,1-1 0,0 1 0,-1-1 0,1 1 0,0-1 0,0 1 0,-1-1 0,1 0 0,0 1 0,0-1 0,0 1 0,0-1 0,0 0 0,0 1 0,0-1 0,0 0 0,-2-32 0,2 30 0,1-24 0,-2-3 0,-6 33 0,-7 19 0,-34 53 0,-2-2 0,-75 82 0,-23 32 0,117-146-1365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10/05/2026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2.wdp"/><Relationship Id="rId7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6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496" y="4453837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168419" y="3100065"/>
            <a:ext cx="12586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589204" y="3144699"/>
            <a:ext cx="53640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75227AF-D1A4-D964-E22D-953C22830963}"/>
              </a:ext>
            </a:extLst>
          </p:cNvPr>
          <p:cNvSpPr txBox="1"/>
          <p:nvPr userDrawn="1"/>
        </p:nvSpPr>
        <p:spPr>
          <a:xfrm>
            <a:off x="1927940" y="434684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7539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500749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5633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17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78809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25883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50311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85157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55069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57866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53618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739889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5252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53498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13993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05014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01283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53905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03410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660155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874958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13457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1401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63707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916247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image" Target="../media/image7.bin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image" Target="../media/image7.bin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79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8" r:id="rId15"/>
    <p:sldLayoutId id="214748377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78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27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  <p:sldLayoutId id="2147483808" r:id="rId19"/>
    <p:sldLayoutId id="2147483809" r:id="rId20"/>
    <p:sldLayoutId id="2147483810" r:id="rId21"/>
    <p:sldLayoutId id="214748381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27.gif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5" Type="http://schemas.openxmlformats.org/officeDocument/2006/relationships/image" Target="../media/image47.png"/><Relationship Id="rId10" Type="http://schemas.openxmlformats.org/officeDocument/2006/relationships/image" Target="../media/image43.png"/><Relationship Id="rId4" Type="http://schemas.openxmlformats.org/officeDocument/2006/relationships/image" Target="../media/image46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0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43.png"/><Relationship Id="rId12" Type="http://schemas.openxmlformats.org/officeDocument/2006/relationships/image" Target="../media/image59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2.png"/><Relationship Id="rId11" Type="http://schemas.openxmlformats.org/officeDocument/2006/relationships/image" Target="../media/image58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34.png"/><Relationship Id="rId9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55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4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7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7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50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7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7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0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7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1.png"/><Relationship Id="rId7" Type="http://schemas.openxmlformats.org/officeDocument/2006/relationships/customXml" Target="../ink/ink1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7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7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77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7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7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7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5.xml"/><Relationship Id="rId18" Type="http://schemas.openxmlformats.org/officeDocument/2006/relationships/image" Target="../media/image41.png"/><Relationship Id="rId21" Type="http://schemas.openxmlformats.org/officeDocument/2006/relationships/image" Target="../media/image71.png"/><Relationship Id="rId12" Type="http://schemas.openxmlformats.org/officeDocument/2006/relationships/image" Target="../media/image660.png"/><Relationship Id="rId17" Type="http://schemas.openxmlformats.org/officeDocument/2006/relationships/image" Target="../media/image34.png"/><Relationship Id="rId2" Type="http://schemas.openxmlformats.org/officeDocument/2006/relationships/customXml" Target="../ink/ink2.xml"/><Relationship Id="rId16" Type="http://schemas.openxmlformats.org/officeDocument/2006/relationships/image" Target="../media/image680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77.xml"/><Relationship Id="rId11" Type="http://schemas.openxmlformats.org/officeDocument/2006/relationships/customXml" Target="../ink/ink4.xml"/><Relationship Id="rId15" Type="http://schemas.openxmlformats.org/officeDocument/2006/relationships/customXml" Target="../ink/ink6.xml"/><Relationship Id="rId10" Type="http://schemas.openxmlformats.org/officeDocument/2006/relationships/image" Target="../media/image650.png"/><Relationship Id="rId19" Type="http://schemas.openxmlformats.org/officeDocument/2006/relationships/image" Target="../media/image42.png"/><Relationship Id="rId9" Type="http://schemas.openxmlformats.org/officeDocument/2006/relationships/customXml" Target="../ink/ink3.xml"/><Relationship Id="rId14" Type="http://schemas.openxmlformats.org/officeDocument/2006/relationships/image" Target="../media/image670.png"/><Relationship Id="rId22" Type="http://schemas.openxmlformats.org/officeDocument/2006/relationships/image" Target="../media/image5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CF5D625-61A8-5CC9-E374-653EFCFC0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7406"/>
            <a:ext cx="9144001" cy="686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80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تنظيم حصص الأسبوع</a:t>
            </a:r>
            <a:endParaRPr lang="fr-MA" sz="4400" dirty="0">
              <a:solidFill>
                <a:srgbClr val="424D7B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(30د).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(25د)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الكلمات البصرية+ القراءة المشتركة(20د) 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(40د).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(35د).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الفهم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الكتابي: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 25 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(10د).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الاستماع والتحدث (30د).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القراءة (45د).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ar-MA" sz="1600" b="1" dirty="0">
                <a:cs typeface="Microsoft Uighur" panose="02000000000000000000" pitchFamily="2" charset="-78"/>
              </a:rPr>
              <a:t>قطرة ماء: السرد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B91FC3A-2DD9-E851-4A5A-DF0EF8E15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0988" y="2939825"/>
            <a:ext cx="468312" cy="468313"/>
          </a:xfr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Autofit/>
          </a:bodyPr>
          <a:lstStyle/>
          <a:p>
            <a:pPr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القراءات الفردية</a:t>
            </a:r>
            <a:r>
              <a:rPr lang="fr-FR" sz="1600" b="1" dirty="0"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cs typeface="Microsoft Uighur" panose="02000000000000000000" pitchFamily="2" charset="-78"/>
              </a:rPr>
              <a:t>(نص "كنز الطبيعة")</a:t>
            </a:r>
          </a:p>
          <a:p>
            <a:pPr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استثمار إستراتيجية الفهم 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5E39B098-C644-415C-8E08-4C1BE1D834E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1550988" y="4210050"/>
            <a:ext cx="468312" cy="468313"/>
          </a:xfr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مفردات المعجم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1387" y="1635472"/>
            <a:ext cx="468000" cy="468000"/>
          </a:xfr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400" dirty="0"/>
              <a:t>عند نهاية الحصة</a:t>
            </a:r>
            <a:endParaRPr lang="fr-MA" sz="4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01213" y="3485626"/>
            <a:ext cx="7072574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01213" y="4651010"/>
            <a:ext cx="7126574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101213" y="2347228"/>
            <a:ext cx="7072574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سرد أحداث الحكاية (قطرة ماء)؛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21491"/>
            <a:ext cx="4457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بطلاقة؛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101213" y="4893879"/>
            <a:ext cx="55022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إستراتيجية الكلمات المفاتيح لاستخراج واستنتاج معلومات من النص "كنز الطبيعة (الجزء 1)".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% 80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وتدبير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اعتيادي: توظيف المعجم</a:t>
            </a:r>
            <a:r>
              <a:rPr lang="fr-FR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هذا شرط آخر للحصول على شارة التميز.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0183" y="11247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8360" y="14184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76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474642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281188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1C2D6AB5-EE45-33F7-9130-BB725264DEA9}"/>
              </a:ext>
            </a:extLst>
          </p:cNvPr>
          <p:cNvSpPr txBox="1"/>
          <p:nvPr/>
        </p:nvSpPr>
        <p:spPr>
          <a:xfrm>
            <a:off x="1171552" y="3895299"/>
            <a:ext cx="6847128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8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قَبْلَ أَنْ أُجيبَ عَنِ ٱلسُّؤالِ أُحَدِّدُ ٱلْمَطْلوبَ بِدِقَّةٍ وَ أُوَظِّفُ </a:t>
            </a:r>
            <a:r>
              <a:rPr lang="ar-MA" sz="4800" kern="0" noProof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ٱلإِسْتْراتيجِيَّةَ</a:t>
            </a:r>
            <a:r>
              <a:rPr lang="ar-MA" sz="48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ٱلْمَناسِبَةَ.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7372D63-81AA-FDD2-AF49-C5F78C6AA2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896" y="1671315"/>
            <a:ext cx="2394118" cy="2394118"/>
          </a:xfrm>
          <a:prstGeom prst="ellipse">
            <a:avLst/>
          </a:prstGeom>
          <a:ln w="28575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775" y="1871663"/>
            <a:ext cx="7038975" cy="3959225"/>
          </a:xfrm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توظيف مفردات تعلمتموها. من يذكر بمفردات هذا الأسبوع؟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FD3525-B92A-1C20-8F1D-2C1637C98B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F15E8F-B685-7326-C288-3F7E3144437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9E09E7-E85D-6BBA-9295-DA3A2BF7166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9B9FE4E-BAE8-7F02-BB7C-2CFA9A4AEFD9}"/>
              </a:ext>
            </a:extLst>
          </p:cNvPr>
          <p:cNvSpPr txBox="1"/>
          <p:nvPr/>
        </p:nvSpPr>
        <p:spPr>
          <a:xfrm>
            <a:off x="1816443" y="2767914"/>
            <a:ext cx="56559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أُوَظِّفُ مُفْرَداتِ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ٱلْمُعْجَمِ</a:t>
            </a:r>
            <a:endParaRPr lang="fr-FR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DCA0A9-FDAE-DB74-DA02-4D0D6EFD5F7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1CF8F4-B909-2F31-8C3C-473582DC0B7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ACCB93D3-1AA5-FD9D-DD35-794B4A58C4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F6763D1D-F878-1F71-FA2F-BA4726DB3520}"/>
              </a:ext>
            </a:extLst>
          </p:cNvPr>
          <p:cNvSpPr txBox="1"/>
          <p:nvPr/>
        </p:nvSpPr>
        <p:spPr>
          <a:xfrm>
            <a:off x="469784" y="1517633"/>
            <a:ext cx="8354466" cy="674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بَذَّرَ يُبَذِّرُ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</a:t>
            </a:r>
            <a:r>
              <a:rPr lang="fr-FR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– مِياهٌ عَذْبَةٌ – مِياهٌ جَوْفِيَّةٌ -   جَفافٌ –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عالِقٌ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عَلِقَ بـِ يَعْلَقُ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 وَهْنٌ – بالوعاتٌ –  هَباءً – هُطولٌ 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هَطَلَ يَهْطِلُ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– </a:t>
            </a:r>
          </a:p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تَدَفُّقٌ 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تَدَفَّقَ يَتَدَفَّقُ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– تَحْلِيَةٌ – كَنْزٌ – ثَرْوَةٌ</a:t>
            </a:r>
            <a:endParaRPr lang="fr-MA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endParaRPr lang="ar-MA" sz="4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27F0F1-5452-0069-5142-448A937711E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4A96B-21D7-69AF-E98C-40198312BA0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CDF57C3-6776-6048-1D58-85FAE53194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37BF-D02B-206D-DF46-13ECB0A8E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595CA-DC50-DFF4-4BD6-CA5EB3BD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اكتبوا الكلمة المناسبة أمام التعريف.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805FC8-F1E3-C925-AC9D-4049B64A3C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439C50-D910-FB4F-C76F-408F15B044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22FCC5-FCBC-FA46-9F53-616AF99557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C4189A-C315-C967-C0F0-09E705955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4C1914-3726-7B32-75AE-066D90AA5C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E15B4F-F701-FF46-256C-E1BBDA627AC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2533-7462-F5AC-5954-8DA7B94FFD9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83457B-68FA-AF0F-C25C-9E305F2A81F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0C0D9B-0D59-60CF-A35F-88414691AF0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Google Shape;677;p154">
            <a:extLst>
              <a:ext uri="{FF2B5EF4-FFF2-40B4-BE49-F238E27FC236}">
                <a16:creationId xmlns:a16="http://schemas.microsoft.com/office/drawing/2014/main" id="{25BE8245-1A44-5C5C-79F2-8623AD6E4EDE}"/>
              </a:ext>
            </a:extLst>
          </p:cNvPr>
          <p:cNvSpPr txBox="1"/>
          <p:nvPr/>
        </p:nvSpPr>
        <p:spPr>
          <a:xfrm>
            <a:off x="578414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...........................: تَحْويلُ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ٱلْمالِحِ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إِلى ماءٍ عَذْبٍ. </a:t>
            </a:r>
          </a:p>
        </p:txBody>
      </p:sp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5197F8C9-D828-2CBE-491F-4437A281301C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ثَرْوَةٌ – بالوعَةٌ – هَباءً.</a:t>
            </a:r>
          </a:p>
        </p:txBody>
      </p:sp>
    </p:spTree>
    <p:extLst>
      <p:ext uri="{BB962C8B-B14F-4D97-AF65-F5344CB8AC3E}">
        <p14:creationId xmlns:p14="http://schemas.microsoft.com/office/powerpoint/2010/main" val="206089957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A11A-F98E-9A14-7025-E4B6325F4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17BD1F-E897-5082-C153-A31ECBEEA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61142-885C-B212-24BC-119C2C3AF7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7FB03-52AF-B395-CD3D-3EF6F41A00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546434-538B-9EAC-A79F-1E270184D6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F52423-63D5-4856-387A-B45D9CC9BA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DC9471-32AA-4530-EA5E-EB31704B64D4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699DCA-5840-F2F9-5F62-3C157BD74BF5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Google Shape;677;p154">
            <a:extLst>
              <a:ext uri="{FF2B5EF4-FFF2-40B4-BE49-F238E27FC236}">
                <a16:creationId xmlns:a16="http://schemas.microsoft.com/office/drawing/2014/main" id="{166E1F60-EB20-39BD-188F-AAE8BEDD4876}"/>
              </a:ext>
            </a:extLst>
          </p:cNvPr>
          <p:cNvSpPr txBox="1"/>
          <p:nvPr/>
        </p:nvSpPr>
        <p:spPr>
          <a:xfrm>
            <a:off x="578414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...........................: تَحْويلُ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ٱلْمالِحِ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إِلى ماءٍ عَذْبٍ.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01021A-4C61-A40D-CDEB-F31C99027CF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EF22F6-8A95-E6C5-0E09-691BFD179331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C90727D-5058-7006-2C29-F31590A8BFAB}"/>
              </a:ext>
            </a:extLst>
          </p:cNvPr>
          <p:cNvSpPr txBox="1"/>
          <p:nvPr/>
        </p:nvSpPr>
        <p:spPr>
          <a:xfrm>
            <a:off x="5785893" y="4613418"/>
            <a:ext cx="277969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تَحْلِيَةٌ</a:t>
            </a:r>
            <a:endParaRPr lang="fr-FR" sz="4800" dirty="0">
              <a:solidFill>
                <a:srgbClr val="C00000"/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437F4B42-2C7A-86F1-3DE0-B604BBDB47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1205;p183">
            <a:extLst>
              <a:ext uri="{FF2B5EF4-FFF2-40B4-BE49-F238E27FC236}">
                <a16:creationId xmlns:a16="http://schemas.microsoft.com/office/drawing/2014/main" id="{D1A3C2D5-2664-82ED-24A5-AFCE29496D9D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ثَرْوَةٌ – بالوعَةٌ – هَباءً.</a:t>
            </a:r>
          </a:p>
        </p:txBody>
      </p:sp>
    </p:spTree>
    <p:extLst>
      <p:ext uri="{BB962C8B-B14F-4D97-AF65-F5344CB8AC3E}">
        <p14:creationId xmlns:p14="http://schemas.microsoft.com/office/powerpoint/2010/main" val="29752082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8911F-006E-38EB-7532-70F1C12DE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9D93B7-60D5-ECD7-0FB9-9E6C29BE7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اكتبوا الكلمة المناسبة أمام التعريف.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12FF1-BC2A-F9FC-6CC6-D37377E745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3D808-09CC-9CED-F6A2-D5DACBA9C0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A17721-3F20-EA50-B5D1-519A3841C0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EA6C14-684F-91CD-3FB2-281C5A6993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8371CC-8C24-77D6-4BEC-8A09A0E9F8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B6C1DB2-F26C-2D28-2C65-495C0C6D4C7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1E11BC-1627-E38B-42A9-25EAEAFACA3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8B97774-9FCB-00BF-5A28-F9E1B684A00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EF47E1-DE55-1552-1690-36EE4ADA24D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Google Shape;677;p154">
            <a:extLst>
              <a:ext uri="{FF2B5EF4-FFF2-40B4-BE49-F238E27FC236}">
                <a16:creationId xmlns:a16="http://schemas.microsoft.com/office/drawing/2014/main" id="{3F29F71E-7DA5-274C-9785-F17BF591E05E}"/>
              </a:ext>
            </a:extLst>
          </p:cNvPr>
          <p:cNvSpPr txBox="1"/>
          <p:nvPr/>
        </p:nvSpPr>
        <p:spPr>
          <a:xfrm>
            <a:off x="345990" y="4525059"/>
            <a:ext cx="8540608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......................... :جَرَيانُ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بِسُرْعَةٍ وَسُهولَةٍ. </a:t>
            </a:r>
          </a:p>
        </p:txBody>
      </p:sp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914C7FB1-A1E0-6D5C-F2A8-74B59FA8F534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تَدَفُّقٌ – بالوعَةٌ – هَباءً.</a:t>
            </a:r>
          </a:p>
        </p:txBody>
      </p:sp>
    </p:spTree>
    <p:extLst>
      <p:ext uri="{BB962C8B-B14F-4D97-AF65-F5344CB8AC3E}">
        <p14:creationId xmlns:p14="http://schemas.microsoft.com/office/powerpoint/2010/main" val="340992192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43D54-80B6-7244-5CC9-4066DF70E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468FBE-A326-BBCD-804F-99B567961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D2003B7-BA36-D9E7-69A3-B09FC3062D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BBD8A8-D7A3-FD66-21A7-48DB76FD49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2BF764-FB24-F9ED-DDEE-EADB1899F5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0D44CF-416C-5860-2041-BF7368D2EE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F3B1295-636D-75AA-CCCA-53452A8CDFF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B659B6-C900-A11C-DA37-7A47DC88356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64D014-B497-3532-BE8F-29B783F9845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2F825A2-0C21-8653-7DA9-797A5FF4D84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Google Shape;677;p154">
            <a:extLst>
              <a:ext uri="{FF2B5EF4-FFF2-40B4-BE49-F238E27FC236}">
                <a16:creationId xmlns:a16="http://schemas.microsoft.com/office/drawing/2014/main" id="{B75556F3-79FA-1628-2529-DDD0190A51E9}"/>
              </a:ext>
            </a:extLst>
          </p:cNvPr>
          <p:cNvSpPr txBox="1"/>
          <p:nvPr/>
        </p:nvSpPr>
        <p:spPr>
          <a:xfrm>
            <a:off x="345990" y="4525059"/>
            <a:ext cx="8540608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......................... :جَرَيانُ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بِسُرْعَةٍ وَسُهولَةٍ.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C62038-F378-48BF-B581-C7F115C1C390}"/>
              </a:ext>
            </a:extLst>
          </p:cNvPr>
          <p:cNvSpPr txBox="1"/>
          <p:nvPr/>
        </p:nvSpPr>
        <p:spPr>
          <a:xfrm>
            <a:off x="5358581" y="4569238"/>
            <a:ext cx="268313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تَــــــــدَفُّــقٌ</a:t>
            </a:r>
            <a:endParaRPr lang="fr-FR" sz="4800" dirty="0"/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7C699308-6DB6-0A3B-8CA9-E62EF1FE94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1205;p183">
            <a:extLst>
              <a:ext uri="{FF2B5EF4-FFF2-40B4-BE49-F238E27FC236}">
                <a16:creationId xmlns:a16="http://schemas.microsoft.com/office/drawing/2014/main" id="{9326576F-21A7-BDFA-430C-D33E6B1E84C7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تَدَفُّقٌ – بالوعَةٌ – هَباءً.</a:t>
            </a:r>
          </a:p>
        </p:txBody>
      </p:sp>
    </p:spTree>
    <p:extLst>
      <p:ext uri="{BB962C8B-B14F-4D97-AF65-F5344CB8AC3E}">
        <p14:creationId xmlns:p14="http://schemas.microsoft.com/office/powerpoint/2010/main" val="808108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1F5B0-2147-94B4-DD53-13F8A3555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A9C6B-CD41-662D-A62A-3962208B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اكتبوا الكلمة المناسبة أمام التعريف.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84B5AC-FCFF-0517-B8EC-0AEDF80AF3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F016E1-40BC-D5E3-5D87-AEBD055204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3C7A54-3069-A4F7-D47F-81D9F77D09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6D7887-F166-6116-DE4C-9D836E5E7F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997D1C-D71A-6476-BEBA-D6F0499DA4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8D79C0-AD97-72FE-9916-7B730FF42615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78E24A-DE07-95D6-0472-743FF93B5C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94AFA8-06A7-1688-C2F7-367FA120BEE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1AEF036-1609-9BA1-87CD-ADFB6308819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Google Shape;677;p154">
            <a:extLst>
              <a:ext uri="{FF2B5EF4-FFF2-40B4-BE49-F238E27FC236}">
                <a16:creationId xmlns:a16="http://schemas.microsoft.com/office/drawing/2014/main" id="{F5D2BEDC-7D90-8907-1E46-72ECA0395A71}"/>
              </a:ext>
            </a:extLst>
          </p:cNvPr>
          <p:cNvSpPr txBox="1"/>
          <p:nvPr/>
        </p:nvSpPr>
        <p:spPr>
          <a:xfrm>
            <a:off x="578414" y="4525059"/>
            <a:ext cx="8128505" cy="173660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.....................: فُتْحَةٌ يَتَسَرَّبُ مِنْها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ٱلْمنازِلِ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أَوِ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ٱلشَّوارِعِ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55FD9293-61D0-DD7A-80F7-136E55DA3FEB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تَدَفُّقٌ – بالوعَةٌ – هَباءً.</a:t>
            </a:r>
          </a:p>
        </p:txBody>
      </p:sp>
    </p:spTree>
    <p:extLst>
      <p:ext uri="{BB962C8B-B14F-4D97-AF65-F5344CB8AC3E}">
        <p14:creationId xmlns:p14="http://schemas.microsoft.com/office/powerpoint/2010/main" val="250202602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CD054-441F-A391-42BB-12FB32FAF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E8511-BB92-1AB4-BA03-E4BF7984E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593179-AD1B-6062-85BA-76C48F6B44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554D37-8C1C-6D8D-0C67-B8D3184B23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3E1DF8-8B71-748B-EAE6-6C385DEAFA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B8C2AF-6BDF-937A-0260-6539979C4C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3F58325-CF0E-9161-BC02-3A20AD4E6AE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BEAF17-E172-D03C-E411-9264D3DF7B6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657614-552D-6C0F-0022-9ADE7CBBEB4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Google Shape;677;p154">
            <a:extLst>
              <a:ext uri="{FF2B5EF4-FFF2-40B4-BE49-F238E27FC236}">
                <a16:creationId xmlns:a16="http://schemas.microsoft.com/office/drawing/2014/main" id="{32014C22-8785-211D-8257-A1BD0CE42C9A}"/>
              </a:ext>
            </a:extLst>
          </p:cNvPr>
          <p:cNvSpPr txBox="1"/>
          <p:nvPr/>
        </p:nvSpPr>
        <p:spPr>
          <a:xfrm>
            <a:off x="578414" y="4525059"/>
            <a:ext cx="8128505" cy="173660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.....................: فُتْحَةٌ يَتَسَرَّبُ مِنْها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ٱلْمَنازِلِ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أَوِ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ٱلشَّوارِعِ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6142E0-3368-BC6E-E0C0-9B78B4B5CED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CF5E6D-4EC8-28EE-4FB2-7534EBB576EF}"/>
              </a:ext>
            </a:extLst>
          </p:cNvPr>
          <p:cNvSpPr txBox="1"/>
          <p:nvPr/>
        </p:nvSpPr>
        <p:spPr>
          <a:xfrm>
            <a:off x="6395568" y="4562362"/>
            <a:ext cx="217001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بالوعَةٌ</a:t>
            </a:r>
            <a:endParaRPr lang="fr-FR" sz="4800" dirty="0"/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0B69FDE-4935-EFE4-909E-A5500A4908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52782A7D-7F78-BB94-EA4D-C9C3F46364DF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تَدَفُّقٌ – بالوعَةٌ – هَباءً.</a:t>
            </a:r>
          </a:p>
        </p:txBody>
      </p:sp>
    </p:spTree>
    <p:extLst>
      <p:ext uri="{BB962C8B-B14F-4D97-AF65-F5344CB8AC3E}">
        <p14:creationId xmlns:p14="http://schemas.microsoft.com/office/powerpoint/2010/main" val="931213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F39C0-4032-6A14-28ED-67319331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6E69A8-4AA2-40FD-8BC7-47A2ED436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اكتبوا الكلمة المناسبة أمام التعريف.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184056-AA40-04FA-1B4E-959AA2C83B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A58851-8251-EF77-2285-D359229754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FA4B32-873B-91C9-671F-B870F04AE5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F0595D-50E2-483A-E610-28FC1B9502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D62B094-8BAA-B28F-C36A-9F08EE77D6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2E76040-B696-936C-CFD8-40EFB6A7279F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B2B01D-0797-3479-C8E0-618A8BC9F2C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BFAE7E-1D84-D6B3-CAE2-B35EF5BB874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974F18F-166F-5BA8-6EC5-FDA1E7F582E5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D4D7E884-3122-4CAE-A021-C2E8BDEBB2DD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تَدَفُّقٌ – بالوعَةٌ – هَباءً.</a:t>
            </a:r>
          </a:p>
        </p:txBody>
      </p:sp>
      <p:sp>
        <p:nvSpPr>
          <p:cNvPr id="10" name="Google Shape;677;p154">
            <a:extLst>
              <a:ext uri="{FF2B5EF4-FFF2-40B4-BE49-F238E27FC236}">
                <a16:creationId xmlns:a16="http://schemas.microsoft.com/office/drawing/2014/main" id="{F5F30209-13AC-AC92-0E41-0FED7F57674A}"/>
              </a:ext>
            </a:extLst>
          </p:cNvPr>
          <p:cNvSpPr txBox="1"/>
          <p:nvPr/>
        </p:nvSpPr>
        <p:spPr>
          <a:xfrm>
            <a:off x="578414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.....................: مَخْلوقاتٌ تَتَنَفَّسُ وَتَنْمو وَتَتَكاثَرُ.</a:t>
            </a:r>
          </a:p>
        </p:txBody>
      </p:sp>
    </p:spTree>
    <p:extLst>
      <p:ext uri="{BB962C8B-B14F-4D97-AF65-F5344CB8AC3E}">
        <p14:creationId xmlns:p14="http://schemas.microsoft.com/office/powerpoint/2010/main" val="124370516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6B491-0FA6-FDD9-A103-3B7BF2CDD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6061FA-D166-B94E-C457-53A35CDA5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58C409-F19F-5103-EF4F-F84887F4B9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10E05A-11DE-89C1-1E30-29F9C283B1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0BEF0B-EFFA-A95F-E6AC-59311A5000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8B400C-BD82-FEA8-1D7D-31A74610F9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5EE-14F3-0BD5-1B32-4813B987C5DF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9128CD-0A94-CE36-9948-24D15FA2E0D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Google Shape;677;p154">
            <a:extLst>
              <a:ext uri="{FF2B5EF4-FFF2-40B4-BE49-F238E27FC236}">
                <a16:creationId xmlns:a16="http://schemas.microsoft.com/office/drawing/2014/main" id="{B0D73B24-34CD-3037-4721-BC083F8AEE4A}"/>
              </a:ext>
            </a:extLst>
          </p:cNvPr>
          <p:cNvSpPr txBox="1"/>
          <p:nvPr/>
        </p:nvSpPr>
        <p:spPr>
          <a:xfrm>
            <a:off x="578414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.....................: مَخْلوقاتٌ تَتَنَفَّسُ وَتَنْمو وَتَتَكاثَرُ.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C37B4B-4FC1-84BA-3285-6CC194DD3E0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E229674-0F10-9BFB-42AA-2394115EF43D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E24ADC6-9386-A941-F047-9778FC70B8BD}"/>
              </a:ext>
            </a:extLst>
          </p:cNvPr>
          <p:cNvSpPr txBox="1"/>
          <p:nvPr/>
        </p:nvSpPr>
        <p:spPr>
          <a:xfrm>
            <a:off x="5971664" y="4569238"/>
            <a:ext cx="256414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endParaRPr lang="fr-FR" sz="4800" dirty="0"/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CB740C75-6C88-D06C-D807-5608B38945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1205;p183">
            <a:extLst>
              <a:ext uri="{FF2B5EF4-FFF2-40B4-BE49-F238E27FC236}">
                <a16:creationId xmlns:a16="http://schemas.microsoft.com/office/drawing/2014/main" id="{956334A6-7374-C665-310C-6A21E7811B70}"/>
              </a:ext>
            </a:extLst>
          </p:cNvPr>
          <p:cNvSpPr txBox="1"/>
          <p:nvPr/>
        </p:nvSpPr>
        <p:spPr>
          <a:xfrm>
            <a:off x="398736" y="1607126"/>
            <a:ext cx="830818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- مِياهٌ عَذْبَةٌ – مِياهٌ جَوْفِيَّةٌ -   جَفافٌ – تَحْلِيَةٌ – ثَرْوَةٌ – بالوعَةٌ – هَباءً.</a:t>
            </a:r>
          </a:p>
        </p:txBody>
      </p:sp>
    </p:spTree>
    <p:extLst>
      <p:ext uri="{BB962C8B-B14F-4D97-AF65-F5344CB8AC3E}">
        <p14:creationId xmlns:p14="http://schemas.microsoft.com/office/powerpoint/2010/main" val="19745874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7283C-AFA1-9C70-1B62-12D92CC0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F56429D0-CC76-F835-071D-62EEB9B47C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682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1065FF3-DA34-416B-2347-440F94D6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استماع وتحدث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9986783-6E38-79B0-BAF6-9C22C78AFF1A}"/>
              </a:ext>
            </a:extLst>
          </p:cNvPr>
          <p:cNvGrpSpPr/>
          <p:nvPr/>
        </p:nvGrpSpPr>
        <p:grpSpPr>
          <a:xfrm>
            <a:off x="1887677" y="3601289"/>
            <a:ext cx="5368645" cy="1013653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CC101538-767E-52CC-78B9-82D2ED288D6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286FB59-2323-0DD2-43A9-936AB31AE03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6BBE8A3B-94BF-6018-616A-0C0DF8F4AB9C}"/>
              </a:ext>
            </a:extLst>
          </p:cNvPr>
          <p:cNvSpPr txBox="1">
            <a:spLocks/>
          </p:cNvSpPr>
          <p:nvPr/>
        </p:nvSpPr>
        <p:spPr>
          <a:xfrm>
            <a:off x="2144576" y="390762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قطرة ماء : السرد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3A58144-6853-3EC2-CBC7-3CDDEA80546F}"/>
              </a:ext>
            </a:extLst>
          </p:cNvPr>
          <p:cNvSpPr txBox="1"/>
          <p:nvPr/>
        </p:nvSpPr>
        <p:spPr>
          <a:xfrm>
            <a:off x="4934359" y="3515652"/>
            <a:ext cx="169629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استماع وتحدث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9CE853-CE4D-F744-7D5C-3CFCE8535A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719921" y="3653618"/>
            <a:ext cx="536400" cy="540000"/>
          </a:xfrm>
          <a:prstGeom prst="rect">
            <a:avLst/>
          </a:prstGeom>
        </p:spPr>
      </p:pic>
      <p:pic>
        <p:nvPicPr>
          <p:cNvPr id="6" name="Espace réservé pour une image  21">
            <a:extLst>
              <a:ext uri="{FF2B5EF4-FFF2-40B4-BE49-F238E27FC236}">
                <a16:creationId xmlns:a16="http://schemas.microsoft.com/office/drawing/2014/main" id="{F3387C98-F07E-4B9A-EE84-D68815D30B5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676264" y="3438675"/>
            <a:ext cx="468312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8808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نبدأ حصة الاستماع والتحدث، ستتدربون على سرد أحداث الحكاية.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12458-58D3-320C-3D53-C62379B9036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809737-6D44-92C3-8A19-4FF231FFED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CAF147-85A9-96A6-3F5A-DAA898D4CA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8C5A63C-6D4D-91D9-D392-751CF5796960}"/>
              </a:ext>
            </a:extLst>
          </p:cNvPr>
          <p:cNvSpPr txBox="1"/>
          <p:nvPr/>
        </p:nvSpPr>
        <p:spPr>
          <a:xfrm>
            <a:off x="2674374" y="2635045"/>
            <a:ext cx="41000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سَرْدُ</a:t>
            </a:r>
            <a:r>
              <a:rPr lang="ar-MA" sz="6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6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endParaRPr lang="fr-FR" sz="66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نتذكر مضامين الحكاية.  نجيب شفهيا عن الأسئِلَةِ. من يقرأ؟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7F6C120-51DE-03D8-DF5E-FF6B84A68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4336BF-0E5E-6B27-57A9-7BABE8D9EEF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EFC608-F100-FEA8-67D2-71D0DDC9A4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0EAFA20-3A1D-666B-823D-BC07BE14CC55}"/>
              </a:ext>
            </a:extLst>
          </p:cNvPr>
          <p:cNvSpPr txBox="1"/>
          <p:nvPr/>
        </p:nvSpPr>
        <p:spPr>
          <a:xfrm>
            <a:off x="432620" y="2399071"/>
            <a:ext cx="81116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r" rtl="1">
              <a:buFontTx/>
              <a:buChar char="-"/>
            </a:pPr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هُما شَخْصِيَّتا </a:t>
            </a:r>
            <a:r>
              <a:rPr lang="ar-MA" sz="48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marL="685800" indent="-685800" algn="r" rtl="1">
              <a:buFontTx/>
              <a:buChar char="-"/>
            </a:pPr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ٱلْفِكْرَةُ</a:t>
            </a:r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ٱلْخاطِئَةُ</a:t>
            </a:r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كانَتْ لَدى حُسامٍ في </a:t>
            </a:r>
            <a:r>
              <a:rPr lang="ar-MA" sz="48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ٱلْبِدايَةِ</a:t>
            </a:r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marL="685800" indent="-685800" algn="r" rtl="1">
              <a:buFontTx/>
              <a:buChar char="-"/>
            </a:pPr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ٱلنَّصائِحُ</a:t>
            </a:r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قَدَّمَتْها </a:t>
            </a:r>
            <a:r>
              <a:rPr lang="ar-MA" sz="48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ٱلْقَطْرَةُ</a:t>
            </a:r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لِكَيْ لا يَذْهَبَ </a:t>
            </a:r>
            <a:r>
              <a:rPr lang="ar-MA" sz="48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ٱلْماءُ</a:t>
            </a:r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هَباءً؟</a:t>
            </a:r>
          </a:p>
        </p:txBody>
      </p:sp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2074-1B9C-8024-2528-99C27239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DC1D3A-B2FB-3F4A-9023-2CFEE147F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 "قطرة ماء". من يذكرنا ببداية الحكاية؟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1F0706B-BB57-BBB3-0632-78AD3D8FC8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42BCC7-F6D6-BD98-06B0-A921DD547F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2180E-1542-E175-830D-E87374432C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05941-0C53-2B98-9C6C-588ABCEE62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EBE1E-F1EE-1DD5-A341-E821579D5F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E5B5EC-CD26-F7F9-E1B6-697395BAA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B9E08C-3B79-7B58-A43B-D4F1D39C57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F20ACC-3E8E-1169-662D-A7E865FF7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FDDBD3-816D-0F8F-29B2-80973F2BCB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19;p67">
            <a:extLst>
              <a:ext uri="{FF2B5EF4-FFF2-40B4-BE49-F238E27FC236}">
                <a16:creationId xmlns:a16="http://schemas.microsoft.com/office/drawing/2014/main" id="{FB5C8C8C-3750-1666-FB17-75E08A20F967}"/>
              </a:ext>
            </a:extLst>
          </p:cNvPr>
          <p:cNvSpPr/>
          <p:nvPr/>
        </p:nvSpPr>
        <p:spPr>
          <a:xfrm>
            <a:off x="2870775" y="1546913"/>
            <a:ext cx="3194781" cy="901319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قَطْرَةُ ماءٍ</a:t>
            </a:r>
            <a:endParaRPr lang="ar-SA" sz="48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8C65029-0C5D-EEDE-70CF-319E10EBC3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5557" y="1558001"/>
            <a:ext cx="3787838" cy="310384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FC3B80D-EE69-0F3C-ED03-1C68E7C41D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8775" y="1548072"/>
            <a:ext cx="3892221" cy="311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42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A1F2-A179-8BDC-ED42-0A9A3204A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3009D9-4D34-8B44-A933-76275216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بالأحداث التي يعبر عنها كل مشهد؟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4573FE89-B007-DD01-9B34-BBE136229E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BA9E50-91F2-B758-5BD6-E43A8F7E93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A14DB9-4F18-8A81-02DB-CAD0236E3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E9421-03B2-A39A-C5ED-135EFE58B7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DD9CA-B571-7591-0617-1CAC28945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276BAC-A858-3DA3-3AA1-D6026A8CC4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CAC9F8-B8EC-2864-90C2-76D9106707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B606AD-4BD5-360B-A6CC-CDFDFAB256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89009D-1940-5461-3CB7-3FB3B77C01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1C9F182-833B-CC8E-3950-8DC449292C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5557" y="1558001"/>
            <a:ext cx="3787838" cy="310384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7689A06-85D6-E99B-F46A-4154B0D617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8775" y="1548072"/>
            <a:ext cx="3892221" cy="311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0900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A60A1-2008-21C2-D597-20217EE43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7F4AE2-DCA3-0D4F-8967-39B9AE6BD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-استعدوا – سنعيد الاستماع للحكاية استعدادا لسردها.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7E4E17-0EBD-38D4-4FEA-663C3713E0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CE67B9-6021-A247-C8E6-CAA07C1AF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44B4D1-99F1-39C2-236F-898EA1D1B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1C5B7B-C464-DB26-A4AD-B3CA4FB8E2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48F00AF-CAFE-053A-CCF1-ABC3BE0680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36A132-7FC6-3EF0-6A6D-B1B690657DF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47AC97-FFF6-6873-6364-F9A303473A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BEC673-8A63-6538-BA83-A1FF259D03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F9CE262-BB46-8B31-D2E7-339A1F80C182}"/>
              </a:ext>
            </a:extLst>
          </p:cNvPr>
          <p:cNvSpPr txBox="1"/>
          <p:nvPr/>
        </p:nvSpPr>
        <p:spPr>
          <a:xfrm>
            <a:off x="3399543" y="2359742"/>
            <a:ext cx="2812026" cy="160043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أَسْتَمِعُ</a:t>
            </a:r>
            <a:endParaRPr lang="fr-FR" sz="8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902F634-FA7C-B7FD-EC23-50B7C45719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9643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9B42BC-8201-4A4A-B81E-3194CA7A2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تسميع الحكاية.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4F36B7-6DB8-A9EF-CF88-FB956DD198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5F9661-4ECE-B8F6-FC95-24F20F3E23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9CEC2B-5F29-65A0-CAB9-2AFEEFC08B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BD8B01-2881-11E6-2D6B-35A6F3FE57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0CD970C-C43C-AFFF-1AAC-7200E8D14A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38712E-967B-436A-A8F3-5E6534A554C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18F55C-EB82-E0AF-EAB3-DF4DB50B021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135FAE-7917-48D9-5E27-B733BC9D8E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5AB2CA47-CBA2-D692-2275-C2C01E4C7D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F8BECC4-FF81-592D-A4EE-007DD59B97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6127" y="1422932"/>
            <a:ext cx="3538213" cy="23617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132157-BAB1-352E-A4F7-DDF512A54F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8774" y="1398334"/>
            <a:ext cx="3619101" cy="2393364"/>
          </a:xfrm>
          <a:prstGeom prst="rect">
            <a:avLst/>
          </a:prstGeom>
        </p:spPr>
      </p:pic>
      <p:pic>
        <p:nvPicPr>
          <p:cNvPr id="18" name="قَطْرَةُ ماءٍ.MP3">
            <a:hlinkClick r:id="" action="ppaction://media"/>
            <a:extLst>
              <a:ext uri="{FF2B5EF4-FFF2-40B4-BE49-F238E27FC236}">
                <a16:creationId xmlns:a16="http://schemas.microsoft.com/office/drawing/2014/main" id="{2CBBBAF2-1249-E075-6111-15EFBE480B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87876" y="1524986"/>
            <a:ext cx="487363" cy="48736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E5042E-0484-12F4-A82A-5E7EEC52777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51187" y="3948684"/>
            <a:ext cx="3334321" cy="256602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3DE284A-025E-9BEF-22F1-2CBA621577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8492" y="3948684"/>
            <a:ext cx="3279953" cy="256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766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92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BEC1B-620E-AE00-8812-C5C1B9D8A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C54B454-F2CD-C4C3-55AE-0673AFD6E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سرد الحكاية. ستسردون أحداث البداية انطلاقا من المشهد. فكروا.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C15BEB57-3FFF-912B-68FB-EA7FAD4C00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CDB9ABB-86E7-9019-5E44-D629DADDF6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D68290-225E-E9AA-5E07-E19983488E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9BB963-E46C-754B-DDE6-EE25FCDE7D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00FC45-B7EF-66BC-734B-28A8E4F70F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C2A4DA-17EA-2079-2D7C-A5096319E8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CB96CB-6ACF-8819-7A2E-93B8ECA6A0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6BCC58-7F55-F050-E162-BE7C1DC83C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14E01F-983A-C91E-ECDC-B32C2A53E1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24B927B-B179-974F-E45C-DB4EDB442A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3334" y="1853193"/>
            <a:ext cx="4864918" cy="38995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929F5FE-A110-2BFD-752B-31A64E76106F}"/>
              </a:ext>
            </a:extLst>
          </p:cNvPr>
          <p:cNvSpPr txBox="1"/>
          <p:nvPr/>
        </p:nvSpPr>
        <p:spPr>
          <a:xfrm>
            <a:off x="443711" y="2973343"/>
            <a:ext cx="27222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1-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أَتَذَكَّرُ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ٱلشَّخْصياتِ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اَلزَّمانَ، اَلْمَكان؛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أَتَذَكَّرُ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ٱلْأَحْداثَ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3-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أُعَبِّرُ بِأُسْلوبِيَ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ٱلْخاصِّ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72924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0C56C-593B-0F6B-1865-EB00F1E59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4FCFCCD1-2FA5-E901-E8D8-39C9C6B62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يريد سرد مقطع البداية؟ أنصتوا جيدا لتبدوا رأيكم.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598C16D-7E84-A7DF-3713-FB80FE64B9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FEB360-ADB3-9592-FADF-E4A0787F4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E2EBDF2-BC54-1CB8-088B-0F934E016A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4BFB54-DF13-5543-569E-49B73F1434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0297C0C-BF57-5149-0229-EBE8CDF4F9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E8232F-9CE1-B29F-8701-AB60F4FEF1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B435BC-0707-06D8-6C34-754C5E92AF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A0FE07-E1CB-7889-DF0D-E6241055EFC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F430986-BD11-291F-541E-0B2FB1C9C5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3334" y="1853193"/>
            <a:ext cx="4864918" cy="389957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D6C785F-07CF-7D58-C693-4F0103E890DA}"/>
              </a:ext>
            </a:extLst>
          </p:cNvPr>
          <p:cNvSpPr txBox="1"/>
          <p:nvPr/>
        </p:nvSpPr>
        <p:spPr>
          <a:xfrm>
            <a:off x="443711" y="2973343"/>
            <a:ext cx="27222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1-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أَتَذَكَّرُ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ٱلشَّخْصياتِ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اَلزَّمانَ، اَلْمَكان؛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أَتَذَكَّرُ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ٱلْأَحْداثَ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3-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أُعَبِّرُ بِأُسْلوبِيَ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ٱلْخاصِّ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FFFD7CE2-E3AB-7691-BF6B-0174CB6E90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8466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EC62B-7EC7-5197-01B5-D751492D6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53B8944A-E72C-1345-2139-875294965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</p:spPr>
        <p:txBody>
          <a:bodyPr>
            <a:noAutofit/>
          </a:bodyPr>
          <a:lstStyle/>
          <a:p>
            <a:pPr lvl="0" algn="just" defTabSz="914400">
              <a:buClr>
                <a:srgbClr val="000000"/>
              </a:buClr>
              <a:defRPr/>
            </a:pPr>
            <a:r>
              <a:rPr lang="ar-MA" sz="1800" kern="0" dirty="0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هذه إجابة أخرى.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A7777709-DD81-157F-CD50-45F0C1C320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E0B339DE-7D34-642E-4ECC-D50F219C7EB2}"/>
              </a:ext>
            </a:extLst>
          </p:cNvPr>
          <p:cNvSpPr/>
          <p:nvPr/>
        </p:nvSpPr>
        <p:spPr>
          <a:xfrm>
            <a:off x="449865" y="2719534"/>
            <a:ext cx="4599901" cy="2423971"/>
          </a:xfrm>
          <a:prstGeom prst="wedgeRoundRectCallout">
            <a:avLst>
              <a:gd name="adj1" fmla="val -7860"/>
              <a:gd name="adj2" fmla="val 73265"/>
              <a:gd name="adj3" fmla="val 16667"/>
            </a:avLst>
          </a:prstGeom>
          <a:solidFill>
            <a:srgbClr val="ECF8FB"/>
          </a:solidFill>
          <a:ln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 إنْ مَدَّ حُسامٌ يَدَهُ لِفَتْحِ </a:t>
            </a:r>
            <a:r>
              <a:rPr lang="ar-MA" sz="3200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ٱلصُّنْبورِ</a:t>
            </a:r>
            <a:r>
              <a:rPr lang="ar-MA" sz="3200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ذاتَ يَوْمِ </a:t>
            </a:r>
            <a:r>
              <a:rPr lang="ar-MA" sz="3200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بِٱلْمَنْزِلِ</a:t>
            </a:r>
            <a:r>
              <a:rPr lang="ar-MA" sz="3200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حَتّى سَمِعَ صَوْتاً يُكَلِّمُهُ. اِنْدَهَشَ حُسامٌ عِنْدَما أَدْرَكَ أَنَّهُ صَوْتُ قَطْرَةِ ماءٍ عالِقَةٍ بِفَمِ </a:t>
            </a:r>
            <a:r>
              <a:rPr lang="ar-MA" sz="3200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ٱلصُّنْبورِ</a:t>
            </a:r>
            <a:r>
              <a:rPr lang="ar-MA" sz="3200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32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98D062A-3364-3FD6-C4BB-78DFE47615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44507A-2C86-36E5-172C-47DD60E372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456545-6783-515B-B909-E8ED520E0C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7B91CD-8D73-96FF-DE3E-90975EEB69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C2AE5C-CF0B-42D7-6F87-0A0618202A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C420E0-00CF-9BE9-D1F6-70D43816870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0B8526-D993-FA1B-D010-09EA7483A6C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228E77-1D35-525A-16A2-AFDFAD4D81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EC5B437-E1DE-9E10-250B-3802071143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9823" y="2532721"/>
            <a:ext cx="3428392" cy="274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0438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F8090-13AE-7818-E286-B51654A0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775C5BE-E5E7-4B0F-152A-377F8EB0C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684000"/>
            <a:ext cx="6840000" cy="612000"/>
          </a:xfrm>
        </p:spPr>
        <p:txBody>
          <a:bodyPr>
            <a:noAutofit/>
          </a:bodyPr>
          <a:lstStyle/>
          <a:p>
            <a:pPr lvl="0" algn="just" defTabSz="914400">
              <a:lnSpc>
                <a:spcPct val="150000"/>
              </a:lnSpc>
              <a:buClr>
                <a:srgbClr val="000000"/>
              </a:buClr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يعيد سرد أحداث مقطع البداية؟   </a:t>
            </a:r>
          </a:p>
        </p:txBody>
      </p:sp>
      <p:pic>
        <p:nvPicPr>
          <p:cNvPr id="4" name="Espace réservé pour une image  21">
            <a:extLst>
              <a:ext uri="{FF2B5EF4-FFF2-40B4-BE49-F238E27FC236}">
                <a16:creationId xmlns:a16="http://schemas.microsoft.com/office/drawing/2014/main" id="{BD6D127D-B473-D2E7-CD2C-EEFA3F3FEA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FCBE49-732A-084C-410C-5035B96BEC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AD2224-32AE-ECAC-5673-E9E2520B88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1999E5-A2B9-BB89-42C9-5C79149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0BA41A-B3E3-D10A-F38C-A9B44F2A34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DF3E36-AF74-9860-6661-EF42B587D0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576EA3-AE92-96BC-CAFF-09BA3665B4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0C96F5-67BD-F894-BEF6-1A791A862D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7F88B1-5002-946C-3437-F01CA931D0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482527A9-9CF5-C1D8-BE56-9A879EAB26E9}"/>
              </a:ext>
            </a:extLst>
          </p:cNvPr>
          <p:cNvSpPr/>
          <p:nvPr/>
        </p:nvSpPr>
        <p:spPr>
          <a:xfrm>
            <a:off x="449865" y="2719534"/>
            <a:ext cx="4599901" cy="2423971"/>
          </a:xfrm>
          <a:prstGeom prst="wedgeRoundRectCallout">
            <a:avLst>
              <a:gd name="adj1" fmla="val -7860"/>
              <a:gd name="adj2" fmla="val 73265"/>
              <a:gd name="adj3" fmla="val 16667"/>
            </a:avLst>
          </a:prstGeom>
          <a:solidFill>
            <a:srgbClr val="ECF8FB"/>
          </a:solidFill>
          <a:ln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 إنْ مَدَّ حُسامٌ يَدَهُ لِفَتْحِ </a:t>
            </a:r>
            <a:r>
              <a:rPr lang="ar-MA" sz="3200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ٱلصُّنْبورِ</a:t>
            </a:r>
            <a:r>
              <a:rPr lang="ar-MA" sz="3200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ذاتَ يَوْمِ </a:t>
            </a:r>
            <a:r>
              <a:rPr lang="ar-MA" sz="3200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بِٱلْمَنْزِلِ</a:t>
            </a:r>
            <a:r>
              <a:rPr lang="ar-MA" sz="3200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حَتّى سَمِعَ صَوْتاً يُكَلِّمُهُ. اِنْدَهَشَ حُسامٌ عِنْدَما أَدْرَكَ أَنَّهُ صَوْتُ قَطْرَةِ ماءٍ عالِقَةٍ بِفَمِ </a:t>
            </a:r>
            <a:r>
              <a:rPr lang="ar-MA" sz="3200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ٱلصُّنْبورِ</a:t>
            </a:r>
            <a:r>
              <a:rPr lang="ar-MA" sz="3200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32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D36C686-21EF-F3F9-D1A4-D9B8BC290A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9823" y="2532721"/>
            <a:ext cx="3428392" cy="274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6961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E0FF1-F118-D4DB-B033-1C13B6820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F7150F4-DE04-E94B-92BD-60A0955F0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كل واحد يسرد أحداث ال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وسط انطلاقا من المشهد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2538F15-6181-9B07-943C-56A8F0022D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8345" y="658087"/>
            <a:ext cx="828000" cy="827999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B12CE0-F935-6518-20D5-B48F0B5201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C34646-D700-F3E2-96BC-468F0E1F60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05318D-AA98-E426-56C2-234F0E47B8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90096-9983-EE89-3516-D9A8DB8C99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E6F0140-83E0-3B6D-F8F5-BC2891C743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9964C3-5748-32DE-972C-0CBA2F94386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A5AC7A-DE3A-C49C-C093-B33F971805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E63C31-8059-36D1-E908-05763A3FAD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7C5C44-B3BD-4294-5616-6786EF5545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9304" y="1515927"/>
            <a:ext cx="5730548" cy="458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49594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25DBA-2FAB-B7DA-8706-71DD975F4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BDD49F-7B3F-BD40-87DA-D154DEA52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لمسابقة تحدي السرد، انطلاقا من مشاهد الحكاية ستسردون أحداثها.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3A93C2-4C52-95E7-B46D-6A65462C7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249" y="684000"/>
            <a:ext cx="819059" cy="819059"/>
          </a:xfr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7ED6191B-E026-4E0D-FBFE-3838D90C174F}"/>
              </a:ext>
            </a:extLst>
          </p:cNvPr>
          <p:cNvSpPr/>
          <p:nvPr/>
        </p:nvSpPr>
        <p:spPr>
          <a:xfrm>
            <a:off x="5372669" y="2497540"/>
            <a:ext cx="1524000" cy="755176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BC69953-EA2A-0E24-55E1-390637B668E0}"/>
              </a:ext>
            </a:extLst>
          </p:cNvPr>
          <p:cNvSpPr/>
          <p:nvPr/>
        </p:nvSpPr>
        <p:spPr>
          <a:xfrm>
            <a:off x="1976775" y="2436125"/>
            <a:ext cx="1524000" cy="755176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753B54F-9961-91AB-0AEA-05AA892D4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062" y="2253363"/>
            <a:ext cx="5534797" cy="3848637"/>
          </a:xfrm>
          <a:prstGeom prst="rect">
            <a:avLst/>
          </a:prstGeom>
        </p:spPr>
      </p:pic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54EC97C3-F9BF-B5DE-B419-464FFF974697}"/>
              </a:ext>
            </a:extLst>
          </p:cNvPr>
          <p:cNvSpPr/>
          <p:nvPr/>
        </p:nvSpPr>
        <p:spPr>
          <a:xfrm>
            <a:off x="7046200" y="1934594"/>
            <a:ext cx="1524000" cy="1085475"/>
          </a:xfrm>
          <a:prstGeom prst="wedgeEllipseCallout">
            <a:avLst>
              <a:gd name="adj1" fmla="val -53417"/>
              <a:gd name="adj2" fmla="val 70727"/>
            </a:avLst>
          </a:prstGeom>
          <a:noFill/>
          <a:ln w="57150">
            <a:solidFill>
              <a:srgbClr val="936D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76DDFDED-A206-8F1F-C524-25CCBA41FD76}"/>
              </a:ext>
            </a:extLst>
          </p:cNvPr>
          <p:cNvSpPr/>
          <p:nvPr/>
        </p:nvSpPr>
        <p:spPr>
          <a:xfrm flipH="1">
            <a:off x="732331" y="1934594"/>
            <a:ext cx="1524000" cy="1085475"/>
          </a:xfrm>
          <a:prstGeom prst="wedgeEllipseCallout">
            <a:avLst>
              <a:gd name="adj1" fmla="val -53417"/>
              <a:gd name="adj2" fmla="val 70727"/>
            </a:avLst>
          </a:prstGeom>
          <a:noFill/>
          <a:ln w="57150">
            <a:solidFill>
              <a:srgbClr val="4E7FB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BEA6BDD-549C-0282-782C-714C648A92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49ADC48-61FF-9949-9242-54217A2D76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72AFBDB-D7D4-DD69-E39B-936197E5E3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E2DBAEE-136A-EAF0-EFA0-8BC4876875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1EFD60E-959E-D315-7346-88F8DC6A77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FD493E-576A-861A-77AB-A5B8FB0418C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83A59B-DAB7-1423-8350-29BFD816386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73AB83-939A-9F91-5D81-5F40AA7EFEA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45871912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004BE-9795-CA64-6A10-CA648DF1C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B2AFECC-0D92-4148-927B-6FEE7DA0C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المشهد. أمامكم عشر ثوانٍ للتفكير.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يسرد ما يناسب المشهد؟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21">
            <a:extLst>
              <a:ext uri="{FF2B5EF4-FFF2-40B4-BE49-F238E27FC236}">
                <a16:creationId xmlns:a16="http://schemas.microsoft.com/office/drawing/2014/main" id="{B67D5312-160C-B4C3-5A6D-92715AB5B1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873C7D-94F3-893A-3AFD-7D577ED20E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FE6AA6-A84F-CC4F-E2C7-EA52545656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6C9B711-6ACF-0F8A-C736-9910D2F926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FEE54B-4B5E-1879-D397-873F04BED6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52D209A-7539-A79A-2728-BE5B1A0CC6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A05858-AAA0-D0BD-E9E2-5D8DA91288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906D1F-3218-BCAE-87CA-259FCF0AF9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837874-DD9A-E30D-9F71-A1F5D9F1D5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59FB6B05-5AA6-C80D-29EE-4DB1EB90B70E}"/>
              </a:ext>
            </a:extLst>
          </p:cNvPr>
          <p:cNvSpPr/>
          <p:nvPr/>
        </p:nvSpPr>
        <p:spPr>
          <a:xfrm>
            <a:off x="551930" y="2927824"/>
            <a:ext cx="2948845" cy="1908404"/>
          </a:xfrm>
          <a:prstGeom prst="wedgeRoundRectCallout">
            <a:avLst>
              <a:gd name="adj1" fmla="val 70394"/>
              <a:gd name="adj2" fmla="val -11387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219E47-AE42-023F-8958-2648E438BF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9411" y="2463896"/>
            <a:ext cx="3822659" cy="306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19913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8406D-63B5-0049-29D8-E1CE7BE4C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2E822B-9789-224C-AE99-AA02AD615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لاحظوا المشهد. أمامكم عشر ثوانٍ للتفكير. من يسرد؟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60D037-844A-3943-89A5-D5DB74A1C1A7}"/>
              </a:ext>
            </a:extLst>
          </p:cNvPr>
          <p:cNvSpPr txBox="1"/>
          <p:nvPr/>
        </p:nvSpPr>
        <p:spPr>
          <a:xfrm rot="19675668">
            <a:off x="5171531" y="4123180"/>
            <a:ext cx="1059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سر الصداقة</a:t>
            </a:r>
            <a:endParaRPr lang="fr-FR" sz="20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5" name="Espace réservé pour une image  21">
            <a:extLst>
              <a:ext uri="{FF2B5EF4-FFF2-40B4-BE49-F238E27FC236}">
                <a16:creationId xmlns:a16="http://schemas.microsoft.com/office/drawing/2014/main" id="{53B56DCD-FAAE-B8A0-2D3F-DE1B7ED83F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F8D74D-1FCF-B72C-05E4-576D7D9B9F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7443BC-FE54-2F53-AC36-C742CCEB8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456DBA6-4AC1-BB4A-0600-823CEB862D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19FE65F-B4CC-2FBC-04EE-9718DF2AE2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F0815DD-4A98-9266-C188-E4C6EBCDA0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7B9015-C262-7BA0-1342-C57E48F863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7534A2-0B3A-03B0-2BB5-17162BA8E2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DDCDE7-81C9-C814-A3EA-150D3278E0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6E568997-66F7-C22E-1E81-5FC565D00997}"/>
              </a:ext>
            </a:extLst>
          </p:cNvPr>
          <p:cNvSpPr/>
          <p:nvPr/>
        </p:nvSpPr>
        <p:spPr>
          <a:xfrm>
            <a:off x="551930" y="2927824"/>
            <a:ext cx="2948845" cy="1908404"/>
          </a:xfrm>
          <a:prstGeom prst="wedgeRoundRectCallout">
            <a:avLst>
              <a:gd name="adj1" fmla="val 89170"/>
              <a:gd name="adj2" fmla="val -8750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DB9DDDE-F73E-30C0-0545-9014FCB27B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3009" y="2215679"/>
            <a:ext cx="4140362" cy="331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2110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7E0EE-6CC2-388C-E5D6-8295E3A97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2ADCD6-079B-7645-AA95-844301BE3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مشهد آخر. أمامكم عشر ثوانٍ للتفكير. من يسرد؟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21">
            <a:extLst>
              <a:ext uri="{FF2B5EF4-FFF2-40B4-BE49-F238E27FC236}">
                <a16:creationId xmlns:a16="http://schemas.microsoft.com/office/drawing/2014/main" id="{447B9C1F-A5A9-030D-447B-9CCAD92B5B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34F27B-5850-55A6-E621-2E6C1C9C3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217142-D601-ACE4-44F4-9C148E4A23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5E56EA-8151-5D16-64A8-1055476CD0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6038712-C599-6A54-DD44-1E85321A3F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86519D-9229-4B49-36D8-EB3B1E5E39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0894D6-2430-B5A5-1C1F-D3D54C26D8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D5A403-337C-CB21-CE58-28D6E92BEB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0B304B-F98D-8CD4-BFB9-C2E755FF6F1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EB894595-F412-46DC-365C-E860F458120D}"/>
              </a:ext>
            </a:extLst>
          </p:cNvPr>
          <p:cNvSpPr/>
          <p:nvPr/>
        </p:nvSpPr>
        <p:spPr>
          <a:xfrm>
            <a:off x="2124331" y="5142270"/>
            <a:ext cx="5102379" cy="1429035"/>
          </a:xfrm>
          <a:prstGeom prst="wedgeRoundRectCallout">
            <a:avLst>
              <a:gd name="adj1" fmla="val 1654"/>
              <a:gd name="adj2" fmla="val -80633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5EE663-C72B-283A-8796-9264D6C93D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600" y="1494244"/>
            <a:ext cx="6690515" cy="301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7176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0009A-881E-06C9-8175-0F25B7443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212F6C3-C4E5-47E3-B4D1-119F1A3CE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يسرد مقطع النهاية؟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21">
            <a:extLst>
              <a:ext uri="{FF2B5EF4-FFF2-40B4-BE49-F238E27FC236}">
                <a16:creationId xmlns:a16="http://schemas.microsoft.com/office/drawing/2014/main" id="{229E7659-ED19-9043-53D9-138032ED93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079408C-E36E-2335-C849-8E96A06AF5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23BE786-162A-D623-EAA6-9EBA3C75CF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B08EC63-775E-66CB-73B6-AA374A0662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52BD17-CE8D-EA60-FA91-6D10A96C56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CB6754D-1D29-D465-FB8F-E83228B9F3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D86E9C8-14DE-48A6-D5B9-5DFDE0EED1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3B979D-D806-79A5-A0EA-EC6088BA1D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04C837-0B45-A779-6030-63EDF668DF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6E841F11-E8B7-BEA4-6EF9-85544D1F6CE7}"/>
              </a:ext>
            </a:extLst>
          </p:cNvPr>
          <p:cNvSpPr/>
          <p:nvPr/>
        </p:nvSpPr>
        <p:spPr>
          <a:xfrm>
            <a:off x="1691148" y="4876800"/>
            <a:ext cx="6224223" cy="1699356"/>
          </a:xfrm>
          <a:prstGeom prst="wedgeRoundRectCallout">
            <a:avLst>
              <a:gd name="adj1" fmla="val 4728"/>
              <a:gd name="adj2" fmla="val -69550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37B82B-6859-44A7-449D-BC05C6F657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6593" y="1866613"/>
            <a:ext cx="4725130" cy="25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9582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C1471-0152-F2B3-12DF-0B9C838CB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069ADB0-1E8A-B4E4-65D0-6737EB532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أحسنتم. تدربوا على سرد الحكاية في بيوتكم.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932D29-CE87-C56F-0DA7-229B0A66B5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20E851-3551-1483-BC99-489859611F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B7592B0-90A5-96DB-48C1-99E171A0BE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0EC48DA-727E-2139-22BC-AD385D80D6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AF56A2B-45FC-D271-2CF1-CF04404F79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C598EF-8F5F-CA49-3E82-435507ADE94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F73F47-7C09-D6E9-2900-778063C9FE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59DAEB-ED25-D64C-6E03-3CF01E4D050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C0D455C9-C6EF-4C71-5DF3-C1CF6203A776}"/>
              </a:ext>
            </a:extLst>
          </p:cNvPr>
          <p:cNvSpPr/>
          <p:nvPr/>
        </p:nvSpPr>
        <p:spPr>
          <a:xfrm>
            <a:off x="3256979" y="3174296"/>
            <a:ext cx="3071259" cy="710744"/>
          </a:xfrm>
          <a:prstGeom prst="wedgeRoundRectCallout">
            <a:avLst>
              <a:gd name="adj1" fmla="val 49658"/>
              <a:gd name="adj2" fmla="val 21021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أَحْسَنْتُمْ</a:t>
            </a:r>
            <a:endParaRPr lang="fr-FR" sz="6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7EB01A-F465-C794-920D-DF7D21CDE2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9217" y="647436"/>
            <a:ext cx="823031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25321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E15EF-15BA-CF86-0815-77869783C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ننشد جماعة قصيدة:" الحفلة" ثم "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هداهاي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31E441-DD78-8FA2-5576-0878ED81CA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13317C-7BA5-7CDB-2012-3E6281A390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091" y="675505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844207-EBFC-0A92-E9DE-D48B5B95AF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77D9AE-0BE5-C692-FCB3-6CBA2EC613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9C3D28-4F10-4460-FD93-C15B46499D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A1639-DB6F-2A4C-443A-2A5CAFBD72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FAE6DE5-6670-A236-B004-AFBEBF0A1B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62F152-5AA8-9CF0-41BA-9EB4121C4AB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3150F8-44F2-93F9-B73C-0ABDE9E55C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51C95A-6C26-A2FE-7D4E-D00D2943A60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D120771E-C285-481E-9E08-0ADB116E8C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8655" y="1231413"/>
            <a:ext cx="1227554" cy="122755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1C0EB56-8DFD-8251-8DF7-0055A3DB06DC}"/>
              </a:ext>
            </a:extLst>
          </p:cNvPr>
          <p:cNvSpPr txBox="1"/>
          <p:nvPr/>
        </p:nvSpPr>
        <p:spPr>
          <a:xfrm>
            <a:off x="930039" y="3207950"/>
            <a:ext cx="7283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أُنْشِدُ مَعَ زُمَلائي قَصيدَةَ "الحفلة" ثم قصيدة "هداياي".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640627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06222-EC40-22FE-CB3D-619B9B0E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8;p130">
            <a:extLst>
              <a:ext uri="{FF2B5EF4-FFF2-40B4-BE49-F238E27FC236}">
                <a16:creationId xmlns:a16="http://schemas.microsoft.com/office/drawing/2014/main" id="{2ADB0C31-E564-5B34-08DD-9C28249D0C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682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52243335-0676-0595-69EE-59778CC7A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قراءة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2C3A7B9-7434-FB7A-2A16-FBAB40AF9A65}"/>
              </a:ext>
            </a:extLst>
          </p:cNvPr>
          <p:cNvGrpSpPr/>
          <p:nvPr/>
        </p:nvGrpSpPr>
        <p:grpSpPr>
          <a:xfrm>
            <a:off x="1887677" y="3601289"/>
            <a:ext cx="5368645" cy="1013653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91A01F83-6EDB-D1C4-CA7D-34B7D59D203F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62B4124-F771-92A7-B610-2F00F96444B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1B94574A-2701-8C08-D8B4-807C343C1612}"/>
              </a:ext>
            </a:extLst>
          </p:cNvPr>
          <p:cNvSpPr txBox="1">
            <a:spLocks/>
          </p:cNvSpPr>
          <p:nvPr/>
        </p:nvSpPr>
        <p:spPr>
          <a:xfrm>
            <a:off x="2144576" y="390762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القراءات الفردية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النص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DB9B27-99BC-27E3-9531-11876A7B5A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6009" y="3697450"/>
            <a:ext cx="536340" cy="54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AE2DB3-9068-E89A-135D-37785C8EEC47}"/>
              </a:ext>
            </a:extLst>
          </p:cNvPr>
          <p:cNvSpPr txBox="1"/>
          <p:nvPr/>
        </p:nvSpPr>
        <p:spPr>
          <a:xfrm>
            <a:off x="2072576" y="3505785"/>
            <a:ext cx="45720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قراءة ص 129</a:t>
            </a:r>
            <a:endParaRPr lang="fr-FR" dirty="0"/>
          </a:p>
        </p:txBody>
      </p:sp>
      <p:pic>
        <p:nvPicPr>
          <p:cNvPr id="10" name="Espace réservé pour une image  23">
            <a:extLst>
              <a:ext uri="{FF2B5EF4-FFF2-40B4-BE49-F238E27FC236}">
                <a16:creationId xmlns:a16="http://schemas.microsoft.com/office/drawing/2014/main" id="{F3C1D0EF-E1DB-48FB-2BD1-D41E79C8F2C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1653520" y="3438675"/>
            <a:ext cx="468312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9600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EE52B1C-4D84-CE41-8071-4240C059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129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التدرب على قراءة النص (كنز الطبيعة) واستثماره.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777817-023F-B1B1-D252-C5EB035DE0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4FA5DB-0D8F-8D3A-FE81-2575BE08A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96C9FF-9CC9-5D14-3523-4AC99A18A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A28FD0-5D90-518D-B71B-77B1ED736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2B4B76-38FB-2889-6625-D61B872E8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E2BC6-8E95-1CA7-EDE9-B68318F1DB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2BFAB7-9B25-080D-27B4-ECAB578A83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4CD6F3-822E-DC56-77F9-AF20503878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E7AFFFE-9999-7290-FC06-C74B767DA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68F5E8-3502-79C5-A1C5-6ECEBF38BB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2719" y="2186608"/>
            <a:ext cx="2198561" cy="313590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7529114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E2169-F7FE-D0B9-0AF4-087512C56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74AFDFD7-EE73-40D1-D794-FAB605E35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688C8D8-9E5C-6BA9-17AB-25D1C582A3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4413BCE-71B9-C625-B991-A2C77CB035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A1948C-F17B-E082-4903-E8A161571F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58E4887-4DBB-0AF8-BA45-D4C4495F04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47B445-434C-2B0A-62F7-4FB001DC96D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5617F64-B8F4-FD2E-0957-3C059A06C4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43B582-24CF-F09D-E21A-F1321689585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76C8B3-F1A4-0BF5-F0EA-CE03E955C8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8D5D027-7E76-B225-3F64-7C9319DFF0A3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rtl="0"/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نبدأ بالواجب المنزلي. من يقرأ مصادر الماء التي وجدها في النص؟</a:t>
            </a: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يتم تشجيع من قرؤوا النص في المنزل وأجابوا عن السؤال.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3">
            <a:extLst>
              <a:ext uri="{FF2B5EF4-FFF2-40B4-BE49-F238E27FC236}">
                <a16:creationId xmlns:a16="http://schemas.microsoft.com/office/drawing/2014/main" id="{BF4A92DF-A99B-0FAB-D2BA-9EF915CC7E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9647" y="2601001"/>
            <a:ext cx="828000" cy="82799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CAB8AD-B132-5D67-300C-DE7A5FE45660}"/>
              </a:ext>
            </a:extLst>
          </p:cNvPr>
          <p:cNvSpPr/>
          <p:nvPr/>
        </p:nvSpPr>
        <p:spPr>
          <a:xfrm>
            <a:off x="741938" y="2739731"/>
            <a:ext cx="2619328" cy="2311400"/>
          </a:xfrm>
          <a:prstGeom prst="roundRect">
            <a:avLst/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أَقْرَأُ ٱلنَّصَّ؛</a:t>
            </a:r>
          </a:p>
          <a:p>
            <a:pPr algn="just" rtl="1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أَضَعُ خَطّاً تَحْتَ مَصادِرِ </a:t>
            </a:r>
            <a:r>
              <a:rPr lang="ar-MA" sz="40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47B92E-5E38-4EFB-FA09-8E71D5F2D4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2719" y="2186608"/>
            <a:ext cx="2198561" cy="313590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6984614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18A9D-1240-B8A1-C7F6-BCC068396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715DC7B-B76A-5745-864D-3E60585F0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الفقرة الأولى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بشكل معبر؛ ارفعوا اليد في كل مرة أذكر استعمالا من استعمالات الماء.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CDCF61-7BF3-E578-B664-DCA55FAFE4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C7CAAB-D7B8-31FD-4A33-DF38606AB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06809FF-0385-0C18-6F6B-278BFCACCF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656E73-50CC-2525-4D86-DFE9B9B314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E2BA7F-B22F-70DC-EB5D-3613A0BDA6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B55330-91F8-92FC-B793-75AE79264D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4EACB7-9E0F-C41A-291F-10366E3BAB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70C723-B7E2-EAF2-E15E-ACD1762DFE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39C08DF-C664-538A-471F-C9320359F6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97CD27A-9A21-DFA5-798D-DE99D455C9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2719" y="2186608"/>
            <a:ext cx="2198561" cy="313590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5520243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>
            <a:extLst>
              <a:ext uri="{FF2B5EF4-FFF2-40B4-BE49-F238E27FC236}">
                <a16:creationId xmlns:a16="http://schemas.microsoft.com/office/drawing/2014/main" id="{F4DBBA5A-ECCB-F243-B8B3-0711998E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الأولى؟ من يواصل القراءة؟  تابع (ي) ...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كل قراءة فردية وتقديم تغذية راجعة لتفادي الأخطاء في القراءات الموالية.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F392C69-81DC-7D8A-E4E9-4E19B1D3E6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C67A3F-E344-A128-414B-2ED0A25150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39D903-86A2-E5A9-9D72-4E08EAC4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DE3F65-609E-3A75-E044-5B64A58EF2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F98DA3-AF83-AE28-1003-F81F741D19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B52F21-81DD-210B-5645-E44AE37521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AFD625-1C75-74C5-BF39-7110908073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8CF69-9492-8915-4B5E-FB05FF245B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D9E16F-A34E-6882-4DAE-63943F95AF8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36BACE-E5EC-F8DE-EDBE-8D2A2C3A0A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2432" y="1849999"/>
            <a:ext cx="2219136" cy="31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3846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3E453-C108-6851-EEB5-51EDA528A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8739C2-A5DD-1134-7F09-0096C1F3F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81" y="756000"/>
            <a:ext cx="699059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قبل أن تجيبوا عن أي سؤال تذكروا القاعدة التالية.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B187AD3-4FD3-A314-600F-F9E51CBB25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3CFBA1F-E050-2DCA-FB3A-9B98827EB9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B047AEC-F828-FAAD-4A1E-DDF136AC5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321A13-69EE-C24E-D40D-BF7F1F641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3D32FA9-147E-4D30-C9B6-FC62EA6C8D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D44F066-4AD6-D787-FF53-8C9FF8B6A9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478516-8F71-2C71-395D-76E65A28C1A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31A6FE-67C3-0A65-68CE-B475E1CE44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0EF83B1F-C9B1-6C87-8B7B-96FC93912B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1333;p8">
            <a:extLst>
              <a:ext uri="{FF2B5EF4-FFF2-40B4-BE49-F238E27FC236}">
                <a16:creationId xmlns:a16="http://schemas.microsoft.com/office/drawing/2014/main" id="{9C8DF571-3A79-262D-567C-EF0407EF0B20}"/>
              </a:ext>
            </a:extLst>
          </p:cNvPr>
          <p:cNvSpPr txBox="1"/>
          <p:nvPr/>
        </p:nvSpPr>
        <p:spPr>
          <a:xfrm>
            <a:off x="1171552" y="3895299"/>
            <a:ext cx="6847128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8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قَبْلَ أَنْ أُجيبَ عَنِ ٱلسُّؤالِ أُحَدِّدُ ٱلْمَطْلوبَ بِدِقَّةٍ وَ أُوَظِّفُ </a:t>
            </a:r>
            <a:r>
              <a:rPr lang="ar-MA" sz="4800" kern="0" noProof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ٱلإِسْتْراتيجِيَّةَ</a:t>
            </a:r>
            <a:r>
              <a:rPr lang="ar-MA" sz="48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ٱلْمَناسِبَةَ.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AB487D-4048-9BBA-40E8-396294472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896" y="1671315"/>
            <a:ext cx="2394118" cy="2394118"/>
          </a:xfrm>
          <a:prstGeom prst="ellipse">
            <a:avLst/>
          </a:prstGeom>
          <a:ln w="28575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964309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3DF18-93E0-74E7-1A4F-DFC80B0AF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6CB1062-6A05-BB49-943D-82117807D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25" y="831224"/>
            <a:ext cx="7359243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130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الأسئلة؟ ما المطلوب في كل سؤال؟ 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AB042B-72B1-8F71-331B-8A9B52DC38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35DFF6-A997-9E1D-E24D-88C56784E1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FF0695-A02A-A812-7370-CC57CC46B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671A701-D926-638F-E9CA-F345FE9C6D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69F2957-6D6F-1B8F-D9A1-A73EDAE26E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926A9D-F177-237B-D490-546317EE08B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4B049F-44BB-7A4B-CD4A-93FF78496C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2F0AEB-E4AA-0C80-B901-FB79BC4FAC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DD95A4A-488D-505B-D2AB-D3584CB615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7054" y="1782479"/>
            <a:ext cx="2889892" cy="40716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5D7A53C-AC59-8507-6BEB-CF31ACCCA36B}"/>
              </a:ext>
            </a:extLst>
          </p:cNvPr>
          <p:cNvSpPr/>
          <p:nvPr/>
        </p:nvSpPr>
        <p:spPr>
          <a:xfrm>
            <a:off x="3127054" y="3514987"/>
            <a:ext cx="2871011" cy="23391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BFF2C033-542C-32B4-AEB5-CFF464425C6D}"/>
              </a:ext>
            </a:extLst>
          </p:cNvPr>
          <p:cNvSpPr/>
          <p:nvPr/>
        </p:nvSpPr>
        <p:spPr>
          <a:xfrm>
            <a:off x="6189203" y="3818314"/>
            <a:ext cx="1140788" cy="1966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DAEE0C3-CBB1-272D-5BF6-E8670D77B9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71586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0C564-54E5-44C5-F209-E671C64C8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331C1E5-D593-CFF6-B456-7901D4D3C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25" y="831224"/>
            <a:ext cx="7359243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تجيبوا نتذكر جماعة خطوات تساعدنا على استخراج معلومات من النص.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057A0E8-86DE-F0F3-4E5F-754EA7788D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EEF501F-624C-1DB1-0877-097D009CE5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4C702F-1CB7-3983-A703-7C32BACD2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B741A75-1705-591A-E0C2-190450B890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FB90205-1882-26D0-347A-5821D02D3A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863DD0-EB2E-8048-8F33-2F83512BA6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24442A-B6A9-BB99-49D7-77256A34362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F20E4AB-606A-9A04-DB38-AA58ADD690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BD5010F-2557-FD48-4B05-D598534F78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29AA1E76-33B3-6B4C-8045-B90E92A61275}"/>
                  </a:ext>
                </a:extLst>
              </p14:cNvPr>
              <p14:cNvContentPartPr/>
              <p14:nvPr/>
            </p14:nvContentPartPr>
            <p14:xfrm>
              <a:off x="1803070" y="4356116"/>
              <a:ext cx="251640" cy="32940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29AA1E76-33B3-6B4C-8045-B90E92A6127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67430" y="4320116"/>
                <a:ext cx="323280" cy="401040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Image 22">
            <a:extLst>
              <a:ext uri="{FF2B5EF4-FFF2-40B4-BE49-F238E27FC236}">
                <a16:creationId xmlns:a16="http://schemas.microsoft.com/office/drawing/2014/main" id="{FBD75EFD-1CF3-9C9D-7FD0-12CC738FAC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2052" y="1809609"/>
            <a:ext cx="6986947" cy="428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1086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C8E10-0FE5-69BE-5D8F-31A7F1582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B735A9E-93A4-54C2-0BEA-11605ABC4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31" y="831224"/>
            <a:ext cx="6745837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تذكروا إستراتيجية استخراج معلومات من النص، أجيبوا بالعودة إلى النص.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40BE4F0-1A0F-9131-5D28-E795EEF5B4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5AC0373-E297-C82F-A105-FBE038989F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D6EDD1-6661-D9BF-0D87-750C152372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9B2F09-5B4B-6731-75F8-B684038EE1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9F3A062-677A-6F25-D782-D6C872187E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78C067-7066-A249-F324-19A1E2AFD3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D5193E-F58A-284B-2C14-C977845580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3E6967-9073-9CB2-18F9-F7B14E592E6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27782E53-1E6B-4232-2C10-97C2B997FB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446C4C-035A-2BD3-DB59-AA2C4BFFD8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7054" y="1782479"/>
            <a:ext cx="2889892" cy="40716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A25B62-6F0C-8791-82DF-6180F82F8405}"/>
              </a:ext>
            </a:extLst>
          </p:cNvPr>
          <p:cNvSpPr/>
          <p:nvPr/>
        </p:nvSpPr>
        <p:spPr>
          <a:xfrm>
            <a:off x="3127054" y="3514987"/>
            <a:ext cx="2871011" cy="23391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F41F8DC1-86DC-5FD2-3DC1-644FD97B48EA}"/>
              </a:ext>
            </a:extLst>
          </p:cNvPr>
          <p:cNvSpPr/>
          <p:nvPr/>
        </p:nvSpPr>
        <p:spPr>
          <a:xfrm>
            <a:off x="6189203" y="3818314"/>
            <a:ext cx="1140788" cy="1966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020229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52AA2-BD6A-EC79-7C8A-A37B09790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B6E2257-249D-C31C-9360-4D63E7952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25" y="831224"/>
            <a:ext cx="7359243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السؤال 1؟ من يجيب؟ هل تتفقون؟ (ما الذي يثبت ذلك في النص؟) 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27D16A2-A35A-A167-4EAB-F7D94235D5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E618F9A-D3EA-C284-496A-92E24E4D1D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730E101-ECBF-FA0F-C21D-FF865A2707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C213EE1-E856-DF27-4FC3-94B342EB94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55A1539-99ED-49CA-32B3-4D61714980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3AED54-1192-7F34-C6CF-C881FCD43F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D1BD08-12BB-1F01-87AE-59BE992620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D7A491-AD07-C23B-0A53-5BCEFD49B5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D021864-2443-E586-3433-56CA9FE19B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530" y="2110972"/>
            <a:ext cx="7254721" cy="3326267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676FD031-C033-1D46-B67D-437F25333C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D95955D-F109-EC4B-4D9A-A27B8CDAFD6A}"/>
              </a:ext>
            </a:extLst>
          </p:cNvPr>
          <p:cNvSpPr txBox="1"/>
          <p:nvPr/>
        </p:nvSpPr>
        <p:spPr>
          <a:xfrm>
            <a:off x="2674374" y="4230464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91311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0328A-E8B7-9468-4F21-E5B5199CA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5349A4AB-2E12-8AF2-BBE8-59C93DBF9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25" y="831224"/>
            <a:ext cx="7359243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والثالث؟ من يجيب؟ (ما الذي يثبت ذلك في النص؟)  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45125C2-AE29-D75B-B02A-CD669CF006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51D4CD9-934F-C027-A9DD-92406FBA7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960E9DE-E3A6-D042-8A58-586D00DBD3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E09FCE0-E53A-84E9-6A01-E3205AD7CB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433371-9CA7-6547-777F-FEAFA26B23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63231B-6B45-FC84-49B1-3B29B4ED948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F836BB-2C1B-83AB-8C47-A9526729D19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1AC863-FA38-6B27-D8EA-BFC19349D1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779A9D87-3F25-3FC6-12DA-482C29F672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BDEC56-7374-0070-1390-A8ED0D9C26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894" y="2302954"/>
            <a:ext cx="7750212" cy="297967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5406793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599AA-1E97-3609-961B-949D9C8D8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5DEC888-64AF-F62F-814E-F9DE3846B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25" y="831224"/>
            <a:ext cx="7359243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57F7E26-6818-8B97-BEED-F5AD7A04F3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232092-8A5E-71F2-AEE6-11B47F3A94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269CB8-D802-FDA3-B109-E4A10B51F9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468C241-B711-C8C5-D18F-354F1DF28F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68C706-61DD-CD32-08CE-F3A4ABC274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105CF3-3BBA-4E36-9BA6-745F76F0D0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BE9501-03F7-B48A-AAD3-D145EEF11D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26B8AB-32AB-285D-52E2-74378FED85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7D1FAC8-C239-B3ED-E811-8CF1BFA96B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17EF4F-D8B3-027F-C6F2-9A712F8E68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894" y="2302954"/>
            <a:ext cx="7750212" cy="297967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316166-0205-48BF-12A6-CC223E08F2AB}"/>
              </a:ext>
            </a:extLst>
          </p:cNvPr>
          <p:cNvSpPr txBox="1"/>
          <p:nvPr/>
        </p:nvSpPr>
        <p:spPr>
          <a:xfrm>
            <a:off x="728928" y="2703546"/>
            <a:ext cx="765279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يَكْمُنُ </a:t>
            </a:r>
            <a:r>
              <a:rPr lang="ar-MA" sz="28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ٱلْفَرْقُ</a:t>
            </a: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كَوْنِ مِياهِ </a:t>
            </a:r>
            <a:r>
              <a:rPr lang="ar-MA" sz="28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مالِحَةً وَغَيْرَ صالِحَةٍ لِلشُّرْبِ، بَيْنَما </a:t>
            </a:r>
            <a:r>
              <a:rPr lang="ar-MA" sz="28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ٱلْمِياهُ</a:t>
            </a: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ٱلْعَذْبَةُ</a:t>
            </a: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فَهِيَ أَقَلُّ مُلوحَةً وَصالِحَةٌ لِلشُّرْبِ </a:t>
            </a:r>
            <a:r>
              <a:rPr lang="ar-MA" sz="28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وَٱلسَّقْيِ</a:t>
            </a: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95B1C7-E155-B205-57D2-E4C663042D11}"/>
              </a:ext>
            </a:extLst>
          </p:cNvPr>
          <p:cNvSpPr txBox="1"/>
          <p:nvPr/>
        </p:nvSpPr>
        <p:spPr>
          <a:xfrm>
            <a:off x="721453" y="4433465"/>
            <a:ext cx="765279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مَصادِرُ </a:t>
            </a:r>
            <a:r>
              <a:rPr lang="ar-MA" sz="28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ٱلْمِياهِ</a:t>
            </a: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ٱلْعَذْبَةِ</a:t>
            </a: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وَرَدَ ذِكْرُها في </a:t>
            </a:r>
            <a:r>
              <a:rPr lang="ar-MA" sz="28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هِيَ: اَلْأَمْطارُ – اَلْأَنْهارُ – اَلْبُحَيْراتُ – اَلْمِياهُ </a:t>
            </a:r>
            <a:r>
              <a:rPr lang="ar-MA" sz="28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ٱلْجَوْفِيَّةُ</a:t>
            </a: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99728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777EA-441A-4A02-06F3-04C484AB4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5AAFF2E0-C2C4-0D7F-4209-B62886673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25" y="831224"/>
            <a:ext cx="7359243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التالي؟ ما المطلوب؟ فكروا لتقديم الإجابة في جملة مفيدة.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446C6BF-4057-0044-0F94-8D9CD3D426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CEC93C-21A4-2734-2093-5E374412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688BBA-3A67-71B5-BDB8-328F8FF28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C856AC-E807-B4EA-507D-D5061B105F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B0A54E4-4AEB-A079-DE8F-55A4C5FD21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1E259D-120C-3635-EF09-A804908BAF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DBCA90-937F-3AB8-2E8B-355A853467A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E929B5-3DB0-F357-B5F8-B6343885E1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1333;p8">
            <a:extLst>
              <a:ext uri="{FF2B5EF4-FFF2-40B4-BE49-F238E27FC236}">
                <a16:creationId xmlns:a16="http://schemas.microsoft.com/office/drawing/2014/main" id="{F3913608-B13D-8F86-B53E-CC2E0990B0A7}"/>
              </a:ext>
            </a:extLst>
          </p:cNvPr>
          <p:cNvSpPr txBox="1"/>
          <p:nvPr/>
        </p:nvSpPr>
        <p:spPr>
          <a:xfrm>
            <a:off x="798732" y="2548280"/>
            <a:ext cx="8013647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ٱلَّذي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يَدُلُّ في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ٱلْفِقْرَةِ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ٱلثّانِيَةِ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عَلى: </a:t>
            </a:r>
          </a:p>
          <a:p>
            <a:pPr lvl="0" algn="ctr" defTabSz="914400" rtl="1">
              <a:defRPr/>
            </a:pP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"قِلَّةِ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ٱلْماءِ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ٱلْعَذْبِ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وَحاجَةِ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ٱلنّاسِ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ٱلْكَبيرَةِ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إِلَيْهِ"</a:t>
            </a:r>
            <a:r>
              <a:rPr lang="ar-MA" sz="48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DDD9A2D7-ED6C-BE4D-850D-75477EE3BD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568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D4D37-110C-4611-2923-46570E629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0BDA7F2-CA1E-CDF0-A1D2-F5921CA8B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25" y="831224"/>
            <a:ext cx="7359243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يعيد تقديم الجواب في جملة مفيدة؟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1D767D5-8B2E-0B05-4800-27C010FA0E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3C6986-183E-C273-CC86-D200BA42D5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2A7A16-7665-47D7-AA82-182D7F65C4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12305F7-2971-D7A1-1997-74494F937C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4A5D936-ECA6-7798-2D3A-C170D364B7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56B116-E561-C256-57A9-37FDEA1E93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EB6DEF-98DB-7A9D-5B42-A4CDBB26A85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E0AAAD-497B-66F1-75E1-6337C2E6093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912F3E3-8A97-CD77-AC0F-47A968AFBC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2E3F9947-D52C-8000-AC93-562AE885C723}"/>
              </a:ext>
            </a:extLst>
          </p:cNvPr>
          <p:cNvSpPr txBox="1"/>
          <p:nvPr/>
        </p:nvSpPr>
        <p:spPr>
          <a:xfrm>
            <a:off x="565176" y="2351635"/>
            <a:ext cx="8013647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اَلَّذي يَدُلُّ في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ٱلْفِقْرَةِ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ٱلثّانِيَةِ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عَلى: "قِلَّةِ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ٱلْماءِ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ٱلْعَذْبِ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وَحاجَةِ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ٱلنّاسِ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ٱلْكَبيرَةِ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إِلَيْهِ" هُوَ:</a:t>
            </a:r>
          </a:p>
          <a:p>
            <a:pPr lvl="0" algn="r" defTabSz="914400" rtl="1"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               لُجوءُ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ٱلْإِنْسانِ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إِلى تَحْلِيَةِ ماءِ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ٱلْبَحْرِ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./ وُجودُ مَناطِقَ تُعاني مِنْ نَقْصٍ في مَصادِرِ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ٱلْماءِ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ٱلْعَذْبِ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88601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C97DA-70C1-C55E-8FA8-402650301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1F1946DC-F8D0-8371-5C35-46CC9B4AE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25" y="831224"/>
            <a:ext cx="7359243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التالي؟ ما المطلوب؟ فكروا لتقديم الإجابة في جملة مفيدة.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D5CF938-BE44-EED6-214F-394F8F7AAF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E501C2-264E-BC0B-CE26-740456A2CF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F5F8C2-F93B-5B35-87ED-4F1B2D1CCA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46ABE49-AFA8-284D-14DA-34513B12B8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CC6D80F-2691-F988-047D-17BBCB9B7B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B3D9D9-6212-9235-D270-72FE707124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1B38C9-5D68-2FCD-41E4-BE656F6256A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CDBC3E-FE47-D57A-7DDA-D929E4E6B7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1333;p8">
            <a:extLst>
              <a:ext uri="{FF2B5EF4-FFF2-40B4-BE49-F238E27FC236}">
                <a16:creationId xmlns:a16="http://schemas.microsoft.com/office/drawing/2014/main" id="{5BE8C99B-1683-8CD1-2BEF-814DC9D5983A}"/>
              </a:ext>
            </a:extLst>
          </p:cNvPr>
          <p:cNvSpPr txBox="1"/>
          <p:nvPr/>
        </p:nvSpPr>
        <p:spPr>
          <a:xfrm>
            <a:off x="798732" y="2931738"/>
            <a:ext cx="801364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مَنْ يُوَضِّحُ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ٱلْعَلاقَةَ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بَيْنَ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ٱلْماءِ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وَٱلْحَياةِ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10594B32-D9F5-745B-A6AA-C80109F630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539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903010-D294-8F21-869B-F1C04424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6677"/>
            <a:ext cx="7886700" cy="1325563"/>
          </a:xfrm>
        </p:spPr>
        <p:txBody>
          <a:bodyPr/>
          <a:lstStyle/>
          <a:p>
            <a:pPr algn="ctr" rtl="1"/>
            <a:r>
              <a:rPr lang="tzm-Arab-MA" sz="6000" dirty="0"/>
              <a:t>اختــتام الحــصة</a:t>
            </a:r>
            <a:endParaRPr lang="fr-FR" sz="6000" dirty="0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16FB18EF-9A0F-3551-35C2-F240C78D2DED}"/>
              </a:ext>
            </a:extLst>
          </p:cNvPr>
          <p:cNvSpPr/>
          <p:nvPr/>
        </p:nvSpPr>
        <p:spPr>
          <a:xfrm>
            <a:off x="628650" y="2849249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B3F962A-8448-5DFB-B32D-B655C0A3266C}"/>
              </a:ext>
            </a:extLst>
          </p:cNvPr>
          <p:cNvSpPr/>
          <p:nvPr/>
        </p:nvSpPr>
        <p:spPr>
          <a:xfrm>
            <a:off x="628651" y="2849249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3D2D9-AF1D-379D-A736-EE976C962980}"/>
              </a:ext>
            </a:extLst>
          </p:cNvPr>
          <p:cNvSpPr txBox="1"/>
          <p:nvPr/>
        </p:nvSpPr>
        <p:spPr>
          <a:xfrm>
            <a:off x="753847" y="3593947"/>
            <a:ext cx="7553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723C90-FF25-0E3D-9101-8F0DFE30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7FEFC4-F30B-5F9B-59D6-6B383C2877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064838-34C1-4BCA-71E1-E980002E73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D33841-EB83-5072-4C0E-B9226D490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535E88-1A78-9810-D4A6-1DE67E5236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CEE5EB-1D20-A69C-20FD-F533C96E6C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BE6C77-A1ED-2CEA-7701-D4C1FB5F8F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17133B-A3E0-170B-0EF5-D5F0DC76520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5139051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723845" y="2908418"/>
            <a:ext cx="7650404" cy="2678073"/>
          </a:xfrm>
          <a:prstGeom prst="roundRect">
            <a:avLst>
              <a:gd name="adj" fmla="val 8738"/>
            </a:avLst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أَمّا في حِصَّةِ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ٱلْيَوْمِ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تَعَرَّفْتُ أَنَّ: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مَصادِرَ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ٱلْعَذْبِ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...............................................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الْإِنْسانَ لَجَأَ إِلى .................. لِكَيْ يَحُلَّ أَزْمَةَ قِلَّةِ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endParaRPr lang="a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المنزلي.  </a:t>
            </a:r>
            <a:endParaRPr lang="fr-FR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3">
            <a:extLst>
              <a:ext uri="{FF2B5EF4-FFF2-40B4-BE49-F238E27FC236}">
                <a16:creationId xmlns:a16="http://schemas.microsoft.com/office/drawing/2014/main" id="{866D4C9A-1958-B6E3-61F4-3EB3AED4C5F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9203" y="2422358"/>
            <a:ext cx="828000" cy="827999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D6A109F-DA24-B689-597A-7C3099E96507}"/>
              </a:ext>
            </a:extLst>
          </p:cNvPr>
          <p:cNvSpPr txBox="1"/>
          <p:nvPr/>
        </p:nvSpPr>
        <p:spPr>
          <a:xfrm>
            <a:off x="894546" y="2422358"/>
            <a:ext cx="4717689" cy="200054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Tx/>
              <a:buChar char="-"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أُرَكِّبُ جُمَلا بِتَوْظيفِ:</a:t>
            </a:r>
          </a:p>
          <a:p>
            <a:pPr algn="ctr"/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تَدَفَّقَ – تَحْلِيَةٌ – مِياهٌ جَوْفِيَّةٌ.</a:t>
            </a:r>
            <a:endParaRPr lang="fr-FR" sz="4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CB4DA929-AB30-0A2A-2E5E-CF6C46B7D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26222</TotalTime>
  <Words>1778</Words>
  <Application>Microsoft Office PowerPoint</Application>
  <PresentationFormat>Affichage à l'écran (4:3)</PresentationFormat>
  <Paragraphs>364</Paragraphs>
  <Slides>59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59</vt:i4>
      </vt:variant>
    </vt:vector>
  </HeadingPairs>
  <TitlesOfParts>
    <vt:vector size="76" baseType="lpstr">
      <vt:lpstr>Wingdings</vt:lpstr>
      <vt:lpstr>Calibri</vt:lpstr>
      <vt:lpstr>Dosis Medium</vt:lpstr>
      <vt:lpstr>Dosis</vt:lpstr>
      <vt:lpstr>Microsoft Uighur</vt:lpstr>
      <vt:lpstr>Modern Love</vt:lpstr>
      <vt:lpstr>Dosis ExtraBold</vt:lpstr>
      <vt:lpstr>Arial</vt:lpstr>
      <vt:lpstr>Dosis SemiBold</vt:lpstr>
      <vt:lpstr>Calibri Light</vt:lpstr>
      <vt:lpstr>Thème Office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1_04- قراءة/ كتابة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بكم. سننطلق في حصة اللغة العربية.</vt:lpstr>
      <vt:lpstr>هذا شرط آخر للحصول على شارة التميز.</vt:lpstr>
      <vt:lpstr>ضعوا اللوحة والكراسة في القمطر.</vt:lpstr>
      <vt:lpstr> سنتدرب اليوم على توظيف مفردات تعلمتموها. من يذكر بمفردات هذا الأسبوع؟</vt:lpstr>
      <vt:lpstr>من يقرأ؟</vt:lpstr>
      <vt:lpstr>خذوا ألواحكم.</vt:lpstr>
      <vt:lpstr>اقرؤا الجملة. اكتبوا الكلمة المناسبة أمام التعريف.</vt:lpstr>
      <vt:lpstr>من وجد الكلمة المناسبة لمعنى الجملة؟ ما رأيكم؟   - صححوا.</vt:lpstr>
      <vt:lpstr>اقرؤا الجملة. اكتبوا الكلمة المناسبة أمام التعريف.</vt:lpstr>
      <vt:lpstr>من وجد الكلمة المناسبة لمعنى الجملة؟ ما رأيكم؟   - صححوا.</vt:lpstr>
      <vt:lpstr>اقرؤا الجملة. اكتبوا الكلمة المناسبة أمام التعريف.</vt:lpstr>
      <vt:lpstr>من وجد الكلمة المناسبة لمعنى الجملة؟ ما رأيكم؟   - صححوا.</vt:lpstr>
      <vt:lpstr>اقرؤا الجملة. اكتبوا الكلمة المناسبة أمام التعريف.</vt:lpstr>
      <vt:lpstr>من وجد الكلمة المناسبة لمعنى الجملة؟ ما رأيكم؟   - صححوا.</vt:lpstr>
      <vt:lpstr>استماع وتحدث</vt:lpstr>
      <vt:lpstr>الآن؛ نبدأ حصة الاستماع والتحدث، ستتدربون على سرد أحداث الحكاية.  </vt:lpstr>
      <vt:lpstr>قبل ذلك نتذكر مضامين الحكاية.  نجيب شفهيا عن الأسئِلَةِ. من يقرأ؟ </vt:lpstr>
      <vt:lpstr>عنوان حكايتنا هو "قطرة ماء". من يذكرنا ببداية الحكاية؟ </vt:lpstr>
      <vt:lpstr>من يذكرنا بالأحداث التي يعبر عنها كل مشهد؟ </vt:lpstr>
      <vt:lpstr>-استعدوا – سنعيد الاستماع للحكاية استعدادا لسردها. </vt:lpstr>
      <vt:lpstr>تسميع الحكاية. </vt:lpstr>
      <vt:lpstr>نمر إلى سرد الحكاية. ستسردون أحداث البداية انطلاقا من المشهد. فكروا.</vt:lpstr>
      <vt:lpstr>من يريد سرد مقطع البداية؟ أنصتوا جيدا لتبدوا رأيكم.</vt:lpstr>
      <vt:lpstr>هذه إجابة أخرى. </vt:lpstr>
      <vt:lpstr>من يعيد سرد أحداث مقطع البداية؟   </vt:lpstr>
      <vt:lpstr>الآن دوركم. كل واحد يسرد أحداث الوسط انطلاقا من المشهد. </vt:lpstr>
      <vt:lpstr>نمر الآن لمسابقة تحدي السرد، انطلاقا من مشاهد الحكاية ستسردون أحداثها. </vt:lpstr>
      <vt:lpstr> لاحظوا المشهد. أمامكم عشر ثوانٍ للتفكير. من يسرد ما يناسب المشهد؟ </vt:lpstr>
      <vt:lpstr>لاحظوا المشهد. أمامكم عشر ثوانٍ للتفكير. من يسرد؟</vt:lpstr>
      <vt:lpstr>هذا مشهد آخر. أمامكم عشر ثوانٍ للتفكير. من يسرد؟</vt:lpstr>
      <vt:lpstr>من يسرد مقطع النهاية؟</vt:lpstr>
      <vt:lpstr>أحسنتم. تدربوا على سرد الحكاية في بيوتكم.</vt:lpstr>
      <vt:lpstr>ننشد جماعة قصيدة:" الحفلة" ثم "هداهاي"</vt:lpstr>
      <vt:lpstr>قراءة</vt:lpstr>
      <vt:lpstr>خذوا الصفحة 129. سنواصل التدرب على قراءة النص (كنز الطبيعة) واستثماره.</vt:lpstr>
      <vt:lpstr>Présentation PowerPoint</vt:lpstr>
      <vt:lpstr>تابعوا معي، سأقرأ الفقرة الأولى بشكل معبر؛ ارفعوا اليد في كل مرة أذكر استعمالا من استعمالات الماء. </vt:lpstr>
      <vt:lpstr>من يقرأ الفقرة الأولى؟ من يواصل القراءة؟  تابع (ي) ... مناقشة كل قراءة فردية وتقديم تغذية راجعة لتفادي الأخطاء في القراءات الموالية. </vt:lpstr>
      <vt:lpstr>قبل أن تجيبوا عن أي سؤال تذكروا القاعدة التالية.</vt:lpstr>
      <vt:lpstr>خذوا الصفحة 130. من يقرأ الأسئلة؟ ما المطلوب في كل سؤال؟ </vt:lpstr>
      <vt:lpstr>قبل أن تجيبوا نتذكر جماعة خطوات تساعدنا على استخراج معلومات من النص.</vt:lpstr>
      <vt:lpstr> تذكروا إستراتيجية استخراج معلومات من النص، أجيبوا بالعودة إلى النص.</vt:lpstr>
      <vt:lpstr>نصحح. من يقرأ السؤال 1؟ من يجيب؟ هل تتفقون؟ (ما الذي يثبت ذلك في النص؟) </vt:lpstr>
      <vt:lpstr>من يقرأ السؤال الثاني؟ والثالث؟ من يجيب؟ (ما الذي يثبت ذلك في النص؟)  </vt:lpstr>
      <vt:lpstr>انتبهوا للتصحيح.</vt:lpstr>
      <vt:lpstr>من يقرأ السؤال التالي؟ ما المطلوب؟ فكروا لتقديم الإجابة في جملة مفيدة.  </vt:lpstr>
      <vt:lpstr>من يعيد تقديم الجواب في جملة مفيدة؟</vt:lpstr>
      <vt:lpstr>من يقرأ السؤال التالي؟ ما المطلوب؟ فكروا لتقديم الإجابة في جملة مفيدة.  </vt:lpstr>
      <vt:lpstr>اختــتام الحــصة</vt:lpstr>
      <vt:lpstr>ماذا تعلمتم اليوم؟</vt:lpstr>
      <vt:lpstr>سجلوا الواجب المنزلي. 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BTIHAJ ELHAMDOUNI</dc:creator>
  <cp:lastModifiedBy>EL HAMDOUNI BTIHAJ</cp:lastModifiedBy>
  <cp:revision>74</cp:revision>
  <dcterms:created xsi:type="dcterms:W3CDTF">2023-09-20T21:35:22Z</dcterms:created>
  <dcterms:modified xsi:type="dcterms:W3CDTF">2026-05-10T19:47:18Z</dcterms:modified>
</cp:coreProperties>
</file>