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9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theme/theme11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2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3" r:id="rId2"/>
    <p:sldMasterId id="2147483696" r:id="rId3"/>
    <p:sldMasterId id="2147483714" r:id="rId4"/>
    <p:sldMasterId id="2147483732" r:id="rId5"/>
    <p:sldMasterId id="2147483750" r:id="rId6"/>
    <p:sldMasterId id="2147483773" r:id="rId7"/>
    <p:sldMasterId id="2147483805" r:id="rId8"/>
    <p:sldMasterId id="2147483836" r:id="rId9"/>
    <p:sldMasterId id="2147483851" r:id="rId10"/>
    <p:sldMasterId id="2147483863" r:id="rId11"/>
    <p:sldMasterId id="2147483865" r:id="rId12"/>
    <p:sldMasterId id="2147483886" r:id="rId13"/>
  </p:sldMasterIdLst>
  <p:notesMasterIdLst>
    <p:notesMasterId r:id="rId91"/>
  </p:notesMasterIdLst>
  <p:sldIdLst>
    <p:sldId id="2147482745" r:id="rId14"/>
    <p:sldId id="2147482518" r:id="rId15"/>
    <p:sldId id="257" r:id="rId16"/>
    <p:sldId id="2147482692" r:id="rId17"/>
    <p:sldId id="2147482501" r:id="rId18"/>
    <p:sldId id="261" r:id="rId19"/>
    <p:sldId id="263" r:id="rId20"/>
    <p:sldId id="2147482691" r:id="rId21"/>
    <p:sldId id="2147482504" r:id="rId22"/>
    <p:sldId id="264" r:id="rId23"/>
    <p:sldId id="2147482525" r:id="rId24"/>
    <p:sldId id="267" r:id="rId25"/>
    <p:sldId id="268" r:id="rId26"/>
    <p:sldId id="269" r:id="rId27"/>
    <p:sldId id="270" r:id="rId28"/>
    <p:sldId id="272" r:id="rId29"/>
    <p:sldId id="273" r:id="rId30"/>
    <p:sldId id="274" r:id="rId31"/>
    <p:sldId id="276" r:id="rId32"/>
    <p:sldId id="2147482708" r:id="rId33"/>
    <p:sldId id="282" r:id="rId34"/>
    <p:sldId id="2147482495" r:id="rId35"/>
    <p:sldId id="2147482496" r:id="rId36"/>
    <p:sldId id="2147482752" r:id="rId37"/>
    <p:sldId id="2147482483" r:id="rId38"/>
    <p:sldId id="2134806565" r:id="rId39"/>
    <p:sldId id="2147482480" r:id="rId40"/>
    <p:sldId id="2134806561" r:id="rId41"/>
    <p:sldId id="2147482479" r:id="rId42"/>
    <p:sldId id="2134806560" r:id="rId43"/>
    <p:sldId id="2147482488" r:id="rId44"/>
    <p:sldId id="2134806424" r:id="rId45"/>
    <p:sldId id="2147482724" r:id="rId46"/>
    <p:sldId id="2147482528" r:id="rId47"/>
    <p:sldId id="2147482511" r:id="rId48"/>
    <p:sldId id="2147482491" r:id="rId49"/>
    <p:sldId id="2147482735" r:id="rId50"/>
    <p:sldId id="2147482729" r:id="rId51"/>
    <p:sldId id="2147482705" r:id="rId52"/>
    <p:sldId id="303" r:id="rId53"/>
    <p:sldId id="305" r:id="rId54"/>
    <p:sldId id="2147482718" r:id="rId55"/>
    <p:sldId id="310" r:id="rId56"/>
    <p:sldId id="2147482520" r:id="rId57"/>
    <p:sldId id="311" r:id="rId58"/>
    <p:sldId id="315" r:id="rId59"/>
    <p:sldId id="2147482746" r:id="rId60"/>
    <p:sldId id="314" r:id="rId61"/>
    <p:sldId id="316" r:id="rId62"/>
    <p:sldId id="2147482702" r:id="rId63"/>
    <p:sldId id="2147482749" r:id="rId64"/>
    <p:sldId id="331" r:id="rId65"/>
    <p:sldId id="325" r:id="rId66"/>
    <p:sldId id="2147482738" r:id="rId67"/>
    <p:sldId id="2147482737" r:id="rId68"/>
    <p:sldId id="2147482751" r:id="rId69"/>
    <p:sldId id="2147482736" r:id="rId70"/>
    <p:sldId id="2147482739" r:id="rId71"/>
    <p:sldId id="2147482740" r:id="rId72"/>
    <p:sldId id="2147482741" r:id="rId73"/>
    <p:sldId id="2147482742" r:id="rId74"/>
    <p:sldId id="2147482743" r:id="rId75"/>
    <p:sldId id="332" r:id="rId76"/>
    <p:sldId id="327" r:id="rId77"/>
    <p:sldId id="328" r:id="rId78"/>
    <p:sldId id="329" r:id="rId79"/>
    <p:sldId id="330" r:id="rId80"/>
    <p:sldId id="2147482750" r:id="rId81"/>
    <p:sldId id="333" r:id="rId82"/>
    <p:sldId id="2147482747" r:id="rId83"/>
    <p:sldId id="2147482694" r:id="rId84"/>
    <p:sldId id="342" r:id="rId85"/>
    <p:sldId id="337" r:id="rId86"/>
    <p:sldId id="2147482499" r:id="rId87"/>
    <p:sldId id="339" r:id="rId88"/>
    <p:sldId id="2147482510" r:id="rId89"/>
    <p:sldId id="2147482522" r:id="rId90"/>
  </p:sldIdLst>
  <p:sldSz cx="9144000" cy="6858000" type="screen4x3"/>
  <p:notesSz cx="6858000" cy="9144000"/>
  <p:embeddedFontLst>
    <p:embeddedFont>
      <p:font typeface="Abadi" panose="020B0604020104020204" pitchFamily="34" charset="0"/>
      <p:regular r:id="rId92"/>
      <p:bold r:id="rId93"/>
      <p:italic r:id="rId94"/>
      <p:boldItalic r:id="rId95"/>
    </p:embeddedFon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  <p:bold r:id="rId100"/>
    </p:embeddedFont>
    <p:embeddedFont>
      <p:font typeface="Dosis SemiBold" pitchFamily="2" charset="0"/>
      <p:regular r:id="rId101"/>
      <p:bold r:id="rId102"/>
    </p:embeddedFont>
    <p:embeddedFont>
      <p:font typeface="Helvetica" panose="020B0604020202020204" pitchFamily="34" charset="0"/>
      <p:regular r:id="rId103"/>
      <p:bold r:id="rId104"/>
      <p:italic r:id="rId105"/>
      <p:boldItalic r:id="rId106"/>
    </p:embeddedFont>
    <p:embeddedFont>
      <p:font typeface="Microsoft Uighur" panose="02000000000000000000" pitchFamily="2" charset="-78"/>
      <p:regular r:id="rId107"/>
      <p:bold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967" userDrawn="1">
          <p15:clr>
            <a:srgbClr val="A4A3A4"/>
          </p15:clr>
        </p15:guide>
        <p15:guide id="4" pos="703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orient="horz" pos="1321" userDrawn="1">
          <p15:clr>
            <a:srgbClr val="A4A3A4"/>
          </p15:clr>
        </p15:guide>
        <p15:guide id="8" orient="horz" pos="3475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1837" userDrawn="1">
          <p15:clr>
            <a:srgbClr val="A4A3A4"/>
          </p15:clr>
        </p15:guide>
        <p15:guide id="11" orient="horz" pos="913" userDrawn="1">
          <p15:clr>
            <a:srgbClr val="A4A3A4"/>
          </p15:clr>
        </p15:guide>
        <p15:guide id="12" orient="horz" pos="402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7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A3"/>
    <a:srgbClr val="2DC7D3"/>
    <a:srgbClr val="FEECCE"/>
    <a:srgbClr val="424D7B"/>
    <a:srgbClr val="000000"/>
    <a:srgbClr val="E5E5E5"/>
    <a:srgbClr val="DDF1EC"/>
    <a:srgbClr val="D6E9EA"/>
    <a:srgbClr val="00ACA4"/>
    <a:srgbClr val="414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4660"/>
  </p:normalViewPr>
  <p:slideViewPr>
    <p:cSldViewPr snapToGrid="0">
      <p:cViewPr>
        <p:scale>
          <a:sx n="74" d="100"/>
          <a:sy n="74" d="100"/>
        </p:scale>
        <p:origin x="576" y="56"/>
      </p:cViewPr>
      <p:guideLst>
        <p:guide pos="4649"/>
        <p:guide orient="horz" pos="709"/>
        <p:guide pos="4967"/>
        <p:guide pos="703"/>
        <p:guide pos="3969"/>
        <p:guide pos="2835"/>
        <p:guide orient="horz" pos="1321"/>
        <p:guide orient="horz" pos="3475"/>
        <p:guide orient="horz" pos="3793"/>
        <p:guide pos="1837"/>
        <p:guide orient="horz" pos="913"/>
        <p:guide orient="horz" pos="40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38" Type="http://schemas.openxmlformats.org/officeDocument/2006/relationships/presProps" Target="presProps.xml"/><Relationship Id="rId16" Type="http://schemas.openxmlformats.org/officeDocument/2006/relationships/slide" Target="slides/slide3.xml"/><Relationship Id="rId107" Type="http://schemas.openxmlformats.org/officeDocument/2006/relationships/font" Target="fonts/font1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font" Target="fonts/font4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39" Type="http://schemas.openxmlformats.org/officeDocument/2006/relationships/viewProps" Target="view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12.fntdata"/><Relationship Id="rId108" Type="http://schemas.openxmlformats.org/officeDocument/2006/relationships/font" Target="fonts/font17.fntdata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8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19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37" Type="http://customschemas.google.com/relationships/presentationmetadata" Target="meta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21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35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>
          <a:extLst>
            <a:ext uri="{FF2B5EF4-FFF2-40B4-BE49-F238E27FC236}">
              <a16:creationId xmlns:a16="http://schemas.microsoft.com/office/drawing/2014/main" id="{CAF706F2-06D4-1491-A133-B9B8C585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>
            <a:extLst>
              <a:ext uri="{FF2B5EF4-FFF2-40B4-BE49-F238E27FC236}">
                <a16:creationId xmlns:a16="http://schemas.microsoft.com/office/drawing/2014/main" id="{5903FE8A-5193-559F-BF27-7CBB4225E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>
            <a:extLst>
              <a:ext uri="{FF2B5EF4-FFF2-40B4-BE49-F238E27FC236}">
                <a16:creationId xmlns:a16="http://schemas.microsoft.com/office/drawing/2014/main" id="{374AF22F-4665-2967-B9DE-A136F83FF8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673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107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17B7E43-2EB2-EFEB-3339-2786CA74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7A926D0-9554-BF53-C427-68345AD87C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A5CA62D4-9AD6-48E1-C888-B7C8534BE7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526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3F68CB6F-4AC8-B2E1-029F-BF3052F5A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5BA2D94-D391-5114-A6C1-A0764EA320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8EEED5CA-273D-0B24-2BDC-553DD88C7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98776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4CFA6780-D2D1-1E92-5915-D1045EAC0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3096404-1E95-9A4C-9A4C-6583C5C7B9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93572839-289D-DA13-F60C-EC60BC352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5832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6B874705-963E-1BB3-4DE7-C1DCA4CA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077205B8-8CC2-598C-7349-C9013D676F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BCAB2367-A363-31C4-7758-1A5DDB6FE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5370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17EAD2D-3FF1-C028-0A19-D9ACF193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E1ECC76C-F5EE-8EA2-A150-BD68624AA3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7F7997A-A614-AC9B-C880-EBAD43C78B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44339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007DBA2-1C14-9334-ED44-5F4BC31A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1DEB3BB1-A357-93B0-2AE8-8E34C6EE25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4E87416D-E19E-4F0F-97BA-46FF7FA9FD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0438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B969BA71-1EF5-97C3-93B6-7DB806C9D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DFD1B681-C545-7FDB-A3FA-7FC237B96E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72B702B-DD97-1130-8B41-B9597D76D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5777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0C35F3F4-4230-C123-F840-4BAF5844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F531899B-33D9-37DC-6F1D-4DA0130575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CFDABF6C-AFBF-53DF-0A97-A2A37DDCD3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33074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>
          <a:extLst>
            <a:ext uri="{FF2B5EF4-FFF2-40B4-BE49-F238E27FC236}">
              <a16:creationId xmlns:a16="http://schemas.microsoft.com/office/drawing/2014/main" id="{FA911DCE-A1BD-274A-848D-55335B83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>
            <a:extLst>
              <a:ext uri="{FF2B5EF4-FFF2-40B4-BE49-F238E27FC236}">
                <a16:creationId xmlns:a16="http://schemas.microsoft.com/office/drawing/2014/main" id="{203CB911-2476-AE74-49A1-0BD37EF895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>
            <a:extLst>
              <a:ext uri="{FF2B5EF4-FFF2-40B4-BE49-F238E27FC236}">
                <a16:creationId xmlns:a16="http://schemas.microsoft.com/office/drawing/2014/main" id="{F04939D9-F128-DD67-6BD2-1BA5DC2BD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391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>
          <a:extLst>
            <a:ext uri="{FF2B5EF4-FFF2-40B4-BE49-F238E27FC236}">
              <a16:creationId xmlns:a16="http://schemas.microsoft.com/office/drawing/2014/main" id="{B3117AA0-B540-23B1-A4EC-D1F9C333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>
            <a:extLst>
              <a:ext uri="{FF2B5EF4-FFF2-40B4-BE49-F238E27FC236}">
                <a16:creationId xmlns:a16="http://schemas.microsoft.com/office/drawing/2014/main" id="{5CE9AAC0-653A-780F-13D8-B2A24A3D4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>
            <a:extLst>
              <a:ext uri="{FF2B5EF4-FFF2-40B4-BE49-F238E27FC236}">
                <a16:creationId xmlns:a16="http://schemas.microsoft.com/office/drawing/2014/main" id="{6AECE88A-51AA-8C05-6A9C-EA5985BBAA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90104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24/05/2026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199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36280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54405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93262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1260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6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6491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12261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075082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62910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05611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17637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0284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054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7139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49688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454063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0583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86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4687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27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11138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1951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image" Target="../media/image2.jp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26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29" Type="http://schemas.openxmlformats.org/officeDocument/2006/relationships/image" Target="../media/image11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Relationship Id="rId27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image" Target="../media/image2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95.xml"/><Relationship Id="rId21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image" Target="../media/image11.jpg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7038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45.png"/><Relationship Id="rId12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38.png"/><Relationship Id="rId5" Type="http://schemas.openxmlformats.org/officeDocument/2006/relationships/image" Target="../media/image44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3.gi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7.png"/><Relationship Id="rId4" Type="http://schemas.openxmlformats.org/officeDocument/2006/relationships/image" Target="../media/image35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72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11" Type="http://schemas.openxmlformats.org/officeDocument/2006/relationships/image" Target="../media/image52.png"/><Relationship Id="rId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3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4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11" Type="http://schemas.openxmlformats.org/officeDocument/2006/relationships/image" Target="../media/image52.png"/><Relationship Id="rId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3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92.xml"/><Relationship Id="rId5" Type="http://schemas.openxmlformats.org/officeDocument/2006/relationships/image" Target="../media/image60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61.png"/><Relationship Id="rId4" Type="http://schemas.openxmlformats.org/officeDocument/2006/relationships/image" Target="../media/image35.png"/><Relationship Id="rId9" Type="http://schemas.openxmlformats.org/officeDocument/2006/relationships/image" Target="../media/image23.gi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7.png"/><Relationship Id="rId12" Type="http://schemas.openxmlformats.org/officeDocument/2006/relationships/image" Target="../media/image6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23.gif"/><Relationship Id="rId5" Type="http://schemas.openxmlformats.org/officeDocument/2006/relationships/image" Target="../media/image35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7.png"/><Relationship Id="rId12" Type="http://schemas.openxmlformats.org/officeDocument/2006/relationships/image" Target="../media/image6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23.gif"/><Relationship Id="rId5" Type="http://schemas.openxmlformats.org/officeDocument/2006/relationships/image" Target="../media/image35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65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11" Type="http://schemas.openxmlformats.org/officeDocument/2006/relationships/image" Target="../media/image52.png"/><Relationship Id="rId5" Type="http://schemas.openxmlformats.org/officeDocument/2006/relationships/image" Target="../media/image37.png"/><Relationship Id="rId10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6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3.gif"/><Relationship Id="rId4" Type="http://schemas.openxmlformats.org/officeDocument/2006/relationships/image" Target="../media/image71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6C9659-EE7B-BC87-BEAD-589DD7EA0FF2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ADBCB9E-F021-8CE0-175A-0C436C759496}"/>
                </a:ext>
              </a:extLst>
            </p:cNvPr>
            <p:cNvGrpSpPr/>
            <p:nvPr/>
          </p:nvGrpSpPr>
          <p:grpSpPr>
            <a:xfrm>
              <a:off x="20" y="1282"/>
              <a:ext cx="9143980" cy="6856718"/>
              <a:chOff x="20" y="1282"/>
              <a:chExt cx="9143980" cy="685671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1EF5BE6C-D7A8-ABA6-C5FB-C529B3874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910" b="3357"/>
              <a:stretch>
                <a:fillRect/>
              </a:stretch>
            </p:blipFill>
            <p:spPr>
              <a:xfrm>
                <a:off x="20" y="1282"/>
                <a:ext cx="9143980" cy="6856718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8A31520-3DFF-5EF5-3D06-E0367E36E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0318" y="4883850"/>
                <a:ext cx="2214853" cy="627251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D78966-B8EF-2DDE-5489-5FF866342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0318" y="4883850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867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 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>
                <a:solidFill>
                  <a:srgbClr val="424D7B"/>
                </a:solidFill>
              </a:rPr>
              <a:t>تنظيم حصص الأسبوع التربوي</a:t>
            </a:r>
            <a:endParaRPr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 </a:t>
            </a:r>
            <a:r>
              <a:rPr lang="fr-FR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</a:t>
            </a:r>
            <a:r>
              <a:rPr lang="fr-FR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.</a:t>
            </a:r>
            <a:r>
              <a:rPr lang="ar-MA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نشيد : «حيوانات البحر»</a:t>
            </a:r>
          </a:p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532644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تَفوحُ – اَلْفُقْمَةُ – تَلَوُّثٌ – تَحْجُبُ–تُشَيِّدُ– اَلْحَبّارُ</a:t>
            </a:r>
            <a:endParaRPr lang="fr-MA" sz="1600" b="1" dirty="0"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</a:pP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93210" y="2790288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معجم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(خطة ذ كية):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178491" y="4102846"/>
            <a:ext cx="142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الطلاقة: قراءة كلمات وفقرات بدقة واسترسال + القراءة المشتركة.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28522" y="4222731"/>
            <a:ext cx="536339" cy="540000"/>
          </a:xfrm>
          <a:prstGeom prst="rect">
            <a:avLst/>
          </a:prstGeom>
        </p:spPr>
      </p:pic>
      <p:pic>
        <p:nvPicPr>
          <p:cNvPr id="18" name="Google Shape;1234;p4">
            <a:extLst>
              <a:ext uri="{FF2B5EF4-FFF2-40B4-BE49-F238E27FC236}">
                <a16:creationId xmlns:a16="http://schemas.microsoft.com/office/drawing/2014/main" id="{33E171BD-1623-CE1C-39D6-287610977A3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32503" y="2679067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16029" y="5244312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7"/>
            <a:ext cx="7886700" cy="675397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516500" y="3177645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44493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16500" y="314965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999FD1F-E722-598D-6764-E1AF1A222E6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0C6632D-E56B-7160-6937-93550C8A6C5F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AD9616E7-6E1B-0C80-60B1-969BC8515713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89955B04-3541-1533-BEEA-FB751BA4D8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7CCF5277-B741-BB0B-9C01-FF1CD56CB062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406861BE-6AE8-41C2-D4FD-CBE0F74823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BA6087B3-6307-20FA-F0F2-5F6E14BF7D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98120859-D5CA-50F5-01E4-AA59FFC888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EE0C034-E734-7DCE-EF7A-3196C1B3AC7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7DF0FCE5-BB3C-35A3-3843-56F403255E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59600" y="694655"/>
            <a:ext cx="792000" cy="792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D56B311-55FC-2B8B-B9D2-4FAC70C44D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FAEF1429-420B-7F2A-3756-DC57F86D0B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6F314817-AD63-73DC-B6EA-1B8A14FFD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292AB3C2-9E45-3396-C5DF-4CA534C4A9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CC2370FB-1CD6-1D7B-7A5C-29F33FD3A3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48;p5">
            <a:extLst>
              <a:ext uri="{FF2B5EF4-FFF2-40B4-BE49-F238E27FC236}">
                <a16:creationId xmlns:a16="http://schemas.microsoft.com/office/drawing/2014/main" id="{6AD50667-8BD4-FAC2-A5B5-4D9D559F3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249;p5">
            <a:extLst>
              <a:ext uri="{FF2B5EF4-FFF2-40B4-BE49-F238E27FC236}">
                <a16:creationId xmlns:a16="http://schemas.microsoft.com/office/drawing/2014/main" id="{B1D8CBB1-32DB-8A84-6D91-A76039FB5E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50;p5">
            <a:extLst>
              <a:ext uri="{FF2B5EF4-FFF2-40B4-BE49-F238E27FC236}">
                <a16:creationId xmlns:a16="http://schemas.microsoft.com/office/drawing/2014/main" id="{67B485CC-A27F-4280-2AF1-28206A5A56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1;p5">
            <a:extLst>
              <a:ext uri="{FF2B5EF4-FFF2-40B4-BE49-F238E27FC236}">
                <a16:creationId xmlns:a16="http://schemas.microsoft.com/office/drawing/2014/main" id="{7BDC1C90-5AE0-7BB6-B003-E5D0DFC38F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2;p5">
            <a:extLst>
              <a:ext uri="{FF2B5EF4-FFF2-40B4-BE49-F238E27FC236}">
                <a16:creationId xmlns:a16="http://schemas.microsoft.com/office/drawing/2014/main" id="{439DEF3E-BC5E-4240-63F2-F1E25023701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0466536-CD71-BD40-4D69-BA59F001C788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4EDC6F3-3257-92D5-DFE0-5DA75B888B48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5CDDA5-531B-1AF5-F4B9-F0FD75A27DA7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6599B7B-5088-B88C-0559-92D43A7E316C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1349" y="102679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769533" y="2699161"/>
            <a:ext cx="50524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«حيوانات البحر» /إملاء.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32373" y="79037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882" y="6102000"/>
            <a:ext cx="500890" cy="470459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061" y="1871338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BB6380F5-D179-CF17-4F97-30C2B92461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C6E2BBF-421A-BCFC-7989-AD63E913DFF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D3C0289-DAAB-66AF-C36D-499B759DD6F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B45845F-710F-83FA-3561-86D8970ABA4D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A9A130AC-0635-E288-25C7-E031E9140D7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3643836B-6422-06AC-1F0B-2A4875B9B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15FD697D-9411-6B4D-99CE-BD10C5F4B1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7DDE9657-2F79-901A-47B2-04655247F8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A51D38BE-D637-0C71-EE2F-A27C7290C8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77D3F97-D9D0-449B-F3C2-FFE1AF3AC04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xfrm>
            <a:off x="632373" y="7835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3D74436-55A3-4A47-4B3B-F1E49AB6F8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5F41EE09-369A-747E-1B1E-E0CA1F63B03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2F5EFAF5-68A8-F8A9-50AC-4FCEF3DC70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26238F15-2E88-C548-BC2D-0E560262796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C463D104-3815-29A0-DB18-15F6B40744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40D8482-1181-9442-A30E-47F867EDD4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F7B984-EFF3-482A-D3BD-258DDE53EA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42F3AA-CD13-45C0-5620-BC21E2556B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69FC1E6-F1F4-6550-32C4-1368B7C3C1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DB8CC7BF-BB8C-CC13-349A-4998AED9B0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5A5227-90A2-1995-FDDB-7403402CCD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87593" y="730868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WhatsApp Video 2026-05-21 at 13.58.55">
            <a:hlinkClick r:id="" action="ppaction://media"/>
            <a:extLst>
              <a:ext uri="{FF2B5EF4-FFF2-40B4-BE49-F238E27FC236}">
                <a16:creationId xmlns:a16="http://schemas.microsoft.com/office/drawing/2014/main" id="{C44C72EC-AEDA-5B2C-7EDE-805EEA2E02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404" y="1886595"/>
            <a:ext cx="7903190" cy="432442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 النشيد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59830A30-66C7-13C6-179C-58997A80F2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5205839D-F6EC-DD01-F1E1-418032DFBC4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B41D1A8A-9D24-9432-F376-A78F84DC38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09941576-1DB1-DD91-FE92-8A82F32C46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26BB4526-7D34-CECC-7C5C-77689DE4F4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48;p5">
            <a:extLst>
              <a:ext uri="{FF2B5EF4-FFF2-40B4-BE49-F238E27FC236}">
                <a16:creationId xmlns:a16="http://schemas.microsoft.com/office/drawing/2014/main" id="{D5E8CE41-DBD4-6D7A-9BD1-025BC4F4C2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49;p5">
            <a:extLst>
              <a:ext uri="{FF2B5EF4-FFF2-40B4-BE49-F238E27FC236}">
                <a16:creationId xmlns:a16="http://schemas.microsoft.com/office/drawing/2014/main" id="{7FAB6151-247C-3A7B-7116-2862A891C7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0;p5">
            <a:extLst>
              <a:ext uri="{FF2B5EF4-FFF2-40B4-BE49-F238E27FC236}">
                <a16:creationId xmlns:a16="http://schemas.microsoft.com/office/drawing/2014/main" id="{5F6423E1-DDD5-183D-A240-7B5BE1663A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1;p5">
            <a:extLst>
              <a:ext uri="{FF2B5EF4-FFF2-40B4-BE49-F238E27FC236}">
                <a16:creationId xmlns:a16="http://schemas.microsoft.com/office/drawing/2014/main" id="{C3CAE1BE-3D09-AA5E-BE07-945C7432008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D9D65363-313C-569B-D709-1C103FE0E0D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6337" y="756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91479A-39E1-5EFC-73DC-0D9AA67D98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6981" y="1548000"/>
            <a:ext cx="6371905" cy="482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BF6B8A5-9950-EE1C-478A-8E097C4415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2EDBD87-465B-5475-B3E8-25D63ECC84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B15C196-ADDD-ED28-0E77-CD40678790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70190B7-9B71-E086-D2CB-1B0389FCB0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521082E9-9DA1-263B-066F-4723E3F9CD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BBD28DA3-AB12-30C9-9244-01FD2671A0F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D7C41E3-657F-F40C-9883-64BFA2332E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E9B3A2B-2865-189C-5A1E-C795E59938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D3A3B61-2CED-6CCF-FC3C-0A3608C535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00A52DE-C7F8-E35F-00F9-F5146B65AE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5225441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لْقِرْشُ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9576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7119578-D2CB-7AD6-C234-0D0834E020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CBE2642-AB05-5310-9233-2B98D9010E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9CEF2054-929F-CB33-3BFD-5BB1091313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8360793-50E5-7F5A-86AC-8515D5A849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0309832-397C-A151-BEFB-448D61B0906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B7EFA4E-BA95-D2E8-E361-E1B657EAB9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207261A-9AEF-9596-AF4B-E28F0C429CF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EC47E46-57DF-BBBA-7E70-F6ED4A8555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395D304B-C053-FE6A-30A0-FA289496EB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8C4F2063-9450-9956-33B4-95BE0ED1BD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CED301F0-3EF9-EE2E-9A30-B15943736DB3}"/>
              </a:ext>
            </a:extLst>
          </p:cNvPr>
          <p:cNvSpPr>
            <a:spLocks noChangeAspect="1"/>
          </p:cNvSpPr>
          <p:nvPr/>
        </p:nvSpPr>
        <p:spPr>
          <a:xfrm>
            <a:off x="1346207" y="3250576"/>
            <a:ext cx="2706166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نَجْمَةُ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لْبَحْرِ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05748"/>
            <a:ext cx="50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لْقِرْشُ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F30E9C-6478-EB3E-BF6F-0D8B0B799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44DC34D4-A158-9FD4-66F2-8E42B978E9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CD33008-50B7-4025-1A36-A4FD430B0B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C6CAFF-42CC-9CFB-DF5F-0271E10FAF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23EC721-1340-F9E0-00CA-A2FDD5CBC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A52711E5-8430-8CBC-6724-B0B912366D1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ED77530-B1E8-1A1E-D5DC-8F99876B1A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B58B47C-112B-66C5-C177-8CC3FDE5E0E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AB297008-3E84-9B1B-17AC-4D4358A72C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B1D79824-27C5-B896-11C9-FD141417296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816B9B-45E5-7773-0B7A-461B7433653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821D82-D89B-CF5B-EF87-19C839E58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5" y="684662"/>
            <a:ext cx="828000" cy="828000"/>
          </a:xfrm>
          <a:prstGeom prst="rect">
            <a:avLst/>
          </a:prstGeom>
        </p:spPr>
      </p:pic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32E7F963-306D-2A48-8EE4-3CC7C4483D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2D54677-47A1-9D16-DB04-894761272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D94DB90-F97C-EEEE-37A6-CCEE218CE0D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73CF808-3F11-B98E-6E6E-CB4F9BEEF36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83578584-D581-86B3-B09E-0B96C02B64C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5495C9-57C8-8B73-42E4-806CBB3FC0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B74917D-CC04-1A0D-6FCC-009826AAC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B808EF2-B9A0-2761-6630-0D0FCA0C6B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BA4766F-0CB8-6895-BBD0-6F0F7DFF83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7A5902E-8097-B4C8-6A31-D227A53D343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46753DC5-DE1F-9ABC-E377-A057E04A93D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1D3D5D76-40B7-4925-DFC0-1BBB831956C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just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92" name="Google Shape;1492;p17"/>
          <p:cNvSpPr/>
          <p:nvPr/>
        </p:nvSpPr>
        <p:spPr>
          <a:xfrm>
            <a:off x="3254645" y="3586509"/>
            <a:ext cx="26192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اَلْقِرْشُ</a:t>
            </a:r>
            <a:endParaRPr lang="f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3DF01-651A-998C-9070-3E518DB5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93993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EA14EC62-7C8C-092C-1C1F-3EB2157014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7C710145-65B9-AF05-10A5-56E98C94BB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1E02BF-6951-ADD1-EC21-F237AA4704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1444F64-DE94-A8CF-D2F7-6410916C09A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B5C8E0A5-F9BA-51DD-A5DA-0DE643AA6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F6075E2-FDF8-C046-6243-31A6A7BFE2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D64F8CE6-D93E-2724-D25D-7650EC1446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FAA7E90E-FEA7-7D6C-8A7B-DD75C87225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154DC86C-88D7-71CA-4969-67FF40C2DE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71EE619-5786-FFC8-9A38-A2DD09E5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الكلمتين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644190"/>
            <a:ext cx="5040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نَجْمَةُ </a:t>
            </a:r>
            <a:r>
              <a:rPr lang="ar-MA" sz="9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9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لْبَحْرِ</a:t>
            </a:r>
            <a:endParaRPr lang="fr-MA"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D8685E-1318-EDC3-1C57-70737951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507" y="677317"/>
            <a:ext cx="828000" cy="828000"/>
          </a:xfrm>
          <a:prstGeom prst="rect">
            <a:avLst/>
          </a:prstGeom>
        </p:spPr>
      </p:pic>
      <p:pic>
        <p:nvPicPr>
          <p:cNvPr id="13" name="Google Shape;1243;p5">
            <a:extLst>
              <a:ext uri="{FF2B5EF4-FFF2-40B4-BE49-F238E27FC236}">
                <a16:creationId xmlns:a16="http://schemas.microsoft.com/office/drawing/2014/main" id="{D2917786-0E27-94DA-D81E-D9ACF9F50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4355C7D-8BBE-990D-C5C6-84D9E0A5D5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558525C-214F-B771-E8AB-2E5278DA3B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F26E30F3-FA3F-08AB-4079-2E339E1FA9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44FE1110-F720-AB0A-BCD6-043C2EEF08D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7FEF33B5-9D54-6D19-A086-B022604B4A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78F08476-1C59-D0E1-2E28-2A54705080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17366E05-E099-C204-49FE-FC3C1E5186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E147590C-917F-58D7-34DC-466A433ED4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315DFBC6-2D06-2E7F-9004-79091FA430C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الكلمتين.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9CFBBE44-BD12-E257-1EDE-1EC437B404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6EC589D-3323-10C4-58D9-2453F9F3E6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F9AF7DB-3AAC-1C40-06DC-E96CF86BB5E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8A290A9-2800-82D8-E0D8-4C9406CD17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300E504E-04B3-4A7C-855F-521FEB3267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2353E34A-2C8E-2EA8-206D-F865689020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9F7FDD67-14FB-D7E6-7B29-360797BA62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F468FE3-0B7C-8090-81E5-62C6DF0907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F28001AB-42FC-FC73-41A4-986C17876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997FDC7-3A07-E08C-85E7-F3C366E961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97250312-7B53-9A30-6B5D-7489A774AF7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747A6191-9552-569B-9FC5-E1C30EA34E3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7" t="12972" r="2214" b="12334"/>
          <a:stretch/>
        </p:blipFill>
        <p:spPr>
          <a:xfrm>
            <a:off x="2797444" y="2626962"/>
            <a:ext cx="3494868" cy="268895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62" name="Google Shape;1562;p21"/>
          <p:cNvSpPr/>
          <p:nvPr/>
        </p:nvSpPr>
        <p:spPr>
          <a:xfrm>
            <a:off x="3205274" y="3594259"/>
            <a:ext cx="26840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48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نَجْمَةُ </a:t>
            </a:r>
            <a:r>
              <a:rPr lang="ar-MA" sz="4800" b="1" kern="1200" dirty="0" err="1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endParaRPr lang="ar-MA" sz="48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6F0ED3-A89F-E226-0391-50A686A9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662"/>
            <a:ext cx="828000" cy="828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DB14200-F1F5-A77D-A78A-8121FE503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FF3D58EA-42F5-6108-FA61-375550A7218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7D5F184-EE8E-E0C7-0D9F-738C167C7E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9689BB8E-EDE4-7317-D779-E270FD7714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3D8AB2A-732F-3AD7-8BDE-FD18C5F2D0F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C52217A0-1912-9313-5729-D86BBED266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51AB42-450B-3381-DD45-B7B7CCDCD5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B9001C1D-3F79-8CB0-C538-F952575FE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0CF1E55D-5E44-8674-28C5-4902E9E851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15F51C23-3982-1FE4-7BC5-ED4F1AF080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39520" y="2718909"/>
            <a:ext cx="6785755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تَفوحُ – اَلْفُقْمَةُ – تَلَوُّثٌ – تَحْجُبُ – تُشَيِّدُ – اَلْحَبّارُ</a:t>
            </a:r>
          </a:p>
          <a:p>
            <a:pPr marL="0" indent="0" algn="r" rtl="1">
              <a:buClr>
                <a:srgbClr val="424D7B"/>
              </a:buClr>
              <a:buNone/>
            </a:pPr>
            <a:endParaRPr lang="ar-MA" sz="3200" b="1" dirty="0">
              <a:cs typeface="Microsoft Uighur" panose="02000000000000000000" pitchFamily="2" charset="-78"/>
            </a:endParaRP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</a:pPr>
            <a:endParaRPr lang="fr-MA" sz="32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896093" y="1760724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D68689F-5AFD-BF67-681F-B79C72BC2B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704" r="704"/>
          <a:stretch/>
        </p:blipFill>
        <p:spPr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1A4E9B9-4DF7-8D94-B02B-6E55AA3E3C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1768E31-4FE9-3674-3E0C-C338E24660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5;p5">
            <a:extLst>
              <a:ext uri="{FF2B5EF4-FFF2-40B4-BE49-F238E27FC236}">
                <a16:creationId xmlns:a16="http://schemas.microsoft.com/office/drawing/2014/main" id="{974715CC-3249-F95A-F3C0-1FF911E1F9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6;p5">
            <a:extLst>
              <a:ext uri="{FF2B5EF4-FFF2-40B4-BE49-F238E27FC236}">
                <a16:creationId xmlns:a16="http://schemas.microsoft.com/office/drawing/2014/main" id="{48FA5B08-1776-8F63-756A-D1EBB2974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7;p5">
            <a:extLst>
              <a:ext uri="{FF2B5EF4-FFF2-40B4-BE49-F238E27FC236}">
                <a16:creationId xmlns:a16="http://schemas.microsoft.com/office/drawing/2014/main" id="{77C250C5-48FD-BCF4-6A39-836FE99C369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B35F9C68-2C08-3E21-9195-27D711F69CE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CD036A28-1123-ED50-C312-36BB2C28910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4ACCC01B-D817-F03B-15ED-F717B53994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30529FDB-96AF-6E94-820B-024B3BC9E0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0207332-2DC0-70E1-B17E-79D9E75274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EE8AF2B-35D0-78D8-764E-A2E8C8C1A1B8}"/>
              </a:ext>
            </a:extLst>
          </p:cNvPr>
          <p:cNvGrpSpPr/>
          <p:nvPr/>
        </p:nvGrpSpPr>
        <p:grpSpPr>
          <a:xfrm>
            <a:off x="823417" y="1925193"/>
            <a:ext cx="7661581" cy="4215119"/>
            <a:chOff x="823417" y="1925193"/>
            <a:chExt cx="7661581" cy="421511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D03D34F-2D3B-1140-7189-551AB80A6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6089" y="1925193"/>
              <a:ext cx="2648909" cy="1991645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5DB9D3B-17F4-C756-9806-B0B87B9DB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33040" y="2026614"/>
              <a:ext cx="2198650" cy="1841038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1FC6888-EA12-630D-DA8B-C01607A43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5366" y="2026614"/>
              <a:ext cx="2214119" cy="1877188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025BF28-E68A-6ECC-762E-D1CE77C7B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26583" y="4119025"/>
              <a:ext cx="2427199" cy="2021287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E9A44CE-4699-7ACC-878D-C626CDEFA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17622" y="4008936"/>
              <a:ext cx="2198650" cy="2131376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BDC81F7-E1C8-777F-8B7A-E1DD3F57D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417" y="4151320"/>
              <a:ext cx="2393237" cy="198899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6578060" y="5513556"/>
            <a:ext cx="208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أولى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هي تفوح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ددوا تفوح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5A505E3-E69C-AB17-6FFA-6669C7613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B61B3CA-8E69-ECD9-50AD-0577DD1B1F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E96AECF-B016-8C1A-516A-2357D47DA29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4E918E7-8CF4-6FE7-0492-F5378236B5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E9EE3528-9BA0-6A94-B78F-E0ACE34D6A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AF0D96F7-DB17-7D5D-3DFC-3815B99B43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FA5D72E-817B-C8F5-2BC6-00C1E3324A1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2D1521E-6A3B-72F8-BA2D-B454380D654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CBBE9CC2-27A2-E4E2-FDBE-507DB8E274C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8B349295-C978-6466-8C6A-6AEDCB3298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613029-7DDA-0D3D-E079-91E995CCFF3F}"/>
              </a:ext>
            </a:extLst>
          </p:cNvPr>
          <p:cNvSpPr txBox="1"/>
          <p:nvPr/>
        </p:nvSpPr>
        <p:spPr>
          <a:xfrm>
            <a:off x="4510008" y="3191732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تَفوحُ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64D5DAB-918B-986F-C05D-C1C3983AFA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2489" y="2507243"/>
            <a:ext cx="2911805" cy="285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7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 ألذ الطبق</a:t>
            </a:r>
            <a:r>
              <a:rPr lang="f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!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 تفوح منه رائحة شهية.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01FB7F34-B1BD-B588-CC52-C11F9733708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9FB9E2DD-EA68-6ACF-E2F9-BE2BD4BD5D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96BE5DB7-D0C6-ACEE-7EF5-D6BFA0CE962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CAD7956-D9CD-D9CC-F3E2-670F4B8DB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DE79BE49-E93C-7585-9DA4-DA90541164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6375E2A0-F0A3-181F-A6BD-0A15F5325A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5DF12AC3-B9A6-51C3-0DE0-4092EA966AE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DBDF20D9-21D7-9A4A-554B-97D3BD51D97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C5F1E433-0AC3-417D-C917-1C9D5FA48F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E41456C8-4809-883F-C019-1B8572858B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34FEB94-24CA-028D-620E-979C92500C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890" y="2405643"/>
            <a:ext cx="2911805" cy="285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DD0E2-AB10-3B89-719C-D868F441F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5473A-040F-4FA4-EF0C-92E4DE5B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تَفوحُ مِنَ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ٱلطَّبَقِ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رائِحَةٌ شَهِيَّةٌ.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7BC4D8-10B6-93DF-61D0-6C94E75DD9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65338"/>
            <a:ext cx="828000" cy="828000"/>
          </a:xfr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EA00A79-EFB0-61BA-03FF-D8D464C9AB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0EAA91DE-C7B0-4F15-3059-CB5967F693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3D284B38-2BE1-0C38-F3C3-81E360FBE2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1FF6513-9197-9AF1-EF74-C81CDDB31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7E57EC89-C2CB-CB3C-A654-D299CA28CD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2692826B-A705-3E86-F85A-E72A18FCD8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75763E5F-B464-05D8-824A-E4315FBEBDA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003F9EA-8696-C72E-EDF1-A36590ED05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953669E-BB2E-430D-4965-5897C8706FD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18D562C3-6459-B0CB-9AF0-B4BBAF1601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8AB6AA-6485-6372-1858-7A9B58AA758E}"/>
              </a:ext>
            </a:extLst>
          </p:cNvPr>
          <p:cNvSpPr txBox="1"/>
          <p:nvPr/>
        </p:nvSpPr>
        <p:spPr>
          <a:xfrm>
            <a:off x="371959" y="5481638"/>
            <a:ext cx="8516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b="1" dirty="0"/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تَفوحُ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ٱلطَّبَقِ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رائِحَةٌ شَهِيَّةٌ.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2D2A3BD-74A8-9D47-5C1E-223243A54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890" y="2405643"/>
            <a:ext cx="2911805" cy="285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8467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الفقمة. رددوا الفقمة.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0A15D9D0-BE49-AE4A-3E3E-16169A741EB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4;p5">
            <a:extLst>
              <a:ext uri="{FF2B5EF4-FFF2-40B4-BE49-F238E27FC236}">
                <a16:creationId xmlns:a16="http://schemas.microsoft.com/office/drawing/2014/main" id="{96E91C89-2E96-95FE-4AAA-91589968C6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E2C0909-DE44-CBEA-45C9-669BFCD200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C737CA2-2162-4A1A-5585-D02915ADEF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B4D17BB8-804A-3219-6936-04DF81D06F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BC2881A-A2A7-B729-757C-24128E611A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ECC3C473-4C53-A52B-8CE1-4CC64975E04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E37D5F51-7864-4407-9203-7E0B9E41D7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2B024BC8-893E-FC0D-1315-C88FF85555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C22D6FC-3A37-0B77-497A-26DED2E7E5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08CC2-6495-D6C2-C125-3F1C1B5BDDF9}"/>
              </a:ext>
            </a:extLst>
          </p:cNvPr>
          <p:cNvSpPr txBox="1"/>
          <p:nvPr/>
        </p:nvSpPr>
        <p:spPr>
          <a:xfrm>
            <a:off x="4467674" y="3606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اَلْفُقْمَةُ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4C160A3-34F6-A899-431C-BAEB17E125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96" y="2535235"/>
            <a:ext cx="2519644" cy="258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025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تفعل الفقمة؟ تَلْعَبُ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ٱلْفُقْمَةُ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عَلى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ٱلشّاطِئِ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149ED4-8388-6097-A46C-2032A5B65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5D7DD829-6707-71B5-DB34-7D9565CCA7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7A21B268-6621-0E5C-02C2-0D0A7511C5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FC7F676B-BA6B-1A72-8272-CE0DDE53C2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C52DB7C-4009-1B62-8307-109F3A294E8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1A69B7BE-112F-3A1F-7E07-F40C06EB05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F1520A4-D486-0C70-A410-B5067F745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6284F5D6-F99A-EAEC-6EFB-E6F82D369EF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1E5A761-93AD-A74B-BE11-D014670F37A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3E649C-0AF2-D72B-EFC0-05F99E4CAD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CBACE2F-3F18-5DA8-365C-155E1EF660E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8CDBD6-C57B-39E8-658C-01480FB7A524}"/>
              </a:ext>
            </a:extLst>
          </p:cNvPr>
          <p:cNvSpPr txBox="1"/>
          <p:nvPr/>
        </p:nvSpPr>
        <p:spPr>
          <a:xfrm>
            <a:off x="2173072" y="5205335"/>
            <a:ext cx="520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ٱلْفُقْمَةُ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F2C2F4-094A-C3D2-0A48-A7E753F85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2191833"/>
            <a:ext cx="2608542" cy="26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504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الحبار - رددوا الحبار.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84662"/>
            <a:ext cx="828000" cy="828000"/>
          </a:xfrm>
          <a:prstGeom prst="rect">
            <a:avLst/>
          </a:prstGeo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F729EE65-561F-074B-00F5-80F164165B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61A86039-5636-1344-89EB-35FCCC951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A4718715-4FEE-986C-14EA-12C1C0D7679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EDA5741B-76B1-FDD3-7291-DA5BE5E2A4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36489AC1-C30A-60FA-0F9F-812EF27DD6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69CC2B79-290C-4BF7-16EB-4EA3EB30EC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A6C1D918-4133-DEF4-80A7-CC6A7BE8A77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A2410CEC-679A-990E-19F4-197F5DD678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83AA96BE-DC82-BFCE-45A8-81501E2142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3308DC2-8D55-5087-2BDC-5D02314F15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B0AC93-5775-7BDD-711D-3E5389DD54F3}"/>
              </a:ext>
            </a:extLst>
          </p:cNvPr>
          <p:cNvSpPr txBox="1"/>
          <p:nvPr/>
        </p:nvSpPr>
        <p:spPr>
          <a:xfrm>
            <a:off x="4531591" y="3352599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اَلْحَبّارُ</a:t>
            </a:r>
            <a:endParaRPr lang="f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837E7A4-E30B-E56E-E918-9B98FA9E41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330" y="2470738"/>
            <a:ext cx="2732269" cy="281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كيف يسبح الحبار في البحر؟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يَسْبَحُ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ْ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حَبّارُ في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ٱلْبَحْرِ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بِسُرْعَةٍ.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67986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19A129B8-E742-A2BC-2F84-8E69A77A3E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227ED9B0-990D-7D61-5939-09689AD9A0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1EF077A5-17BC-B1EF-0581-04CE9DCA45D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1E7A946-46CF-2667-F1F8-AE00E6F0B3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CDD2F0BC-714E-F825-4395-4A59743874F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48;p5">
            <a:extLst>
              <a:ext uri="{FF2B5EF4-FFF2-40B4-BE49-F238E27FC236}">
                <a16:creationId xmlns:a16="http://schemas.microsoft.com/office/drawing/2014/main" id="{3C890EB7-3DF3-7D70-C333-01B443063C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6D396AF-ABD9-27B0-5B81-934873AB1F6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0476AD32-9CB1-3B7C-18E8-B9103AF5D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B0A8AA6-DE4D-E6FC-ADE1-801BBA7C1C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4FB0E05A-ECBF-9E0A-3195-E995525E04B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5C894C-4D4E-C5EF-4C8B-5DCC2FC7E3F4}"/>
              </a:ext>
            </a:extLst>
          </p:cNvPr>
          <p:cNvSpPr txBox="1"/>
          <p:nvPr/>
        </p:nvSpPr>
        <p:spPr>
          <a:xfrm>
            <a:off x="2173072" y="5205335"/>
            <a:ext cx="520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يَسْبَحُ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ٱلْحَبّارُ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بِسُرْعَةٍ.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B3B8E5-5549-1D42-E96E-CA222CF267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4981" y="2353733"/>
            <a:ext cx="2479929" cy="255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525726" y="3399165"/>
            <a:ext cx="333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تَلَوُّثٌ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الموالية هي تلوث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ــــ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تلوث. ماذا تسبب النفايات التي ترمى على الشاطئ؟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FA12DA86-7937-1FEF-27F1-C9C376A297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4;p5">
            <a:extLst>
              <a:ext uri="{FF2B5EF4-FFF2-40B4-BE49-F238E27FC236}">
                <a16:creationId xmlns:a16="http://schemas.microsoft.com/office/drawing/2014/main" id="{BD36425C-FF13-D117-E7F3-70BAD228A8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669813A6-7ED3-CBFD-807E-D43EE2DA0A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27509B36-DF1F-EE6E-D3E4-94ED10983A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6CC8936-33B3-F6D3-6F43-7A52C97D4B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AAB03257-283C-40CC-E710-3F0B856BD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249;p5">
            <a:extLst>
              <a:ext uri="{FF2B5EF4-FFF2-40B4-BE49-F238E27FC236}">
                <a16:creationId xmlns:a16="http://schemas.microsoft.com/office/drawing/2014/main" id="{620F1976-112A-3E47-6B53-FF74B2BCEA9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50;p5">
            <a:extLst>
              <a:ext uri="{FF2B5EF4-FFF2-40B4-BE49-F238E27FC236}">
                <a16:creationId xmlns:a16="http://schemas.microsoft.com/office/drawing/2014/main" id="{0F3B208B-2B0C-AA2E-B9CB-0EE05D4A0D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8732804C-592D-B947-EE5B-2DE5E776B90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2B4D9E6C-EDAE-A62D-0541-B8ADFBCD32F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DE4029-25AF-436E-E358-687520327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C001E4-366A-9CFB-DCE0-560AAAEC8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0030" y="2621370"/>
            <a:ext cx="2680845" cy="280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تُلَوِّثُ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ٱلنّفاياتُ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ٱلشّاطئَ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رددوا تُلَوِّثُ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ٱلنّفاياتُ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ٱلشّاطئَ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D0615-6BD5-2B44-42B0-F803DF81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69" y="675331"/>
            <a:ext cx="828000" cy="828000"/>
          </a:xfrm>
          <a:prstGeom prst="rect">
            <a:avLst/>
          </a:prstGeom>
        </p:spPr>
      </p:pic>
      <p:pic>
        <p:nvPicPr>
          <p:cNvPr id="4" name="Google Shape;1243;p5">
            <a:extLst>
              <a:ext uri="{FF2B5EF4-FFF2-40B4-BE49-F238E27FC236}">
                <a16:creationId xmlns:a16="http://schemas.microsoft.com/office/drawing/2014/main" id="{4BFA5188-7A34-CEDF-7E4C-F70471DABD2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D96CB999-1CDB-464A-FF60-C9C014B0D2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B2E4DC9C-6652-9E96-06CD-3E9BC3D73B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26A4AE2-CB00-84C2-87E0-AE643B76CF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097A63B9-0032-8C26-1053-C2EB12F99A5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8FBD7D29-B4EE-2D88-7A6E-B136547B0F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DBF211B2-74E3-D924-A440-7BC0D1D8AF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519E4947-4FEA-6ED2-EDEE-D648CCC119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6779F60-8B68-ECDE-8185-884C38B342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7BE6AF94-6318-1B38-87A0-D23F639CBE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A8F2E7-5BCD-758D-5FB8-76085F7CDC7F}"/>
              </a:ext>
            </a:extLst>
          </p:cNvPr>
          <p:cNvSpPr txBox="1"/>
          <p:nvPr/>
        </p:nvSpPr>
        <p:spPr>
          <a:xfrm>
            <a:off x="1" y="548163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buClrTx/>
              <a:defRPr/>
            </a:pPr>
            <a:r>
              <a:rPr lang="ar-SA" b="1" dirty="0">
                <a:solidFill>
                  <a:srgbClr val="C00000"/>
                </a:solidFill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تُلَوِّثُ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ٱلنّفاياتُ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ٱلشّاطئَ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3267F7-0CAF-8687-3307-8105399C2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108" y="2198037"/>
            <a:ext cx="2680845" cy="280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هذه الغيوم، ماذا تفعل؟ هل تسمح بمرور أشعة الشمس؟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74669"/>
            <a:ext cx="828000" cy="828000"/>
          </a:xfrm>
        </p:spPr>
      </p:pic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6200E9E5-3B9F-B578-475C-832D563B38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CA98D015-F338-0F8D-A4F6-40129525B8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BB3C8AFA-8279-CBA5-3141-99F3556E1D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7F482495-0A1A-F676-624E-9B3232AC9F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7;p5">
            <a:extLst>
              <a:ext uri="{FF2B5EF4-FFF2-40B4-BE49-F238E27FC236}">
                <a16:creationId xmlns:a16="http://schemas.microsoft.com/office/drawing/2014/main" id="{87B9E1BF-5209-DDA1-31C7-660162B6A0E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48;p5">
            <a:extLst>
              <a:ext uri="{FF2B5EF4-FFF2-40B4-BE49-F238E27FC236}">
                <a16:creationId xmlns:a16="http://schemas.microsoft.com/office/drawing/2014/main" id="{1D63798F-044E-DF2F-12ED-2441B0EF43A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49;p5">
            <a:extLst>
              <a:ext uri="{FF2B5EF4-FFF2-40B4-BE49-F238E27FC236}">
                <a16:creationId xmlns:a16="http://schemas.microsoft.com/office/drawing/2014/main" id="{5B74CCEF-7D80-491F-729B-6648F87AF3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0;p5">
            <a:extLst>
              <a:ext uri="{FF2B5EF4-FFF2-40B4-BE49-F238E27FC236}">
                <a16:creationId xmlns:a16="http://schemas.microsoft.com/office/drawing/2014/main" id="{2E117A02-D201-31DD-D3D6-40BB2152A38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1;p5">
            <a:extLst>
              <a:ext uri="{FF2B5EF4-FFF2-40B4-BE49-F238E27FC236}">
                <a16:creationId xmlns:a16="http://schemas.microsoft.com/office/drawing/2014/main" id="{6CEE4620-211C-8D85-D838-05779A1244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E6AAE590-48C7-7715-766A-5907E5E205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A4237A-4B52-1936-E324-3248D29626A4}"/>
              </a:ext>
            </a:extLst>
          </p:cNvPr>
          <p:cNvSpPr txBox="1"/>
          <p:nvPr/>
        </p:nvSpPr>
        <p:spPr>
          <a:xfrm>
            <a:off x="4785497" y="3390699"/>
            <a:ext cx="304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تَحْجُبُ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39F45A-99AE-C0F6-D863-43860BA1EF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068" y="2152440"/>
            <a:ext cx="3667436" cy="366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تَحْجُبُ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ٱلْغُيومُ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ضَوْءَ </a:t>
            </a:r>
            <a:r>
              <a:rPr lang="ar-M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ٱلشَّمْسِ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تحجب بمعنى تغطي. رددوا 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3E7FB-9989-5146-F51E-DFB6D64B1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589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C5297A-8D8F-94F0-51B3-F2A3273F9772}"/>
              </a:ext>
            </a:extLst>
          </p:cNvPr>
          <p:cNvSpPr txBox="1"/>
          <p:nvPr/>
        </p:nvSpPr>
        <p:spPr>
          <a:xfrm>
            <a:off x="679979" y="5271003"/>
            <a:ext cx="778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تَحْجُبُ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ٱلْغُيومُ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ضَوْءَ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Google Shape;1243;p5">
            <a:extLst>
              <a:ext uri="{FF2B5EF4-FFF2-40B4-BE49-F238E27FC236}">
                <a16:creationId xmlns:a16="http://schemas.microsoft.com/office/drawing/2014/main" id="{9AD57661-DDBF-E632-1D68-F662351990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4;p5">
            <a:extLst>
              <a:ext uri="{FF2B5EF4-FFF2-40B4-BE49-F238E27FC236}">
                <a16:creationId xmlns:a16="http://schemas.microsoft.com/office/drawing/2014/main" id="{D7E79544-D5B0-D8B0-4AED-23B6DDB3F0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5;p5">
            <a:extLst>
              <a:ext uri="{FF2B5EF4-FFF2-40B4-BE49-F238E27FC236}">
                <a16:creationId xmlns:a16="http://schemas.microsoft.com/office/drawing/2014/main" id="{6E3877F5-09DA-94F4-BC44-BA211F7082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88386B2-96BF-5DB4-4096-56ABD395461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CF6D4CAB-CF9D-DCF6-A903-4EAE618A78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48;p5">
            <a:extLst>
              <a:ext uri="{FF2B5EF4-FFF2-40B4-BE49-F238E27FC236}">
                <a16:creationId xmlns:a16="http://schemas.microsoft.com/office/drawing/2014/main" id="{DDAD30D3-107C-31B7-3829-DE255ECCEB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49;p5">
            <a:extLst>
              <a:ext uri="{FF2B5EF4-FFF2-40B4-BE49-F238E27FC236}">
                <a16:creationId xmlns:a16="http://schemas.microsoft.com/office/drawing/2014/main" id="{85BB9155-8D7C-04F8-A4B2-B4D43605B8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0;p5">
            <a:extLst>
              <a:ext uri="{FF2B5EF4-FFF2-40B4-BE49-F238E27FC236}">
                <a16:creationId xmlns:a16="http://schemas.microsoft.com/office/drawing/2014/main" id="{48C8EA6F-441D-963E-82E9-82802ED5C9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251;p5">
            <a:extLst>
              <a:ext uri="{FF2B5EF4-FFF2-40B4-BE49-F238E27FC236}">
                <a16:creationId xmlns:a16="http://schemas.microsoft.com/office/drawing/2014/main" id="{BC3EE455-E991-DE23-212A-427ECE254E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C06E1F11-241C-2907-B891-C485FC7D03B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EBC6DB1-D8B1-2161-7ECE-1FCADC1D8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2298895"/>
            <a:ext cx="2696351" cy="24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1E0C-47EF-4E51-B1D5-ED8A139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93E346-6B6C-0915-2592-9D93952A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شيد النملات بيتها بجد واجتهاد. الكلمة الجديدة هي – تشيد بمعنى تبني- رددوا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A28F8D-1542-E157-4FDD-1F5FB4304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Google Shape;1243;p5">
            <a:extLst>
              <a:ext uri="{FF2B5EF4-FFF2-40B4-BE49-F238E27FC236}">
                <a16:creationId xmlns:a16="http://schemas.microsoft.com/office/drawing/2014/main" id="{50B9E690-885F-21B1-8F44-DE5A85720F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4;p5">
            <a:extLst>
              <a:ext uri="{FF2B5EF4-FFF2-40B4-BE49-F238E27FC236}">
                <a16:creationId xmlns:a16="http://schemas.microsoft.com/office/drawing/2014/main" id="{3B0713E9-AF8E-F40D-71FE-86774DFE91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5;p5">
            <a:extLst>
              <a:ext uri="{FF2B5EF4-FFF2-40B4-BE49-F238E27FC236}">
                <a16:creationId xmlns:a16="http://schemas.microsoft.com/office/drawing/2014/main" id="{2C2B57CE-27E2-F08D-9677-25C908F2C40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9543A587-7D44-2BA1-C336-9955A6DD69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7;p5">
            <a:extLst>
              <a:ext uri="{FF2B5EF4-FFF2-40B4-BE49-F238E27FC236}">
                <a16:creationId xmlns:a16="http://schemas.microsoft.com/office/drawing/2014/main" id="{92FB75A4-8E7C-A4FD-30C8-EFA9B49A09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8;p5">
            <a:extLst>
              <a:ext uri="{FF2B5EF4-FFF2-40B4-BE49-F238E27FC236}">
                <a16:creationId xmlns:a16="http://schemas.microsoft.com/office/drawing/2014/main" id="{56ED2A3E-7F64-5FAC-4DCA-81DCBE31E8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49;p5">
            <a:extLst>
              <a:ext uri="{FF2B5EF4-FFF2-40B4-BE49-F238E27FC236}">
                <a16:creationId xmlns:a16="http://schemas.microsoft.com/office/drawing/2014/main" id="{B96BA891-BDC4-75B3-16F3-0119E6FF39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0;p5">
            <a:extLst>
              <a:ext uri="{FF2B5EF4-FFF2-40B4-BE49-F238E27FC236}">
                <a16:creationId xmlns:a16="http://schemas.microsoft.com/office/drawing/2014/main" id="{C39B6E25-E95B-EDDC-05E2-EB854E0149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1;p5">
            <a:extLst>
              <a:ext uri="{FF2B5EF4-FFF2-40B4-BE49-F238E27FC236}">
                <a16:creationId xmlns:a16="http://schemas.microsoft.com/office/drawing/2014/main" id="{F8C259D4-8282-72DD-7136-90C7C62007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DF953CC-FFE2-3DBE-BBF9-8A66C8B4E6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6E04E7-0948-02F1-46C9-4E19EA9855BE}"/>
              </a:ext>
            </a:extLst>
          </p:cNvPr>
          <p:cNvSpPr txBox="1"/>
          <p:nvPr/>
        </p:nvSpPr>
        <p:spPr>
          <a:xfrm>
            <a:off x="4659399" y="3107065"/>
            <a:ext cx="333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تُشَيِّدُ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A62A942-9685-7DBC-6A6D-1E1BFBD204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002" y="2272709"/>
            <a:ext cx="3068998" cy="290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5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20D-8D53-17D3-91CD-417EBE189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BD2D855-EB0D-01ED-69A7-B3E9BD3B94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567B626-8EE9-67B5-D1BE-04366655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67" y="756000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شَيِّدُ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ٱلنَّمْلاتُ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بَيْتَها بِجِدٍّ </a:t>
            </a:r>
            <a:r>
              <a:rPr lang="ar-SA" sz="24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وَٱجْتِهادٍ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-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A4D9B2-BAED-E6B3-3904-C66D94FF9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920" y="653359"/>
            <a:ext cx="828000" cy="828000"/>
          </a:xfr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C0B15092-B090-96FB-783C-7F5D625B1780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5819A0-D767-AA28-F1E3-3ADE9FC344F3}"/>
              </a:ext>
            </a:extLst>
          </p:cNvPr>
          <p:cNvSpPr txBox="1"/>
          <p:nvPr/>
        </p:nvSpPr>
        <p:spPr>
          <a:xfrm>
            <a:off x="1247292" y="5492809"/>
            <a:ext cx="6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 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ٍّ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ٱج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هاد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0D4BEA2-8A76-3921-F048-650BDB528A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79D8F5A2-6610-856D-AE42-55396CF7E8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5;p5">
            <a:extLst>
              <a:ext uri="{FF2B5EF4-FFF2-40B4-BE49-F238E27FC236}">
                <a16:creationId xmlns:a16="http://schemas.microsoft.com/office/drawing/2014/main" id="{8069030C-EE10-4FC0-0CF9-B5A0EDB349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CC6A3A3-5630-E612-ADAF-92CB1E0FCB8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47;p5">
            <a:extLst>
              <a:ext uri="{FF2B5EF4-FFF2-40B4-BE49-F238E27FC236}">
                <a16:creationId xmlns:a16="http://schemas.microsoft.com/office/drawing/2014/main" id="{8EFB042E-B145-3A4E-00AF-3D0C5EF2156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46069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48;p5">
            <a:extLst>
              <a:ext uri="{FF2B5EF4-FFF2-40B4-BE49-F238E27FC236}">
                <a16:creationId xmlns:a16="http://schemas.microsoft.com/office/drawing/2014/main" id="{9BB283D9-C80B-B3CC-A712-38F9E765C924}"/>
              </a:ext>
            </a:extLst>
          </p:cNvPr>
          <p:cNvSpPr/>
          <p:nvPr/>
        </p:nvSpPr>
        <p:spPr>
          <a:xfrm>
            <a:off x="6610183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49;p5">
            <a:extLst>
              <a:ext uri="{FF2B5EF4-FFF2-40B4-BE49-F238E27FC236}">
                <a16:creationId xmlns:a16="http://schemas.microsoft.com/office/drawing/2014/main" id="{C301C154-72F2-AD96-1775-769A99C9FD49}"/>
              </a:ext>
            </a:extLst>
          </p:cNvPr>
          <p:cNvSpPr/>
          <p:nvPr/>
        </p:nvSpPr>
        <p:spPr>
          <a:xfrm>
            <a:off x="351523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0;p5">
            <a:extLst>
              <a:ext uri="{FF2B5EF4-FFF2-40B4-BE49-F238E27FC236}">
                <a16:creationId xmlns:a16="http://schemas.microsoft.com/office/drawing/2014/main" id="{23CEFFC8-5D8B-126D-423D-7C951A9492A6}"/>
              </a:ext>
            </a:extLst>
          </p:cNvPr>
          <p:cNvSpPr/>
          <p:nvPr/>
        </p:nvSpPr>
        <p:spPr>
          <a:xfrm>
            <a:off x="398069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251;p5">
            <a:extLst>
              <a:ext uri="{FF2B5EF4-FFF2-40B4-BE49-F238E27FC236}">
                <a16:creationId xmlns:a16="http://schemas.microsoft.com/office/drawing/2014/main" id="{C142E278-608E-B5A1-C0F9-7CB620915B01}"/>
              </a:ext>
            </a:extLst>
          </p:cNvPr>
          <p:cNvSpPr/>
          <p:nvPr/>
        </p:nvSpPr>
        <p:spPr>
          <a:xfrm>
            <a:off x="507211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623F8CF-807E-074B-AB23-DD388DEE16DE}"/>
              </a:ext>
            </a:extLst>
          </p:cNvPr>
          <p:cNvSpPr/>
          <p:nvPr/>
        </p:nvSpPr>
        <p:spPr>
          <a:xfrm>
            <a:off x="1956654" y="14110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0EA2CA-A38D-4AD7-7A7D-DE20FB8546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2034194"/>
            <a:ext cx="3068998" cy="290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688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6658"/>
            <a:ext cx="828000" cy="828000"/>
          </a:xfr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7077C504-66FE-95CB-2434-26C014CF9A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BC8B7E0-1A71-17B5-BD64-16929998A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5;p5">
            <a:extLst>
              <a:ext uri="{FF2B5EF4-FFF2-40B4-BE49-F238E27FC236}">
                <a16:creationId xmlns:a16="http://schemas.microsoft.com/office/drawing/2014/main" id="{A8B405C5-0ADC-A89A-3BD6-6273706CD8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DAB0BAD-3FF3-ABB7-706E-F9D34B27D5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88D65570-3B9E-6B5B-36A9-ED83CEB790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CB44998-1C5E-421B-5D1A-677523001A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8B86D882-29E9-8656-A943-D793779A54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18C8DA6-663E-063E-2A18-DD048929E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141709B-23E0-3FAC-4E7E-9FB781994F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83EA46D-3083-841F-4611-CCF3BD70BD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3B4BB7-0A54-9C93-E121-0F87463459F3}"/>
              </a:ext>
            </a:extLst>
          </p:cNvPr>
          <p:cNvGrpSpPr/>
          <p:nvPr/>
        </p:nvGrpSpPr>
        <p:grpSpPr>
          <a:xfrm>
            <a:off x="823417" y="1925193"/>
            <a:ext cx="7661581" cy="4215119"/>
            <a:chOff x="823417" y="1925193"/>
            <a:chExt cx="7661581" cy="421511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280731C-2E13-F113-B8A1-97EDA0CEA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6089" y="1925193"/>
              <a:ext cx="2648909" cy="199164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3B2E7FC-A5B4-7696-25B8-92C658002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33040" y="2026614"/>
              <a:ext cx="2198650" cy="184103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0ABC9C-02F6-2DCE-99C3-B5FFDBD9D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5366" y="2026614"/>
              <a:ext cx="2214119" cy="1877188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AC59517-2EC4-7F9A-BB01-4E83A46FC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26583" y="4119025"/>
              <a:ext cx="2427199" cy="202128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2937E9-AFD4-CC2C-AF7C-2B60E2E30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17622" y="4008936"/>
              <a:ext cx="2198650" cy="2131376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4FF7751-A6B0-D4FB-5570-5D2B7E6AA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417" y="4151320"/>
              <a:ext cx="2393237" cy="1988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3D0F62B6-7517-61D1-73A0-099977E79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6266"/>
            <a:ext cx="7327194" cy="3834160"/>
          </a:xfrm>
          <a:prstGeom prst="round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ستعبرون عن المشهد مستعملين كلمات  المعجم. ماذا تفعل الفقمة؟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77A71911-959C-3BB1-6268-D3FD9AF8D3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CE18A181-6A6E-9FEC-DF1E-04972384B0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0ACD390E-B763-9633-F129-2AD531E468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B5A84E97-6DDA-139B-DC34-93B467DB5C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FB90B3B2-DF4D-7360-DD2C-F6CD08F6F4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5CC0622C-D561-BAC1-9899-EFD54FA6FB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C4CD0521-8D37-281F-1945-090577A031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2AB3E6D8-7575-0091-14E1-69FAADCEE1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9C0A39A9-A631-4557-F8FF-A96DFBE858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B939D2B1-E251-7096-C39F-F37E9EF6C45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ED57ED-653B-579E-7537-AA8CD6A53341}"/>
              </a:ext>
            </a:extLst>
          </p:cNvPr>
          <p:cNvSpPr txBox="1"/>
          <p:nvPr/>
        </p:nvSpPr>
        <p:spPr>
          <a:xfrm>
            <a:off x="4043350" y="3530495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اَلْفُقْمَةُ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1DA2A-6F3C-FF49-F33D-72016700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9DBB931-8220-CE8D-F43D-4B31CE4C1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6266"/>
            <a:ext cx="7327194" cy="3834160"/>
          </a:xfrm>
          <a:prstGeom prst="round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CB753E2-53D7-D46E-7266-8A244345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08E769C-BC07-46A9-B166-61F82E8C055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تفعل الغيوم؟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7C6EB2-F896-72CA-FE36-9D9C51E97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3AB9F671-2C86-ABB3-D25A-0C8D07CBFD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134356D8-F80A-81C9-DFC8-C006C3A984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38EB42B3-0E3D-6696-81C1-0A49E764A9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AB93652C-2D3A-7E5A-294D-742FAF7C92F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50C3BFCB-74C7-34FF-F408-A6DEBF5E339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330EBC92-231A-46DB-76A9-36270FD1817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85B3205C-E225-1B62-C0E7-8DC101E52EA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19CBA8F5-3715-050C-8C8C-731E61F48A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D70CCDD3-00C3-A7BB-F4C6-F46B4DC69D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3A0415C6-49C5-9D4E-7867-1224E1F037A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A55BA2-C4B9-81C7-26B0-09452AB4C3E2}"/>
              </a:ext>
            </a:extLst>
          </p:cNvPr>
          <p:cNvSpPr txBox="1"/>
          <p:nvPr/>
        </p:nvSpPr>
        <p:spPr>
          <a:xfrm>
            <a:off x="6735644" y="2426300"/>
            <a:ext cx="1412608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تَحْجُبُ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6451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BF9D0-4CC3-CFD1-EF3A-8FDE2E25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093E9C5-F68C-51AA-4C86-187A19375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0" y="2186266"/>
            <a:ext cx="7327194" cy="3834160"/>
          </a:xfrm>
          <a:prstGeom prst="round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679DE03-B96A-8B4D-C448-D2855F39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078127D-BC33-FFBD-3D96-59950A0CD0A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يحيط بالحبار؟ أين وضعت النفايات؟ لماذا؟ من يركبها في جملة أخرى؟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0D717-EF3F-D1FB-A051-0AE9794EF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614" y="693993"/>
            <a:ext cx="828000" cy="828000"/>
          </a:xfrm>
          <a:prstGeom prst="rect">
            <a:avLst/>
          </a:prstGeom>
        </p:spPr>
      </p:pic>
      <p:pic>
        <p:nvPicPr>
          <p:cNvPr id="2" name="Google Shape;1243;p5">
            <a:extLst>
              <a:ext uri="{FF2B5EF4-FFF2-40B4-BE49-F238E27FC236}">
                <a16:creationId xmlns:a16="http://schemas.microsoft.com/office/drawing/2014/main" id="{81D27EB4-4904-4DF2-E6E4-9506F45BCB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6092D2BD-94ED-3CE9-6004-9B4A96215E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5;p5">
            <a:extLst>
              <a:ext uri="{FF2B5EF4-FFF2-40B4-BE49-F238E27FC236}">
                <a16:creationId xmlns:a16="http://schemas.microsoft.com/office/drawing/2014/main" id="{CCCF0999-D3B9-A55F-A78D-4CA9D32D4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46;p5">
            <a:extLst>
              <a:ext uri="{FF2B5EF4-FFF2-40B4-BE49-F238E27FC236}">
                <a16:creationId xmlns:a16="http://schemas.microsoft.com/office/drawing/2014/main" id="{9EACF443-71DC-38A9-2041-8DF72ED1EF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47;p5">
            <a:extLst>
              <a:ext uri="{FF2B5EF4-FFF2-40B4-BE49-F238E27FC236}">
                <a16:creationId xmlns:a16="http://schemas.microsoft.com/office/drawing/2014/main" id="{853436AE-B401-0B91-F1AC-0B6EF9EFF2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8;p5">
            <a:extLst>
              <a:ext uri="{FF2B5EF4-FFF2-40B4-BE49-F238E27FC236}">
                <a16:creationId xmlns:a16="http://schemas.microsoft.com/office/drawing/2014/main" id="{96BF922A-920B-4CC7-4248-12F6D8CF84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249;p5">
            <a:extLst>
              <a:ext uri="{FF2B5EF4-FFF2-40B4-BE49-F238E27FC236}">
                <a16:creationId xmlns:a16="http://schemas.microsoft.com/office/drawing/2014/main" id="{B9EAE334-C4AB-6B8E-235E-2F478CAA64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250;p5">
            <a:extLst>
              <a:ext uri="{FF2B5EF4-FFF2-40B4-BE49-F238E27FC236}">
                <a16:creationId xmlns:a16="http://schemas.microsoft.com/office/drawing/2014/main" id="{AF563334-B1D7-7168-F1A3-38647B727A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251;p5">
            <a:extLst>
              <a:ext uri="{FF2B5EF4-FFF2-40B4-BE49-F238E27FC236}">
                <a16:creationId xmlns:a16="http://schemas.microsoft.com/office/drawing/2014/main" id="{1F563FE7-9EDB-06A7-6C61-10AFD8C0CA7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C19B0736-8603-FAB8-87A6-E1BE45CB241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A633A9-AB38-8B74-6150-E794F3E20D57}"/>
              </a:ext>
            </a:extLst>
          </p:cNvPr>
          <p:cNvSpPr txBox="1"/>
          <p:nvPr/>
        </p:nvSpPr>
        <p:spPr>
          <a:xfrm>
            <a:off x="5063566" y="5237233"/>
            <a:ext cx="1658764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تُلَوِّثُ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BDAB80-C387-3D81-BBEA-B2B9C477998A}"/>
              </a:ext>
            </a:extLst>
          </p:cNvPr>
          <p:cNvSpPr txBox="1"/>
          <p:nvPr/>
        </p:nvSpPr>
        <p:spPr>
          <a:xfrm>
            <a:off x="4924531" y="3320153"/>
            <a:ext cx="1244829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اَلْحَبّارُ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878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361235" y="3159000"/>
            <a:ext cx="4803117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الاستماع (خطة ذكية): التوقع والتحقق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893916" y="1773356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4032" r="-4032"/>
          <a:stretch>
            <a:fillRect/>
          </a:stretch>
        </p:blipFill>
        <p:spPr>
          <a:xfrm>
            <a:off x="7380555" y="1987370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384393" y="738187"/>
            <a:ext cx="72077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خطة ذكية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703324"/>
            <a:ext cx="828000" cy="8280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5BE0BE-0EAD-B10B-C110-3179C1BD35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3864" y="1984829"/>
            <a:ext cx="5716319" cy="39333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5331"/>
            <a:ext cx="828000" cy="828000"/>
          </a:xfrm>
          <a:prstGeom prst="rect">
            <a:avLst/>
          </a:prstGeom>
        </p:spPr>
      </p:pic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E2E91E-9DB5-41E1-96D2-F6D2B89513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937" y="1503331"/>
            <a:ext cx="6227864" cy="483080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>
          <a:extLst>
            <a:ext uri="{FF2B5EF4-FFF2-40B4-BE49-F238E27FC236}">
              <a16:creationId xmlns:a16="http://schemas.microsoft.com/office/drawing/2014/main" id="{E2C228CB-9E6B-414E-9364-AADD4DD9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>
            <a:extLst>
              <a:ext uri="{FF2B5EF4-FFF2-40B4-BE49-F238E27FC236}">
                <a16:creationId xmlns:a16="http://schemas.microsoft.com/office/drawing/2014/main" id="{49324994-9C1B-33E8-2957-D0890FCFDB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36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اقرؤوا العنوان وانظروا إلى الصورة جيدا. عم ستتحدث الحكاية؟ من يقول توقعه لنا؟ </a:t>
            </a: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4822D01A-AC33-713D-827D-6241EA1651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1DD97E5-C397-3748-742A-63CA8D9FB4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B5F9983-3C48-F504-1936-3EA7E504A8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2862CEB7-0D77-4CC2-5F06-42FD93AFCBC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68F4F70-4FED-06F2-7FD9-F086A7F7B0F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82741C81-5DF6-F45A-2C45-B05A341ECBF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AADC466D-45A2-91F2-7A7C-B3F467E5FFB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41104D83-EAA2-013E-52D0-8F5D2F5A2E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6D0E724-92A8-4D18-E065-368003000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F4058D5C-193F-63B1-C2FA-4EC969DA2D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EBC0E6-69D0-458D-6BA5-DABAB422B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876" y="679472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76F25F-7C29-F5BF-666D-D0F47608AB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937" y="1503331"/>
            <a:ext cx="6227864" cy="483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569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2952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53359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365091-23E3-56F8-C821-C4CD78A07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5937" y="1503331"/>
            <a:ext cx="6227864" cy="483080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«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خطة ذكية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WhatsApp Video 2026-05-22 at 13.38.24">
            <a:hlinkClick r:id="" action="ppaction://media"/>
            <a:extLst>
              <a:ext uri="{FF2B5EF4-FFF2-40B4-BE49-F238E27FC236}">
                <a16:creationId xmlns:a16="http://schemas.microsoft.com/office/drawing/2014/main" id="{6C2756CC-766B-27E6-E2B8-A6542A9267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5564" y="2004853"/>
            <a:ext cx="7708541" cy="421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5" y="672021"/>
            <a:ext cx="828000" cy="828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BAA018-3BFA-3232-4566-B6A8872B06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3864" y="1984829"/>
            <a:ext cx="5716319" cy="393337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527073" y="241981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72829" y="4362992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347069" y="746669"/>
            <a:ext cx="71224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توقعت من خلال الصورة أن سرطان البحر سيطرد العمال؟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273" r="-2273"/>
          <a:stretch>
            <a:fillRect/>
          </a:stretch>
        </p:blipFill>
        <p:spPr>
          <a:xfrm>
            <a:off x="7968931" y="746669"/>
            <a:ext cx="828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F7E5C-1A42-220E-ECC7-20E0DE4ABA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6654" y="2152926"/>
            <a:ext cx="4899545" cy="337135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5751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«الأسماك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WhatsApp Video 2026-05-22 at 13.38.24">
            <a:hlinkClick r:id="" action="ppaction://media"/>
            <a:extLst>
              <a:ext uri="{FF2B5EF4-FFF2-40B4-BE49-F238E27FC236}">
                <a16:creationId xmlns:a16="http://schemas.microsoft.com/office/drawing/2014/main" id="{6800AB47-94DE-613D-C26E-768AD8DFF8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80458" y="2138773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02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الأسماك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»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مرتان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504981" y="1687076"/>
            <a:ext cx="1993998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>
              <a:defRPr lang="en-US"/>
            </a:defPPr>
            <a:lvl1pPr marL="0" algn="ctr" defTabSz="457200" rtl="1" eaLnBrk="1" latinLnBrk="0" hangingPunct="1">
              <a:buClr>
                <a:schemeClr val="lt1"/>
              </a:buClr>
              <a:buSzPts val="13800"/>
              <a:defRPr sz="6000" b="1" kern="120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457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4572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19900" dirty="0">
                <a:latin typeface="Helvetica" pitchFamily="2" charset="0"/>
              </a:rPr>
              <a:t>2</a:t>
            </a:r>
            <a:endParaRPr sz="19900" dirty="0">
              <a:latin typeface="Helvetica" pitchFamily="2" charset="0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84662"/>
            <a:ext cx="828000" cy="828000"/>
          </a:xfrm>
          <a:prstGeom prst="rect">
            <a:avLst/>
          </a:prstGeom>
        </p:spPr>
      </p:pic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لماذا شعرت الأسماك بالخوف؟</a:t>
            </a: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523ED-7950-DDD4-B81F-A6AF44FE18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2944" y="684213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214148-0496-B272-A401-2795B6A186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133" y="2941310"/>
            <a:ext cx="8116660" cy="204046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FA16A8-3E97-50CB-A6A5-BF2AF422C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594" y="2902352"/>
            <a:ext cx="7773737" cy="211838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425290" y="3158999"/>
            <a:ext cx="58071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تنمية الطلاقة: قراءة كلمات وفقرات بدقة واسترسال+ 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D2FF0-5758-A033-86C3-12133E47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6C1F948-3AC6-85B4-A242-9F7DAF886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1A98469-67E0-DD43-881B-3CCA16248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242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5EBBCBF-E882-2406-5AED-FE1023A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توجيهات</a:t>
            </a:r>
            <a:endParaRPr lang="fr-MA" sz="4000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2A11C02-295A-27B5-A4AB-BA6E07832A76}"/>
              </a:ext>
            </a:extLst>
          </p:cNvPr>
          <p:cNvSpPr txBox="1">
            <a:spLocks/>
          </p:cNvSpPr>
          <p:nvPr/>
        </p:nvSpPr>
        <p:spPr>
          <a:xfrm>
            <a:off x="1259633" y="2590200"/>
            <a:ext cx="5972789" cy="195257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المراوحة بين التشغيل والاشتغال :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-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يعمل الأستاذ على تشغيل فئة التلاميذ المتحكمة بقراءة الفقرة الأولى قراءة صامتة ونقلها على دفاترهم كما توضح الشريحة الموالية؛</a:t>
            </a:r>
          </a:p>
          <a:p>
            <a:pPr marL="0" lvl="0" indent="0">
              <a:buClr>
                <a:srgbClr val="424D7B"/>
              </a:buClr>
              <a:buNone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-  يشتغل الأستاذ مع الفئة المتعثرة على قراءة سلسلة كلمات بدقة واسترسال.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1A3D0EFD-2220-AC6F-BFA9-A41A63294D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289" y="177522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15A1E1-09AB-D3D5-87D5-478899178C8D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7505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147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 الأولى قراءة هامسة وانقلوها الفقرة على دفاتركم.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الأستاذ من المتعلمين المتحكمين  نقل الفقرة الأولى على الدفاتر.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9AF0D47F-7560-1720-F8E1-AE87B145E628}"/>
              </a:ext>
            </a:extLst>
          </p:cNvPr>
          <p:cNvGrpSpPr/>
          <p:nvPr/>
        </p:nvGrpSpPr>
        <p:grpSpPr>
          <a:xfrm>
            <a:off x="6135689" y="318373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7AAACE5-D8A6-793B-62A1-2D24410A403B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7E4AB99-ADA3-93BA-31AC-FD945ACB61EA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9E9A1BA-A9E3-D6E2-CA27-A1294558C0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486" y="1494000"/>
            <a:ext cx="3612033" cy="511846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يوجه الأستاذ الفئة المتعثرة إلى قراءة سلسلة كلمات. </a:t>
            </a:r>
            <a:endParaRPr b="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766551F-6F9E-DC4C-524E-DF58B3A60969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3F1FCF3C-21F1-9390-9FD6-5D2F4C576037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أَسْبَحُ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860D9B29-EE4F-B566-B170-A661B99D0B1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أَعيشُ</a:t>
              </a: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73027BC8-1AE5-ADBE-16C0-989E38203364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اَلْقَفْزَ</a:t>
              </a: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75F13296-A72E-92AF-2578-E0A3A90190F9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اَلْماءُ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C8DD6C9E-969D-679E-2F54-FA67798DC6B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اَلْبِحارِ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07875EE-61CC-D443-7642-10226FA7028C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32" name="Google Shape;1671;p201">
              <a:extLst>
                <a:ext uri="{FF2B5EF4-FFF2-40B4-BE49-F238E27FC236}">
                  <a16:creationId xmlns:a16="http://schemas.microsoft.com/office/drawing/2014/main" id="{C0A556C4-D4A5-8F9E-F891-4DDCF4F0509B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اَلْبَحّارَةُ</a:t>
              </a:r>
            </a:p>
          </p:txBody>
        </p:sp>
        <p:sp>
          <p:nvSpPr>
            <p:cNvPr id="33" name="Google Shape;1671;p201">
              <a:extLst>
                <a:ext uri="{FF2B5EF4-FFF2-40B4-BE49-F238E27FC236}">
                  <a16:creationId xmlns:a16="http://schemas.microsoft.com/office/drawing/2014/main" id="{F58C3395-4380-E09C-0C5F-D4281286A632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اَلدُّلْفينُ</a:t>
              </a:r>
            </a:p>
          </p:txBody>
        </p:sp>
        <p:sp>
          <p:nvSpPr>
            <p:cNvPr id="34" name="Google Shape;1671;p201">
              <a:extLst>
                <a:ext uri="{FF2B5EF4-FFF2-40B4-BE49-F238E27FC236}">
                  <a16:creationId xmlns:a16="http://schemas.microsoft.com/office/drawing/2014/main" id="{107ACE9F-7A48-840D-81D1-10215CB057E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تَعالَوْا</a:t>
              </a:r>
            </a:p>
          </p:txBody>
        </p:sp>
        <p:sp>
          <p:nvSpPr>
            <p:cNvPr id="35" name="Google Shape;1671;p201">
              <a:extLst>
                <a:ext uri="{FF2B5EF4-FFF2-40B4-BE49-F238E27FC236}">
                  <a16:creationId xmlns:a16="http://schemas.microsoft.com/office/drawing/2014/main" id="{B0821C7A-A996-1269-8478-9E4550BA81DC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اَللَّعِبَ</a:t>
              </a:r>
            </a:p>
          </p:txBody>
        </p:sp>
        <p:sp>
          <p:nvSpPr>
            <p:cNvPr id="36" name="Google Shape;1671;p201">
              <a:extLst>
                <a:ext uri="{FF2B5EF4-FFF2-40B4-BE49-F238E27FC236}">
                  <a16:creationId xmlns:a16="http://schemas.microsoft.com/office/drawing/2014/main" id="{2A3952C7-815A-4252-B838-75DA01B8AE4F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أُحِبُّ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BE251CB4-BF3B-99D7-A0CA-FD6E4F599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F1563C1-0F83-9C14-AA09-F6661EA35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07B84-A551-E068-E384-4A5098504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FFC3C48-813B-23A7-A735-7AFBCBB4D68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7324881-3E5D-9460-2BF4-D14486BFE4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726BD25-2024-8909-085F-519021EBF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13E0FDF-6E64-2074-7D73-316D0BE41CC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A1C3636-49CB-489B-5922-0AA9CB6799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B1AE5EA0-2FE9-0F84-C3D0-F073B406839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BA57B9D-0503-51FD-F872-C51B2BDD07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93B2317-ED73-E875-7A5C-C6C004D522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6F5A780-8E69-0AF1-D6B7-53C9E335BD7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105E459E-2823-12D6-DB79-70D75EACC78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B5E1A479-A828-F150-FE1A-680C6AEEDE6F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CB0DF92C-737F-46FD-15C5-AE2D08589DE5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أَسْبَحُ</a:t>
              </a:r>
            </a:p>
          </p:txBody>
        </p: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59DDEB0E-5206-01AA-E55D-FBEF1EEE1A1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أَعيشُ</a:t>
              </a: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6F415956-03C4-51E1-652D-AED22E7C0E06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اَلْقَفْزَ</a:t>
              </a: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0106A3BA-CA53-B41F-8487-38E9520F46C5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اَلْماءُ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41144298-FCD2-6D10-06F9-4DD1E26F9EE9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اَلْبِحارِ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D2809A5-9F5A-D1A4-127A-904AEADFD301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5BB34A41-C733-7835-9054-B444AE083B4B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اَلْبَحّارَةُ</a:t>
              </a: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50ED2688-9983-FB61-3503-AF3FA60E37D3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اَلدُّلْفينُ</a:t>
              </a: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F8DB02E3-12F3-244F-DB07-7D7035108A5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تَعالَوْا</a:t>
              </a:r>
            </a:p>
          </p:txBody>
        </p:sp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3E775B82-204C-455F-CC8C-4EA017118BCC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اَللَّعِبَ</a:t>
              </a: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CD8F507D-6D50-D333-F8A6-7468FF762BF8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أُحِبُّ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67732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CF933A37-FB40-B733-BFC5-D49742F9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284EBFA4-2605-5507-19F9-74D292DF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مثل قراءتي؟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384458-3A8F-CA96-79DB-12BDF64B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7E00DC19-142D-E798-BEF3-5DCA55E255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9F71A195-C602-B4AD-EAD9-422A8C23B42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64C89BBD-6E86-2923-9EFE-73A4ABAB033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B1B8BEF3-72BA-BA2A-1E5E-F855F4BCB84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40EE0097-69C4-07AD-C377-27C40E1F7C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7B49716C-4A0C-9F6E-E892-F38CB5DDE06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00587C-537B-B1CD-EA1D-EB60E3094B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36442-FBF2-095C-A9B3-D1C764732E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A6AB7657-6A99-CC4E-94C4-8A9C1B70F7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3B43FF73-5241-4F22-1979-24E91C60D97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50A8DCD-7C1E-0486-F9BD-34FE448C75C9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1FF19AC9-4BCD-63B2-11A8-41CF338175AA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أَسْبَحُ</a:t>
              </a:r>
            </a:p>
          </p:txBody>
        </p: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0BC30243-4CB6-F4FB-7C6B-722A6B93721C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أَعيشُ</a:t>
              </a: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3DC489DB-2BAA-6CA7-AD14-E7CF52E0DD99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اَلْقَفْزَ</a:t>
              </a: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142103D8-CCCA-25DE-7044-8544973B9940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اَلْماءُ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0A26C649-EAE4-9A5A-0FD3-C12FB78F04C0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اَلْبِحارِ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5AB1E17-900D-D46A-A5DE-1F7737CD0E0B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AE9D37A8-FDBD-9085-F308-1D3C66B6B18A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اَلْبَحّارَةُ</a:t>
              </a: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CB4A23C6-8003-B3AF-0275-E57E0EA63805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اَلدُّلْفينُ</a:t>
              </a: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164C43CC-6928-A5EA-2BE4-1D985ABF44CF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تَعالَوْا</a:t>
              </a:r>
            </a:p>
          </p:txBody>
        </p:sp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B2545B9A-F47B-F761-9C21-6E0D857AC585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اَللَّعِبَ</a:t>
              </a: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4CACF8A6-CCA6-8536-5649-8005AFFA292E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أُحِبُّ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732015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B69CF0D-DD7A-A135-35CD-53B07953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6A64E98A-0EBD-DA5A-372D-E893688BAE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الكراسات ص 147 . ابحثوا عن الكلمات في الفقرة وضعوا تحتها سطرا.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يطلب الأستاذ من متعلمي الفئة المتعثرة  البحث عن الكلمات المقروءة في الفقرة الأولى.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1926CB-F1ED-BB32-C936-753B41656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995B238A-3938-059A-6C8B-6D6D96FFB6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A13910C1-8C7F-FF19-C355-8E9FE9733BF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F724580D-6259-A440-07F4-7C56C14FCEE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6CDE49CB-977F-72C2-63C9-450C2FFF7C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E2D77B94-E8D2-084E-3390-89A98E97D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9BE76284-2C7C-495A-404B-A68D7387340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6F178288-E989-BBC7-DDA3-99A253C65E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87162D8-CE0C-FC75-7E99-2EAC5E5078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C7433F1D-9CDE-E17E-C9B0-1800AB041D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3C98E38-D6BB-742F-9425-9B76F0DB1AC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B47B15F9-070D-1409-EF01-2B33BA57AE81}"/>
              </a:ext>
            </a:extLst>
          </p:cNvPr>
          <p:cNvGrpSpPr/>
          <p:nvPr/>
        </p:nvGrpSpPr>
        <p:grpSpPr>
          <a:xfrm>
            <a:off x="797383" y="2929812"/>
            <a:ext cx="7604384" cy="858416"/>
            <a:chOff x="797383" y="2929812"/>
            <a:chExt cx="7604384" cy="858416"/>
          </a:xfrm>
        </p:grpSpPr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00EC0E98-1BD8-4603-F951-59FDB30F5203}"/>
                </a:ext>
              </a:extLst>
            </p:cNvPr>
            <p:cNvSpPr/>
            <p:nvPr/>
          </p:nvSpPr>
          <p:spPr>
            <a:xfrm>
              <a:off x="5485531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أَسْبَحُ</a:t>
              </a:r>
            </a:p>
          </p:txBody>
        </p:sp>
        <p:sp>
          <p:nvSpPr>
            <p:cNvPr id="39" name="Google Shape;1671;p201">
              <a:extLst>
                <a:ext uri="{FF2B5EF4-FFF2-40B4-BE49-F238E27FC236}">
                  <a16:creationId xmlns:a16="http://schemas.microsoft.com/office/drawing/2014/main" id="{43BE7684-7578-82BF-3487-0C59F28A2A2E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أَعيشُ</a:t>
              </a: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68506AA1-A2CF-629C-229A-5DFB8AD9BF49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اَلْقَفْزَ</a:t>
              </a:r>
            </a:p>
          </p:txBody>
        </p:sp>
        <p:sp>
          <p:nvSpPr>
            <p:cNvPr id="41" name="Google Shape;1671;p201">
              <a:extLst>
                <a:ext uri="{FF2B5EF4-FFF2-40B4-BE49-F238E27FC236}">
                  <a16:creationId xmlns:a16="http://schemas.microsoft.com/office/drawing/2014/main" id="{044B2196-B703-6CC6-C897-3BE24D3D7914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اَلْماءُ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01652D89-4948-05AD-5A69-C78D144429CD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اَلْبِحارِ</a:t>
              </a:r>
              <a:endPara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E6B8C00-DFB5-7111-2508-BC13F6C1E814}"/>
              </a:ext>
            </a:extLst>
          </p:cNvPr>
          <p:cNvGrpSpPr/>
          <p:nvPr/>
        </p:nvGrpSpPr>
        <p:grpSpPr>
          <a:xfrm>
            <a:off x="765372" y="4482292"/>
            <a:ext cx="7604384" cy="858416"/>
            <a:chOff x="797383" y="2929812"/>
            <a:chExt cx="7604384" cy="858416"/>
          </a:xfrm>
        </p:grpSpPr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CFE0A72E-C5FE-9991-A4C1-56CD737DA93F}"/>
                </a:ext>
              </a:extLst>
            </p:cNvPr>
            <p:cNvSpPr/>
            <p:nvPr/>
          </p:nvSpPr>
          <p:spPr>
            <a:xfrm>
              <a:off x="5461959" y="2967134"/>
              <a:ext cx="1400666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اَلْبَحّارَةُ</a:t>
              </a:r>
            </a:p>
          </p:txBody>
        </p:sp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896DA1B3-725F-8A4D-BA38-4EEE5ED94F78}"/>
                </a:ext>
              </a:extLst>
            </p:cNvPr>
            <p:cNvSpPr/>
            <p:nvPr/>
          </p:nvSpPr>
          <p:spPr>
            <a:xfrm>
              <a:off x="2360099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 rtl="1">
                <a:defRPr/>
              </a:pPr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اَلدُّلْفينُ</a:t>
              </a: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B09179EF-BDE5-8660-EC33-BE6D0378D438}"/>
                </a:ext>
              </a:extLst>
            </p:cNvPr>
            <p:cNvSpPr/>
            <p:nvPr/>
          </p:nvSpPr>
          <p:spPr>
            <a:xfrm>
              <a:off x="3922815" y="2948473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تَعالَوْا</a:t>
              </a:r>
            </a:p>
          </p:txBody>
        </p:sp>
        <p:sp>
          <p:nvSpPr>
            <p:cNvPr id="47" name="Google Shape;1671;p201">
              <a:extLst>
                <a:ext uri="{FF2B5EF4-FFF2-40B4-BE49-F238E27FC236}">
                  <a16:creationId xmlns:a16="http://schemas.microsoft.com/office/drawing/2014/main" id="{894AFCCF-CADC-B82A-580C-FE8ACAFB1E40}"/>
                </a:ext>
              </a:extLst>
            </p:cNvPr>
            <p:cNvSpPr/>
            <p:nvPr/>
          </p:nvSpPr>
          <p:spPr>
            <a:xfrm>
              <a:off x="797383" y="2929812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اَللَّعِبَ</a:t>
              </a:r>
            </a:p>
          </p:txBody>
        </p:sp>
        <p:sp>
          <p:nvSpPr>
            <p:cNvPr id="48" name="Google Shape;1671;p201">
              <a:extLst>
                <a:ext uri="{FF2B5EF4-FFF2-40B4-BE49-F238E27FC236}">
                  <a16:creationId xmlns:a16="http://schemas.microsoft.com/office/drawing/2014/main" id="{4C8DFF05-10D5-CF20-30B5-080A0A4339B0}"/>
                </a:ext>
              </a:extLst>
            </p:cNvPr>
            <p:cNvSpPr/>
            <p:nvPr/>
          </p:nvSpPr>
          <p:spPr>
            <a:xfrm>
              <a:off x="7024674" y="2967134"/>
              <a:ext cx="1377093" cy="82109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أُحِبُّ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84560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596B52EB-2420-F42E-9817-7A3D21646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>
            <a:extLst>
              <a:ext uri="{FF2B5EF4-FFF2-40B4-BE49-F238E27FC236}">
                <a16:creationId xmlns:a16="http://schemas.microsoft.com/office/drawing/2014/main" id="{C47815BA-07B5-C8C7-A998-B64578DACE2E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99D28676-F3A0-1AC0-301E-3872E3FFA620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91D46F85-74CF-D79A-5AB1-915A848A47EF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1263AE20-C5B1-91AF-88CB-B349BFC04F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6635EC-9146-B997-77F5-EFA71E6CB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EC14106-05DB-9513-8043-2A56A64A2E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D43261A1-4044-459A-EC3A-F594B201E49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4BE5E45-E179-60AC-873B-CC5368E3C0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ACA54AAC-61D9-A64F-8D59-456CE48295F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F2C54FF6-7408-AE0B-4211-61B5935557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43BECB1-594F-38A8-FE70-AA4B7D1B2DF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D74D99F-1C56-CB32-D40D-2386333037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376B6B4-A854-4BDD-5522-6BEFE01F138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5D1D5BF4-1017-61FC-D73C-5F788AF41FB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AA4FD96-9500-F283-D1FF-9D1FD82F8A7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26B8118A-688E-1FC1-8C4B-27472A207695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8609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8482F7F6-54FC-A453-12F0-B268CEFB1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4" name="Google Shape;2534;p70">
            <a:extLst>
              <a:ext uri="{FF2B5EF4-FFF2-40B4-BE49-F238E27FC236}">
                <a16:creationId xmlns:a16="http://schemas.microsoft.com/office/drawing/2014/main" id="{B65FC8F2-AD7E-7BE3-D86B-5652B00868BE}"/>
              </a:ext>
            </a:extLst>
          </p:cNvPr>
          <p:cNvCxnSpPr>
            <a:cxnSpLocks/>
          </p:cNvCxnSpPr>
          <p:nvPr/>
        </p:nvCxnSpPr>
        <p:spPr>
          <a:xfrm flipH="1">
            <a:off x="2248678" y="4563872"/>
            <a:ext cx="5421085" cy="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>
            <a:extLst>
              <a:ext uri="{FF2B5EF4-FFF2-40B4-BE49-F238E27FC236}">
                <a16:creationId xmlns:a16="http://schemas.microsoft.com/office/drawing/2014/main" id="{C1ADA371-4095-57D1-FA97-768ED7AF0544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254468" y="4206148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7F42051C-5323-49A2-D972-FA1AF588A8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سأقرأ باسترسال.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2300AC-6CBF-33B1-10A3-D56FECE5F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C9295C14-9F7B-629C-3D34-C11DF4BFF2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369E4218-20E8-E182-B4D0-EC61F8C95BA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970B969F-934F-ACB6-036E-91B2069F634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98885721-034F-FCAD-11A1-29F57D30FD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2D4E14E6-251C-09D8-A43B-D0EBE97A20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EEC8F285-8574-E7E6-C499-EDE032CB193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5416E0A9-B566-4A13-BC70-94764114E3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DFAD2288-4CB8-20BB-0E6A-8200B5B527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148D12E-4D64-8796-294F-E4CED08DB1E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4751490C-EBC9-2AD8-0AB2-3DBAACA98CF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35;p70">
            <a:extLst>
              <a:ext uri="{FF2B5EF4-FFF2-40B4-BE49-F238E27FC236}">
                <a16:creationId xmlns:a16="http://schemas.microsoft.com/office/drawing/2014/main" id="{D26C4CA8-3708-C264-C847-C31234612BBA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879948" y="4257426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533;p70">
            <a:extLst>
              <a:ext uri="{FF2B5EF4-FFF2-40B4-BE49-F238E27FC236}">
                <a16:creationId xmlns:a16="http://schemas.microsoft.com/office/drawing/2014/main" id="{B0BBFB81-C9F1-6F34-1AC7-2574C2FDC886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5708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0.00185 L -0.02708 0.02917 C -0.03264 0.03634 -0.04114 0.04074 -0.05017 0.04074 C -0.06042 0.04074 -0.0684 0.03634 -0.07396 0.02917 L -0.10156 -0.00185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0.00208 L -0.02691 0.02893 C -0.03246 0.03611 -0.04097 0.04051 -0.05 0.04051 C -0.06024 0.04051 -0.06823 0.03611 -0.07378 0.02893 L -0.10138 -0.00208 " pathEditMode="relative" rAng="5400000" ptsTypes="AAA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0721A8D4-4424-0836-7ACE-551AD086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909C25B8-B9F8-A3D3-24DA-651F595AC7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2A8892-7366-3F0D-2CBB-B85B14453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8DA037BF-AD42-802C-48A3-27BC87A1D2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57D6B99F-BA7A-A4DB-5CB9-42A3C38012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7DD966A0-95E4-3D22-3FE9-6916BF0857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C68F39BE-2507-0C39-6369-0B370165F0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BD00DF6C-7340-D1CE-E258-65EF462702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1907B8AC-348E-A3C4-0976-5A9D1DEBAF6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FC2BB02-6D66-EB82-1AAA-F8A51E66914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E6956220-9DD3-F097-DEC9-7A10FD28DF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D236DDF-9595-D8FF-B9C5-DA6CE29E0AC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F530EAA6-CB50-3839-30D3-61E94995A0D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A0FF834C-F8D9-80A6-ECA2-5986AE2500E6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445730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D86B295A-D948-3219-DE62-A38F06B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81FBC36C-3BF6-18C9-0CEE-1C90B312B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F9FCDD-CB01-8F7D-9301-EB255F5B6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D88D1C4C-79B3-84C9-F337-8197E95E0D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E5B1327D-7C79-25A0-A0B9-369E3D445E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C2F25CA6-54AD-E91D-8C58-3D19459E56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2E54B5CB-BF32-BF64-16C7-D04500251A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799891FE-EBA5-BC32-7AA3-1DA5C0F439A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32C46DE0-DE5D-3ED8-D1EA-6787CE5F2B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84C52CDA-5C89-EA73-75E1-C51B361293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FBDB226B-104C-3E37-18DD-F677A99E94E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3B297B1F-7057-3B21-91D0-1879FD8200F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DD1B0CF8-FBE3-29CF-4509-CBA6E138310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878C4406-DD02-D9BD-4A52-7FEFB973AEA6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39918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EB19CE9D-CE54-8F2F-B735-8462EFF2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C190033A-1948-8D37-7EFF-50A5BA57C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E0B1E2-B23C-6F07-3E26-BC1986E2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6AF695E3-DA07-C6D9-D6B2-146E4549E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F7861D4-593E-661F-F11F-16D17FB473A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90AED93-B4E5-38BB-0AA3-B260C5D26A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3156175B-0E68-3BF0-9237-8DBAD48A2F5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8467E68D-A516-BF6D-48D0-D26ED7DA87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AD0DFF44-4941-3C0A-0764-59EA6B8A061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DF121DC0-9D8E-2FDB-B1BF-00151C1BC9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83769E51-D999-1250-1083-2344CCE7472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1203BC6A-5D81-4C6A-DD6B-B44F51171DD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E8F875EA-4A82-7248-5A67-BF1DBD1D685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286B4251-E51A-947D-0AE2-B6110956F827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066911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>
          <a:extLst>
            <a:ext uri="{FF2B5EF4-FFF2-40B4-BE49-F238E27FC236}">
              <a16:creationId xmlns:a16="http://schemas.microsoft.com/office/drawing/2014/main" id="{1DA87BF9-8E0F-63E1-14A6-60F4FE400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0">
            <a:extLst>
              <a:ext uri="{FF2B5EF4-FFF2-40B4-BE49-F238E27FC236}">
                <a16:creationId xmlns:a16="http://schemas.microsoft.com/office/drawing/2014/main" id="{55348550-4B5C-FC06-FA05-BA26ED1FFB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A7C2FA-92FE-0050-022C-56D1159C7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84000"/>
            <a:ext cx="828000" cy="828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F3013959-3CEC-3981-7EE3-FFBFBFC632C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03642AAD-3579-5870-3357-ED5279D2439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A2A32837-D088-C52F-58A9-AB93C88D44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1F808FF9-A985-0722-A81F-0631D6D8C59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9EF0D7C4-1638-712C-129A-A4F4E0A9E5E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2967789F-8EF6-D59D-BD35-02175E734B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F6848D6D-9CD5-3261-6E8F-5CB69522B9C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40E9EF08-A8D1-16DD-51E9-4498B73163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01B7D7F4-6F34-88AF-7D07-7590E15B374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218A8B67-F242-ED2B-3273-F845B07F354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E53C6DC8-5BB1-B777-A4A7-0CB9B801E728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18165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533;p70">
            <a:extLst>
              <a:ext uri="{FF2B5EF4-FFF2-40B4-BE49-F238E27FC236}">
                <a16:creationId xmlns:a16="http://schemas.microsoft.com/office/drawing/2014/main" id="{0A57E401-1792-9C06-221C-6F4AF385C858}"/>
              </a:ext>
            </a:extLst>
          </p:cNvPr>
          <p:cNvSpPr/>
          <p:nvPr/>
        </p:nvSpPr>
        <p:spPr>
          <a:xfrm>
            <a:off x="416897" y="2743766"/>
            <a:ext cx="8352041" cy="1462375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دُّلْفينُ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أَعيشُ في 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لْبِحارِ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لْمُحيطا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b="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يوجه الأستاذ المتعلمين المتحكمين إلى قراءة الفقرة باسترسال.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8" y="674669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258366-1D62-FB13-2EF4-277D7EEBB128}"/>
              </a:ext>
            </a:extLst>
          </p:cNvPr>
          <p:cNvSpPr txBox="1"/>
          <p:nvPr/>
        </p:nvSpPr>
        <p:spPr>
          <a:xfrm>
            <a:off x="632373" y="1704227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ٱلدُّلْفينُ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أَعيشُ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وَٱلْمُحيطا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ٱللَّعِبَ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وَٱلْقَفْزَ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أَسْبَحُ بِسُرْعَةٍ كَبيرَةٍ وَأَسْتَطيعُ مُساعَدَةَ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ٱلْبَحّارَةِ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رِحْلَتِهِ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ٱلِاسْتِعْراضَ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وَإِسْعادَهُ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تَعالَوْا نَسْبَحْ مَعاً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ٱلرّائِعِ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F03B40-3C4F-BA0D-E6E1-BD8D126C256A}"/>
              </a:ext>
            </a:extLst>
          </p:cNvPr>
          <p:cNvSpPr txBox="1"/>
          <p:nvPr/>
        </p:nvSpPr>
        <p:spPr>
          <a:xfrm>
            <a:off x="632373" y="1704227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ٱلدُّلْفينُ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أَعيشُ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وَٱلْمُحيطا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ٱللَّعِبَ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وَٱلْقَفْزَ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أَسْبَحُ بِسُرْعَةٍ كَبيرَةٍ وَأَسْتَطيعُ مُساعَدَةَ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ٱلْبَحّارَةِ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رِحْلَتِهِ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ٱلِاسْتِعْراضَ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وَإِسْعادَهُ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تَعالَوْا نَسْبَحْ مَعاً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ٱلرّائِعِ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65FC93-2869-2CCE-1EDE-9FA0D949F39B}"/>
              </a:ext>
            </a:extLst>
          </p:cNvPr>
          <p:cNvSpPr txBox="1"/>
          <p:nvPr/>
        </p:nvSpPr>
        <p:spPr>
          <a:xfrm>
            <a:off x="632373" y="1704227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ٱلدُّلْفينُ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أَعيشُ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وَٱلْمُحيطا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ٱللَّعِبَ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وَٱلْقَفْزَ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أَسْبَحُ بِسُرْعَةٍ كَبيرَةٍ وَأَسْتَطيعُ مُساعَدَةَ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ٱلْبَحّارَةِ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رِحْلَتِهِ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ٱلِاسْتِعْراضَ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وَإِسْعادَهُ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تَعالَوْا نَسْبَحْ مَعاً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ٱلرّائِعِ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7593" y="684000"/>
            <a:ext cx="828000" cy="82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7C7500-B90B-46E7-3FFF-5583DF0E5CA4}"/>
              </a:ext>
            </a:extLst>
          </p:cNvPr>
          <p:cNvSpPr txBox="1"/>
          <p:nvPr/>
        </p:nvSpPr>
        <p:spPr>
          <a:xfrm>
            <a:off x="632373" y="1704227"/>
            <a:ext cx="8136565" cy="4733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مَرْحَباً أَصْدِقائي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ٱلدُّلْفينُ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أَعيشُ في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وَٱلْمُحيطا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ٱللَّعِبَ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وَٱلْقَفْزَ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فَوْقَ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ء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أَسْبَحُ بِسُرْعَةٍ كَبيرَةٍ وَأَسْتَطيعُ مُساعَدَةَ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ٱلْبَحّارَةِ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رِحْلَتِهِ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أُحِبُّ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ٱلِاسْتِعْراضَ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أَمامَ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وَإِسْعادَهُ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تَعالَوْا نَسْبَحْ مَعاً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ٱلْبِحارِ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ٱلرّائِعِ</a:t>
            </a:r>
            <a:r>
              <a:rPr lang="ar-S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!</a:t>
            </a:r>
            <a:endParaRPr lang="fr-MA" sz="4800" b="1" dirty="0">
              <a:solidFill>
                <a:srgbClr val="00ABA3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rgbClr val="102C3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>
          <a:extLst>
            <a:ext uri="{FF2B5EF4-FFF2-40B4-BE49-F238E27FC236}">
              <a16:creationId xmlns:a16="http://schemas.microsoft.com/office/drawing/2014/main" id="{C7E6642B-6FC4-6CD8-4C09-CBF6D8E9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>
            <a:extLst>
              <a:ext uri="{FF2B5EF4-FFF2-40B4-BE49-F238E27FC236}">
                <a16:creationId xmlns:a16="http://schemas.microsoft.com/office/drawing/2014/main" id="{B8A4B493-D479-7EB3-8BB8-7A937ADB6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147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اقرؤوا الفقرة قراءة هامسة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2CCC85D-CEBB-8C39-A4A6-3F717439FA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90101DAB-9F3B-026F-012E-695A5EE8784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4EE7350-B9C0-4EEB-2727-3F8BBAEDA1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8C95FE0F-7317-B200-5A5F-4B219690D7B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DF1E1A1-D751-9F15-BBEB-902768CD02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D45E2193-B1CA-1F68-B479-20B28CACB0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AFE5B96C-E806-726A-92C9-04F5A874DF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C728D706-0284-1BF4-4EBB-F8817AB7E1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85BBB2A4-A577-606D-2481-89203624B28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99032CE5-0193-3CA1-1D97-29043A73BB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7EBF74D-FD5A-0815-F637-3DC1B36DB9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ellipse">
            <a:avLst/>
          </a:prstGeom>
        </p:spPr>
      </p:pic>
      <p:grpSp>
        <p:nvGrpSpPr>
          <p:cNvPr id="8" name="Google Shape;2778;p84">
            <a:extLst>
              <a:ext uri="{FF2B5EF4-FFF2-40B4-BE49-F238E27FC236}">
                <a16:creationId xmlns:a16="http://schemas.microsoft.com/office/drawing/2014/main" id="{614B42A6-9067-B378-6468-83A7957197C6}"/>
              </a:ext>
            </a:extLst>
          </p:cNvPr>
          <p:cNvGrpSpPr/>
          <p:nvPr/>
        </p:nvGrpSpPr>
        <p:grpSpPr>
          <a:xfrm>
            <a:off x="6110318" y="286551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29E2AE71-AF4B-D8B0-03A5-A74349EA7C7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780;p84">
              <a:extLst>
                <a:ext uri="{FF2B5EF4-FFF2-40B4-BE49-F238E27FC236}">
                  <a16:creationId xmlns:a16="http://schemas.microsoft.com/office/drawing/2014/main" id="{C9172646-23DF-3278-E043-026077816C50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D8AB1F4-DF0A-6A8E-7A05-DA1B259E30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486" y="1494000"/>
            <a:ext cx="3612033" cy="51184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83783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93331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C1DDD2-B705-18D0-31C3-C41AA2C6E3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486" y="1494000"/>
            <a:ext cx="3612033" cy="51184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0655"/>
            <a:ext cx="828000" cy="828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1A9C6D-C74B-2540-35CF-2B568CF99C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486" y="1494000"/>
            <a:ext cx="3612033" cy="51184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9014" y="2023580"/>
            <a:ext cx="684000" cy="688667"/>
          </a:xfrm>
          <a:prstGeom prst="rect">
            <a:avLst/>
          </a:prstGeom>
        </p:spPr>
      </p:pic>
      <p:pic>
        <p:nvPicPr>
          <p:cNvPr id="2" name="Google Shape;1680;p27">
            <a:extLst>
              <a:ext uri="{FF2B5EF4-FFF2-40B4-BE49-F238E27FC236}">
                <a16:creationId xmlns:a16="http://schemas.microsoft.com/office/drawing/2014/main" id="{785AF60F-CCC5-FB94-ECE9-3C851A8CF1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572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Google Shape;2395;p64">
            <a:extLst>
              <a:ext uri="{FF2B5EF4-FFF2-40B4-BE49-F238E27FC236}">
                <a16:creationId xmlns:a16="http://schemas.microsoft.com/office/drawing/2014/main" id="{5A670DCF-9545-CE35-68BE-E666E10636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DFEB08-69A3-2FC1-31DC-9A3A3C18F7C8}"/>
              </a:ext>
            </a:extLst>
          </p:cNvPr>
          <p:cNvGrpSpPr/>
          <p:nvPr/>
        </p:nvGrpSpPr>
        <p:grpSpPr>
          <a:xfrm>
            <a:off x="823417" y="1925193"/>
            <a:ext cx="7661581" cy="4215119"/>
            <a:chOff x="823417" y="1925193"/>
            <a:chExt cx="7661581" cy="421511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E07546E-3E1B-44B2-F624-D1835B93D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6089" y="1925193"/>
              <a:ext cx="2648909" cy="199164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1FF8269-5AAB-C4BA-426E-D4CEF333D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33040" y="2026614"/>
              <a:ext cx="2198650" cy="184103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5103CA7-05EE-4D46-486A-1685B8CE1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5366" y="2026614"/>
              <a:ext cx="2214119" cy="187718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4AC7498-AC92-BDC2-CD4E-E2586C993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26583" y="4119025"/>
              <a:ext cx="2427199" cy="202128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E632A0B-EF81-2EA3-A264-FD869675C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17622" y="4008936"/>
              <a:ext cx="2198650" cy="2131376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534321E-6B73-820D-439C-844094E6C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3417" y="4151320"/>
              <a:ext cx="2393237" cy="1988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944215-6404-C571-36A0-72B52C9F0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696" y="1512000"/>
            <a:ext cx="3612033" cy="5118467"/>
          </a:xfrm>
          <a:prstGeom prst="rect">
            <a:avLst/>
          </a:prstGeom>
        </p:spPr>
      </p:pic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AC36475E-5A94-0F69-B131-70B26190C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oogle Shape;1676;p27">
            <a:extLst>
              <a:ext uri="{FF2B5EF4-FFF2-40B4-BE49-F238E27FC236}">
                <a16:creationId xmlns:a16="http://schemas.microsoft.com/office/drawing/2014/main" id="{F0D156C1-B985-03BC-77F7-BA4C6C94EAA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7;p27">
            <a:extLst>
              <a:ext uri="{FF2B5EF4-FFF2-40B4-BE49-F238E27FC236}">
                <a16:creationId xmlns:a16="http://schemas.microsoft.com/office/drawing/2014/main" id="{ABD1C027-112E-E9E7-A840-FA1AE91498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65F15ACF-DD43-C9C7-3D51-75B71F131B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73D834ED-3861-0191-91FF-6B6B9D1C518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85299E15-F2CF-9535-4E6E-A6C6D2A5A6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6764C04C-9956-56B6-A910-0F021ABD9546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B1E7EE9B-8790-B3EC-4AB7-673CC9433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0D7CD31B-D1A5-9FAA-236A-AA73F3EDC0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F686CE8D-564D-CE7F-7BD4-10C7AC170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6441E5-302E-25CA-0A88-E92A1AD50A31}"/>
              </a:ext>
            </a:extLst>
          </p:cNvPr>
          <p:cNvSpPr/>
          <p:nvPr/>
        </p:nvSpPr>
        <p:spPr>
          <a:xfrm>
            <a:off x="3112752" y="1817914"/>
            <a:ext cx="3215943" cy="226422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146.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US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374183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937" y="684213"/>
            <a:ext cx="828000" cy="827999"/>
          </a:xfrm>
          <a:prstGeom prst="rect">
            <a:avLst/>
          </a:prstGeom>
        </p:spPr>
      </p:pic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B8416027-1400-DAA0-645E-D6D94A6FC0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BB1F153-DCC4-1F7D-0D5C-848117E0FD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43D017AE-257E-7831-C889-7ACCD67C7A4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541F59D-96B5-61F8-7933-D672161002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68AD4045-8077-4F92-7B76-F12E2D3404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094B422E-8D9E-B88E-D0D6-9D25231DB7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25;p65">
            <a:extLst>
              <a:ext uri="{FF2B5EF4-FFF2-40B4-BE49-F238E27FC236}">
                <a16:creationId xmlns:a16="http://schemas.microsoft.com/office/drawing/2014/main" id="{F085F317-52E1-15E2-8E82-1184981F379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5;p64">
            <a:extLst>
              <a:ext uri="{FF2B5EF4-FFF2-40B4-BE49-F238E27FC236}">
                <a16:creationId xmlns:a16="http://schemas.microsoft.com/office/drawing/2014/main" id="{CB2F87D0-7D29-03B0-BEF1-92DC4AC39A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6;p64">
            <a:extLst>
              <a:ext uri="{FF2B5EF4-FFF2-40B4-BE49-F238E27FC236}">
                <a16:creationId xmlns:a16="http://schemas.microsoft.com/office/drawing/2014/main" id="{B3D3595A-FB8E-965C-074D-B63F5772EA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Google Shape;2398;p64">
            <a:extLst>
              <a:ext uri="{FF2B5EF4-FFF2-40B4-BE49-F238E27FC236}">
                <a16:creationId xmlns:a16="http://schemas.microsoft.com/office/drawing/2014/main" id="{05179337-350B-7C1B-B45D-2CA6827DA4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35734" y="424016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EE5686D-FDC4-1172-3B30-490459429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6100" y="1512212"/>
            <a:ext cx="3940629" cy="513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الفقرة باسترسال ص 147.  - ارسموا علامة أمام المطلوب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7AC22B1-8217-5170-7C27-1BA46BA09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34C4821B-C779-08B5-8DC1-FDB60AA2539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316FFAD1-D916-EC60-8E67-80472FA6ED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2B47C45E-1940-F75D-D5A9-F35435B444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3AA300F1-D5B9-1522-8B75-E99D5DFAEA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DD63FDA3-EA8F-6CF8-5FA0-766EFC5221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18026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A907088F-8AB9-16DD-562E-0B2577C93E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425;p65">
            <a:extLst>
              <a:ext uri="{FF2B5EF4-FFF2-40B4-BE49-F238E27FC236}">
                <a16:creationId xmlns:a16="http://schemas.microsoft.com/office/drawing/2014/main" id="{DFFA81EE-B439-5810-D98D-4E99D887842A}"/>
              </a:ext>
            </a:extLst>
          </p:cNvPr>
          <p:cNvSpPr/>
          <p:nvPr/>
        </p:nvSpPr>
        <p:spPr>
          <a:xfrm>
            <a:off x="191000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5;p64">
            <a:extLst>
              <a:ext uri="{FF2B5EF4-FFF2-40B4-BE49-F238E27FC236}">
                <a16:creationId xmlns:a16="http://schemas.microsoft.com/office/drawing/2014/main" id="{5EF2305C-04C6-9E41-DC1B-E66A7E2B5D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6;p64">
            <a:extLst>
              <a:ext uri="{FF2B5EF4-FFF2-40B4-BE49-F238E27FC236}">
                <a16:creationId xmlns:a16="http://schemas.microsoft.com/office/drawing/2014/main" id="{2465599E-19E4-435C-915E-B8B397FD59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8;p64">
            <a:extLst>
              <a:ext uri="{FF2B5EF4-FFF2-40B4-BE49-F238E27FC236}">
                <a16:creationId xmlns:a16="http://schemas.microsoft.com/office/drawing/2014/main" id="{3C64F9FF-2716-769E-98F9-4FFFCED69F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778" name="Google Shape;2778;p84"/>
          <p:cNvGrpSpPr/>
          <p:nvPr/>
        </p:nvGrpSpPr>
        <p:grpSpPr>
          <a:xfrm>
            <a:off x="6328695" y="293846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7E108E5-2483-EB26-8645-F003A3E2BB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486" y="1494000"/>
            <a:ext cx="3612033" cy="511846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7700</TotalTime>
  <Words>1969</Words>
  <Application>Microsoft Office PowerPoint</Application>
  <PresentationFormat>Affichage à l'écran (4:3)</PresentationFormat>
  <Paragraphs>573</Paragraphs>
  <Slides>77</Slides>
  <Notes>48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77</vt:i4>
      </vt:variant>
    </vt:vector>
  </HeadingPairs>
  <TitlesOfParts>
    <vt:vector size="101" baseType="lpstr">
      <vt:lpstr>Noto Sans Symbols</vt:lpstr>
      <vt:lpstr>Dosis SemiBold</vt:lpstr>
      <vt:lpstr>Abadi</vt:lpstr>
      <vt:lpstr>Dosis ExtraBold</vt:lpstr>
      <vt:lpstr>Dosis Medium</vt:lpstr>
      <vt:lpstr>Calibri</vt:lpstr>
      <vt:lpstr>Dosis</vt:lpstr>
      <vt:lpstr>Microsoft Uighur</vt:lpstr>
      <vt:lpstr>Helvetica</vt:lpstr>
      <vt:lpstr>Arial</vt:lpstr>
      <vt:lpstr>Wingdings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1_Conception personnalisée</vt:lpstr>
      <vt:lpstr>00_Env-Enseignant</vt:lpstr>
      <vt:lpstr>1_02- معــــــــــجم</vt:lpstr>
      <vt:lpstr>7_04-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  افتتاح الحصة</vt:lpstr>
      <vt:lpstr>ضعوا اللوحة والكراسة في القمطر.</vt:lpstr>
      <vt:lpstr>استمعوا للنشيد.</vt:lpstr>
      <vt:lpstr>رددوا النشيد </vt:lpstr>
      <vt:lpstr>خذوا ألواحكم سأملي عليكم كلمات.</vt:lpstr>
      <vt:lpstr>سأقرأ الكلمات أولا.  من يقرأ ؟</vt:lpstr>
      <vt:lpstr>انظروا إلى الكلمة جيدا. </vt:lpstr>
      <vt:lpstr>اكتبوا.  ينطق الأستاذ الكلمة.</vt:lpstr>
      <vt:lpstr>ارفعوا الألواح ــــ صححوا.</vt:lpstr>
      <vt:lpstr>انظروا إلى الكلمتين جيدا.  </vt:lpstr>
      <vt:lpstr>اكتبوا. ينطق الأستاذ الكلمتين.</vt:lpstr>
      <vt:lpstr>ارفعوا الألواح  ــــ صححوا.</vt:lpstr>
      <vt:lpstr>معجم</vt:lpstr>
      <vt:lpstr>ستتعرفون كلماتٍ جديدةً، لتكونوا قادرين على استخدامها لإنتاج جمل  مفيدة.</vt:lpstr>
      <vt:lpstr>الكلمة الأولى هي تفوح. رددوا تفوح.</vt:lpstr>
      <vt:lpstr>ما ألذ الطبق!  تفوح منه رائحة شهية.</vt:lpstr>
      <vt:lpstr>تَفوحُ مِنَ ٱلطَّبَقِ رائِحَةٌ شَهِيَّةٌ. رددوا </vt:lpstr>
      <vt:lpstr>الكلمة الموالية هي الفقمة. رددوا الفقمة.</vt:lpstr>
      <vt:lpstr>ماذا تفعل الفقمة؟ تَلْعَبُ ٱلْفُقْمَةُ عَلى ٱلشّاطِئِ. رددوا . </vt:lpstr>
      <vt:lpstr> الكلمة الثانية هي الحبار - رددوا الحبار.</vt:lpstr>
      <vt:lpstr>كيف يسبح الحبار في البحر؟ يَسْبَحُ ٱلْحَبّارُ في ٱلْبَحْرِ بِسُرْعَةٍ.</vt:lpstr>
      <vt:lpstr>الكلمة الموالية هي تلوث ــــ  رددوا : تلوث. ماذا تسبب النفايات التي ترمى على الشاطئ؟</vt:lpstr>
      <vt:lpstr>تُلَوِّثُ ٱلنّفاياتُ ٱلشّاطئَ. رددوا تُلَوِّثُ ٱلنّفاياتُ ٱلشّاطئَ.</vt:lpstr>
      <vt:lpstr>لاحظوا هذه الغيوم، ماذا تفعل؟ هل تسمح بمرور أشعة الشمس؟</vt:lpstr>
      <vt:lpstr> تَحْجُبُ ٱلْغُيومُ ضَوْءَ ٱلشَّمْسِ. تحجب بمعنى تغطي. رددوا  </vt:lpstr>
      <vt:lpstr>تشيد النملات بيتها بجد واجتهاد. الكلمة الجديدة هي – تشيد بمعنى تبني- رددوا</vt:lpstr>
      <vt:lpstr>تُشَيِّدُ ٱلنَّمْلاتُ بَيْتَها بِجِدٍّ وَٱجْتِهادٍ. - رددوا </vt:lpstr>
      <vt:lpstr>من يقول الكلمة الموافقة لكل صورة أشير إليها؟</vt:lpstr>
      <vt:lpstr> </vt:lpstr>
      <vt:lpstr> </vt:lpstr>
      <vt:lpstr> </vt:lpstr>
      <vt:lpstr>Présentation PowerPoint</vt:lpstr>
      <vt:lpstr> سنتعرف الآن الحكاية التي سندرسها هذا الأسبوع. عنوان حكايتنا هو : خطة ذكية</vt:lpstr>
      <vt:lpstr> قبل أن نستمع للحكاية، سنتوقع عَمَّ ستتحدث هذه الحكاية.  </vt:lpstr>
      <vt:lpstr>اقرؤوا العنوان وانظروا إلى الصورة جيدا. عم ستتحدث الحكاية؟ من يقول توقعه لنا؟ </vt:lpstr>
      <vt:lpstr>سنستمع الآن للحكاية للتحقق من توقعاتنا. أنصتوا جيدا</vt:lpstr>
      <vt:lpstr>عرض فيديو حكاية «خطة ذكية».</vt:lpstr>
      <vt:lpstr>من كان توقعه قريبا لمضمون الحكاية؟  </vt:lpstr>
      <vt:lpstr>هل توقعت من خلال الصورة أن سرطان البحر سيطرد العمال؟ اكتبوا في اللوحة: نعم أو لا</vt:lpstr>
      <vt:lpstr>سنعيد الاستماع للحكاية. أنصتوا بانتباه،  عدوا بأصابعكم كم مرة  تسمعون «الأسماك».</vt:lpstr>
      <vt:lpstr>تكررت « الأسماك» مرتان.</vt:lpstr>
      <vt:lpstr>لماذا شعرت الأسماك بالخوف؟</vt:lpstr>
      <vt:lpstr>قراءة</vt:lpstr>
      <vt:lpstr>توجيهات</vt:lpstr>
      <vt:lpstr>خذوا كراساتكم ص 147 ـــ اقرؤوا الفقرة  الأولى قراءة هامسة وانقلوها الفقرة على دفاتركم. يطلب الأستاذ من المتعلمين المتحكمين  نقل الفقرة الأولى على الدفاتر.</vt:lpstr>
      <vt:lpstr>انتبهوا  كيف أقرأ باسترسال. يوجه الأستاذ الفئة المتعثرة إلى قراءة سلسلة كلمات. </vt:lpstr>
      <vt:lpstr>الآن نقرأ معا باسترسال.</vt:lpstr>
      <vt:lpstr>من يقرأ مثل قراءتي؟</vt:lpstr>
      <vt:lpstr>خذوا الكراسات ص 147 . ابحثوا عن الكلمات في الفقرة وضعوا تحتها سطرا. يطلب الأستاذ من متعلمي الفئة المتعثرة  البحث عن الكلمات المقروءة في الفقرة الأولى.</vt:lpstr>
      <vt:lpstr>انتبهوا  كيف أقرأ باسترسال. السهم يذكرني بأن أواصل القراءة. يوجه الأستاذ المتعلمين المتحكمين إلى قراءة الفقرة باسترسال.</vt:lpstr>
      <vt:lpstr>الآن سأقرأ باسترسال. سأعين من يقرأ مثلي. </vt:lpstr>
      <vt:lpstr>الآن نقرأ معا باسترسال.</vt:lpstr>
      <vt:lpstr>من يقرأ؟ سيقرأ زميلكم وترددون بعده.</vt:lpstr>
      <vt:lpstr>اقرؤوا جماعة. </vt:lpstr>
      <vt:lpstr>من يقرأ؟</vt:lpstr>
      <vt:lpstr>في ثنائيات - كل واحد منكم يقرأ لزميله.</vt:lpstr>
      <vt:lpstr>الآن سأقرأ الفقرة باسترسال. سأعين من يقرأ مثلي. يوجه الأستاذ المتعلمين المتحكمين إلى قراءة الفقرة باسترسال. </vt:lpstr>
      <vt:lpstr>الآن نقرأ معا باسترسال.</vt:lpstr>
      <vt:lpstr>من يقرأ؟ سيقرأ زميلكم وترددون بعده.</vt:lpstr>
      <vt:lpstr>اقرؤوا جماعة. </vt:lpstr>
      <vt:lpstr>خذوا كراساتكم ص 147 ـــ اقرؤوا الفقرة قراءة هامسة ـــ سأمر لأستمع لقراءاتكم.</vt:lpstr>
      <vt:lpstr>من يقرأ؟</vt:lpstr>
      <vt:lpstr>في ثنائيات - كل واحد منكم يقرأ سطرا لزميله.</vt:lpstr>
      <vt:lpstr>اختــتام الحــصة</vt:lpstr>
      <vt:lpstr>من يذكرنا بكلمات المعجم التي درسناها اليوم؟</vt:lpstr>
      <vt:lpstr>تعلمنا كيف نقرأ بدقة واسترسال. </vt:lpstr>
      <vt:lpstr>في المنزل، أجيبوا عن السؤال 2 ص 146. ارسموا علامة أمام المطلوب.</vt:lpstr>
      <vt:lpstr> تدربوا على قراءة الفقرة باسترسال ص 147. 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91</cp:revision>
  <dcterms:created xsi:type="dcterms:W3CDTF">2023-09-20T21:35:22Z</dcterms:created>
  <dcterms:modified xsi:type="dcterms:W3CDTF">2026-05-24T11:06:51Z</dcterms:modified>
</cp:coreProperties>
</file>