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7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8" r:id="rId5"/>
    <p:sldMasterId id="2147483754" r:id="rId6"/>
    <p:sldMasterId id="2147483768" r:id="rId7"/>
    <p:sldMasterId id="2147483793" r:id="rId8"/>
  </p:sldMasterIdLst>
  <p:notesMasterIdLst>
    <p:notesMasterId r:id="rId66"/>
  </p:notesMasterIdLst>
  <p:sldIdLst>
    <p:sldId id="2147482784" r:id="rId9"/>
    <p:sldId id="2147482483" r:id="rId10"/>
    <p:sldId id="2147482511" r:id="rId11"/>
    <p:sldId id="2147482725" r:id="rId12"/>
    <p:sldId id="2147482523" r:id="rId13"/>
    <p:sldId id="2147482691" r:id="rId14"/>
    <p:sldId id="2147482530" r:id="rId15"/>
    <p:sldId id="2147482531" r:id="rId16"/>
    <p:sldId id="2134806179" r:id="rId17"/>
    <p:sldId id="2147482642" r:id="rId18"/>
    <p:sldId id="2134806904" r:id="rId19"/>
    <p:sldId id="2147482630" r:id="rId20"/>
    <p:sldId id="2147482827" r:id="rId21"/>
    <p:sldId id="2134806541" r:id="rId22"/>
    <p:sldId id="2134806522" r:id="rId23"/>
    <p:sldId id="2134806543" r:id="rId24"/>
    <p:sldId id="2134806544" r:id="rId25"/>
    <p:sldId id="2134806542" r:id="rId26"/>
    <p:sldId id="2134806547" r:id="rId27"/>
    <p:sldId id="2134806548" r:id="rId28"/>
    <p:sldId id="2134806550" r:id="rId29"/>
    <p:sldId id="2147482726" r:id="rId30"/>
    <p:sldId id="2134806402" r:id="rId31"/>
    <p:sldId id="2134806894" r:id="rId32"/>
    <p:sldId id="2134806906" r:id="rId33"/>
    <p:sldId id="2147482766" r:id="rId34"/>
    <p:sldId id="2134808464" r:id="rId35"/>
    <p:sldId id="2134808465" r:id="rId36"/>
    <p:sldId id="2147482767" r:id="rId37"/>
    <p:sldId id="2134808467" r:id="rId38"/>
    <p:sldId id="2134808468" r:id="rId39"/>
    <p:sldId id="2147482760" r:id="rId40"/>
    <p:sldId id="2147482762" r:id="rId41"/>
    <p:sldId id="2147482475" r:id="rId42"/>
    <p:sldId id="2134806934" r:id="rId43"/>
    <p:sldId id="2134806936" r:id="rId44"/>
    <p:sldId id="2134806937" r:id="rId45"/>
    <p:sldId id="2134806940" r:id="rId46"/>
    <p:sldId id="2147482763" r:id="rId47"/>
    <p:sldId id="2134808471" r:id="rId48"/>
    <p:sldId id="2147482785" r:id="rId49"/>
    <p:sldId id="2147482750" r:id="rId50"/>
    <p:sldId id="2134808461" r:id="rId51"/>
    <p:sldId id="2147482777" r:id="rId52"/>
    <p:sldId id="2147482786" r:id="rId53"/>
    <p:sldId id="2147482768" r:id="rId54"/>
    <p:sldId id="2134808481" r:id="rId55"/>
    <p:sldId id="2147482782" r:id="rId56"/>
    <p:sldId id="2147482779" r:id="rId57"/>
    <p:sldId id="2147482778" r:id="rId58"/>
    <p:sldId id="2147482772" r:id="rId59"/>
    <p:sldId id="2134806944" r:id="rId60"/>
    <p:sldId id="2147482752" r:id="rId61"/>
    <p:sldId id="2147482732" r:id="rId62"/>
    <p:sldId id="2134806532" r:id="rId63"/>
    <p:sldId id="2147482635" r:id="rId64"/>
    <p:sldId id="2147482534" r:id="rId65"/>
  </p:sldIdLst>
  <p:sldSz cx="9144000" cy="6858000" type="screen4x3"/>
  <p:notesSz cx="6858000" cy="9144000"/>
  <p:embeddedFontLst>
    <p:embeddedFont>
      <p:font typeface="Dosis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itchFamily="2" charset="0"/>
      <p:bold r:id="rId71"/>
    </p:embeddedFont>
    <p:embeddedFont>
      <p:font typeface="Microsoft Himalaya" panose="01010100010101010101" pitchFamily="2" charset="0"/>
      <p:regular r:id="rId72"/>
    </p:embeddedFont>
    <p:embeddedFont>
      <p:font typeface="Microsoft Uighur" panose="02000000000000000000" pitchFamily="2" charset="-78"/>
      <p:regular r:id="rId73"/>
      <p:bold r:id="rId74"/>
    </p:embeddedFont>
    <p:embeddedFont>
      <p:font typeface="Modern Love" panose="04090805081005020601" pitchFamily="82" charset="0"/>
      <p:regular r:id="rId75"/>
    </p:embeddedFont>
    <p:embeddedFont>
      <p:font typeface="Noto Sans Symbols" panose="020B0604020202020204" charset="0"/>
      <p:regular r:id="rId76"/>
      <p:bold r:id="rId7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3" pos="113" userDrawn="1">
          <p15:clr>
            <a:srgbClr val="A4A3A4"/>
          </p15:clr>
        </p15:guide>
        <p15:guide id="5" pos="249" userDrawn="1">
          <p15:clr>
            <a:srgbClr val="A4A3A4"/>
          </p15:clr>
        </p15:guide>
        <p15:guide id="6" orient="horz" pos="709" userDrawn="1">
          <p15:clr>
            <a:srgbClr val="A4A3A4"/>
          </p15:clr>
        </p15:guide>
        <p15:guide id="7" pos="3651" userDrawn="1">
          <p15:clr>
            <a:srgbClr val="A4A3A4"/>
          </p15:clr>
        </p15:guide>
        <p15:guide id="8" pos="2154" userDrawn="1">
          <p15:clr>
            <a:srgbClr val="A4A3A4"/>
          </p15:clr>
        </p15:guide>
        <p15:guide id="9" orient="horz" pos="1842" userDrawn="1">
          <p15:clr>
            <a:srgbClr val="A4A3A4"/>
          </p15:clr>
        </p15:guide>
        <p15:guide id="10" orient="horz" pos="2682" userDrawn="1">
          <p15:clr>
            <a:srgbClr val="A4A3A4"/>
          </p15:clr>
        </p15:guide>
        <p15:guide id="11" orient="horz" pos="2409" userDrawn="1">
          <p15:clr>
            <a:srgbClr val="A4A3A4"/>
          </p15:clr>
        </p15:guide>
        <p15:guide id="12" orient="horz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ACA4"/>
    <a:srgbClr val="FCC871"/>
    <a:srgbClr val="FEE5BE"/>
    <a:srgbClr val="1D79BE"/>
    <a:srgbClr val="E5E5E5"/>
    <a:srgbClr val="1F4E79"/>
    <a:srgbClr val="75161C"/>
    <a:srgbClr val="E3001B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85" autoAdjust="0"/>
    <p:restoredTop sz="94750"/>
  </p:normalViewPr>
  <p:slideViewPr>
    <p:cSldViewPr snapToGrid="0">
      <p:cViewPr varScale="1">
        <p:scale>
          <a:sx n="70" d="100"/>
          <a:sy n="70" d="100"/>
        </p:scale>
        <p:origin x="740" y="52"/>
      </p:cViewPr>
      <p:guideLst>
        <p:guide pos="4626"/>
        <p:guide pos="317"/>
        <p:guide pos="113"/>
        <p:guide pos="249"/>
        <p:guide orient="horz" pos="709"/>
        <p:guide pos="3651"/>
        <p:guide pos="2154"/>
        <p:guide orient="horz" pos="1842"/>
        <p:guide orient="horz" pos="2682"/>
        <p:guide orient="horz" pos="2409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font" Target="fonts/font2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8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font" Target="fonts/font3.fntdata"/><Relationship Id="rId77" Type="http://schemas.openxmlformats.org/officeDocument/2006/relationships/font" Target="fonts/font1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6.fntdata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1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7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10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830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803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12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microsoft.com/office/2007/relationships/hdphoto" Target="../media/hdphoto6.wdp"/><Relationship Id="rId4" Type="http://schemas.openxmlformats.org/officeDocument/2006/relationships/image" Target="../media/image15.png"/><Relationship Id="rId9" Type="http://schemas.microsoft.com/office/2007/relationships/hdphoto" Target="../media/hdphoto5.wdp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46336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02465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924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957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661535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08746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48993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731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8962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9020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271706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6939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57746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98955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933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19775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8101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4539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2597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1585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65786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45581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1669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20923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9192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9727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8003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841126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2907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5547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47342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19668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05586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37969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26360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50427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57231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51078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26704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45615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0291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7775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731827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65377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03879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9712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261872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0676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451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936491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96611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0720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166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78995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664260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94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577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14392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02955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13250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32394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76789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90321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4123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87884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7322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2307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9775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3531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83976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48700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35579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836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23594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40182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56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89020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41798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2738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323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492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00257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9024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0293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7399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7377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0263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4312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00676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1530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5936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10975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0939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203384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68516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4169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246873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00667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47559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9917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4913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3662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6473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4159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86964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70362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5678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36361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88441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4028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34797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323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39129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89867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2821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53084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9357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25571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17176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466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54243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4792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0289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5982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12129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475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75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316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81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84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53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  <p:sldLayoutId id="214748379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19/05/2026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505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35.xml"/><Relationship Id="rId6" Type="http://schemas.microsoft.com/office/2007/relationships/hdphoto" Target="../media/hdphoto3.wdp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8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6.png"/><Relationship Id="rId7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1.png"/><Relationship Id="rId5" Type="http://schemas.openxmlformats.org/officeDocument/2006/relationships/image" Target="../media/image35.png"/><Relationship Id="rId4" Type="http://schemas.openxmlformats.org/officeDocument/2006/relationships/image" Target="../media/image38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11" Type="http://schemas.openxmlformats.org/officeDocument/2006/relationships/image" Target="../media/image44.png"/><Relationship Id="rId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47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9.png"/><Relationship Id="rId7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41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5.png"/><Relationship Id="rId12" Type="http://schemas.openxmlformats.org/officeDocument/2006/relationships/image" Target="../media/image5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gif"/><Relationship Id="rId11" Type="http://schemas.openxmlformats.org/officeDocument/2006/relationships/image" Target="../media/image44.png"/><Relationship Id="rId5" Type="http://schemas.openxmlformats.org/officeDocument/2006/relationships/image" Target="../media/image53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0.xml"/><Relationship Id="rId6" Type="http://schemas.microsoft.com/office/2007/relationships/hdphoto" Target="../media/hdphoto8.wdp"/><Relationship Id="rId5" Type="http://schemas.openxmlformats.org/officeDocument/2006/relationships/image" Target="../media/image60.png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9.png"/><Relationship Id="rId7" Type="http://schemas.openxmlformats.org/officeDocument/2006/relationships/image" Target="../media/image4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41.png"/><Relationship Id="rId7" Type="http://schemas.openxmlformats.org/officeDocument/2006/relationships/image" Target="../media/image62.png"/><Relationship Id="rId12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11" Type="http://schemas.openxmlformats.org/officeDocument/2006/relationships/image" Target="../media/image66.svg"/><Relationship Id="rId5" Type="http://schemas.openxmlformats.org/officeDocument/2006/relationships/image" Target="../media/image43.png"/><Relationship Id="rId10" Type="http://schemas.openxmlformats.org/officeDocument/2006/relationships/image" Target="../media/image65.svg"/><Relationship Id="rId4" Type="http://schemas.openxmlformats.org/officeDocument/2006/relationships/image" Target="../media/image42.png"/><Relationship Id="rId9" Type="http://schemas.openxmlformats.org/officeDocument/2006/relationships/image" Target="../media/image64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41.png"/><Relationship Id="rId7" Type="http://schemas.openxmlformats.org/officeDocument/2006/relationships/image" Target="../media/image62.png"/><Relationship Id="rId12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11" Type="http://schemas.openxmlformats.org/officeDocument/2006/relationships/image" Target="../media/image66.svg"/><Relationship Id="rId5" Type="http://schemas.openxmlformats.org/officeDocument/2006/relationships/image" Target="../media/image43.png"/><Relationship Id="rId10" Type="http://schemas.openxmlformats.org/officeDocument/2006/relationships/image" Target="../media/image65.svg"/><Relationship Id="rId4" Type="http://schemas.openxmlformats.org/officeDocument/2006/relationships/image" Target="../media/image42.png"/><Relationship Id="rId9" Type="http://schemas.openxmlformats.org/officeDocument/2006/relationships/image" Target="../media/image64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3.png"/><Relationship Id="rId5" Type="http://schemas.openxmlformats.org/officeDocument/2006/relationships/image" Target="../media/image69.png"/><Relationship Id="rId4" Type="http://schemas.microsoft.com/office/2007/relationships/hdphoto" Target="../media/hdphoto7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44.png"/><Relationship Id="rId4" Type="http://schemas.microsoft.com/office/2007/relationships/hdphoto" Target="../media/hdphoto3.wdp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9.png"/><Relationship Id="rId5" Type="http://schemas.openxmlformats.org/officeDocument/2006/relationships/image" Target="../media/image74.png"/><Relationship Id="rId4" Type="http://schemas.openxmlformats.org/officeDocument/2006/relationships/image" Target="../media/image42.png"/><Relationship Id="rId9" Type="http://schemas.openxmlformats.org/officeDocument/2006/relationships/image" Target="../media/image7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4.gif"/><Relationship Id="rId4" Type="http://schemas.openxmlformats.org/officeDocument/2006/relationships/image" Target="../media/image76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62B0B8-009B-0237-8277-36402C0D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4" b="373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A8AD659-3151-4561-0FFC-E7518C9AD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573" y="4903729"/>
            <a:ext cx="2214853" cy="62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55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4909142" y="5005739"/>
            <a:ext cx="3785072" cy="1249102"/>
            <a:chOff x="628649" y="3521102"/>
            <a:chExt cx="3780000" cy="1293011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1042308" y="3521102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5074124" y="538282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البنية السردية / تقديم الفعل الكلامي.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إملاء.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939" y="3437977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30237-4686-1B9C-BADD-50F112463065}"/>
              </a:ext>
            </a:extLst>
          </p:cNvPr>
          <p:cNvSpPr txBox="1"/>
          <p:nvPr/>
        </p:nvSpPr>
        <p:spPr>
          <a:xfrm>
            <a:off x="1402469" y="3890457"/>
            <a:ext cx="27901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تعبير كتابي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إملاء .2/2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3596E-74C1-BFE6-6B2D-AE831E2C40C9}"/>
              </a:ext>
            </a:extLst>
          </p:cNvPr>
          <p:cNvSpPr txBox="1"/>
          <p:nvPr/>
        </p:nvSpPr>
        <p:spPr>
          <a:xfrm>
            <a:off x="3108111" y="3429000"/>
            <a:ext cx="902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5 -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0EB81A3-1BFE-1229-17E9-648F14E8CBA9}"/>
              </a:ext>
            </a:extLst>
          </p:cNvPr>
          <p:cNvSpPr txBox="1">
            <a:spLocks/>
          </p:cNvSpPr>
          <p:nvPr/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Times New Roman" panose="02020603050405020304" pitchFamily="18" charset="0"/>
              </a:rPr>
              <a:t>تنظيم حصص الأسبوع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: إعادة الإنتاج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– استخلاص العبرة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 لوصف منظر من الطبيعة</a:t>
            </a:r>
          </a:p>
          <a:p>
            <a:r>
              <a:rPr lang="ar-MA" dirty="0">
                <a:cs typeface="Microsoft Uighur" panose="02000000000000000000" pitchFamily="2" charset="-78"/>
              </a:rPr>
              <a:t>التدرب على الرسم الإملائي للأسماء الموصولة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4699803" y="5398600"/>
            <a:ext cx="1822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/ 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14" name="Image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DAE7C86-7BFE-1E87-49CB-409BB674930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7088" y="3972137"/>
            <a:ext cx="410282" cy="472315"/>
          </a:xfrm>
          <a:prstGeom prst="rect">
            <a:avLst/>
          </a:prstGeom>
        </p:spPr>
      </p:pic>
      <p:pic>
        <p:nvPicPr>
          <p:cNvPr id="18" name="Espace réservé pour une image  23">
            <a:extLst>
              <a:ext uri="{FF2B5EF4-FFF2-40B4-BE49-F238E27FC236}">
                <a16:creationId xmlns:a16="http://schemas.microsoft.com/office/drawing/2014/main" id="{7A5FBCBD-A239-04DC-25FB-440C3F6C78A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6969" y="524482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991115" y="2454272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E79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3292448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28638" y="3663768"/>
            <a:ext cx="5488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إعادة إنتاج الحكاية من خلال إعادة السرد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4139574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274904" y="4507077"/>
            <a:ext cx="39148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باستعمال روابط العطف.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B84457-3AB0-39F0-9490-423AE8D21054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11" y="4964324"/>
            <a:ext cx="7054194" cy="89078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8EEEF5A-CCC9-7EF5-466D-323ECC3997B8}"/>
              </a:ext>
            </a:extLst>
          </p:cNvPr>
          <p:cNvSpPr txBox="1"/>
          <p:nvPr/>
        </p:nvSpPr>
        <p:spPr>
          <a:xfrm>
            <a:off x="1281659" y="5324332"/>
            <a:ext cx="4900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جمل قصيرة  تتضمن أسماء موصولة.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4B7FF9B-25A5-D1E0-E1F6-E24BFDF3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1497A50A-E04A-F90E-6A75-9B3E6AF55B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F6E2A0E-36FE-701D-1471-12C48F61A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Nada-Wave">
            <a:hlinkClick r:id="" action="ppaction://media"/>
            <a:extLst>
              <a:ext uri="{FF2B5EF4-FFF2-40B4-BE49-F238E27FC236}">
                <a16:creationId xmlns:a16="http://schemas.microsoft.com/office/drawing/2014/main" id="{7B0569B2-E58D-4535-C79A-515A4DD6BB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068"/>
          <a:stretch>
            <a:fillRect/>
          </a:stretch>
        </p:blipFill>
        <p:spPr>
          <a:xfrm>
            <a:off x="4572000" y="2088681"/>
            <a:ext cx="2329640" cy="3643525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AA13B01D-970A-9F2D-C91C-BBF12ED5C83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t="-1" b="2067"/>
          <a:stretch>
            <a:fillRect/>
          </a:stretch>
        </p:blipFill>
        <p:spPr>
          <a:xfrm>
            <a:off x="2311808" y="2006320"/>
            <a:ext cx="2139091" cy="372588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037BD68-585F-ABF0-D7C5-24BA3A0CD8D2}"/>
              </a:ext>
            </a:extLst>
          </p:cNvPr>
          <p:cNvSpPr txBox="1"/>
          <p:nvPr/>
        </p:nvSpPr>
        <p:spPr>
          <a:xfrm>
            <a:off x="6350294" y="-109057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118082C-2EF0-D44E-09DC-A3D35E93D2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8590DD9-414D-5AEF-C652-8C79A3456C5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A3ABDE9-6DC5-9C83-C9D9-E5F92965612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6164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4684C2A-039D-79EA-6E9C-72A0E29DCB7F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4836" y="1276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7F56B8-FB37-B194-A750-A7CB8B7EE33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1348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D9FEFF-3ED8-F7FE-6F9D-6B10DBB7AD2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C91D6B-2982-EDCB-6286-823370F2A3B0}"/>
              </a:ext>
            </a:extLst>
          </p:cNvPr>
          <p:cNvSpPr>
            <a:spLocks/>
          </p:cNvSpPr>
          <p:nvPr/>
        </p:nvSpPr>
        <p:spPr>
          <a:xfrm>
            <a:off x="351151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5A657A-3600-7D8D-1C37-7A4B1D77B093}"/>
              </a:ext>
            </a:extLst>
          </p:cNvPr>
          <p:cNvSpPr>
            <a:spLocks/>
          </p:cNvSpPr>
          <p:nvPr/>
        </p:nvSpPr>
        <p:spPr>
          <a:xfrm>
            <a:off x="498870" y="11768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719029-82D7-BCFC-B5B9-6BDF6AD9891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46AE9-A3C1-1D9B-D655-3315AFB177DE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192673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C9B8F8D3-C9BC-B3B9-24D4-1663B806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84B2BA6C-9998-2597-B98E-D8BC5011AF73}"/>
              </a:ext>
            </a:extLst>
          </p:cNvPr>
          <p:cNvSpPr txBox="1"/>
          <p:nvPr/>
        </p:nvSpPr>
        <p:spPr>
          <a:xfrm>
            <a:off x="2005155" y="4913941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C06F8BF-A610-7115-9F7F-5F99ACFFAD4A}"/>
              </a:ext>
            </a:extLst>
          </p:cNvPr>
          <p:cNvSpPr txBox="1">
            <a:spLocks/>
          </p:cNvSpPr>
          <p:nvPr/>
        </p:nvSpPr>
        <p:spPr>
          <a:xfrm>
            <a:off x="2441563" y="2575785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FAE668A-ADE7-2A3A-788C-AE296FD2C0DE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EE272AD-0991-7FC8-25EC-0A8C0CB38805}"/>
              </a:ext>
            </a:extLst>
          </p:cNvPr>
          <p:cNvSpPr/>
          <p:nvPr/>
        </p:nvSpPr>
        <p:spPr>
          <a:xfrm>
            <a:off x="5805579" y="4193085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F1D14E-EC1A-B3CE-5AC6-6B2D16D7E7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F862FBD-439F-8984-BE2C-C26053A701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64F0EAF-62C4-42D0-FBBA-D68F497830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AFD310-05AF-F66E-54BB-894A001EA9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39B3E-D49A-135D-D28A-7BA2D155DE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975CF5F-430B-AA9F-4484-D49F62187D0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66B752C-1EF5-4EE4-D871-B388ABA4B15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9A101A-1D12-E046-89E1-8235D70E5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DF81256-2D65-888E-2692-B843FFBC5F42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43801EE-94EA-7246-3737-55821768937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414DE4-061C-E45F-DECB-8349865BE82F}"/>
              </a:ext>
            </a:extLst>
          </p:cNvPr>
          <p:cNvSpPr>
            <a:spLocks/>
          </p:cNvSpPr>
          <p:nvPr/>
        </p:nvSpPr>
        <p:spPr>
          <a:xfrm>
            <a:off x="1922475" y="119306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1145848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E77275FD-B09B-1C6C-4099-7C432D9E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والمقلمة في القمطر.</a:t>
            </a: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3D825F7-A908-779B-FA7B-063BF998B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81350" y="666000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1043F709-B59C-4658-7017-D640C4803E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167BD46-BB7E-C9F5-FF52-FC931F6F2B3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8C04A28-61E1-D2E1-E401-443F90549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7032368-6980-14B5-4419-D9AE068563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69FF49E-C3A5-5F55-CEA5-6D5A968AC5F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73F2D-AC60-F765-CA85-1CCEBCE4477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774D9B9-4ECF-5C94-DAF2-9D25D2AB099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3157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A2B388-7727-F082-35CC-3081DB017DD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D31A3DC-6F70-4199-7824-9B26B37027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F441FBD-170C-A123-E79D-B8A1EC5BCE7B}"/>
              </a:ext>
            </a:extLst>
          </p:cNvPr>
          <p:cNvSpPr>
            <a:spLocks/>
          </p:cNvSpPr>
          <p:nvPr/>
        </p:nvSpPr>
        <p:spPr>
          <a:xfrm>
            <a:off x="436980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71D2B27-7B6A-2723-ACBA-BC9C740AD8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179DF9-A3E6-70B2-B434-87CF407B2A49}"/>
              </a:ext>
            </a:extLst>
          </p:cNvPr>
          <p:cNvSpPr>
            <a:spLocks/>
          </p:cNvSpPr>
          <p:nvPr/>
        </p:nvSpPr>
        <p:spPr>
          <a:xfrm>
            <a:off x="1922475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A9884-D911-5F65-C384-0F43E9966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12C3B977-11FB-12D9-A2FE-0ADE563D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 سأسحب 5 أسماء للمشاركة في تحدي القراءة بدقة واسترسال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97E4CD-7019-A1DC-45C9-54B763A874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80D0D73-6593-4577-C877-D1E6581AE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A7DA7BB-F097-21E0-F85A-75D2A84509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7250418-E643-BAAF-E7A8-A0222A5C17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717A359-506D-EA07-7048-BB0700FEEC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FE7BC4E-9076-6BC6-4787-9378D22B79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0543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C3613DC-3B70-7996-347A-155DD764C2F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C8A065-50E7-A350-3B51-937A7BF603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F2F219C-4CEC-CD92-C002-14E3173FA709}"/>
              </a:ext>
            </a:extLst>
          </p:cNvPr>
          <p:cNvSpPr>
            <a:spLocks/>
          </p:cNvSpPr>
          <p:nvPr/>
        </p:nvSpPr>
        <p:spPr>
          <a:xfrm>
            <a:off x="34363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0DD07B7-1B69-6CF1-89BE-D1E034CD448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4AE477-6D10-D64F-A9FC-9DBFFC2954A8}"/>
              </a:ext>
            </a:extLst>
          </p:cNvPr>
          <p:cNvSpPr>
            <a:spLocks/>
          </p:cNvSpPr>
          <p:nvPr/>
        </p:nvSpPr>
        <p:spPr>
          <a:xfrm>
            <a:off x="1885450" y="127558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DF67C43-0C42-8A6F-811C-F5A381A5A6F7}"/>
              </a:ext>
            </a:extLst>
          </p:cNvPr>
          <p:cNvSpPr/>
          <p:nvPr/>
        </p:nvSpPr>
        <p:spPr>
          <a:xfrm>
            <a:off x="392400" y="1708410"/>
            <a:ext cx="8529514" cy="426996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يَوْمٍ مُشْمِسٍ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ذَهَبَتُ مَعَ عائِلَتي إِلى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ٱلرِّمالُ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ٱلذَّهَبِيَّةُ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ٱلنّاعِمَةُ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تَلْمَعُ تَحْتَ أَشِعَّةِ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ٱلسّاطِعَ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وَبَدَتْ مِياهُ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زَرْقاءَ صافِيَةً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تُداعِبُ أَمْواجُها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بِهُدو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سَبَحْنا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ٱلْمِياهِ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ٱلدّافِئَةِ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ثُمَّ جَلَسْنا تَحْتَ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ٱلْمِظَلَّةِ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شاهِدُ غُروبَ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</a:t>
            </a:r>
            <a:r>
              <a:rPr lang="ar-M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تَرْسُمُ أَلْوانا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جَميلَةً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114778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529F96-3DA8-061C-6D6D-8C0542F1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دقيقة واحدة من  أجل قراءة صامتة للفقرة.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138627-CB1F-3DC0-BB66-9AA106BEE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717831"/>
            <a:ext cx="792000" cy="792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156FD1C-DFE2-BC09-295F-FA33116AB33C}"/>
              </a:ext>
            </a:extLst>
          </p:cNvPr>
          <p:cNvSpPr>
            <a:spLocks/>
          </p:cNvSpPr>
          <p:nvPr/>
        </p:nvSpPr>
        <p:spPr>
          <a:xfrm>
            <a:off x="344773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2E30B7D-5B08-80CB-3BAC-2AADAE9A6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0CE1BA0-9E65-37D3-0943-87E55A0C43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5F4AC8C-35E2-6761-5B45-E3CA2B992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F4E0930-8D10-C931-8DB0-A2BFCE55E0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842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6C1DC1-1DA2-7016-BE7E-F4C15AD93A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3274" y="10430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719D65E-F83A-B444-BAE0-CD055E1805A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1C19D58-2453-B645-4C5D-59597627FA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19DCDE-BF2C-B466-0CA7-451C47F57C4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30783B91-40B3-2437-8A77-CED83EEC9F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7" y="841624"/>
            <a:ext cx="782030" cy="9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DDF802-6DA2-5E0F-90C4-DF116C69A020}"/>
              </a:ext>
            </a:extLst>
          </p:cNvPr>
          <p:cNvSpPr>
            <a:spLocks/>
          </p:cNvSpPr>
          <p:nvPr/>
        </p:nvSpPr>
        <p:spPr>
          <a:xfrm>
            <a:off x="1789553" y="1300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ABF5611-F0A1-AFA8-BDA0-B1903A3E46D8}"/>
              </a:ext>
            </a:extLst>
          </p:cNvPr>
          <p:cNvSpPr/>
          <p:nvPr/>
        </p:nvSpPr>
        <p:spPr>
          <a:xfrm>
            <a:off x="392400" y="1708410"/>
            <a:ext cx="8529514" cy="426996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يَوْمٍ مُشْمِسٍ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ذَهَبَتُ مَعَ عائِلَتي إِلى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ٱلرِّمالُ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ٱلذَّهَبِيَّةُ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ٱلنّاعِمَةُ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تَلْمَعُ تَحْتَ أَشِعَّةِ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ٱلسّاطِعَ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وَبَدَتْ مِياهُ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زَرْقاءَ صافِيَةً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تُداعِبُ أَمْواجُها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بِهُدو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سَبَحْنا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ٱلْمِياهِ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ٱلدّافِئَةِ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ثُمَّ جَلَسْنا تَحْتَ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ٱلْمِظَلَّةِ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شاهِدُ غُروبَ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</a:t>
            </a:r>
            <a:r>
              <a:rPr lang="ar-M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تَرْسُمُ أَلْوان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جَميلَةً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349FD-3E1C-E8C0-F772-9FC68C8F8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3E397-627F-732B-910C-98B41724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الفقرة..  يسجل الأستاذ على سجل الطلاقة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8C9440-2588-94FE-A54D-C49520086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305F068-16F5-1CCB-99F7-FC79047A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527519-64D5-EE44-EA54-68923B29C5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8FF7126-1A6C-AEE9-406C-33F2615AB1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9AFAA74-FD5A-1660-8AA3-B85EF37130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236DE93-1651-11C2-2C34-B791D1D45E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646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61FA7E8-389B-420B-53CE-5EFC8991BE9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C3F81D-7ED5-993C-99F6-6494D3D9363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82BA24-8407-7F7E-2231-EEBDF7E2069C}"/>
              </a:ext>
            </a:extLst>
          </p:cNvPr>
          <p:cNvSpPr>
            <a:spLocks/>
          </p:cNvSpPr>
          <p:nvPr/>
        </p:nvSpPr>
        <p:spPr>
          <a:xfrm>
            <a:off x="37021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BA7EC3-EE06-2BF9-FC3F-FD375FE592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24172F-B67E-B82D-2AA9-CBDADA6A6AA0}"/>
              </a:ext>
            </a:extLst>
          </p:cNvPr>
          <p:cNvSpPr>
            <a:spLocks/>
          </p:cNvSpPr>
          <p:nvPr/>
        </p:nvSpPr>
        <p:spPr>
          <a:xfrm>
            <a:off x="1889454" y="1275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FA0D610-4659-B573-867C-62D8AF16AB49}"/>
              </a:ext>
            </a:extLst>
          </p:cNvPr>
          <p:cNvSpPr/>
          <p:nvPr/>
        </p:nvSpPr>
        <p:spPr>
          <a:xfrm>
            <a:off x="392400" y="1553498"/>
            <a:ext cx="8529514" cy="442487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يَوْمٍ مُشْمِسٍ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ذَهَبَتُ مَعَ عائِلَتي إِلى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ٱلرِّمالُ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ٱلذَّهَبِيَّةُ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ٱلنّاعِمَةُ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تَلْمَعُ تَحْتَ أَشِعَّةِ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ٱلسّاطِعَ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وَبَدَتْ مِياهُ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زَرْقاءَ صافِيَةً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تُداعِبُ أَمْواجُها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بِهُدو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سَبَحْنا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ٱلْمِياهِ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ٱلدّافِئَةِ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ثُمَّ جَلَسْنا تَحْتَ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ٱلْمِظَلَّةِ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شاهِدُ غُروبَ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</a:t>
            </a:r>
            <a:r>
              <a:rPr lang="ar-M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تَرْسُمُ أَلْوانا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جَميلَةً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53029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EF36E-9144-FE17-A4E9-24A520393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175FCA18-2298-756B-9503-1B4CF5594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08" y="763495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الملونة؟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يدعو الأستاذ متعلمي الفئة المتعثرة لقراءة الكلمات. ويسجل على سجل الطلاقة.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8293CD-9D51-E3E5-0D9A-737569A08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E449415-69CE-D727-06E8-171D6E73CC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141F27A-71BB-12C9-093D-2C9EE9D0A9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49DFFC3-E558-986F-4B99-891BAE2668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E1767F4-E0D6-0857-FCCC-D2F846DD33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6396A5C-03A1-2818-7523-821901CF5F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503" y="13566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39EA443-F695-1BA8-EF04-F809308D4C0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59EF55E-679B-1B81-99B5-E237E2ABFBB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7D5AAA-55A3-975D-B917-E7475CD0F407}"/>
              </a:ext>
            </a:extLst>
          </p:cNvPr>
          <p:cNvSpPr>
            <a:spLocks/>
          </p:cNvSpPr>
          <p:nvPr/>
        </p:nvSpPr>
        <p:spPr>
          <a:xfrm>
            <a:off x="40114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C15A179-04B0-8462-920B-DB3699A26BF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08370F-754B-7DEF-82B8-726D7951BD88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85A16EF-AA53-8760-5BF3-416BA786479A}"/>
              </a:ext>
            </a:extLst>
          </p:cNvPr>
          <p:cNvSpPr/>
          <p:nvPr/>
        </p:nvSpPr>
        <p:spPr>
          <a:xfrm>
            <a:off x="392400" y="1553498"/>
            <a:ext cx="8529514" cy="442487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يَوْمٍ مُشْمِسٍ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u="sng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ذَهَبَتُ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عائِلَتي إِلى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ٱلرِّمالُ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ٱلذَّهَبِيَّةُ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ٱلنّاعِمَةُ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u="sng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تَلْمَعُ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تَحْتَ أَشِعَّةِ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ٱلسّاطِعَ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وَبَدَتْ مِياهُ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u="sng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زَرْقاءَ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صافِيَةً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تُداعِبُ أَمْواجُها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بِهُدو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u="sng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سَبَحْنا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ٱلْمِياهِ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ٱلدّافِئَةِ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ثُمَّ جَلَسْنا تَحْتَ </a:t>
            </a:r>
            <a:r>
              <a:rPr lang="ar-SA" sz="4400" b="1" u="sng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ٱلْمِظَلَّةِ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شاهِدُ </a:t>
            </a:r>
            <a:r>
              <a:rPr lang="ar-SA" sz="4400" b="1" u="sng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غُروبَ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</a:t>
            </a:r>
            <a:r>
              <a:rPr lang="ar-M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تَرْسُمُ أَلْوانا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جَميلَةً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631257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190E0625-CC18-C07F-6641-C05D6D867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08" y="76349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076FAA-CA69-344D-8F3F-0B145B979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338FCA6-543E-8BC4-5BB4-5D6D954F8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2CB025F-B97D-F6F8-1E2E-746BDD740C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BC709D7-968E-70AD-4A2D-DE53CD01DC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670BE6D-A8E5-EDFD-B278-498ABC10A0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5A5AABF-4D6F-2142-2146-E5FD36132E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503" y="13566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0A26B4D-183F-CDA1-A9ED-C1FCB96684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E35E0A-1694-47D4-34BB-D752FDE1B7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46B43A-9E85-E165-39C3-D4F2C3920A49}"/>
              </a:ext>
            </a:extLst>
          </p:cNvPr>
          <p:cNvSpPr>
            <a:spLocks/>
          </p:cNvSpPr>
          <p:nvPr/>
        </p:nvSpPr>
        <p:spPr>
          <a:xfrm>
            <a:off x="40114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0E7EC-D847-436D-EF37-39294308C9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CAB8367-F81B-BE70-A269-A339D7E7CF2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7F5E73-6B8D-C30B-FB31-18F45027FAD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7CA8A408-A857-F567-A104-C896B4AFB571}"/>
              </a:ext>
            </a:extLst>
          </p:cNvPr>
          <p:cNvSpPr/>
          <p:nvPr/>
        </p:nvSpPr>
        <p:spPr>
          <a:xfrm>
            <a:off x="5862819" y="3429000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غُروبُ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D0C28E5A-8288-CD1F-FD7F-CE3D53075A52}"/>
              </a:ext>
            </a:extLst>
          </p:cNvPr>
          <p:cNvSpPr/>
          <p:nvPr/>
        </p:nvSpPr>
        <p:spPr>
          <a:xfrm>
            <a:off x="1160207" y="3429000"/>
            <a:ext cx="3966065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اَلْمِظَلَّةُ</a:t>
            </a:r>
            <a:endParaRPr lang="a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Titre 19">
            <a:extLst>
              <a:ext uri="{FF2B5EF4-FFF2-40B4-BE49-F238E27FC236}">
                <a16:creationId xmlns:a16="http://schemas.microsoft.com/office/drawing/2014/main" id="{AAAA738C-EFE8-113A-8132-8721C194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1F5404-AC31-BABB-F5EB-13D65E6CB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7635" y="666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EA02155-EFD7-7451-D041-F7B85709F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AA65327-A366-9E8A-6FCB-4B69CC16A3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196ABB3-4B37-06BA-4FED-548F7216F2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24630C7-8217-264A-377F-8C1EDEF877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770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5FB1704-EEF1-78B0-BAAA-57BBCBF07E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034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B7F348F-3A90-D495-76AB-7934A75BCE0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B43210-4596-6DF0-64DA-2315B43AAB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7C0D371-4076-749A-59CD-0A4A4E3C2E4E}"/>
              </a:ext>
            </a:extLst>
          </p:cNvPr>
          <p:cNvSpPr>
            <a:spLocks/>
          </p:cNvSpPr>
          <p:nvPr/>
        </p:nvSpPr>
        <p:spPr>
          <a:xfrm>
            <a:off x="46008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BDA6492-C5A8-D9A8-4715-387301B2901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39350B-A4D2-DD96-9B74-B2ED96C324A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1D7B545E-EAB1-83DD-E731-B9A320D20F27}"/>
              </a:ext>
            </a:extLst>
          </p:cNvPr>
          <p:cNvSpPr/>
          <p:nvPr/>
        </p:nvSpPr>
        <p:spPr>
          <a:xfrm>
            <a:off x="3028336" y="2918848"/>
            <a:ext cx="2767628" cy="133509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غُروبُ</a:t>
            </a:r>
            <a:endParaRPr lang="ar-MA" sz="88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E592472E-87B2-9437-0427-D23021883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7597351-E318-B612-AF3A-FFBF407D0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2F58EBF-F166-3F7F-E257-149CB8780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35FF62D-13C8-218A-CC5B-9F4834C339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111DF5C-A61F-AA4E-7361-A00B17B65E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B1662E7-8E0E-3674-278B-E3B5CA6913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25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D43190-EB70-ED0B-1051-E0FB05FEEB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065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EF374BF-4CD4-3978-A426-4AFB1E540B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813FB30-219E-B753-05F2-09F059CAF9E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45A8E67-7201-2F21-E316-291C0D2B09E5}"/>
              </a:ext>
            </a:extLst>
          </p:cNvPr>
          <p:cNvSpPr>
            <a:spLocks/>
          </p:cNvSpPr>
          <p:nvPr/>
        </p:nvSpPr>
        <p:spPr>
          <a:xfrm>
            <a:off x="447807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5716CF-7FD2-61E7-197C-52F85DEE8D0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BFBD8-4FFE-989C-1F0F-229B4D05AF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ADA4D-9491-FDAA-28B4-BFDC76FF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5809FC-7B75-2965-F229-234798636C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45D5130-185E-1298-A6D5-F2A4D73C0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BB80182-4A8E-1400-40DE-852020E47C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860E8D5-FF0F-5131-58C3-A94EACBFF8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28B2259-D17D-D64E-0CD7-15954CE36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768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F918E0F-8F15-6EF4-894D-73C5708617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C78559-653D-7F90-66F1-4BE18DEDA68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9D7A99-3E27-3948-1600-D49037C8DFE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C63219-8253-8728-E946-D7BFE91D3DE3}"/>
              </a:ext>
            </a:extLst>
          </p:cNvPr>
          <p:cNvSpPr>
            <a:spLocks/>
          </p:cNvSpPr>
          <p:nvPr/>
        </p:nvSpPr>
        <p:spPr>
          <a:xfrm>
            <a:off x="324316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DB339B-21CF-70E3-FBDF-876704B06E3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C4E64A23-E717-A8BC-9FF5-9E70A12F45A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897376-2200-2344-E604-30AE33FEDB44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2781C8C8-9A38-82C9-8542-4E574F8B799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2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غُروبُ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5165952-04E4-CE27-1D67-A762BEEA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02FEAF-4100-C5CF-979E-99E7F35176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4"/>
            <a:ext cx="792001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2BD8A01-2F1A-F286-8B78-811519C3C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89A5D1C-22D1-F868-C183-0C9B2786C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E269B71-E3E5-10DB-51DF-6D268D75D1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3E32FC2-F12C-0633-08B4-7692F8E9E5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E314C35-A70B-D823-4EEE-2CA62993CA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38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B6D33C6-5581-5034-53CB-2E58A6E0C2E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D6A9A7-D319-2D98-A3C2-65F64C30E45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65E14D-0947-3F1C-2848-6E4EB8B7704A}"/>
              </a:ext>
            </a:extLst>
          </p:cNvPr>
          <p:cNvSpPr>
            <a:spLocks/>
          </p:cNvSpPr>
          <p:nvPr/>
        </p:nvSpPr>
        <p:spPr>
          <a:xfrm>
            <a:off x="34612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1D2C13D-0AF9-FEC5-A7D1-2E916C173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E29AD-DB20-35F8-90ED-661CC576012A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D098A95B-BF0A-BF8E-A464-109693995B45}"/>
              </a:ext>
            </a:extLst>
          </p:cNvPr>
          <p:cNvSpPr/>
          <p:nvPr/>
        </p:nvSpPr>
        <p:spPr>
          <a:xfrm>
            <a:off x="1919351" y="2924175"/>
            <a:ext cx="4614633" cy="13545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اَلْمِظَلَّةُ</a:t>
            </a: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algn="ctr" defTabSz="914400" rtl="1">
              <a:buClr>
                <a:srgbClr val="000000"/>
              </a:buClr>
              <a:buSzPts val="3600"/>
              <a:defRPr/>
            </a:pP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4BA523C-707F-5F8A-D2D6-36B5040B6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A6D29-646A-9CA0-10F0-42DAE199B1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3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BFEE6D7-5983-1C81-5C89-9DD27C21D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0D8CC6D-282D-3D0B-A0E3-524EBEFEBD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8269074-16D8-28D8-4CB8-C329BFC0EC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599E3A6-F42A-7644-1EF2-1196971717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422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2B740AA-B279-10E0-01B5-03A812A789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BF69304-D974-8729-A1E4-E7D4760D00A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054EA4-2FD9-86D9-41F7-D9413E23AAB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FA6494-42FE-87C8-4A49-A308346770A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4304C32-D18C-8281-6869-718AF8B626F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BA50BA-1FDB-4C28-7B2B-2A7D718B044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DF007-0720-04EB-2F59-50D7CBC3B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CED44D-C097-A7E2-68F8-3EBD2C8BC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7A89B04-E58D-29A0-53A6-252D90AB2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312D52-0818-04C8-9DF8-6F17BFDAE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461CE62-CCFC-01E8-D016-B2726623E8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4E060F0-3A03-6DF9-F2E8-19D52956EF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602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F10AE75-CFAF-C08D-DC6D-D1C8800171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317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96CD1F8-1C04-8833-62B9-7F6D54138A8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DB6399-E6EE-73C4-55CC-791279FA954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A5B45-5859-93BE-CE19-DF85D9106262}"/>
              </a:ext>
            </a:extLst>
          </p:cNvPr>
          <p:cNvSpPr>
            <a:spLocks/>
          </p:cNvSpPr>
          <p:nvPr/>
        </p:nvSpPr>
        <p:spPr>
          <a:xfrm>
            <a:off x="341492" y="13324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5F586B-14EA-AD00-49E3-9F8577CCF64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DC3FF412-8C2F-5615-C241-422EC153CD5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078A7E-9F41-D286-4367-F64DCA1D8D8D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4F92C1-EFCC-58EA-938E-291B878AB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A77DB0-658D-3930-E19A-CEC3E8076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F4EE1FD-3020-9CB3-B077-AAB6CB10C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4F6FE9D-4E67-1AD0-C2EF-578F09FD80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5BA56D2-CD3E-B3DB-AE48-11E2FCEA60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F2F7147-9466-1F76-DD2E-3B631AF5A1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0D8A454-EBCB-F5D9-7A89-B3EBB810ED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862D11B-89A3-F24B-67C8-0EBD67FA8EE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BC9287A-2A5A-EAB8-C75C-2797CFDFC5B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8B3595E-17BE-E0E1-D800-BB095C436BC1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D6DD96-F392-1BF0-E7D7-F48B82B4E39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3342BD75-F4E3-21BF-9B49-F46E7D05557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585942" y="2347451"/>
            <a:ext cx="4322457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7156D3-FEE3-7235-23D8-D191042EE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4023" y="3259854"/>
            <a:ext cx="3642709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اَلْمِظَلَّةُ</a:t>
            </a:r>
          </a:p>
          <a:p>
            <a:pPr algn="ctr" rtl="1">
              <a:buClr>
                <a:schemeClr val="lt1"/>
              </a:buClr>
              <a:buSzPts val="13800"/>
              <a:buFont typeface="Arial"/>
            </a:pPr>
            <a:endParaRPr lang="fr-FR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5E7037-22C1-B31E-B4D5-95EB00F9667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: إعادة الإنتاج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D8AF5C4-D280-AD52-5057-49AFE2789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ستعيدون سرد حكاية النخلة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الشجاعةانطلاقا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مشاهد. استمعوا مجددا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0D20A3-EBD1-993A-145A-99D04AAE1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9" name="Image 1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A4F8E98-FAA5-5759-EE75-A358CA0DD55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09ABC1-5CDA-821F-18BE-4A88298108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987D335-AAAC-BFE6-1D43-381DB50304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A5800FF-445B-F85B-D4F4-6E5C56A9E2E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0D0BD00-5E83-E0EC-E0C4-1E9D8E30A42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3C709CD-3524-EABA-3DC9-38E6EE107A4E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3429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DD1F809-F38F-6C5C-B70B-51A5CBFF91F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266EC0-60AD-18DB-89AF-FBD582F61C8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DEEA17-CB74-05CD-6F46-A8B9E00A6CF0}"/>
              </a:ext>
            </a:extLst>
          </p:cNvPr>
          <p:cNvSpPr>
            <a:spLocks/>
          </p:cNvSpPr>
          <p:nvPr/>
        </p:nvSpPr>
        <p:spPr>
          <a:xfrm>
            <a:off x="370379" y="1243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7EF4AB-501D-F0B6-4DF7-9F1087810EE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5B16BF-174F-C6B1-BD26-E11A2AE393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WhatsApp Video 2026-05-13 at 20.19.04">
            <a:hlinkClick r:id="" action="ppaction://media"/>
            <a:extLst>
              <a:ext uri="{FF2B5EF4-FFF2-40B4-BE49-F238E27FC236}">
                <a16:creationId xmlns:a16="http://schemas.microsoft.com/office/drawing/2014/main" id="{BB84DD99-7485-9017-8BEC-9E4C2EB3C53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4088" y="2160588"/>
            <a:ext cx="7235825" cy="3959225"/>
          </a:xfr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38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AABC17F-C588-F3AE-C3A0-CCD1B0738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46939"/>
            <a:ext cx="7167229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استمعوا. كانت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"نجمة"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تعيش في واحة وسط الصحراء. أصغر النخيل سنا،  تتميز بسعف أخضر زاه وجذع قوي تفهم لغة الرياح وتحدث الطيور.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88839D-6C4C-E521-5905-00454EB94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83DCD7-25E3-C17D-FEF3-16A48C34B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210F3A-DE25-E4FA-7E8E-26ADEFDE9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A3D284-6333-DEAE-6270-FC8959688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78AEC8-311D-7BA2-674C-C26B66BC86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DA068F-722A-4A8C-4D6E-F64C9066A5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41096D1-6BB0-B41E-33B3-416C329483A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8CA463-9E17-1303-4870-987AE25091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FADF2A-2006-B4F3-33EF-72345B2FC338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69A635-813C-8654-09C4-F66B9E82AD9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3E585C-8BB1-F9E9-BBEF-BA3F9FF3F27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8F4790A-44D6-225E-7440-752A0D4315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0277" y="2292357"/>
            <a:ext cx="4473328" cy="32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10F24F-0019-D1C9-8EAA-C776CC1F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الأول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1C789B-799A-FAA4-F76F-A6B53028D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466CA1-A21C-D6E9-6E08-BAEC6ADB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0C7C20-F0BD-5741-B0A1-302388F3D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F5C674-32D0-CD75-BBDC-935BE9BD2C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9A53C68-C40F-A0C9-561D-141F259DDC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116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FB13B5-58D2-E688-031D-4AA82482B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50A1199-CF02-F6C5-DAA6-1E6595185D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9BFB46-B435-F693-5482-A2E132EACB2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B5370F-B9DF-0E70-F95D-BD894133F935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39BB98-E97D-CADA-0F89-0238683C13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917F73-A9C7-4711-0D30-2880486974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4CEC27-1596-EE9A-AA43-3314E84A81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0277" y="2292357"/>
            <a:ext cx="4473328" cy="32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1707B-80C8-87AB-B6FC-D4EE4782E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24B5C04-2422-C78E-BC84-5B1B71BBF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96784"/>
            <a:ext cx="712122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الثاني. استمعوا.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ذات يوم أخبرت الرياح نجمة أن جفافا شديدا سيضرب الواحة. فطلبت من الطيور البحث عن ماء جديد.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2AB5C2-13D7-692E-48B6-19CDFE63A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CA6E4C-5931-F83C-2210-7FCCA1D66D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4D8800-D77F-0B81-BAF5-989E50768C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370137-18F0-F7C6-1F66-7DDF8E0983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B40B06-1928-0192-5C77-FB7F7CCEFB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3742243-D267-014D-4237-6286BAFBFC1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392DC41-FDB1-FE06-3821-023F4E30176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150BE8-2359-7A9E-9289-A737F552731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7438E-24E3-FE8D-7064-B76DEAD8897F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62E286-19C8-AED8-F1A3-3A9B51C7D2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7DF123-6D0A-CC3D-E473-1FF048AD49C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7CED194-D9C0-5F81-F9F1-41E9E920CE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9473" y="2197890"/>
            <a:ext cx="4387835" cy="328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6160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529B-02C6-FFA1-82A5-5188FD60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5340F6-C73F-B894-D552-7CFA2894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الثاني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644431-8CE0-FCEE-FFC2-A8765283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0824A6-B07D-AD56-30C0-2D4A4AF5A8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59895C-CD5C-429D-BCB2-9CA7CEA6C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691B46-1DA4-39DE-0763-316F719148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FBB3345-F839-3071-E54B-1FCED76BFF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DADCCE-5647-1A8B-989E-BEB80A3E04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06FEA4D-C03A-02DB-B402-051FE616416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28E61B-7B3F-5303-1291-E4B7C4266C7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54B9F9-8A47-A1CE-7295-76FA5380E664}"/>
              </a:ext>
            </a:extLst>
          </p:cNvPr>
          <p:cNvSpPr>
            <a:spLocks/>
          </p:cNvSpPr>
          <p:nvPr/>
        </p:nvSpPr>
        <p:spPr>
          <a:xfrm>
            <a:off x="371024" y="1275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39C7C0-8088-D3AC-D89A-7FF5437957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717A1A-13CB-B912-1D5B-E0531BB7DCA0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990A7B-B918-AB49-3425-F7DDB727E5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9473" y="2197890"/>
            <a:ext cx="4387835" cy="328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3729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07A31-F46D-0A1D-5052-4A2DA6256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02C531D-41E5-6D03-6D95-631DD7035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79" y="756000"/>
            <a:ext cx="708048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الثالث. استمعوا.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اكتشفت الطيور نبعا قريبا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فقاد المزارع أهل القرية نحوه متتبعا اتجاه التمرات.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4760C-0C91-CB14-AEC7-1FEAB8654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241692-2C5D-74D4-E554-BEA45E2638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7D303D-1F21-5E43-27B5-FC5C52EC53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AFFD41-8D8F-A821-D963-ACFCF17739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C2F099-D28B-FA13-3DD6-5241434C6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81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536A86-A786-FE1A-004C-96DF0467C1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16984B2-9757-BE3B-FC13-7EA5191C36C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D05417-B3CB-00A2-912C-F9B8B281B25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4EAA9F-A8D6-8CB6-F3AD-D77E79CAACEF}"/>
              </a:ext>
            </a:extLst>
          </p:cNvPr>
          <p:cNvSpPr>
            <a:spLocks/>
          </p:cNvSpPr>
          <p:nvPr/>
        </p:nvSpPr>
        <p:spPr>
          <a:xfrm>
            <a:off x="370379" y="14742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9DDCD3-5821-4F39-35A7-7AC453CA9F0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7CE87A-4824-83D8-0101-10C3E52C64C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7EC00E-3CB3-C63E-319B-B3D8C45266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1659" y="2266958"/>
            <a:ext cx="4415649" cy="315085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0878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48E28-65B1-D613-7C89-86464F3F1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05BD44-9EF1-52D7-DC20-474E0400B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الثالث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D9A97D-B6FB-ADE0-8E3B-81E789E58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66855F-A4BD-10FA-005F-5E24F40E71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75711F-C99D-B868-C59A-EEFF4994F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8635FB-4053-F71E-5244-71C7510877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9FB1A2-F493-F212-1F52-11C1160C3A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1BF27F-9457-D121-B517-FF4906CCCF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84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40C1E94-1E45-BC9E-F6D9-3188CB8E757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23782D-5A1E-2715-79C1-E19392EDDDE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697855-EC50-EAF6-53B3-6D2889B201A9}"/>
              </a:ext>
            </a:extLst>
          </p:cNvPr>
          <p:cNvSpPr>
            <a:spLocks/>
          </p:cNvSpPr>
          <p:nvPr/>
        </p:nvSpPr>
        <p:spPr>
          <a:xfrm>
            <a:off x="44858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1D76E0-3C14-1140-4442-0E67B10AEBB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2FDFDE-60E4-CF71-27F9-EACC2B3D9568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669C58-0956-C286-4CEB-583082ECD8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1659" y="2266958"/>
            <a:ext cx="4415649" cy="315085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248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6BD01-9782-EB69-8CA1-B6C40F09E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5F1F9BC-A815-B239-1CE6-5B404DC55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03" y="756000"/>
            <a:ext cx="7175556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الأخير. استمعوا.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حفر أهل القرية قناة نحو الواحة، فنجت من الجفاف وشكر الجميع "نجمة"، ولقبوها حارسة الواحة لحكمتها وشجاعتها.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F78187-9E92-F5A4-BB05-E345F5F85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89B56D-2EB7-0766-8DD7-EC6771555B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D648C1-9E08-4CB0-C24B-A71B964E3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D2B60E-517D-F436-649E-4FA118651A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33AB51C-1F45-E78E-AAB1-727254DB08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3F1F40-E928-E03E-E5A4-9A5843AD0A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4FFB3F9-9402-5C37-2188-057CB3AA3D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5E91BF-C6FE-EE9B-5E30-BDB18EB1DF8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FC5B8C-DCBC-8AC5-013E-DDF660A9E411}"/>
              </a:ext>
            </a:extLst>
          </p:cNvPr>
          <p:cNvSpPr>
            <a:spLocks/>
          </p:cNvSpPr>
          <p:nvPr/>
        </p:nvSpPr>
        <p:spPr>
          <a:xfrm>
            <a:off x="37102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17B7F3-E3CD-F6D2-02A2-B34C7B26835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EE56-5203-B607-D8F9-F55004E17B2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F1804F-F135-3068-FEEF-7C60B26FCD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1" y="2267034"/>
            <a:ext cx="4552993" cy="324886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948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7301-F054-9653-1239-A07930AC5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949080-58BF-1CC6-9639-4391543B1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الأخير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A43A0E-55A8-4884-3D4F-CC745CB1E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8A124D-DDEB-5F60-2694-E98B7F9BB0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46BF7A-32AC-78EF-9D70-B375BC6A9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0468CA-0456-00F5-BD96-02457B6A36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D19A5B1-FEF1-6325-8B17-180E144CD1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082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E49A27-1BE0-6526-C51A-217B631F55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D41FABB-FA35-58A7-D20C-40FE4CFCD18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44974-E6B5-6132-6492-5E7B2CB5F4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746F93-AFFD-9DFB-6EA3-D5C0D7735C3F}"/>
              </a:ext>
            </a:extLst>
          </p:cNvPr>
          <p:cNvSpPr>
            <a:spLocks/>
          </p:cNvSpPr>
          <p:nvPr/>
        </p:nvSpPr>
        <p:spPr>
          <a:xfrm>
            <a:off x="34149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114E7F-63F5-8D9E-3110-B24ECF4DD5F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C03DFD-CF5C-52D7-AD98-483DD48C72E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69E509-8C55-43B2-B9CD-A61C96A8E5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1" y="2267034"/>
            <a:ext cx="4552993" cy="324886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5802227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09475-7DC5-96F4-D6CA-47E3044C6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C1F560E-4D0C-9E15-C09A-8415AEED1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الكراسات ص 137 - صلوا كل مقطع بموقعه من شريط الحكاية.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A7DEF2-6E1D-8161-E459-F89B862B3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6C40F8-DD0A-D841-C281-899E7C9C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9CEF6C-3103-05A3-0381-D84B3C108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7889A8-B56F-2470-B706-01AA656810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66D523-2DC0-DA47-6FEA-3048874493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EA04E0-013A-1080-2955-C96DF3F873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ED50DF1-321C-9B9B-82A0-69BAA927801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119F29-B6C6-FC1A-B0BC-78D479A385A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89EB92-1E92-D3DC-DF89-1D3EE71C6D7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2FE0E2-30DE-5E2C-DD7B-1C8C7038D07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C9E4BE-7F21-F4B3-2B05-9934DC463D23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57BC302-F70C-C50F-72E6-616E7A1016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187" y="1905668"/>
            <a:ext cx="7681626" cy="44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1187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85FAB-BA10-C498-EBB8-DCF7ACA9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D2F679A-2DDA-7C2E-6E17-1A1BFB647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187" y="1905668"/>
            <a:ext cx="7681626" cy="4442845"/>
          </a:xfrm>
          <a:prstGeom prst="rect">
            <a:avLst/>
          </a:prstGeom>
        </p:spPr>
      </p:pic>
      <p:sp>
        <p:nvSpPr>
          <p:cNvPr id="21" name="Titre 20">
            <a:extLst>
              <a:ext uri="{FF2B5EF4-FFF2-40B4-BE49-F238E27FC236}">
                <a16:creationId xmlns:a16="http://schemas.microsoft.com/office/drawing/2014/main" id="{E5A38691-824E-41BD-24FF-29A87488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المقاطع؟ صححوا.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999E55-80B6-C350-9ED8-4A9593393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8EDD93-F3DF-55F3-077D-79584C7753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5F3F30-EF1E-3D47-2C6C-920E11B904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7C0AE1-AD0C-0A9F-FCA3-D2CF7DE775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0A179A-CC29-51B6-A32B-95016E882C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ECADF23-FA49-2291-ACDC-829A8D089F2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B7F70E-76A5-B4CB-E795-9C364613B6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E245FF-67E8-E6A8-1CA0-F1B7B85464A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2E4F56-5C54-10B6-EB53-4AD6CEFA2FA2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425C43-C799-2D3F-3192-DA77F75AC1C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A26C37-2BB5-44DF-8A3A-A34A0AFDD7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B21950F-77E9-9209-3EB7-77F273BCC6B1}"/>
              </a:ext>
            </a:extLst>
          </p:cNvPr>
          <p:cNvCxnSpPr>
            <a:cxnSpLocks/>
          </p:cNvCxnSpPr>
          <p:nvPr/>
        </p:nvCxnSpPr>
        <p:spPr>
          <a:xfrm flipH="1">
            <a:off x="2248123" y="5211829"/>
            <a:ext cx="3227383" cy="40239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B46AFF6-4918-3F9B-E5E8-9207F926EA8B}"/>
              </a:ext>
            </a:extLst>
          </p:cNvPr>
          <p:cNvCxnSpPr>
            <a:cxnSpLocks/>
          </p:cNvCxnSpPr>
          <p:nvPr/>
        </p:nvCxnSpPr>
        <p:spPr>
          <a:xfrm>
            <a:off x="3780729" y="5211829"/>
            <a:ext cx="1513064" cy="40239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FE2C072-42C2-C672-BFF3-C47C71F6F30C}"/>
              </a:ext>
            </a:extLst>
          </p:cNvPr>
          <p:cNvCxnSpPr>
            <a:cxnSpLocks/>
          </p:cNvCxnSpPr>
          <p:nvPr/>
        </p:nvCxnSpPr>
        <p:spPr>
          <a:xfrm flipH="1">
            <a:off x="3869191" y="5211829"/>
            <a:ext cx="3285980" cy="40239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EC26063-7EFF-E7FA-F32A-E13BF1F30BAD}"/>
              </a:ext>
            </a:extLst>
          </p:cNvPr>
          <p:cNvCxnSpPr>
            <a:cxnSpLocks/>
          </p:cNvCxnSpPr>
          <p:nvPr/>
        </p:nvCxnSpPr>
        <p:spPr>
          <a:xfrm>
            <a:off x="1919351" y="5199316"/>
            <a:ext cx="4872394" cy="41490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428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DEB0-27D9-B8E8-62CD-9D7CF65D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78C5579-8C49-9F2B-6F01-B4BDDEB16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2154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E36CA1-E200-4FA0-D60F-F32FF2305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4890" y="112615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2E423E-8864-8601-ADEC-01F749031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017F0A-D7EC-1C54-8E93-D0123406CF2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7BB0C26-9E18-7D8C-5DDC-5D1F03A3D1A2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 ــــ استخلاص العبرة.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0C02C58C-CDB2-9F96-C8AF-A8C85EF5AF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247" y="1770284"/>
            <a:ext cx="540000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03F84C-EE9F-A9C4-1391-1B2B615F6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333532" y="2191463"/>
            <a:ext cx="62296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049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944618-8C6C-ABC3-C47B-7B5E9453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الآن لقراءة نص «النخلة الشجاعة».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92AC63-1E4C-FC98-A89C-31FE747CD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B6A7E7-97E9-387A-DF2B-EE8B7135A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B172B2-979D-113A-14E8-6DA54F2244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27151F-6238-5ED3-EB00-E804EF6D15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442920-4764-D50D-2553-709F5C4B5E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A9093A-A083-4210-1FEB-F459421E43B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889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726D774-FA4A-718D-648E-9D87F8E838A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EFE7F4-FD3F-839C-8295-05956751026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72A7F8-FAAB-196D-B822-5D4F95B5FBD5}"/>
              </a:ext>
            </a:extLst>
          </p:cNvPr>
          <p:cNvSpPr>
            <a:spLocks/>
          </p:cNvSpPr>
          <p:nvPr/>
        </p:nvSpPr>
        <p:spPr>
          <a:xfrm>
            <a:off x="32863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8750A80-277C-71E0-3425-F28C3C3AE7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AA2ED3-FD3B-48BC-FA17-40A3733BBA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B3EBD7-E4B5-0EB1-039B-F19C7B0C1F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6406" y="1476213"/>
            <a:ext cx="3514774" cy="509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44CA9FEE-3768-C857-7567-15A6CE6A9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926" y="1476000"/>
            <a:ext cx="3514774" cy="5091167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0B3DEC5A-36D6-4432-2F75-F79B93088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3406C4-9A23-A5B9-52D6-6BD6593F2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0FA79B-28F2-246F-73D5-35761E7A01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A86BA0-B6DD-3AAC-6994-3B986CF598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21EF80-ADC8-21A8-3CF7-BFEF7428C1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356F1B-D161-229E-41CA-27462FA1AB7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242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2D574A-FFD2-93EB-EBA7-E6C6C61BC14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5437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3D99D6-6A8B-097A-F37A-72390E47EA4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07D206-02D8-C017-2829-AB403DF93E8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21120B-80C3-933D-E2B6-224D0323BB4F}"/>
              </a:ext>
            </a:extLst>
          </p:cNvPr>
          <p:cNvSpPr>
            <a:spLocks/>
          </p:cNvSpPr>
          <p:nvPr/>
        </p:nvSpPr>
        <p:spPr>
          <a:xfrm>
            <a:off x="295179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D3F729-6B5A-67ED-5F07-76726EC515B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409984-7250-BD71-ED73-EBCE310DD3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992544B-98B3-01D7-28F2-353B485ADE69}"/>
              </a:ext>
            </a:extLst>
          </p:cNvPr>
          <p:cNvSpPr/>
          <p:nvPr/>
        </p:nvSpPr>
        <p:spPr>
          <a:xfrm>
            <a:off x="2869684" y="1934496"/>
            <a:ext cx="3381349" cy="17034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030ED2-BB5F-58CB-2822-5DC2C87F2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E5856A-D651-C2ED-E10A-E21A4BFD8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1D0B98-AA52-0045-6C8B-5ED817AF3A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299457-0B2F-C1F5-45B8-01CD48CC86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2F4B2D1-AE1F-634B-EADF-B39CE310E0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DE1AD75-98F8-7F45-EF61-314429EFF4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E9784A2-200E-9028-0872-7345D0492B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0D617BA-679E-88E1-9AC5-3D91597D2E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2B82BF-9A94-0ED0-86EF-3C091E04A6F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D922C9-4846-6C23-105B-A25A3EF26540}"/>
              </a:ext>
            </a:extLst>
          </p:cNvPr>
          <p:cNvSpPr>
            <a:spLocks/>
          </p:cNvSpPr>
          <p:nvPr/>
        </p:nvSpPr>
        <p:spPr>
          <a:xfrm>
            <a:off x="37037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A167D9-856B-780A-8CC4-9FBEA267478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0EFB6E-2C66-F770-8321-45A25830E77B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0019E33-5EEF-C34A-2DE8-1A9647123FCE}"/>
              </a:ext>
            </a:extLst>
          </p:cNvPr>
          <p:cNvGrpSpPr/>
          <p:nvPr/>
        </p:nvGrpSpPr>
        <p:grpSpPr>
          <a:xfrm>
            <a:off x="6238698" y="3769392"/>
            <a:ext cx="382476" cy="2619512"/>
            <a:chOff x="5578155" y="3791048"/>
            <a:chExt cx="382476" cy="2619512"/>
          </a:xfrm>
        </p:grpSpPr>
        <p:sp>
          <p:nvSpPr>
            <p:cNvPr id="12" name="Accolade fermante 11">
              <a:extLst>
                <a:ext uri="{FF2B5EF4-FFF2-40B4-BE49-F238E27FC236}">
                  <a16:creationId xmlns:a16="http://schemas.microsoft.com/office/drawing/2014/main" id="{44066D7A-CD9E-C585-84F1-5733BC0EE1B8}"/>
                </a:ext>
              </a:extLst>
            </p:cNvPr>
            <p:cNvSpPr/>
            <p:nvPr/>
          </p:nvSpPr>
          <p:spPr>
            <a:xfrm>
              <a:off x="5578155" y="3791048"/>
              <a:ext cx="367553" cy="611999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Accolade fermante 12">
              <a:extLst>
                <a:ext uri="{FF2B5EF4-FFF2-40B4-BE49-F238E27FC236}">
                  <a16:creationId xmlns:a16="http://schemas.microsoft.com/office/drawing/2014/main" id="{EE9D88C9-4149-B0E6-A997-10212888E1C8}"/>
                </a:ext>
              </a:extLst>
            </p:cNvPr>
            <p:cNvSpPr/>
            <p:nvPr/>
          </p:nvSpPr>
          <p:spPr>
            <a:xfrm>
              <a:off x="5578156" y="5312145"/>
              <a:ext cx="367553" cy="634263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Accolade fermante 13">
              <a:extLst>
                <a:ext uri="{FF2B5EF4-FFF2-40B4-BE49-F238E27FC236}">
                  <a16:creationId xmlns:a16="http://schemas.microsoft.com/office/drawing/2014/main" id="{AB44B069-A062-959F-DD3C-4F7AFE3857E2}"/>
                </a:ext>
              </a:extLst>
            </p:cNvPr>
            <p:cNvSpPr/>
            <p:nvPr/>
          </p:nvSpPr>
          <p:spPr>
            <a:xfrm>
              <a:off x="5593078" y="4498788"/>
              <a:ext cx="367553" cy="717616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Accolade fermante 14">
              <a:extLst>
                <a:ext uri="{FF2B5EF4-FFF2-40B4-BE49-F238E27FC236}">
                  <a16:creationId xmlns:a16="http://schemas.microsoft.com/office/drawing/2014/main" id="{655FEBFA-00B3-02B6-A6CB-39386640F216}"/>
                </a:ext>
              </a:extLst>
            </p:cNvPr>
            <p:cNvSpPr/>
            <p:nvPr/>
          </p:nvSpPr>
          <p:spPr>
            <a:xfrm>
              <a:off x="5578157" y="6042149"/>
              <a:ext cx="367553" cy="368411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810276FB-4FDA-D307-F732-67037995DA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4891" y="1476000"/>
            <a:ext cx="3514774" cy="509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0F13DEA-CBAD-BCF6-47D3-2A08CA43C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17" y="776329"/>
            <a:ext cx="7510548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ابحثوا عن الفقرة  التي ذكر فيها عثور طائر الهدهد على نبع صغير؟ سجلوا رقم الفقرة على اللوحة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351028E-441A-3416-3A64-D8F378C0E2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C6932E-EE48-7C34-9853-1CC4380C47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204390D-0C2E-5693-034A-67BEB6B8B6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5AAE135-167C-4DDB-A238-EABF907EAD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424D9-49B4-5A75-6790-77C722FC11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61BC9FB-DAAA-5F24-4F88-D9607D1CF9B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0EC7C5-F4BD-A86C-EC68-1EA32ED71E0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FEEDFE-476F-55DB-0D45-4836C0A0285E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2933A4-CEC3-10BF-517D-31A13C5F0EA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A4A80-EB16-B804-E054-C39B6DA1F55E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5" name="Image 34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B7A5E8-9E58-A2B1-2812-F9F61EAB17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EF6EFD1-7F7D-C6D1-182B-4AF052E770B3}"/>
              </a:ext>
            </a:extLst>
          </p:cNvPr>
          <p:cNvGrpSpPr/>
          <p:nvPr/>
        </p:nvGrpSpPr>
        <p:grpSpPr>
          <a:xfrm>
            <a:off x="6410373" y="3851308"/>
            <a:ext cx="483472" cy="2518036"/>
            <a:chOff x="5867870" y="3938021"/>
            <a:chExt cx="483472" cy="2518036"/>
          </a:xfrm>
        </p:grpSpPr>
        <p:pic>
          <p:nvPicPr>
            <p:cNvPr id="12" name="Graphique 11" descr="Badge 1 contour">
              <a:extLst>
                <a:ext uri="{FF2B5EF4-FFF2-40B4-BE49-F238E27FC236}">
                  <a16:creationId xmlns:a16="http://schemas.microsoft.com/office/drawing/2014/main" id="{CCDC8981-B662-D7F9-4EBB-2A8C91C4E33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884442" y="3938021"/>
              <a:ext cx="466900" cy="466900"/>
            </a:xfrm>
            <a:prstGeom prst="rect">
              <a:avLst/>
            </a:prstGeom>
          </p:spPr>
        </p:pic>
        <p:pic>
          <p:nvPicPr>
            <p:cNvPr id="14" name="Graphique 13" descr="Badge contour">
              <a:extLst>
                <a:ext uri="{FF2B5EF4-FFF2-40B4-BE49-F238E27FC236}">
                  <a16:creationId xmlns:a16="http://schemas.microsoft.com/office/drawing/2014/main" id="{754D57E9-3070-4263-B451-8413696592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878093" y="4680513"/>
              <a:ext cx="473249" cy="473249"/>
            </a:xfrm>
            <a:prstGeom prst="rect">
              <a:avLst/>
            </a:prstGeom>
          </p:spPr>
        </p:pic>
        <p:pic>
          <p:nvPicPr>
            <p:cNvPr id="27" name="Graphique 26" descr="Badge 3 contour">
              <a:extLst>
                <a:ext uri="{FF2B5EF4-FFF2-40B4-BE49-F238E27FC236}">
                  <a16:creationId xmlns:a16="http://schemas.microsoft.com/office/drawing/2014/main" id="{D12D5604-6D3F-1003-4746-320A9F25CF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74218" y="5432227"/>
              <a:ext cx="466900" cy="466900"/>
            </a:xfrm>
            <a:prstGeom prst="rect">
              <a:avLst/>
            </a:prstGeom>
          </p:spPr>
        </p:pic>
        <p:pic>
          <p:nvPicPr>
            <p:cNvPr id="29" name="Graphique 28" descr="Badge 4 contour">
              <a:extLst>
                <a:ext uri="{FF2B5EF4-FFF2-40B4-BE49-F238E27FC236}">
                  <a16:creationId xmlns:a16="http://schemas.microsoft.com/office/drawing/2014/main" id="{B2BBE05F-B5C7-618C-CABE-507CA9946B7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867870" y="5982809"/>
              <a:ext cx="473248" cy="473248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FAF2C2C1-4729-6661-FAC8-FBADA903B576}"/>
              </a:ext>
            </a:extLst>
          </p:cNvPr>
          <p:cNvGrpSpPr/>
          <p:nvPr/>
        </p:nvGrpSpPr>
        <p:grpSpPr>
          <a:xfrm>
            <a:off x="6011288" y="3698470"/>
            <a:ext cx="382476" cy="2661778"/>
            <a:chOff x="5578155" y="3748782"/>
            <a:chExt cx="382476" cy="2661778"/>
          </a:xfrm>
        </p:grpSpPr>
        <p:sp>
          <p:nvSpPr>
            <p:cNvPr id="5" name="Accolade fermante 4">
              <a:extLst>
                <a:ext uri="{FF2B5EF4-FFF2-40B4-BE49-F238E27FC236}">
                  <a16:creationId xmlns:a16="http://schemas.microsoft.com/office/drawing/2014/main" id="{5F13E701-B77A-A8E4-4F3F-7A4960E356F0}"/>
                </a:ext>
              </a:extLst>
            </p:cNvPr>
            <p:cNvSpPr/>
            <p:nvPr/>
          </p:nvSpPr>
          <p:spPr>
            <a:xfrm>
              <a:off x="5578155" y="3748782"/>
              <a:ext cx="367553" cy="611999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Accolade fermante 5">
              <a:extLst>
                <a:ext uri="{FF2B5EF4-FFF2-40B4-BE49-F238E27FC236}">
                  <a16:creationId xmlns:a16="http://schemas.microsoft.com/office/drawing/2014/main" id="{6BDC14DF-2CD9-E24A-28BC-6C3C0223BC45}"/>
                </a:ext>
              </a:extLst>
            </p:cNvPr>
            <p:cNvSpPr/>
            <p:nvPr/>
          </p:nvSpPr>
          <p:spPr>
            <a:xfrm>
              <a:off x="5578156" y="5312145"/>
              <a:ext cx="367553" cy="634263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Accolade fermante 6">
              <a:extLst>
                <a:ext uri="{FF2B5EF4-FFF2-40B4-BE49-F238E27FC236}">
                  <a16:creationId xmlns:a16="http://schemas.microsoft.com/office/drawing/2014/main" id="{1F8A84F6-BFD1-A98C-21CD-515908A7BA03}"/>
                </a:ext>
              </a:extLst>
            </p:cNvPr>
            <p:cNvSpPr/>
            <p:nvPr/>
          </p:nvSpPr>
          <p:spPr>
            <a:xfrm>
              <a:off x="5593078" y="4498788"/>
              <a:ext cx="367553" cy="717616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Accolade fermante 7">
              <a:extLst>
                <a:ext uri="{FF2B5EF4-FFF2-40B4-BE49-F238E27FC236}">
                  <a16:creationId xmlns:a16="http://schemas.microsoft.com/office/drawing/2014/main" id="{7861B01E-5FE4-B1BE-73E1-9D6622C0B1A3}"/>
                </a:ext>
              </a:extLst>
            </p:cNvPr>
            <p:cNvSpPr/>
            <p:nvPr/>
          </p:nvSpPr>
          <p:spPr>
            <a:xfrm>
              <a:off x="5578157" y="6042149"/>
              <a:ext cx="367553" cy="368411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A4FCB6A7-C963-B0F9-F8E8-028DBEE99AE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57481" y="1447344"/>
            <a:ext cx="3514774" cy="509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08BF3-88B7-16D5-7867-16D3C624A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763EAE5-081B-9542-CC23-328E4DD48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6329"/>
            <a:ext cx="726489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رقم الفقرة التي ورد فيها ما  يدل على اختفاء المسار بسبب العاصفة الرملية؟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E074D3D-45C6-405A-69E8-6431C0C4D3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680363-F87F-48FB-5DA0-6A9D2A6DF9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811D60-2AF2-6016-91BA-221A3D25F9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74133C0-E5D5-2CF9-2E70-35E22B427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A4CAAC-D15C-C2D3-62CA-1F3839EE82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C8DE91C-0986-0C8A-866A-61BE96F08F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52F2B-6BB9-382C-35FC-7B4A9119794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980887-B45D-0A7E-8258-F045CAAE4EC2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19DF11-6D80-D4F8-CAD4-C96CD5AA396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F2D9EA-DAC9-CCAF-8433-AC5467D0289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2E6AF4-9020-2DCB-E337-82D4AC6454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0DCD9D9-BC71-1708-B011-4B919ADA5347}"/>
              </a:ext>
            </a:extLst>
          </p:cNvPr>
          <p:cNvGrpSpPr/>
          <p:nvPr/>
        </p:nvGrpSpPr>
        <p:grpSpPr>
          <a:xfrm>
            <a:off x="6410373" y="3851308"/>
            <a:ext cx="483472" cy="2518036"/>
            <a:chOff x="5867870" y="3938021"/>
            <a:chExt cx="483472" cy="2518036"/>
          </a:xfrm>
        </p:grpSpPr>
        <p:pic>
          <p:nvPicPr>
            <p:cNvPr id="5" name="Graphique 4" descr="Badge 1 contour">
              <a:extLst>
                <a:ext uri="{FF2B5EF4-FFF2-40B4-BE49-F238E27FC236}">
                  <a16:creationId xmlns:a16="http://schemas.microsoft.com/office/drawing/2014/main" id="{5D609DBD-2023-F91F-64F1-0E87CBF6142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884442" y="3938021"/>
              <a:ext cx="466900" cy="466900"/>
            </a:xfrm>
            <a:prstGeom prst="rect">
              <a:avLst/>
            </a:prstGeom>
          </p:spPr>
        </p:pic>
        <p:pic>
          <p:nvPicPr>
            <p:cNvPr id="6" name="Graphique 5" descr="Badge contour">
              <a:extLst>
                <a:ext uri="{FF2B5EF4-FFF2-40B4-BE49-F238E27FC236}">
                  <a16:creationId xmlns:a16="http://schemas.microsoft.com/office/drawing/2014/main" id="{D7CA98D5-BFDE-DBF8-BB05-866F6BE0A31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878093" y="4680513"/>
              <a:ext cx="473249" cy="473249"/>
            </a:xfrm>
            <a:prstGeom prst="rect">
              <a:avLst/>
            </a:prstGeom>
          </p:spPr>
        </p:pic>
        <p:pic>
          <p:nvPicPr>
            <p:cNvPr id="7" name="Graphique 6" descr="Badge 3 contour">
              <a:extLst>
                <a:ext uri="{FF2B5EF4-FFF2-40B4-BE49-F238E27FC236}">
                  <a16:creationId xmlns:a16="http://schemas.microsoft.com/office/drawing/2014/main" id="{73625D82-4598-3BE8-560C-8C25A848279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74218" y="5432227"/>
              <a:ext cx="466900" cy="466900"/>
            </a:xfrm>
            <a:prstGeom prst="rect">
              <a:avLst/>
            </a:prstGeom>
          </p:spPr>
        </p:pic>
        <p:pic>
          <p:nvPicPr>
            <p:cNvPr id="8" name="Graphique 7" descr="Badge 4 contour">
              <a:extLst>
                <a:ext uri="{FF2B5EF4-FFF2-40B4-BE49-F238E27FC236}">
                  <a16:creationId xmlns:a16="http://schemas.microsoft.com/office/drawing/2014/main" id="{0EA326E3-7703-F577-EA55-4F9310EA942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867870" y="5982809"/>
              <a:ext cx="473248" cy="473248"/>
            </a:xfrm>
            <a:prstGeom prst="rect">
              <a:avLst/>
            </a:prstGeom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64D65E6A-E612-F36A-8C1F-BB8BCDD659EE}"/>
              </a:ext>
            </a:extLst>
          </p:cNvPr>
          <p:cNvGrpSpPr/>
          <p:nvPr/>
        </p:nvGrpSpPr>
        <p:grpSpPr>
          <a:xfrm>
            <a:off x="6011288" y="3698470"/>
            <a:ext cx="382476" cy="2661778"/>
            <a:chOff x="5578155" y="3748782"/>
            <a:chExt cx="382476" cy="2661778"/>
          </a:xfrm>
        </p:grpSpPr>
        <p:sp>
          <p:nvSpPr>
            <p:cNvPr id="10" name="Accolade fermante 9">
              <a:extLst>
                <a:ext uri="{FF2B5EF4-FFF2-40B4-BE49-F238E27FC236}">
                  <a16:creationId xmlns:a16="http://schemas.microsoft.com/office/drawing/2014/main" id="{1885EBE6-3725-DD13-5FDC-F8880B165DF9}"/>
                </a:ext>
              </a:extLst>
            </p:cNvPr>
            <p:cNvSpPr/>
            <p:nvPr/>
          </p:nvSpPr>
          <p:spPr>
            <a:xfrm>
              <a:off x="5578155" y="3748782"/>
              <a:ext cx="367553" cy="611999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Accolade fermante 10">
              <a:extLst>
                <a:ext uri="{FF2B5EF4-FFF2-40B4-BE49-F238E27FC236}">
                  <a16:creationId xmlns:a16="http://schemas.microsoft.com/office/drawing/2014/main" id="{6A94EFEF-F3DB-565F-275C-6415C4BCEE18}"/>
                </a:ext>
              </a:extLst>
            </p:cNvPr>
            <p:cNvSpPr/>
            <p:nvPr/>
          </p:nvSpPr>
          <p:spPr>
            <a:xfrm>
              <a:off x="5578156" y="5312145"/>
              <a:ext cx="367553" cy="634263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Accolade fermante 11">
              <a:extLst>
                <a:ext uri="{FF2B5EF4-FFF2-40B4-BE49-F238E27FC236}">
                  <a16:creationId xmlns:a16="http://schemas.microsoft.com/office/drawing/2014/main" id="{C429D058-9C26-7112-C8BD-740A3E9B0AA6}"/>
                </a:ext>
              </a:extLst>
            </p:cNvPr>
            <p:cNvSpPr/>
            <p:nvPr/>
          </p:nvSpPr>
          <p:spPr>
            <a:xfrm>
              <a:off x="5593078" y="4498788"/>
              <a:ext cx="367553" cy="717616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Accolade fermante 12">
              <a:extLst>
                <a:ext uri="{FF2B5EF4-FFF2-40B4-BE49-F238E27FC236}">
                  <a16:creationId xmlns:a16="http://schemas.microsoft.com/office/drawing/2014/main" id="{85B48172-2612-3775-CF73-C845AFF313F3}"/>
                </a:ext>
              </a:extLst>
            </p:cNvPr>
            <p:cNvSpPr/>
            <p:nvPr/>
          </p:nvSpPr>
          <p:spPr>
            <a:xfrm>
              <a:off x="5578157" y="6042149"/>
              <a:ext cx="367553" cy="368411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C6EEA109-BAD0-D6D3-0A2A-A8E9C211AB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57481" y="1447344"/>
            <a:ext cx="3514774" cy="509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0224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EAC2-8288-0297-BA3B-59865648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5E0B075-EF4B-D2FB-E271-9970B082D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4000"/>
            <a:ext cx="7291398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فعلت نجمة لمساعدة الآخرين؟</a:t>
            </a:r>
            <a:r>
              <a:rPr lang="ar-MA" sz="2400" dirty="0"/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تخيل أنك "نجمة" ورأيت عاصفة رملية تقترب من القرية، ماذا ستفعل لتنقذها؟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4923AF-4746-F281-C348-48E0FFA78E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B2AF880-A1E6-5FAD-F0C4-88E7B5B9E8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42EF2A-05A0-7F04-A288-3067AE8F7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C5D4DC-A78D-650F-9BF9-74BE456DED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D974E8-4214-97A2-3B78-9866FC60CE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6A251EB-5D9E-10B3-915C-6B555C6CC84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C6AD1C-B8FF-898B-405F-40508E34B75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2EA59-1939-842F-394B-0C4EF91B338B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335069-EA26-3E94-2382-E68976859C6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01A931-194D-CE7D-4469-2092CE015FF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876BE4-EBA9-664D-B729-9898B55EA7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9D16C2-BE55-7F77-808B-2948A45F04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861" y="2166554"/>
            <a:ext cx="5518809" cy="305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4831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AB18D-8822-F4E8-E3C3-3CD9E82AA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2E498F8F-D787-0BD3-B531-8266C98DF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4000"/>
            <a:ext cx="7291398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أنت شجاع مثل نجمة؟ من سبق له أن تصرف بشجاعة أو ساعد أحدا؟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6DB56B2-8BDE-EBA1-2838-0ABBCE190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02FC36-BF15-A2DD-8471-2512F178DF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DAA9DAD-522D-6CCC-899C-57832F7B12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C1D7281-1C3D-B8E1-0B53-677372D1D5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768DD51-A3C1-139C-E5BA-995CE0068E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C9771D4-7A73-6717-4F71-F8B6AC44178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8AE6A6-A870-088E-CC2C-04A3F52F18B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9E1A19-9E57-6044-99F9-08BB55FD17DD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18DFBE-311D-3573-95C0-F44A826A526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1F994B-41EB-0C44-422E-D57428C1FD5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BE20EB-E43D-97F5-EA1E-E49CB9AA2D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4FFB59D-E11E-4A9D-0555-45B96C98AA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861" y="2166554"/>
            <a:ext cx="5518809" cy="305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930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التعبير الكتابي</a:t>
            </a:r>
            <a:r>
              <a:rPr lang="ar-MA" sz="4000" dirty="0"/>
              <a:t>/إملاء</a:t>
            </a:r>
            <a:r>
              <a:rPr lang="ar-AE" sz="4000" dirty="0"/>
              <a:t> 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5301794" y="1777877"/>
            <a:ext cx="1869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691147" y="2690694"/>
            <a:ext cx="513085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التعليق على مشاهد 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لوصف منظر من الطبيعة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63213" y="974885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C821D3B-A75C-6958-B86C-F3C655A18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31493" y="1777877"/>
            <a:ext cx="540000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A2FA5D-E395-9142-0E5C-888F5B6E3EA7}"/>
              </a:ext>
            </a:extLst>
          </p:cNvPr>
          <p:cNvSpPr txBox="1">
            <a:spLocks/>
          </p:cNvSpPr>
          <p:nvPr/>
        </p:nvSpPr>
        <p:spPr>
          <a:xfrm>
            <a:off x="1471493" y="3404190"/>
            <a:ext cx="536123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للأسماء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 الموصولة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572206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BB4AE-99CB-D325-B78D-66D8A342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B538C-EAC3-7E41-B83F-910D2B698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761058"/>
            <a:ext cx="711618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إنتاج  جمل لوصف الواحة.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811FAF-F3E6-5693-1262-C507FF12F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7B1159-FC1F-6295-E4C7-16A434990B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5DA2B36-2513-9DF6-112E-D673BE6114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598EE9-C18F-C7B3-C3B9-6CA16B7CBD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695A11-B8D3-19E4-5F0A-F73B47C480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87B745-B085-9FAF-2F30-90B51455E3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623B79F-EBC6-7BBA-38A4-458645026E4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9A153D-C02F-DB25-482E-E8005CDA6D4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05A79B-F3A5-B77A-AA3A-476F68ADD517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309C3D-E132-235E-3E32-3829865856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F53A82-FCF3-AA96-1998-5A1C9F4F2A3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D3C9F2-7AED-7016-9F2D-C58543517A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860" y="2175227"/>
            <a:ext cx="4107702" cy="323014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6016945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E2C10-4A5E-3FA9-DE4E-08F088B72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177CC-8C08-5969-6833-43DF5E4A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05" y="761058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أحدد عناصر من الواحة ثم أصفها. مثلا  ماذا أرى في الواحة؟ السماء- أشجار النخيل- البحيرة...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6C18FE-B18C-EAE3-FBA2-89A2A9A2B2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2DB5BE3-E435-AB3B-DBD8-187C8125F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308992-9B1B-8E3D-A37C-7203D132D6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EC28EF-3DF2-2D76-8828-15B3216C18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A4EE3D-B3D6-75C3-9140-A45D651BE0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B92CBE0-5016-9572-BB14-4754B7D17E3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F069BD-A84F-E518-F6B6-EE24C049030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C8DEC3-0782-3BEB-3711-2D4CAB9E4158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5DC953-81F3-551E-E63D-19D062C233D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65EF72D-0B71-F188-4A6E-8300A627D365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F28FB4-2AD8-F773-D90B-767D57C6C9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6C9C4BC2-028C-8C82-EA61-3EF064040A1B}"/>
              </a:ext>
            </a:extLst>
          </p:cNvPr>
          <p:cNvGrpSpPr/>
          <p:nvPr/>
        </p:nvGrpSpPr>
        <p:grpSpPr>
          <a:xfrm>
            <a:off x="5514849" y="2239080"/>
            <a:ext cx="2068056" cy="3185955"/>
            <a:chOff x="5571388" y="2554174"/>
            <a:chExt cx="2068056" cy="3535878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27D7F3F-64A9-2428-4690-0CD0B688AB2F}"/>
                </a:ext>
              </a:extLst>
            </p:cNvPr>
            <p:cNvGrpSpPr/>
            <p:nvPr/>
          </p:nvGrpSpPr>
          <p:grpSpPr>
            <a:xfrm>
              <a:off x="5571388" y="2554174"/>
              <a:ext cx="2068054" cy="2604076"/>
              <a:chOff x="6541719" y="3414908"/>
              <a:chExt cx="2068054" cy="2062268"/>
            </a:xfrm>
          </p:grpSpPr>
          <p:sp>
            <p:nvSpPr>
              <p:cNvPr id="29" name="Google Shape;1671;p201">
                <a:extLst>
                  <a:ext uri="{FF2B5EF4-FFF2-40B4-BE49-F238E27FC236}">
                    <a16:creationId xmlns:a16="http://schemas.microsoft.com/office/drawing/2014/main" id="{D0F41EB3-1B5C-713C-E9D1-AE8078921F99}"/>
                  </a:ext>
                </a:extLst>
              </p:cNvPr>
              <p:cNvSpPr/>
              <p:nvPr/>
            </p:nvSpPr>
            <p:spPr>
              <a:xfrm>
                <a:off x="6541719" y="3414908"/>
                <a:ext cx="2053743" cy="58640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اَلسَّماءُ</a:t>
                </a:r>
                <a:endParaRPr lang="f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B17ED463-0A08-8450-A5E4-D3D271CD41B4}"/>
                  </a:ext>
                </a:extLst>
              </p:cNvPr>
              <p:cNvSpPr/>
              <p:nvPr/>
            </p:nvSpPr>
            <p:spPr>
              <a:xfrm>
                <a:off x="6556030" y="4112030"/>
                <a:ext cx="2053743" cy="627215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أَشْجارُ </a:t>
                </a:r>
                <a:r>
                  <a:rPr lang="ar-S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لنَّخيلِ</a:t>
                </a:r>
                <a:endParaRPr lang="f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Google Shape;1671;p201">
                <a:extLst>
                  <a:ext uri="{FF2B5EF4-FFF2-40B4-BE49-F238E27FC236}">
                    <a16:creationId xmlns:a16="http://schemas.microsoft.com/office/drawing/2014/main" id="{06B9A655-F74D-1B9B-8A62-71354F07F32C}"/>
                  </a:ext>
                </a:extLst>
              </p:cNvPr>
              <p:cNvSpPr/>
              <p:nvPr/>
            </p:nvSpPr>
            <p:spPr>
              <a:xfrm>
                <a:off x="6551246" y="4849961"/>
                <a:ext cx="2053743" cy="627215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اَلْبُحَيْرَةُ</a:t>
                </a:r>
                <a:endParaRPr lang="f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8" name="Google Shape;1671;p201">
              <a:extLst>
                <a:ext uri="{FF2B5EF4-FFF2-40B4-BE49-F238E27FC236}">
                  <a16:creationId xmlns:a16="http://schemas.microsoft.com/office/drawing/2014/main" id="{88337428-F046-2971-98DD-629FD6CF5081}"/>
                </a:ext>
              </a:extLst>
            </p:cNvPr>
            <p:cNvSpPr/>
            <p:nvPr/>
          </p:nvSpPr>
          <p:spPr>
            <a:xfrm>
              <a:off x="5585701" y="5298052"/>
              <a:ext cx="2053743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اَلرِّمالُ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920D3F8-EEF0-3B53-43F7-39C77964F1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05" y="2194892"/>
            <a:ext cx="4107702" cy="323014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3001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ECD43-EB66-CB3E-5C8D-8AA25172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1A2B8-C820-90FC-B612-84C074915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05" y="76105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أصف كل عنصر. أتساءل: كيف هي السماء؟ كيف هي أشجار النخيل؟ كيف هي البحيرة؟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39E6783-3434-B206-3404-1B24AF16B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67A804-33B6-E81F-CEEF-09A48C5040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25C8F6-E7E5-CFE6-7EB8-C166D6BB3C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1D8C5F-EA15-5A95-D4F7-03C68FF90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1A684FB-458D-163C-CD9F-0E230412B0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DD6DFFF-A3DD-D64F-1663-E8A907EDBEA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1C9F05-208D-318E-DBC0-8BEC2AB67FC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B9666F-CABD-1B88-6980-EFB515DFCA09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D6BF78-FB14-0C6E-51A1-9EF93313E0D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D20534-EB4B-1123-7390-2A0648FBFF7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C553EF-E078-E8BD-0E38-925F1C187A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F18BE4A-7D1A-F09E-10BB-74DE2EA6D9F8}"/>
              </a:ext>
            </a:extLst>
          </p:cNvPr>
          <p:cNvGrpSpPr/>
          <p:nvPr/>
        </p:nvGrpSpPr>
        <p:grpSpPr>
          <a:xfrm>
            <a:off x="5348749" y="2194892"/>
            <a:ext cx="3198900" cy="3185955"/>
            <a:chOff x="4440544" y="2554174"/>
            <a:chExt cx="3198900" cy="3535878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685099A4-9393-46D3-A104-1F09A3FAE5A7}"/>
                </a:ext>
              </a:extLst>
            </p:cNvPr>
            <p:cNvGrpSpPr/>
            <p:nvPr/>
          </p:nvGrpSpPr>
          <p:grpSpPr>
            <a:xfrm>
              <a:off x="4440544" y="2554174"/>
              <a:ext cx="3198899" cy="2604076"/>
              <a:chOff x="5410875" y="3414908"/>
              <a:chExt cx="3198899" cy="2062268"/>
            </a:xfrm>
          </p:grpSpPr>
          <p:sp>
            <p:nvSpPr>
              <p:cNvPr id="10" name="Google Shape;1671;p201">
                <a:extLst>
                  <a:ext uri="{FF2B5EF4-FFF2-40B4-BE49-F238E27FC236}">
                    <a16:creationId xmlns:a16="http://schemas.microsoft.com/office/drawing/2014/main" id="{8AFD5B47-BD70-A9D0-DB45-AFE32E915D01}"/>
                  </a:ext>
                </a:extLst>
              </p:cNvPr>
              <p:cNvSpPr/>
              <p:nvPr/>
            </p:nvSpPr>
            <p:spPr>
              <a:xfrm>
                <a:off x="5410875" y="3414908"/>
                <a:ext cx="3184588" cy="58640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اَلسَّماءُ </a:t>
                </a:r>
                <a:r>
                  <a:rPr lang="ar-S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لصّافِيَةُ</a:t>
                </a:r>
                <a:endParaRPr lang="f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Google Shape;1671;p201">
                <a:extLst>
                  <a:ext uri="{FF2B5EF4-FFF2-40B4-BE49-F238E27FC236}">
                    <a16:creationId xmlns:a16="http://schemas.microsoft.com/office/drawing/2014/main" id="{3EC74B63-C71E-7DF1-4749-089333BCDF28}"/>
                  </a:ext>
                </a:extLst>
              </p:cNvPr>
              <p:cNvSpPr/>
              <p:nvPr/>
            </p:nvSpPr>
            <p:spPr>
              <a:xfrm>
                <a:off x="5425186" y="4112030"/>
                <a:ext cx="3184588" cy="627215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أَشْجارُ </a:t>
                </a:r>
                <a:r>
                  <a:rPr lang="ar-S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لنَّخيلِ </a:t>
                </a:r>
                <a:r>
                  <a:rPr lang="ar-S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لْعالِيَةُ</a:t>
                </a:r>
                <a:endParaRPr lang="f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Google Shape;1671;p201">
                <a:extLst>
                  <a:ext uri="{FF2B5EF4-FFF2-40B4-BE49-F238E27FC236}">
                    <a16:creationId xmlns:a16="http://schemas.microsoft.com/office/drawing/2014/main" id="{9B8A5E1A-40F8-2A38-12DC-329991B43E6B}"/>
                  </a:ext>
                </a:extLst>
              </p:cNvPr>
              <p:cNvSpPr/>
              <p:nvPr/>
            </p:nvSpPr>
            <p:spPr>
              <a:xfrm>
                <a:off x="5420402" y="4849961"/>
                <a:ext cx="3184588" cy="627215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اَلْبُحَيْرَةُ </a:t>
                </a:r>
                <a:r>
                  <a:rPr lang="ar-S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لْهادِئَةُ</a:t>
                </a:r>
                <a:endParaRPr lang="f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9" name="Google Shape;1671;p201">
              <a:extLst>
                <a:ext uri="{FF2B5EF4-FFF2-40B4-BE49-F238E27FC236}">
                  <a16:creationId xmlns:a16="http://schemas.microsoft.com/office/drawing/2014/main" id="{C68C1B23-D1CD-3010-800B-791482AE0B33}"/>
                </a:ext>
              </a:extLst>
            </p:cNvPr>
            <p:cNvSpPr/>
            <p:nvPr/>
          </p:nvSpPr>
          <p:spPr>
            <a:xfrm>
              <a:off x="4450071" y="5298052"/>
              <a:ext cx="3189373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اَلرِّمالُ </a:t>
              </a:r>
              <a:r>
                <a:rPr lang="ar-S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لذَّهَبِيَّةُ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E9FBB5E9-EE2A-0F5F-42A8-15B20B148F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58" y="2299872"/>
            <a:ext cx="3979052" cy="305553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5251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2564-0915-20E9-731A-96DCDD467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7D1102-F955-8591-C79B-85C56C386F5B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A3DFCA3C-0152-BEA0-C244-F8A55C4F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أركب العناصر في فقرة بسيطة؛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3B943A-F83E-1825-F7D4-51652DFE8E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79DA7C-6D35-97BA-6258-610BB3B737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C2F0FB-3806-C70A-37DC-EBDBFEFD17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8551E9-AAD7-5EFA-FDED-ACFC881C55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895B9CE-DCE7-B05A-507F-2BA468990E6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5ED7CA-6FD3-4113-785B-388991D5F5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D3C7843-0CBB-5291-2EF1-1CF78638F8EE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9CC1B1-A1F2-D351-BC0E-2D96CB29A82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F41E09-0CF5-7DEE-1F8A-1C3CFDFF77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BDCEDAE-1531-E7AB-2A33-E5C5A3D609A7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1C155A-BF2A-A735-CE04-5A007EF3C7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F9B6426-0741-97C5-5582-BC4B011FAB9B}"/>
              </a:ext>
            </a:extLst>
          </p:cNvPr>
          <p:cNvSpPr txBox="1"/>
          <p:nvPr/>
        </p:nvSpPr>
        <p:spPr>
          <a:xfrm>
            <a:off x="348041" y="1934199"/>
            <a:ext cx="8403559" cy="407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 rtl="1">
              <a:lnSpc>
                <a:spcPct val="150000"/>
              </a:lnSpc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ٱلْواحَةِ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تَنْبُتُ أَشْجارُ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ٱلنَّخيلِ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.............،  يَتَمايَلُ سَعَفُها</a:t>
            </a:r>
          </a:p>
          <a:p>
            <a:pPr algn="r" defTabSz="914400" rtl="1">
              <a:lnSpc>
                <a:spcPct val="150000"/>
              </a:lnSpc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 .  تَنْعَكِسُ زُرْقَةُ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ٱلسَّماءِ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............عَلى سَطْحِ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ٱلْبُحَيْرَةِ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.......................،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تَحْتَضِنُها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ٱلرِّمالُ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...........................</a:t>
            </a:r>
          </a:p>
          <a:p>
            <a:pPr algn="r" defTabSz="914400" rtl="1">
              <a:lnSpc>
                <a:spcPct val="150000"/>
              </a:lnSpc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كُلِّ جانِبٍ. وَتَمْنَحُ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ٱلْواحَةَ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بَريقاً ساحِراً .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C89CDE6-E007-B255-A400-F00658A75A56}"/>
              </a:ext>
            </a:extLst>
          </p:cNvPr>
          <p:cNvSpPr txBox="1"/>
          <p:nvPr/>
        </p:nvSpPr>
        <p:spPr>
          <a:xfrm>
            <a:off x="348041" y="1934198"/>
            <a:ext cx="8403559" cy="407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 rtl="1">
              <a:lnSpc>
                <a:spcPct val="150000"/>
              </a:lnSpc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ٱلْواحَةِ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تَنْبُتُ أَشْجارُ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ٱلنَّخيلِ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ٱلْعالِيَةُ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 يَتَمايَلُ سَعَفُها</a:t>
            </a:r>
          </a:p>
          <a:p>
            <a:pPr algn="r" defTabSz="914400" rtl="1">
              <a:lnSpc>
                <a:spcPct val="150000"/>
              </a:lnSpc>
              <a:buClr>
                <a:srgbClr val="000000"/>
              </a:buClr>
            </a:pP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ٱلْأَخْضَرُ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تَنْعَكِسُ زُرْقَةُ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ٱلسَّماءِ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ٱلصَّافِيَة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سَطْحِ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ٱلْبُحَيْرَةِ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ٱلْهادِئَة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تَحْتَضِنُها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ٱلرِّمالُ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ٱلذَّهَبِيَّةُ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كُلِّ جانِبٍ. وَتَمْنَحُ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ٱلْواحَةَ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بَريقاً ساحِراً .</a:t>
            </a:r>
          </a:p>
        </p:txBody>
      </p:sp>
    </p:spTree>
    <p:extLst>
      <p:ext uri="{BB962C8B-B14F-4D97-AF65-F5344CB8AC3E}">
        <p14:creationId xmlns:p14="http://schemas.microsoft.com/office/powerpoint/2010/main" val="30057315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FEA1A-EB40-0C89-2185-FFB52D6D1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72B0A88-F007-C394-B3D6-7988FF874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144؛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A24333-D0B7-B8A7-1181-648C0CC7FA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F20D5B-E937-FB14-3700-ED5C64903B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8ED1EE-54D5-D396-8D6D-82985F9F00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247F9A-251B-EB9E-F0C9-E496ADE9B6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88EE83-09D0-2B3E-3EE2-7E16B41439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B689718-F38A-F2AC-5D5D-FA0E9CC09A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24937C-6EA6-BBAA-70B7-25664122FDA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4EEA95-4D75-FAF4-4814-61512359A9BC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4DB466-363D-EC35-3E9D-1EE67303006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73767A-EF9A-F8FA-F952-A002FFC8A4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198365-D79A-2369-8FE9-EBD18F7BF24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9D80B36-8ABF-2FCD-A02D-D38C0874F4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4200" y="1368000"/>
            <a:ext cx="3559185" cy="516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4430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E183-5F96-1779-0576-3954DBA70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ACB657B3-6F93-0961-D09F-F4B31345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عناصر المشهد؛ قوموا بوصفها في فقرة باعتماد هذه العناصر.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E3DF08EF-E36B-A781-1157-079505CC16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17127F-32C5-9C3C-7E6C-7B32B06B0F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56AE06F-6E9C-F853-E550-0C709A4679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C3CBD4-C192-325A-3D5D-26CAC2CD1B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0309FA-8BC5-B51F-7D95-63FFC6BEB1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3D85542-F9BB-2807-D322-54D33329752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B9EB8C-5FD6-3643-AD85-8EA5576A7B3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A73AE1-D33A-0AC5-F8B9-1DF41F86A122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8F5559-4F68-1A17-979E-F7F77C2EC7E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7198DC-C002-EAD6-6893-50416AA557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8100CC-7749-8A6C-6394-CFF32D870E54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25534E-4F97-F8AC-329F-1D889F5070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9462" y="2004256"/>
            <a:ext cx="5028662" cy="365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22009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663C1-A426-0F40-BD3D-0A6832255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F65F64AA-5221-996F-B117-074075B9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يصف الجزر؟ من يصف الأشجار؟ من يصف المنازل؟ - اكتبوا فقرة تصفون فيها المزرعة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504D35C-E50F-8703-95A4-158A80E6C8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D36710-0DFE-6DB3-7FA7-0614CFD83F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5ADD5BA-6C15-1F8A-CC0A-FBE9D179B2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7951D4D-31D4-2AB5-C950-704167F399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026AA7-0BF9-9C23-AC29-64C1EE8AC7F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FDEC15-22BE-E576-6A03-EBF9BEE313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E62BA1-455D-82FD-76B7-4896B2F3C56A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349C0A3-CB51-3BBF-C946-C517F08B95A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7CDEE8-5F90-A9D9-5F75-CCA1F0C1FD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C7A22B-9321-5EAA-648E-E0D7B647EE7C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3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04C149-0462-2DC3-6142-EEDA65C31D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AB488A-E27A-4746-6793-A034F59ED314}"/>
              </a:ext>
            </a:extLst>
          </p:cNvPr>
          <p:cNvSpPr txBox="1"/>
          <p:nvPr/>
        </p:nvSpPr>
        <p:spPr>
          <a:xfrm>
            <a:off x="533685" y="4490884"/>
            <a:ext cx="8076630" cy="2039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ْمَزْرَعَةِ....................................................................</a:t>
            </a:r>
          </a:p>
          <a:p>
            <a:pPr algn="r" rtl="1">
              <a:lnSpc>
                <a:spcPct val="150000"/>
              </a:lnSpc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4A1B0FE-368B-F931-601F-B7D1FBD46C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5877" y="1767989"/>
            <a:ext cx="4004181" cy="291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1150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673C9-5E1E-7EAB-CB95-A592CCCFA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0CAFEF6C-103A-BAE4-9C2A-BA9BDE0A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 الفقرة 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BDB4057C-9B93-EF31-18C3-4DBFF4CC17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898B33-2705-67C1-969A-CF71C07603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B9D7CF-E206-09AE-41A3-84ADE11173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DDD33B-5552-9B38-44AD-070D909433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809B4D-5BE0-DEBA-A5B7-C652514D21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F89D3B6-FF1D-BA11-D3BC-B322D30173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E4CFDE-6391-7FC0-9D39-05F14AD62BE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1B1671-E9F4-2545-F4DF-8DDE626EB669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1EB961-BFC9-7E30-9879-306232A35C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C608C6-D127-8329-2E29-381A52282E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D8C1C1-AF60-7290-6160-091A2A7FFAB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0C1D59-B46C-AC5F-7CF7-386CF553466C}"/>
              </a:ext>
            </a:extLst>
          </p:cNvPr>
          <p:cNvSpPr txBox="1"/>
          <p:nvPr/>
        </p:nvSpPr>
        <p:spPr>
          <a:xfrm>
            <a:off x="533685" y="2121655"/>
            <a:ext cx="8076630" cy="407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ْمَزْرَعَةِ، يَ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نْمو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جَزَر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صُفوفٍ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مُنْتَظِمَةٍ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أَوْراقُ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خَضْراءُ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جَميلَة. تَمُدُّ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أَشْجارُ أَغْصانَها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كَبيرَةَ ، فَ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تُعْطي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ظِل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اًّ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وارِفاً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بَعيدِ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تُطِلُّ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مَنازِلُ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خُضْرَةِ، فَ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تَجْعَلُ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ْمَزْرَعَةَ رائِعَة.</a:t>
            </a:r>
            <a:endParaRPr lang="ar-S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567865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AB900-D5C3-772A-09B3-304F41A0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209EC1CB-C97C-21FD-D1EC-AF8BB586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ألواحكم ستكملون الجمل بما يناسب: الذي – الذين – التي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6D0701C-886E-1E36-0465-083F7F43B6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2495DC-9C09-0C00-517D-287A1DCBCA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A82DCA-5049-8BA5-7ECF-B5A8141011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78F81C4-1191-579C-9FDE-B7D76BCD8C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08E1A90-40BD-E33C-6619-96531EEBAD6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F71627-83F8-E2FD-902A-1A5CD334538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33B1AD-4D96-4183-C685-AC8D527324FE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CEE322-4A91-3222-ABA4-D2E5BCD9C47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9973C4-FD48-D2C1-C407-EDF17C1C1A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4321A0-F61A-2318-2347-3F6ED3412D8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DAFF1CE-1CDF-3243-85D1-FE2809A307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70BAE6CB-6948-D556-6916-D0C92B120652}"/>
              </a:ext>
            </a:extLst>
          </p:cNvPr>
          <p:cNvGrpSpPr/>
          <p:nvPr/>
        </p:nvGrpSpPr>
        <p:grpSpPr>
          <a:xfrm>
            <a:off x="1034840" y="1965437"/>
            <a:ext cx="6987766" cy="4208350"/>
            <a:chOff x="632371" y="2063820"/>
            <a:chExt cx="7205327" cy="4208350"/>
          </a:xfrm>
        </p:grpSpPr>
        <p:sp>
          <p:nvSpPr>
            <p:cNvPr id="13" name="ZoneTexte 38">
              <a:extLst>
                <a:ext uri="{FF2B5EF4-FFF2-40B4-BE49-F238E27FC236}">
                  <a16:creationId xmlns:a16="http://schemas.microsoft.com/office/drawing/2014/main" id="{719CBB93-4205-1FBC-ACE0-83F6E348191A}"/>
                </a:ext>
              </a:extLst>
            </p:cNvPr>
            <p:cNvSpPr txBox="1"/>
            <p:nvPr/>
          </p:nvSpPr>
          <p:spPr>
            <a:xfrm>
              <a:off x="632374" y="2063820"/>
              <a:ext cx="7154948" cy="876378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اَلْأَشْجَارُ ......... تُظَلِّلُ </a:t>
              </a:r>
              <a:r>
                <a:rPr lang="ar-MA" sz="48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ٱلْمَزْرَعَةَ</a:t>
              </a: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أَغْصانُها كَبيرَةٌ. </a:t>
              </a:r>
              <a:endParaRPr lang="f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ZoneTexte 38">
              <a:extLst>
                <a:ext uri="{FF2B5EF4-FFF2-40B4-BE49-F238E27FC236}">
                  <a16:creationId xmlns:a16="http://schemas.microsoft.com/office/drawing/2014/main" id="{2903C6B2-9ABE-1B1A-B0AD-462208A47FE7}"/>
                </a:ext>
              </a:extLst>
            </p:cNvPr>
            <p:cNvSpPr txBox="1"/>
            <p:nvPr/>
          </p:nvSpPr>
          <p:spPr>
            <a:xfrm>
              <a:off x="632373" y="3148525"/>
              <a:ext cx="7171147" cy="876377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اَلْفَلّاحونَ ......... يَعْمَلونَ في </a:t>
              </a:r>
              <a:r>
                <a:rPr lang="ar-MA" sz="48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ٱلْحَقْلِ</a:t>
              </a: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مُجِدّونَ.</a:t>
              </a:r>
              <a:r>
                <a:rPr lang="f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 </a:t>
              </a:r>
            </a:p>
          </p:txBody>
        </p:sp>
        <p:sp>
          <p:nvSpPr>
            <p:cNvPr id="18" name="ZoneTexte 38">
              <a:extLst>
                <a:ext uri="{FF2B5EF4-FFF2-40B4-BE49-F238E27FC236}">
                  <a16:creationId xmlns:a16="http://schemas.microsoft.com/office/drawing/2014/main" id="{B02D53D4-B4EA-E35D-B552-7C29B9431895}"/>
                </a:ext>
              </a:extLst>
            </p:cNvPr>
            <p:cNvSpPr txBox="1"/>
            <p:nvPr/>
          </p:nvSpPr>
          <p:spPr>
            <a:xfrm>
              <a:off x="632371" y="4249884"/>
              <a:ext cx="7205327" cy="835243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اَلسِّياجُ ........ يُحيطُ </a:t>
              </a:r>
              <a:r>
                <a:rPr lang="ar-MA" sz="48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بِٱلْمَزْرَعَةِ</a:t>
              </a: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قَوِيٌّ.</a:t>
              </a:r>
              <a:endParaRPr lang="f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ZoneTexte 38">
              <a:extLst>
                <a:ext uri="{FF2B5EF4-FFF2-40B4-BE49-F238E27FC236}">
                  <a16:creationId xmlns:a16="http://schemas.microsoft.com/office/drawing/2014/main" id="{B95D2BB0-A2FE-E987-FECE-1F9EC0625AE1}"/>
                </a:ext>
              </a:extLst>
            </p:cNvPr>
            <p:cNvSpPr txBox="1"/>
            <p:nvPr/>
          </p:nvSpPr>
          <p:spPr>
            <a:xfrm>
              <a:off x="632372" y="5395793"/>
              <a:ext cx="7205325" cy="876377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اَلْفَراشاتُ ........... تَتَراقَصُ فَوْقَ </a:t>
              </a:r>
              <a:r>
                <a:rPr lang="ar-MA" sz="48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ٱلْأَزْهارِ</a:t>
              </a: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مُلَوَّنَةٌ.</a:t>
              </a:r>
              <a:endParaRPr lang="f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574880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CB9A985-7B15-EF69-658A-1292CFB72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" y="756000"/>
            <a:ext cx="740962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الجمل؟ أكملوا باسم مناسب. من يقرأ الجملة الأولى؟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C21FE0-0906-2D18-BFCE-23A4E429F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64F152-7DCF-6FE3-6466-0A997D53BA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4F6929-3109-6430-3AC4-A1CF360992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D40893-5563-84C5-ED8C-9F4DB56B51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809D51-E618-0279-AFCF-2A1884D41D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E164FB-A8CA-DDF0-EFE6-1E2415B9A9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65AAF4-4B95-ADEA-39FD-6418A8A0271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CA3D29-AB11-65F2-6074-0145928F4F30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773DBE-5FF4-6C9F-FCE9-8C822A8B867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C0FC1BF-EA75-11B4-9174-B3F7DAFFAF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0708B77-F7C3-1650-5264-A868F345604B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E178107-C6AC-5919-C92F-DA82D961123F}"/>
              </a:ext>
            </a:extLst>
          </p:cNvPr>
          <p:cNvGrpSpPr/>
          <p:nvPr/>
        </p:nvGrpSpPr>
        <p:grpSpPr>
          <a:xfrm>
            <a:off x="1034840" y="1965437"/>
            <a:ext cx="6987766" cy="4208350"/>
            <a:chOff x="632371" y="2063820"/>
            <a:chExt cx="7205327" cy="4208350"/>
          </a:xfrm>
        </p:grpSpPr>
        <p:sp>
          <p:nvSpPr>
            <p:cNvPr id="23" name="ZoneTexte 38">
              <a:extLst>
                <a:ext uri="{FF2B5EF4-FFF2-40B4-BE49-F238E27FC236}">
                  <a16:creationId xmlns:a16="http://schemas.microsoft.com/office/drawing/2014/main" id="{D4E50C89-5E95-415E-8B44-A85E6DC3F730}"/>
                </a:ext>
              </a:extLst>
            </p:cNvPr>
            <p:cNvSpPr txBox="1"/>
            <p:nvPr/>
          </p:nvSpPr>
          <p:spPr>
            <a:xfrm>
              <a:off x="632374" y="2063820"/>
              <a:ext cx="7154948" cy="876378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اَلْأَشْجَارُ ......... تُظَلِّلُ </a:t>
              </a:r>
              <a:r>
                <a:rPr lang="ar-MA" sz="48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ٱلْمَزْرَعَةَ</a:t>
              </a: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أَغْصانُها كَبيرَةٌ. </a:t>
              </a:r>
              <a:endParaRPr lang="f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38">
              <a:extLst>
                <a:ext uri="{FF2B5EF4-FFF2-40B4-BE49-F238E27FC236}">
                  <a16:creationId xmlns:a16="http://schemas.microsoft.com/office/drawing/2014/main" id="{FA4C645F-3603-06A6-15AB-D9F91CF063F3}"/>
                </a:ext>
              </a:extLst>
            </p:cNvPr>
            <p:cNvSpPr txBox="1"/>
            <p:nvPr/>
          </p:nvSpPr>
          <p:spPr>
            <a:xfrm>
              <a:off x="632373" y="3148525"/>
              <a:ext cx="7171147" cy="876377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اَلْفَلّاحونَ ......... يَعْمَلونَ في </a:t>
              </a:r>
              <a:r>
                <a:rPr lang="ar-MA" sz="48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ٱلْحَقْلِ</a:t>
              </a: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مُجِدّونَ.</a:t>
              </a:r>
              <a:r>
                <a:rPr lang="f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 </a:t>
              </a:r>
            </a:p>
          </p:txBody>
        </p:sp>
        <p:sp>
          <p:nvSpPr>
            <p:cNvPr id="25" name="ZoneTexte 38">
              <a:extLst>
                <a:ext uri="{FF2B5EF4-FFF2-40B4-BE49-F238E27FC236}">
                  <a16:creationId xmlns:a16="http://schemas.microsoft.com/office/drawing/2014/main" id="{43338787-B979-4BD1-03B9-95775C7AB851}"/>
                </a:ext>
              </a:extLst>
            </p:cNvPr>
            <p:cNvSpPr txBox="1"/>
            <p:nvPr/>
          </p:nvSpPr>
          <p:spPr>
            <a:xfrm>
              <a:off x="632371" y="4249884"/>
              <a:ext cx="7205327" cy="835243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اَلسِّياجُ ........ يُحيطُ </a:t>
              </a:r>
              <a:r>
                <a:rPr lang="ar-MA" sz="48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بِٱلْمَزْرَعَةِ</a:t>
              </a: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قَوِيٌّ.</a:t>
              </a:r>
              <a:endParaRPr lang="f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ZoneTexte 38">
              <a:extLst>
                <a:ext uri="{FF2B5EF4-FFF2-40B4-BE49-F238E27FC236}">
                  <a16:creationId xmlns:a16="http://schemas.microsoft.com/office/drawing/2014/main" id="{87FDB6C1-CEDE-9A84-2778-2F1B141BA3F7}"/>
                </a:ext>
              </a:extLst>
            </p:cNvPr>
            <p:cNvSpPr txBox="1"/>
            <p:nvPr/>
          </p:nvSpPr>
          <p:spPr>
            <a:xfrm>
              <a:off x="632372" y="5395793"/>
              <a:ext cx="7205325" cy="876377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اَلْفَراشاتُ ........... تَتَراقَصُ فَوْقَ </a:t>
              </a:r>
              <a:r>
                <a:rPr lang="ar-MA" sz="48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ٱلْأَزْهارِ</a:t>
              </a: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مُلَوَّنَةٌ.</a:t>
              </a:r>
              <a:endParaRPr lang="f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FC410-20A6-5665-8178-0930FAFBA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D9143A8-BB72-0187-F43B-E184E8686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881877-9515-9B39-F36E-BA737D65C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646507-9D06-D8D0-3D2D-645E43C979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D56D05-F9F1-1248-2C82-C26767E337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11E049-F0D1-6C2B-3F74-21F5683FDF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E43F87-41FF-A879-34F5-42B4A38520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9FD407-CDC7-4CB9-3AB0-64FEB37B103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838472-DC8D-A4AB-FFBD-00283744B5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0B80CD-4771-A8AE-343F-999531606D0B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B9880C-4725-C5F6-B617-758115A9B3C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1A5C9F6-164A-AC78-FE4C-A4A46FB383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4738C-8F3F-DB6B-F31C-A90F6D242198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7C5921B-0938-55C3-BF4E-9E110921994D}"/>
              </a:ext>
            </a:extLst>
          </p:cNvPr>
          <p:cNvGrpSpPr/>
          <p:nvPr/>
        </p:nvGrpSpPr>
        <p:grpSpPr>
          <a:xfrm>
            <a:off x="1034840" y="1965437"/>
            <a:ext cx="6987766" cy="4208350"/>
            <a:chOff x="632371" y="2063820"/>
            <a:chExt cx="7205327" cy="4208350"/>
          </a:xfrm>
        </p:grpSpPr>
        <p:sp>
          <p:nvSpPr>
            <p:cNvPr id="8" name="ZoneTexte 38">
              <a:extLst>
                <a:ext uri="{FF2B5EF4-FFF2-40B4-BE49-F238E27FC236}">
                  <a16:creationId xmlns:a16="http://schemas.microsoft.com/office/drawing/2014/main" id="{ADF20FF2-73CB-BC57-A010-F4F0108397D1}"/>
                </a:ext>
              </a:extLst>
            </p:cNvPr>
            <p:cNvSpPr txBox="1"/>
            <p:nvPr/>
          </p:nvSpPr>
          <p:spPr>
            <a:xfrm>
              <a:off x="632374" y="2063820"/>
              <a:ext cx="7154948" cy="876378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اَلْأَشْجَارُ </a:t>
              </a:r>
              <a:r>
                <a:rPr lang="ar-S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لَّتي </a:t>
              </a: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تُظَلِّلُ </a:t>
              </a:r>
              <a:r>
                <a:rPr lang="ar-MA" sz="4800" b="1" dirty="0" err="1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ٱلْمَزْرَعَةَ</a:t>
              </a: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48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أَغْصانُها كَبيرَةٌ</a:t>
              </a: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</a:t>
              </a:r>
              <a:endParaRPr lang="f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ZoneTexte 38">
              <a:extLst>
                <a:ext uri="{FF2B5EF4-FFF2-40B4-BE49-F238E27FC236}">
                  <a16:creationId xmlns:a16="http://schemas.microsoft.com/office/drawing/2014/main" id="{E4FF9C5B-EC40-8F77-E0DB-8E1D7225F4F1}"/>
                </a:ext>
              </a:extLst>
            </p:cNvPr>
            <p:cNvSpPr txBox="1"/>
            <p:nvPr/>
          </p:nvSpPr>
          <p:spPr>
            <a:xfrm>
              <a:off x="632373" y="3148525"/>
              <a:ext cx="7171147" cy="876377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اَلْفَلّاحونَ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لَّذينَ </a:t>
              </a: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يَعْمَلونَ في </a:t>
              </a:r>
              <a:r>
                <a:rPr lang="ar-MA" sz="4800" b="1" dirty="0" err="1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ٱلْحَقْلِ</a:t>
              </a: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مُجِدّونَ.</a:t>
              </a:r>
              <a:r>
                <a:rPr lang="fr-MA" sz="4800" b="1" dirty="0">
                  <a:solidFill>
                    <a:srgbClr val="424D7C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  <a:endParaRPr lang="fr-MA" sz="4800" dirty="0">
                <a:solidFill>
                  <a:srgbClr val="424D7C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ZoneTexte 38">
              <a:extLst>
                <a:ext uri="{FF2B5EF4-FFF2-40B4-BE49-F238E27FC236}">
                  <a16:creationId xmlns:a16="http://schemas.microsoft.com/office/drawing/2014/main" id="{E8FB7CB9-4FB0-9D3B-65EC-89777B94E67E}"/>
                </a:ext>
              </a:extLst>
            </p:cNvPr>
            <p:cNvSpPr txBox="1"/>
            <p:nvPr/>
          </p:nvSpPr>
          <p:spPr>
            <a:xfrm>
              <a:off x="632371" y="4249884"/>
              <a:ext cx="7205327" cy="835243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اَلسِّياجُ </a:t>
              </a:r>
              <a:r>
                <a:rPr lang="ar-S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لَّذي </a:t>
              </a: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يُحيطُ </a:t>
              </a:r>
              <a:r>
                <a:rPr lang="ar-MA" sz="4800" b="1" dirty="0" err="1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بِٱلْمَزْرَعَةِ</a:t>
              </a: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قَوِيٌّ.</a:t>
              </a:r>
              <a:endParaRPr lang="f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ZoneTexte 38">
              <a:extLst>
                <a:ext uri="{FF2B5EF4-FFF2-40B4-BE49-F238E27FC236}">
                  <a16:creationId xmlns:a16="http://schemas.microsoft.com/office/drawing/2014/main" id="{E8182B83-33FE-E550-8E4F-CC14D896A13B}"/>
                </a:ext>
              </a:extLst>
            </p:cNvPr>
            <p:cNvSpPr txBox="1"/>
            <p:nvPr/>
          </p:nvSpPr>
          <p:spPr>
            <a:xfrm>
              <a:off x="632372" y="5395793"/>
              <a:ext cx="7205325" cy="876377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r" rtl="1">
                <a:lnSpc>
                  <a:spcPct val="107000"/>
                </a:lnSpc>
                <a:spcAft>
                  <a:spcPts val="800"/>
                </a:spcAft>
              </a:pP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اَلْفَراشاتُ </a:t>
              </a:r>
              <a:r>
                <a:rPr lang="ar-S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لَّتي  </a:t>
              </a: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تَتَراقَصُ فَوْقَ </a:t>
              </a:r>
              <a:r>
                <a:rPr lang="ar-MA" sz="4800" b="1" dirty="0" err="1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ٱلْأَزْهارِ</a:t>
              </a: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مُلَوَّنَةٌ.</a:t>
              </a:r>
              <a:endParaRPr lang="f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386211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5A2304-39C9-9EEF-6DD1-8F10BD54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السؤال4 ص 137؟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BB030B-C445-3F6C-8FE4-11714D0DCC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9282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6A2F58-F3B1-A647-0A10-73A959FBCE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117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3A9F09-64DF-44B4-C08A-FA80CD0E90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239" y="1142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92ABB3-ED9B-8DE4-63E9-FB2DE0FE1A59}"/>
              </a:ext>
            </a:extLst>
          </p:cNvPr>
          <p:cNvSpPr>
            <a:spLocks/>
          </p:cNvSpPr>
          <p:nvPr/>
        </p:nvSpPr>
        <p:spPr>
          <a:xfrm>
            <a:off x="6875366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BCE847-CCA7-8C95-5B9A-E8C09CA752A1}"/>
              </a:ext>
            </a:extLst>
          </p:cNvPr>
          <p:cNvSpPr>
            <a:spLocks/>
          </p:cNvSpPr>
          <p:nvPr/>
        </p:nvSpPr>
        <p:spPr>
          <a:xfrm>
            <a:off x="389674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23EE67-AC52-0CEB-6168-C44A3DBC8E74}"/>
              </a:ext>
            </a:extLst>
          </p:cNvPr>
          <p:cNvSpPr>
            <a:spLocks/>
          </p:cNvSpPr>
          <p:nvPr/>
        </p:nvSpPr>
        <p:spPr>
          <a:xfrm>
            <a:off x="523157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B79D51FB-D293-4711-93B4-8ADA82C01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238" y="1487316"/>
            <a:ext cx="963575" cy="963575"/>
          </a:xfrm>
          <a:prstGeom prst="rect">
            <a:avLst/>
          </a:prstGeom>
        </p:spPr>
      </p:pic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C42799-BB74-3FA3-BA6B-B71ED57A6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2467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034989-E4BF-B94F-8DE4-0400F5222C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5326" y="12678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599EC6-4A1C-5D9D-FAD1-5BC70B807F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5893" y="1170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A270E23-7060-B62C-0B99-1E733E6B39B7}"/>
              </a:ext>
            </a:extLst>
          </p:cNvPr>
          <p:cNvSpPr>
            <a:spLocks/>
          </p:cNvSpPr>
          <p:nvPr/>
        </p:nvSpPr>
        <p:spPr>
          <a:xfrm>
            <a:off x="875635" y="1071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22E16C-324C-A5A6-794E-59FA9986CE22}"/>
              </a:ext>
            </a:extLst>
          </p:cNvPr>
          <p:cNvSpPr>
            <a:spLocks/>
          </p:cNvSpPr>
          <p:nvPr/>
        </p:nvSpPr>
        <p:spPr>
          <a:xfrm>
            <a:off x="2406552" y="126786"/>
            <a:ext cx="1442012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كتابي/إملاء</a:t>
            </a:r>
          </a:p>
        </p:txBody>
      </p:sp>
      <p:grpSp>
        <p:nvGrpSpPr>
          <p:cNvPr id="13" name="Google Shape;2778;p84">
            <a:extLst>
              <a:ext uri="{FF2B5EF4-FFF2-40B4-BE49-F238E27FC236}">
                <a16:creationId xmlns:a16="http://schemas.microsoft.com/office/drawing/2014/main" id="{64375F01-D81A-EFC3-D25A-5107027B4446}"/>
              </a:ext>
            </a:extLst>
          </p:cNvPr>
          <p:cNvGrpSpPr/>
          <p:nvPr/>
        </p:nvGrpSpPr>
        <p:grpSpPr>
          <a:xfrm>
            <a:off x="6356111" y="5700251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BB51D74B-3A9D-FA57-4B24-17746E788ABA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780;p84">
              <a:extLst>
                <a:ext uri="{FF2B5EF4-FFF2-40B4-BE49-F238E27FC236}">
                  <a16:creationId xmlns:a16="http://schemas.microsoft.com/office/drawing/2014/main" id="{234317AD-2457-5E65-EE01-D15E37AE8DFD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D61A58A3-446E-8965-0D71-C62C2B078D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1770" y="1484467"/>
            <a:ext cx="3480459" cy="510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514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17224</TotalTime>
  <Words>1843</Words>
  <Application>Microsoft Office PowerPoint</Application>
  <PresentationFormat>Affichage à l'écran (4:3)</PresentationFormat>
  <Paragraphs>410</Paragraphs>
  <Slides>57</Slides>
  <Notes>3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57</vt:i4>
      </vt:variant>
    </vt:vector>
  </HeadingPairs>
  <TitlesOfParts>
    <vt:vector size="77" baseType="lpstr">
      <vt:lpstr>Dosis ExtraBold</vt:lpstr>
      <vt:lpstr>Dosis Medium</vt:lpstr>
      <vt:lpstr>Microsoft Uighur</vt:lpstr>
      <vt:lpstr>Calibri Light</vt:lpstr>
      <vt:lpstr>Dosis</vt:lpstr>
      <vt:lpstr>Arial</vt:lpstr>
      <vt:lpstr>Noto Sans Symbols</vt:lpstr>
      <vt:lpstr>Dosis SemiBold</vt:lpstr>
      <vt:lpstr>Calibri</vt:lpstr>
      <vt:lpstr>Modern Love</vt:lpstr>
      <vt:lpstr>Microsoft Himalaya</vt:lpstr>
      <vt:lpstr>Wingdings</vt:lpstr>
      <vt:lpstr>Thème Office</vt:lpstr>
      <vt:lpstr>01- نشاط اعتيادي</vt:lpstr>
      <vt:lpstr>03- استماع وتحدث</vt:lpstr>
      <vt:lpstr>04- قراءة/ كتابة</vt:lpstr>
      <vt:lpstr>3_Env-Enseignant</vt:lpstr>
      <vt:lpstr>1_Thème Office</vt:lpstr>
      <vt:lpstr>1_04- قراءة/ كتابة</vt:lpstr>
      <vt:lpstr>3_Thème Office</vt:lpstr>
      <vt:lpstr>Présentation PowerPoint</vt:lpstr>
      <vt:lpstr>Présentation PowerPoint</vt:lpstr>
      <vt:lpstr>Présentation PowerPoint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 قبل أن نبدأ حصة اليوم سأخبركم عن شروط الحصول على نجمة التميز. </vt:lpstr>
      <vt:lpstr> ضعوا اللوحة على الطاولة، الدفتر  والمقلمة في القمطر.</vt:lpstr>
      <vt:lpstr>سنبدأ تحدي الطلاقة. سأسحب 5 أسماء للمشاركة في تحدي القراءة بدقة واسترسال.</vt:lpstr>
      <vt:lpstr>أمامكم دقيقة واحدة من  أجل قراءة صامتة للفقرة.</vt:lpstr>
      <vt:lpstr>اقرأ الفقرة..  يسجل الأستاذ على سجل الطلاقة.</vt:lpstr>
      <vt:lpstr>من يقرأ الكلمات الملونة؟ يدعو الأستاذ متعلمي الفئة المتعثرة لقراءة الكلمات. ويسجل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 استماع وتحدث</vt:lpstr>
      <vt:lpstr> في هذه الحصة ستعيدون سرد حكاية النخلة الشجاعةانطلاقا من مشاهد. استمعوا مجددا.</vt:lpstr>
      <vt:lpstr>سأسرد لكم المقطع الأول بأسلوبي الخاص. استمعوا. كانت "نجمة" تعيش في واحة وسط الصحراء. أصغر النخيل سنا،  تتميز بسعف أخضر زاه وجذع قوي تفهم لغة الرياح وتحدث الطيور.</vt:lpstr>
      <vt:lpstr>من منكم يسرد المقطع الأول انطلاقا من المشهد؟</vt:lpstr>
      <vt:lpstr>سأسرد لكم المقطع الثاني. استمعوا. ذات يوم أخبرت الرياح نجمة أن جفافا شديدا سيضرب الواحة. فطلبت من الطيور البحث عن ماء جديد. </vt:lpstr>
      <vt:lpstr>من منكم يسرد المقطع الثاني انطلاقا من المشهد؟</vt:lpstr>
      <vt:lpstr>سأسرد لكم المقطع الثالث. استمعوا. اكتشفت الطيور نبعا قريبا، فقاد المزارع أهل القرية نحوه متتبعا اتجاه التمرات.</vt:lpstr>
      <vt:lpstr>من منكم يسرد المقطع الثالث انطلاقا من المشهد؟</vt:lpstr>
      <vt:lpstr>سأسرد لكم المقطع الأخير. استمعوا. حفر أهل القرية قناة نحو الواحة، فنجت من الجفاف وشكر الجميع "نجمة"، ولقبوها حارسة الواحة لحكمتها وشجاعتها.</vt:lpstr>
      <vt:lpstr>من منكم يسرد المقطع الأخير انطلاقا من المشهد؟</vt:lpstr>
      <vt:lpstr>الآن؛ خذوا الكراسات ص 137 - صلوا كل مقطع بموقعه من شريط الحكاية. </vt:lpstr>
      <vt:lpstr>من يقرأ المقاطع؟ صححوا. </vt:lpstr>
      <vt:lpstr>قراءة</vt:lpstr>
      <vt:lpstr>ننتقل الآن لقراءة نص «النخلة الشجاعة».</vt:lpstr>
      <vt:lpstr>من يقرأ؟</vt:lpstr>
      <vt:lpstr>من يتابع؟</vt:lpstr>
      <vt:lpstr> ابحثوا عن الفقرة  التي ذكر فيها عثور طائر الهدهد على نبع صغير؟ سجلوا رقم الفقرة على اللوحة </vt:lpstr>
      <vt:lpstr>ما هو رقم الفقرة التي ورد فيها ما  يدل على اختفاء المسار بسبب العاصفة الرملية؟</vt:lpstr>
      <vt:lpstr>ماذا فعلت نجمة لمساعدة الآخرين؟ تخيل أنك "نجمة" ورأيت عاصفة رملية تقترب من القرية، ماذا ستفعل لتنقذها؟</vt:lpstr>
      <vt:lpstr>هل أنت شجاع مثل نجمة؟ من سبق له أن تصرف بشجاعة أو ساعد أحدا؟</vt:lpstr>
      <vt:lpstr>التعبير الكتابي/إملاء </vt:lpstr>
      <vt:lpstr>والآن ستتدربون على إنتاج  جمل لوصف الواحة.</vt:lpstr>
      <vt:lpstr>أولا أحدد عناصر من الواحة ثم أصفها. مثلا  ماذا أرى في الواحة؟ السماء- أشجار النخيل- البحيرة...</vt:lpstr>
      <vt:lpstr>أصف كل عنصر. أتساءل: كيف هي السماء؟ كيف هي أشجار النخيل؟ كيف هي البحيرة؟</vt:lpstr>
      <vt:lpstr>أركب العناصر في فقرة بسيطة؛ من يقرأ؟ من يعيد؟ </vt:lpstr>
      <vt:lpstr>خذوا كراساتكم ص 144؛ </vt:lpstr>
      <vt:lpstr>حددوا عناصر المشهد؛ قوموا بوصفها في فقرة باعتماد هذه العناصر.</vt:lpstr>
      <vt:lpstr>من يصف الجزر؟ من يصف الأشجار؟ من يصف المنازل؟ - اكتبوا فقرة تصفون فيها المزرعة</vt:lpstr>
      <vt:lpstr>صححوا. من يقرأ الفقرة ؟ </vt:lpstr>
      <vt:lpstr>الآن؛ خذوا ألواحكم ستكملون الجمل بما يناسب: الذي – الذين – التي</vt:lpstr>
      <vt:lpstr>من يقرأ الجمل؟ أكملوا باسم مناسب. من يقرأ الجملة الأولى؟ </vt:lpstr>
      <vt:lpstr>صححوا. من يقرأ؟</vt:lpstr>
      <vt:lpstr>اختتام الحصة</vt:lpstr>
      <vt:lpstr>في المنزل، أجيبوا عن السؤال4 ص 137؟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167</cp:revision>
  <dcterms:created xsi:type="dcterms:W3CDTF">2023-09-20T21:35:22Z</dcterms:created>
  <dcterms:modified xsi:type="dcterms:W3CDTF">2026-05-19T14:25:09Z</dcterms:modified>
</cp:coreProperties>
</file>