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9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0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2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3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  <p:sldMasterId id="2147483878" r:id="rId12"/>
    <p:sldMasterId id="2147483894" r:id="rId13"/>
    <p:sldMasterId id="2147483913" r:id="rId14"/>
  </p:sldMasterIdLst>
  <p:notesMasterIdLst>
    <p:notesMasterId r:id="rId76"/>
  </p:notesMasterIdLst>
  <p:sldIdLst>
    <p:sldId id="2147482817" r:id="rId15"/>
    <p:sldId id="2147482723" r:id="rId16"/>
    <p:sldId id="2147482630" r:id="rId17"/>
    <p:sldId id="2147482725" r:id="rId18"/>
    <p:sldId id="2147482501" r:id="rId19"/>
    <p:sldId id="2147482793" r:id="rId20"/>
    <p:sldId id="2147482341" r:id="rId21"/>
    <p:sldId id="2147482489" r:id="rId22"/>
    <p:sldId id="2147482343" r:id="rId23"/>
    <p:sldId id="2147482812" r:id="rId24"/>
    <p:sldId id="2147482813" r:id="rId25"/>
    <p:sldId id="2134806900" r:id="rId26"/>
    <p:sldId id="2134806539" r:id="rId27"/>
    <p:sldId id="2147482762" r:id="rId28"/>
    <p:sldId id="2134806904" r:id="rId29"/>
    <p:sldId id="2147482818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47482726" r:id="rId39"/>
    <p:sldId id="2134806402" r:id="rId40"/>
    <p:sldId id="2147482819" r:id="rId41"/>
    <p:sldId id="2134806894" r:id="rId42"/>
    <p:sldId id="2147482814" r:id="rId43"/>
    <p:sldId id="2147482781" r:id="rId44"/>
    <p:sldId id="2147482808" r:id="rId45"/>
    <p:sldId id="2147482782" r:id="rId46"/>
    <p:sldId id="2147482783" r:id="rId47"/>
    <p:sldId id="2134806147" r:id="rId48"/>
    <p:sldId id="2134806403" r:id="rId49"/>
    <p:sldId id="2147482740" r:id="rId50"/>
    <p:sldId id="2147482829" r:id="rId51"/>
    <p:sldId id="2147482816" r:id="rId52"/>
    <p:sldId id="2147482815" r:id="rId53"/>
    <p:sldId id="2147482806" r:id="rId54"/>
    <p:sldId id="2147482727" r:id="rId55"/>
    <p:sldId id="2134806934" r:id="rId56"/>
    <p:sldId id="2134806324" r:id="rId57"/>
    <p:sldId id="2147482516" r:id="rId58"/>
    <p:sldId id="2147482769" r:id="rId59"/>
    <p:sldId id="2147482770" r:id="rId60"/>
    <p:sldId id="2147482737" r:id="rId61"/>
    <p:sldId id="2147482718" r:id="rId62"/>
    <p:sldId id="2147482774" r:id="rId63"/>
    <p:sldId id="2147482775" r:id="rId64"/>
    <p:sldId id="2147482823" r:id="rId65"/>
    <p:sldId id="2147482825" r:id="rId66"/>
    <p:sldId id="2147482824" r:id="rId67"/>
    <p:sldId id="2147482728" r:id="rId68"/>
    <p:sldId id="2147482809" r:id="rId69"/>
    <p:sldId id="2147482830" r:id="rId70"/>
    <p:sldId id="2147482772" r:id="rId71"/>
    <p:sldId id="2134806944" r:id="rId72"/>
    <p:sldId id="2147482729" r:id="rId73"/>
    <p:sldId id="2147482531" r:id="rId74"/>
    <p:sldId id="2147482534" r:id="rId75"/>
  </p:sldIdLst>
  <p:sldSz cx="9144000" cy="6858000" type="screen4x3"/>
  <p:notesSz cx="6858000" cy="9144000"/>
  <p:embeddedFontLst>
    <p:embeddedFont>
      <p:font typeface="Abadi" panose="020B0604020104020204" pitchFamily="34" charset="0"/>
      <p:regular r:id="rId77"/>
      <p:bold r:id="rId78"/>
      <p:italic r:id="rId79"/>
      <p:boldItalic r:id="rId80"/>
    </p:embeddedFont>
    <p:embeddedFont>
      <p:font typeface="Dosis" pitchFamily="2" charset="0"/>
      <p:regular r:id="rId81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regular r:id="rId84"/>
      <p:bold r:id="rId85"/>
    </p:embeddedFont>
    <p:embeddedFont>
      <p:font typeface="Microsoft Himalaya" panose="01010100010101010101" pitchFamily="2" charset="0"/>
      <p:regular r:id="rId86"/>
    </p:embeddedFont>
    <p:embeddedFont>
      <p:font typeface="Microsoft Uighur" panose="02000000000000000000" pitchFamily="2" charset="-78"/>
      <p:regular r:id="rId87"/>
      <p:bold r:id="rId88"/>
    </p:embeddedFont>
    <p:embeddedFont>
      <p:font typeface="Modern Love" panose="04090805081005020601" pitchFamily="82" charset="0"/>
      <p:regular r:id="rId89"/>
    </p:embeddedFont>
    <p:embeddedFont>
      <p:font typeface="Noto Sans Symbols" panose="020B0604020202020204" charset="0"/>
      <p:regular r:id="rId90"/>
      <p:bold r:id="rId9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6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pos="3492" userDrawn="1">
          <p15:clr>
            <a:srgbClr val="A4A3A4"/>
          </p15:clr>
        </p15:guide>
        <p15:guide id="4" orient="horz" pos="1366" userDrawn="1">
          <p15:clr>
            <a:srgbClr val="A4A3A4"/>
          </p15:clr>
        </p15:guide>
        <p15:guide id="5" orient="horz" pos="3566" userDrawn="1">
          <p15:clr>
            <a:srgbClr val="A4A3A4"/>
          </p15:clr>
        </p15:guide>
        <p15:guide id="6" pos="1814" userDrawn="1">
          <p15:clr>
            <a:srgbClr val="A4A3A4"/>
          </p15:clr>
        </p15:guide>
        <p15:guide id="7" pos="46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1"/>
    <a:srgbClr val="1F4E79"/>
    <a:srgbClr val="424D7C"/>
    <a:srgbClr val="63C1DE"/>
    <a:srgbClr val="00ACA4"/>
    <a:srgbClr val="7EA43E"/>
    <a:srgbClr val="75161C"/>
    <a:srgbClr val="E3001B"/>
    <a:srgbClr val="FF7C80"/>
    <a:srgbClr val="4C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33" autoAdjust="0"/>
    <p:restoredTop sz="95033" autoAdjust="0"/>
  </p:normalViewPr>
  <p:slideViewPr>
    <p:cSldViewPr snapToGrid="0">
      <p:cViewPr varScale="1">
        <p:scale>
          <a:sx n="70" d="100"/>
          <a:sy n="70" d="100"/>
        </p:scale>
        <p:origin x="912" y="52"/>
      </p:cViewPr>
      <p:guideLst>
        <p:guide pos="3969"/>
        <p:guide orient="horz" pos="709"/>
        <p:guide pos="3492"/>
        <p:guide orient="horz" pos="1366"/>
        <p:guide orient="horz" pos="3566"/>
        <p:guide pos="1814"/>
        <p:guide pos="46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14.fntdata"/><Relationship Id="rId95" Type="http://schemas.openxmlformats.org/officeDocument/2006/relationships/tableStyles" Target="tableStyles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11.fntdata"/><Relationship Id="rId61" Type="http://schemas.openxmlformats.org/officeDocument/2006/relationships/slide" Target="slides/slide47.xml"/><Relationship Id="rId82" Type="http://schemas.openxmlformats.org/officeDocument/2006/relationships/font" Target="fonts/font6.fntdata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71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5709" y="2879997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83206" y="2879999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630703" y="2879996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78200" y="2879998"/>
            <a:ext cx="1909591" cy="190959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754650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94115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cs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icrosoft Uighur" panose="02000000000000000000" pitchFamily="2" charset="-78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Microsoft Uighur" panose="02000000000000000000" pitchFamily="2" charset="-78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7672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474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17479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9398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9183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452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323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057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8672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307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334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827673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28268185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04128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83933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347903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18758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071332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28179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864683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080521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367863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533439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60877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1236652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420934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252632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04080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59096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37396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877385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988583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7044194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15971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7676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646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936496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588014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7547183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53441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32995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93943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3799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23648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3644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409884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6303270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820737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209519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495796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742444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559384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336030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2" y="3643281"/>
            <a:ext cx="1920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6715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75562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5.xml"/><Relationship Id="rId21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0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93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8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  <p:sldLayoutId id="21474837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17/05/2026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8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71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gif"/><Relationship Id="rId7" Type="http://schemas.microsoft.com/office/2007/relationships/hdphoto" Target="../media/hdphoto3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8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gif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95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41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png"/><Relationship Id="rId11" Type="http://schemas.openxmlformats.org/officeDocument/2006/relationships/image" Target="../media/image62.png"/><Relationship Id="rId5" Type="http://schemas.openxmlformats.org/officeDocument/2006/relationships/image" Target="../media/image36.png"/><Relationship Id="rId10" Type="http://schemas.openxmlformats.org/officeDocument/2006/relationships/image" Target="../media/image24.gif"/><Relationship Id="rId4" Type="http://schemas.openxmlformats.org/officeDocument/2006/relationships/image" Target="../media/image61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3.png"/><Relationship Id="rId11" Type="http://schemas.openxmlformats.org/officeDocument/2006/relationships/image" Target="../media/image66.png"/><Relationship Id="rId5" Type="http://schemas.openxmlformats.org/officeDocument/2006/relationships/image" Target="../media/image42.png"/><Relationship Id="rId10" Type="http://schemas.openxmlformats.org/officeDocument/2006/relationships/image" Target="../media/image65.png"/><Relationship Id="rId4" Type="http://schemas.openxmlformats.org/officeDocument/2006/relationships/image" Target="../media/image41.png"/><Relationship Id="rId9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0.png"/><Relationship Id="rId7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33.png"/><Relationship Id="rId5" Type="http://schemas.openxmlformats.org/officeDocument/2006/relationships/image" Target="../media/image78.png"/><Relationship Id="rId4" Type="http://schemas.microsoft.com/office/2007/relationships/hdphoto" Target="../media/hdphoto7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1.png"/><Relationship Id="rId4" Type="http://schemas.openxmlformats.org/officeDocument/2006/relationships/image" Target="../media/image42.png"/><Relationship Id="rId9" Type="http://schemas.openxmlformats.org/officeDocument/2006/relationships/image" Target="../media/image8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81.png"/><Relationship Id="rId4" Type="http://schemas.openxmlformats.org/officeDocument/2006/relationships/image" Target="../media/image42.png"/><Relationship Id="rId9" Type="http://schemas.openxmlformats.org/officeDocument/2006/relationships/image" Target="../media/image8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8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44.png"/><Relationship Id="rId4" Type="http://schemas.microsoft.com/office/2007/relationships/hdphoto" Target="../media/hdphoto3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gif"/><Relationship Id="rId4" Type="http://schemas.openxmlformats.org/officeDocument/2006/relationships/image" Target="../media/image8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F940FB-E1B8-F8A9-504B-243B795BD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6" b="354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365F85-7C3E-58AB-0E90-0514906E1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318" y="4883850"/>
            <a:ext cx="2214853" cy="6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0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 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ar-MA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tzm-Arab-MA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إملاء.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(النخلة الشجاعة): البنية السردية+ الوضعية التواصلية.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b="0" kern="1200" dirty="0"/>
              <a:t> </a:t>
            </a:r>
            <a:r>
              <a:rPr lang="fr-MA" sz="2000" kern="1200" dirty="0"/>
              <a:t>- 02</a:t>
            </a:r>
            <a:r>
              <a:rPr lang="ar-MA" sz="2000" kern="1200" dirty="0"/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 ــــ استراتيجية الفهم</a:t>
            </a:r>
            <a:r>
              <a:rPr lang="ar-MA" dirty="0"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lang="fr-MA" sz="2000" kern="1200" dirty="0"/>
              <a:t> - 03</a:t>
            </a:r>
            <a:r>
              <a:rPr lang="ar-MA" sz="2000" kern="1200" dirty="0"/>
              <a:t>قراءة</a:t>
            </a: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التدرب على الرسم الإملائي للأسماء الموصولة.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80228" y="5398600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BCAF8A75-B541-366C-85C2-E7C283C03F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5865" y="5230559"/>
            <a:ext cx="406770" cy="468000"/>
          </a:xfrm>
          <a:prstGeom prst="rect">
            <a:avLst/>
          </a:prstGeom>
        </p:spPr>
      </p:pic>
      <p:pic>
        <p:nvPicPr>
          <p:cNvPr id="27" name="Espace réservé pour une image  23">
            <a:extLst>
              <a:ext uri="{FF2B5EF4-FFF2-40B4-BE49-F238E27FC236}">
                <a16:creationId xmlns:a16="http://schemas.microsoft.com/office/drawing/2014/main" id="{7D1551FD-B71F-7697-46B5-EB3A5E67ABE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2091" y="394733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188699"/>
            <a:chOff x="1331545" y="2851205"/>
            <a:chExt cx="6696000" cy="11886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90701" y="3208907"/>
              <a:ext cx="47871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lang="f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45</a:t>
              </a: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90468" y="3973055"/>
            <a:ext cx="548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809590" y="4775658"/>
            <a:ext cx="5676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إستراتيجية  استخراج معلومات صريحة وضمنية في النص.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42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140542" y="5602238"/>
            <a:ext cx="5325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كتابة الأسماء الموصولة.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549400" y="2031606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7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DB85027A-0E5D-A2CD-916C-DBC6C40D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1507"/>
          <a:stretch>
            <a:fillRect/>
          </a:stretch>
        </p:blipFill>
        <p:spPr>
          <a:xfrm>
            <a:off x="4572000" y="2088681"/>
            <a:ext cx="2288686" cy="3600000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CB3ACCA-4F5C-28F7-0352-764D77BBB4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179"/>
          <a:stretch>
            <a:fillRect/>
          </a:stretch>
        </p:blipFill>
        <p:spPr>
          <a:xfrm>
            <a:off x="2351137" y="2051155"/>
            <a:ext cx="2049159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911FE-D499-772F-6611-E8322F4DD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0F2883-49BB-7EB6-ED9B-D00A4D99A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860F2D-054E-3C8F-9D14-84D38A250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783C46-B596-5A09-C94C-C56DBA964B8B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66FD52-7B72-92BC-5BF5-AAE5A151A09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83FB24-74BA-3A1F-BBE6-E008A838A6C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1B4CE-F26A-5E0A-C084-445A8F9A9D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7CCF1-E708-5DD3-A1EB-FD92DFBBDD0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A6945-9AC3-86FD-B3A2-CAB894EF96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945B2-29FC-4E0D-7C88-1BA2A3B58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7698" y="394117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4803" y="169847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997555" y="484117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3081414" y="2672270"/>
            <a:ext cx="2616547" cy="52318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2D615-C1C3-5EDC-1BAE-BFD6BA260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77F5D6-70B8-EDC6-C4B3-046C66DAAE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EF0B3F-4121-763B-F9F9-72F42352B3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66122F-08C5-7BF2-E8A1-87DA295F52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0E0DDE-C2BE-F5F9-2258-17C8ADC9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299CBD-ADF5-D31E-DA81-F5B193AC79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916BDF-8F0C-1F61-7629-437052063AA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EC263-0ADC-990B-0714-49C1B693F6C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9A9F72-29C8-0EBA-CEDE-5F8110A012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DE413-BF96-ACFA-7103-ACE3FD57A1B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E721CD71-D692-CC53-9143-75F321CC96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AE6363-D138-4668-9D7D-1856B4EE3C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45C94B-EAA5-12C9-8163-850934474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C1B166-D8DF-4E1D-5573-4CB2F6A0755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172D5A-7FC1-63F6-7BAE-23E95291F18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57168-332D-A0AD-4320-CEDF7D6ADD3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0EF789-9451-C4B7-EC98-A5FF87155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E96EC5-E17D-94EE-65B1-239C14E00A6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4F813E-1F46-0CC8-4796-11ACD4BB21F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C5E957-C4B4-596D-D0DB-05FB2A05904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55B569-3B11-FB94-38D3-9A14122B0BC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E0C3A5-A0D2-1E56-3E6B-18D02D55C79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FB54-126D-1A92-F429-F561B3AC6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59DAF4-7EC8-082A-217C-561533E3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سأمر لأراقب إنجازاتكم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D6A76C-EE87-51ED-861E-248F471EA4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897C98-45B6-8F13-8A8C-920B81C7B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CB6989-9404-E0BD-628C-E8B39F038E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DA87C7-CD98-EA44-03FE-600359252A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4369DA-3133-2558-1794-B1CC1EE2A1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CC1D0B-78B8-7C64-1614-65B8674A4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4C1076-9741-7A98-9C71-5C80E9B0C25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897DF8-4111-9871-6FDA-D8ACD86AE8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5930C1-BFE7-7738-4DD8-272F8BD2C37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A716BB-B96C-5740-512A-61D7E7FC51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C95F99-4534-F7BD-0974-3140A9D2948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oogle Shape;2778;p84">
            <a:extLst>
              <a:ext uri="{FF2B5EF4-FFF2-40B4-BE49-F238E27FC236}">
                <a16:creationId xmlns:a16="http://schemas.microsoft.com/office/drawing/2014/main" id="{6E2C5A05-D149-05CA-653D-716DDBCE9301}"/>
              </a:ext>
            </a:extLst>
          </p:cNvPr>
          <p:cNvGrpSpPr/>
          <p:nvPr/>
        </p:nvGrpSpPr>
        <p:grpSpPr>
          <a:xfrm>
            <a:off x="6422209" y="3897225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5" name="Google Shape;2779;p84">
              <a:extLst>
                <a:ext uri="{FF2B5EF4-FFF2-40B4-BE49-F238E27FC236}">
                  <a16:creationId xmlns:a16="http://schemas.microsoft.com/office/drawing/2014/main" id="{8AE4A951-788E-69DA-4AD1-3F0BD0F66479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6" name="Google Shape;2780;p84">
              <a:extLst>
                <a:ext uri="{FF2B5EF4-FFF2-40B4-BE49-F238E27FC236}">
                  <a16:creationId xmlns:a16="http://schemas.microsoft.com/office/drawing/2014/main" id="{72176A8C-90C6-279A-26DD-570DFACCCA40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3A894D0-3D90-A46C-5FE5-D9CCA45037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5104" y="1476000"/>
            <a:ext cx="3489853" cy="515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350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1617A-E406-83C7-9DBD-26C340C6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50775-2452-ADB4-7FBE-0166E5BF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1070315-AED9-0BBA-05D9-9536D0967A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190718-FA89-8323-9828-6006F10EB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75734-59B3-0481-2721-31FCC91188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8B2AEE-D15E-22E3-FAB9-5E910C7A62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21A79C-3F50-9FC4-8203-FA6DEA92D0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D4EB9F-6083-578C-09A9-9A87F7CFDF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89607B5-6E57-B232-AF99-75C8A8D6230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29A6AE-6ED3-1C52-28F8-FA5113BF98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26C7EB-FB13-1031-4118-FE432F7A01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46DCEC-D6A5-7C91-007E-B4126624E62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AAA6AF-62F8-3C80-4E1F-10A235D9215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6BD682-08CC-3F54-FA16-AC353A8B8F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069" y="2934248"/>
            <a:ext cx="8433862" cy="1649315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CC0917C4-6FD1-1D7D-0CE4-1B2D91BE4363}"/>
              </a:ext>
            </a:extLst>
          </p:cNvPr>
          <p:cNvSpPr/>
          <p:nvPr/>
        </p:nvSpPr>
        <p:spPr>
          <a:xfrm>
            <a:off x="3233673" y="4231481"/>
            <a:ext cx="304800" cy="273424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66463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12768" y="1917776"/>
            <a:ext cx="6918464" cy="4413285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C81D3E-DB1F-1968-3D8A-F8C99DAB0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1AA31C-7484-8939-E420-B756125B5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8065CA9-DB0C-4CB0-A658-67343BEB4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2DE395-7103-C5C3-5987-26F14FF7D44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DBAD34-D9D3-8AFF-9E04-1827DADD8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89F769-9C15-E3C1-36FF-5467338E131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E0D047-7A60-0B9C-D607-DEFFCDDDAC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96E71E-1A15-0DD4-D9FE-E0C5BCD3B93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AF4057-4DED-1E31-2794-B045509315C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1A3C47-1D93-3980-0E85-E07C703AD2D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لاحظوا كيف سأقرأ الحروف الملونة في آخر كل جملة.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ADE1DE-0B3D-1E8C-842F-CB92CB88E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5D1420-71A0-C52C-FE57-DCFD1C4AA6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6629D8-CC06-4DE4-0529-71625A603B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5EF2BF-0192-4B9A-7332-7521EB50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73DA7B-FB63-ADCB-0640-57EDFE7013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DE0AD7F-41F3-2767-1D69-5568A19BE5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B0C741-DA53-1CEF-F2A7-00212DE5E25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B95608-7891-70DC-3A11-88B18CD28A2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178075-9D67-62A9-CA8E-CB05A130C8B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6189DB-CE0C-3244-8F8E-C181940E7E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2391836-DBEA-9338-78B6-C3220A8A2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ٱلْمُتَدَفِّقُ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أَجْري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ٱلضِّفافِ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وَأَسْقي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حَوْلي غاباتٌ كَثيفَةٌ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وَأَزْهارٌ بَرِيَّةٌ تَتَفَتَّحُ عَلى ضِفافي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مِياهِيَ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ٱلصّافِيَةِ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تَسْبَحُ أَسْماكٌ لامِعَةٌ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وَتَحومُ حَوْلي طُيورٌ جَميلَ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تَعالَوْا يا أَصْدِقائي لِتَجْلِسوا عَلى ضِفافي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وَتَسْتَمِعوا إِلى خَريرِ مائي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وَتَسْتَنْشِقوا عِطْرَ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حَوْلي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D82-4D9C-717B-6892-B92952D7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D9848-3E70-7797-0EAA-6E4394FD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6A413B4-782B-ADF4-55EC-38AD1D02A1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B1732B-AC11-5D48-C619-291CC4D0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796E04-A8F4-2C3F-388D-20C9367BDA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A6F589-D53D-775A-6135-9E69CB1840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806DFD1-453A-6745-EFB1-53F0A7FAC7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A4C967-F866-9CBA-E78D-CE325D642C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59D296-D325-ABC3-7AB4-67DD90E1717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C39F1C-C450-DA71-DDFA-8C67F3E57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CFD8D-35D9-44DD-5BAA-83D9CA26862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4BB92B-D93E-642D-ACBA-9A210028B8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0E1D1D-CFC1-F25A-E69C-2A947976752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D9C1B28E-472A-4D8A-97B4-D2AC72C455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" y="1476000"/>
            <a:ext cx="782030" cy="90000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E5AB13D-E813-01B5-1B47-20E9E8CFB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27" y="2186233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ٱلْمُتَدَفِّقُ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أَجْري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ٱلضِّفافِ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وَأَسْقي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حَوْلي غاباتٌ كَثيفَةٌ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وَأَزْهارٌ بَرِيَّةٌ تَتَفَتَّحُ عَلى ضِفافي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مِياهِيَ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ٱلصّافِيَةِ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تَسْبَحُ أَسْماكٌ لامِعَةٌ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وَتَحومُ حَوْلي طُيورٌ جَميلَ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تَعالَوْا يا أَصْدِقائي لِتَجْلِسوا عَلى ضِفافي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وَتَسْتَمِعوا إِلى خَريرِ مائي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وَتَسْتَنْشِقوا عِطْرَ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حَوْلي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5486499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D5EB92B-A220-4FAC-C3F0-2D300014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0E8746-D804-E1BD-D784-AA43A63A9D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9825E25-C446-36A9-B957-DE224A1E912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D107BF-4D4C-4B6C-AF91-36D3C2BC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F67067-0DFB-7D10-4D75-756822887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3605BE-118A-7B60-88EA-E9F89ADE9BC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D4455C-7205-FAB3-019B-A61E78510D6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59DA0B-4EBD-6BBC-1506-128A7BDC198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609F99-F7C2-AE73-7A4E-93F8445AF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46BAC1-EE4A-0BFC-026F-95A5F59B43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0CF96B-8BC2-C875-0AC8-ACC2D1EEE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ٱلْمُتَدَفِّقُ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أَجْري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ٱلضِّفافِ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وَأَسْقي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حَوْلي غاباتٌ كَثيفَةٌ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وَأَزْهارٌ بَرِيَّةٌ تَتَفَتَّحُ عَلى ضِفافي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مِياهِيَ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ٱلصّافِيَةِ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تَسْبَحُ أَسْماكٌ لامِعَةٌ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وَتَحومُ حَوْلي طُيورٌ جَميلَ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تَعالَوْا يا أَصْدِقائي لِتَجْلِسوا عَلى ضِفافي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وَتَسْتَمِعوا إِلى خَريرِ مائي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وَتَسْتَنْشِقوا عِطْرَ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حَوْلي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05DCD-61A5-D99D-7236-7BEA75A3C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82039B-FF35-016F-9EA7-972CC3255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78" y="774213"/>
            <a:ext cx="6840000" cy="612000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الفئة المتعثرة لقراءة الكلمات. ويسجل على سجل الطلاقة.</a:t>
            </a:r>
            <a:endParaRPr lang="fr-US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41431D-A49B-FA76-CF9D-7F3D6B36F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01C5BE-BB4C-96BD-42CF-B4C62E2DFE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153D76-74D7-DAA4-E6FF-B2B2002CBC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206899-193D-EF61-3130-4F0E084ED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641B09-2033-0A69-CC97-51CC2E855F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8A266AD-A62F-E0E7-85F5-F9EE2B8A2F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50C302-1FD8-754F-4103-9A469C1856F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6F393C-B6AC-DD0D-7EF0-8AC07A18573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016A6-085A-1E54-7CB7-F4495D82601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BDE18F-74AE-B0A7-1FF3-4C9B6188178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DFCADA2-23C0-AF4D-4CD3-10E758FBFC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61A1DE1B-63EF-23BD-B540-20B671097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06" y="1993897"/>
            <a:ext cx="853194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ٱلنَّهْرُ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ٱلْمُتَدَفِّقُ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أَجْري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ٱلضِّفافِ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وَأَسْقي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ٱلزَّرْ</a:t>
            </a:r>
            <a:r>
              <a:rPr lang="ar-SA" sz="4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حَوْلي غاباتٌ كَثيفَةٌ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أَزْهارٌ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بَرِيَّةٌ تَتَفَتَّحُ عَلى ضِفافي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مِياهِيَ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ٱلصّافِيَةِ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َسْبَحُ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أَسْماكٌ لامِعَةٌ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وَتَحومُ حَوْلي طُيورٌ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جَميلَة.</a:t>
            </a:r>
          </a:p>
          <a:p>
            <a:pPr algn="just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تَعالَوْا يا أَصْدِقائي لِتَجْلِسوا عَلى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ضِفافي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وَتَسْتَمِعوا إِلى خَريرِ مائي</a:t>
            </a:r>
            <a:r>
              <a:rPr lang="ar-M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وَتَسْتَنْشِقوا </a:t>
            </a:r>
            <a:r>
              <a:rPr lang="ar-SA" sz="48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عِطْرَ </a:t>
            </a:r>
            <a:r>
              <a:rPr lang="ar-S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ٱلطَّبيعَةِ</a:t>
            </a:r>
            <a:r>
              <a:rPr lang="ar-S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حَوْلي</a:t>
            </a:r>
            <a:r>
              <a:rPr lang="ar-SA" sz="4800" b="1" dirty="0">
                <a:solidFill>
                  <a:srgbClr val="00A9A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8310281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479FD0-7E5C-E49A-2807-5FFF1CD78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50B91F-B775-D4D6-0BE3-14314A5763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C064E8-3A55-A0AC-E56A-D5494C59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2C16871-0F37-779A-4D51-91E7548413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E628857-6971-AB7F-1A8D-8BA091D7E7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B3A185-D413-79A8-F073-B3A87A6E8C2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6824A5-5366-F596-753B-C01BEC05E49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CB9AE7-4051-1C28-4067-9DAE99CF16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85288F-CAB6-F303-6B95-DC01F727D9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4346A6-9BE4-A226-682A-566BD5D9080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B3E734C-255A-5008-FD8B-41A4A77AA2F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8091"/>
            <a:ext cx="792001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39B753-C5DB-CA7A-5B83-8712BCC7E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C9484EB-3AAB-498E-ECA7-13F1E1AD17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AA6A1D-F7EC-BDCA-D4C2-57242AC0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E0D7FF-6620-9327-636A-721A6E1CF2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F3A74E-195E-2AB0-C145-30EF3651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B508A3A-03C7-AE0C-18F9-62358529F6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5279E4-2129-7B00-CE75-7F404A62BC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254EC6-6AE8-1EB9-1BBB-90B4094C3F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B0C07-6FDE-E435-38AD-E066FD0E89C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A3B23C-86AE-8831-EE76-55F29DD6FE7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A1BFCA4-4F83-DBC5-9682-54C733F7D777}"/>
              </a:ext>
            </a:extLst>
          </p:cNvPr>
          <p:cNvSpPr/>
          <p:nvPr/>
        </p:nvSpPr>
        <p:spPr>
          <a:xfrm>
            <a:off x="4847303" y="3447401"/>
            <a:ext cx="366432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تَسْبَحُ</a:t>
            </a:r>
            <a:endParaRPr lang="ar-MA" sz="66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80549F08-19F9-1D24-43B3-91B3F76C70E9}"/>
              </a:ext>
            </a:extLst>
          </p:cNvPr>
          <p:cNvSpPr/>
          <p:nvPr/>
        </p:nvSpPr>
        <p:spPr>
          <a:xfrm>
            <a:off x="632373" y="3447401"/>
            <a:ext cx="4019139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كَثيفَةٌ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C63011-F2B8-C53F-0040-B79D685A2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AC900E-31C6-9FB5-6AA0-ED9791EC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2F5CD6-B337-4FF3-A070-141F8A93D8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88D2DA-DB47-D5C5-FAFD-E423C2E4F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BBD5C8-ED8D-25B2-D8A2-868537292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C0B7BB-333E-3505-75C6-942F749675F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204A0B-CAEB-6686-F70D-60F30FEF500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14BB2E-DD16-BF00-99AC-A6D0FAFB106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CF435-C9BA-96BA-DECA-3261137DE3C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B1FFE-2693-86C4-C9B9-E12ED491E6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F17BA04-89AF-23A6-A033-484F188EAA03}"/>
              </a:ext>
            </a:extLst>
          </p:cNvPr>
          <p:cNvSpPr/>
          <p:nvPr/>
        </p:nvSpPr>
        <p:spPr>
          <a:xfrm>
            <a:off x="465667" y="2774347"/>
            <a:ext cx="8397146" cy="851270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تَسْبَحُ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4DC3B8-6B11-1AD7-05E3-BDCC96E2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ED7DA6-C504-5A43-4193-66DE7FEF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44640A-0974-75FB-3A80-E495AFEA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14E935-BE12-607E-482D-F4746CA50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557E32-768A-577B-BB51-7D5B620C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84D198-53C1-7C8E-B80F-A7C630ACAB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CC2B06-1A2B-3214-A601-0D7CEDAB3F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0008B-F9D5-E943-1037-DD1DC41CC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CD578-781C-E020-CB6E-42D81040508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41A67D-8257-FD3F-7DE9-FCA46C93DE6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F69314DA-C2A8-68F3-0BAA-0C6A69C531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B8605542-9A0E-7344-BA65-69A2E96B46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761" t="13526" r="-800" b="14953"/>
          <a:stretch/>
        </p:blipFill>
        <p:spPr>
          <a:xfrm>
            <a:off x="2517059" y="2732631"/>
            <a:ext cx="4129548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402" y="3429000"/>
            <a:ext cx="31391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تَسْبَحُ</a:t>
            </a:r>
            <a:endParaRPr lang="ar-MA" sz="6000" b="1" kern="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3511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56B15D-F97F-BBDE-897E-B87050A95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A5978-B524-C24A-C007-D77806FD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3A03583-BECA-6C8F-6CF6-1CD9568B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F84D95-388F-D19C-335D-860EAD7B8C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F1DD694-4B3F-AC94-CD72-58CC623D8C4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092F015-0F32-1811-B4FC-7E3A9D3F0A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71B4A-F213-5367-7E8F-58D4156572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A13E0-1F20-F46F-029B-961A0B11BC9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2FD12D-399C-25B5-6D93-8F992142E07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189E1-604B-0D94-DF36-A26E69D07E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91068" y="3100358"/>
            <a:ext cx="8260534" cy="12769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كَثيفَةٌ</a:t>
            </a:r>
          </a:p>
          <a:p>
            <a:pPr algn="ctr" defTabSz="914400" rtl="1">
              <a:buClr>
                <a:srgbClr val="000000"/>
              </a:buClr>
              <a:buSzPts val="3600"/>
            </a:pPr>
            <a:endParaRPr lang="ar-MA" sz="9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52C845-9A6D-01E0-14C3-AF9C00AB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60C0DF9-3A96-49EC-DED7-9016CDE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EAF870-E556-D81A-8948-39DB8874A2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67C7CE7-E323-8EC6-167D-0CEE55E497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84EF54-9795-8868-C1A4-E0B626D165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755FB9-EBA0-7BE1-FDB0-CA401CD7853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833CD6-59CF-E340-F471-F3EABC6119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ECABEC-B784-96C5-9684-86E0735CB9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EAE1FC-A0BA-EC7F-5AC9-FFDD163D57F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587BAF-BDEF-8A03-1A0D-3777EDCDD89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A1064B-ABF0-C852-A91F-9B231C1C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818D9A6-9593-5E15-10E4-B24C66D7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448E6E-90BD-737C-9A81-122D83DA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5D4A7B5-3F03-B7B0-DF5F-EB76FCB5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D7CCC4-A699-9B70-A954-6906301F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D77240F-2E20-1636-A53E-E787C3B2B4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32A40-5221-BF50-4035-BB79B165C6D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FD6B3B-6084-18D2-ADCF-29C8F9E0392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C383D-0E4C-6DA0-0F1E-A1DFE91470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699014-B224-A1E9-5077-9112BF289A1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Google Shape;1379;p12">
            <a:extLst>
              <a:ext uri="{FF2B5EF4-FFF2-40B4-BE49-F238E27FC236}">
                <a16:creationId xmlns:a16="http://schemas.microsoft.com/office/drawing/2014/main" id="{AEE2976B-4135-26FC-34C7-BB98DEB3F4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791325" y="2732631"/>
            <a:ext cx="3601453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6" y="756000"/>
            <a:ext cx="6840000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BE6712-AC86-7F1C-5FC1-224083A29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102F5F-DC3B-81B8-483F-9E1A564E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DAE12D7-2938-E4F2-1D0C-A78ADE3186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C32C61-43E2-3366-7ABF-4C45FE7BD4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53365C1-5049-E813-BB18-7303F6AB96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447A01-E1E3-40D5-3E25-B2035385B19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E599F-6EDC-458E-6033-829EFB2B02D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691FB-BA4A-827F-E75C-BE06B22DD3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69A53D-5312-E680-8802-738573FC10D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CFBF2-D46F-D48D-513C-A97EDEF914D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0206D620-5445-1B46-A09B-9D624558C5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761" t="13526" r="-800" b="14953"/>
          <a:stretch/>
        </p:blipFill>
        <p:spPr>
          <a:xfrm>
            <a:off x="2272220" y="2624476"/>
            <a:ext cx="4513006" cy="25747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33E2FC1-D875-BCCF-8C07-B9EA4B8E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08" y="3320845"/>
            <a:ext cx="36835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كَثيفَةٌ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1140543" y="2690694"/>
            <a:ext cx="5681458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(النخلة الشجاعة) البنية السردية+ الوضعية التواصلية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756000"/>
            <a:ext cx="7315057" cy="6120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لحكاية "النخلة الشجاعة" وسأطرح عليكم أسئلة حول الأحداث.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C4F1AD-A57D-676F-3644-7E1FB598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3C4F62-E2BA-B528-FE09-0DA06E0E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5074DE-2583-25D2-571D-580928C2C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15CE70-25C5-C754-F9E6-CE7511D42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838B20-AD2D-D667-51E3-365E217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D23439D-4B29-FD00-C2AB-380B2E00038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E76BD-5F99-A509-3C75-BB4EAC70A5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65AB9C-B874-6A08-2B9A-48DD3964C8F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87F93-3EE9-B12F-688F-854B1930F7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815401-3612-0EFC-5EC4-E436ED82CE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1564534-298B-879F-2579-C9FF991B2029}"/>
              </a:ext>
            </a:extLst>
          </p:cNvPr>
          <p:cNvGrpSpPr/>
          <p:nvPr/>
        </p:nvGrpSpPr>
        <p:grpSpPr>
          <a:xfrm>
            <a:off x="500430" y="1811281"/>
            <a:ext cx="7749527" cy="4659079"/>
            <a:chOff x="500430" y="1811281"/>
            <a:chExt cx="7749527" cy="4659079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464D52-0710-8454-2B12-A9C3B3C20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430" y="4778573"/>
              <a:ext cx="2370890" cy="1691787"/>
            </a:xfrm>
            <a:prstGeom prst="round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5E12A6A-6CE6-B3A2-FBE8-8B7F8521F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04277" y="3789410"/>
              <a:ext cx="2370890" cy="1691787"/>
            </a:xfrm>
            <a:prstGeom prst="round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CFE28EC-D6FA-6484-0C45-7402213C13F7}"/>
                </a:ext>
              </a:extLst>
            </p:cNvPr>
            <p:cNvGrpSpPr/>
            <p:nvPr/>
          </p:nvGrpSpPr>
          <p:grpSpPr>
            <a:xfrm>
              <a:off x="4088130" y="2920699"/>
              <a:ext cx="2289325" cy="1691787"/>
              <a:chOff x="6084924" y="1954354"/>
              <a:chExt cx="2289325" cy="1691787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A67FE23C-CEB7-94F7-6E6E-34CCCF6E5E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4924" y="1954354"/>
                <a:ext cx="2289325" cy="1691787"/>
              </a:xfrm>
              <a:prstGeom prst="round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EF22F3E0-E80C-79DC-9DDB-B31E5ACB0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9914" y="2033065"/>
                <a:ext cx="365398" cy="503658"/>
              </a:xfrm>
              <a:prstGeom prst="rect">
                <a:avLst/>
              </a:prstGeom>
            </p:spPr>
          </p:pic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2C04DF9C-1B19-5E55-F692-5E045DA98F81}"/>
                </a:ext>
              </a:extLst>
            </p:cNvPr>
            <p:cNvGrpSpPr/>
            <p:nvPr/>
          </p:nvGrpSpPr>
          <p:grpSpPr>
            <a:xfrm>
              <a:off x="5960631" y="1811281"/>
              <a:ext cx="2289326" cy="1691787"/>
              <a:chOff x="2670181" y="1381499"/>
              <a:chExt cx="2289326" cy="1691787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2BF5B9D5-CF7B-8C3E-8004-93CFE06C4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0181" y="1381499"/>
                <a:ext cx="2289326" cy="1691787"/>
              </a:xfrm>
              <a:prstGeom prst="round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E3DC55C-2E09-9530-E87B-67BCD3A7A5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3200" y="1478281"/>
                <a:ext cx="409543" cy="5547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7DC995-6BB3-079F-0CE6-C8C413678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2A8741-9A73-E3EA-203B-FA206EAAD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0A8E3-2DC8-32DC-F12D-F733A48B8D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A554C17-A7DF-14A6-0676-F2FAA917D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AA55CD-2E96-6185-27FB-547C751A56A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7E810E-967C-863A-E616-981519E05F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6C77EC-6909-903F-45C3-833F1EF7309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5BC2D3-A9C2-451A-C7AB-41C3DCF63CE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52559B-B8B4-62C8-073A-5A493982DE2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A88E0-2C58-7C13-5576-F542540310B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0A010C-D296-702E-7AA3-A8E109ABC6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9380" y="6180479"/>
            <a:ext cx="540000" cy="540000"/>
          </a:xfrm>
          <a:prstGeom prst="rect">
            <a:avLst/>
          </a:prstGeom>
        </p:spPr>
      </p:pic>
      <p:pic>
        <p:nvPicPr>
          <p:cNvPr id="2" name="WhatsApp Video 2026-05-13 at 20.19.04">
            <a:hlinkClick r:id="" action="ppaction://media"/>
            <a:extLst>
              <a:ext uri="{FF2B5EF4-FFF2-40B4-BE49-F238E27FC236}">
                <a16:creationId xmlns:a16="http://schemas.microsoft.com/office/drawing/2014/main" id="{ECBF9E87-7288-3404-A578-AC92899834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7792" y="2101292"/>
            <a:ext cx="6461125" cy="353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60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8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" y="770253"/>
            <a:ext cx="7559629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البداية؟ في البداية، كانت "نجمة" تعيش في واحة تفهم لغة الرياح وتحدث الطيور.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D943DB-770F-7055-F29F-BBDFBB9C5C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69A83A-9EE0-1B50-93A2-46A3EAA25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1BCDD5-17BC-7050-D191-1F2C652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ADF145-D067-89EC-E42C-61607227A7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A0D8E40-634B-942F-D4C8-63C29F49FD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7C081-6408-ADF1-3416-616B4132ED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5DCC4-59CB-E7C5-123E-92663BE69DD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2E30B-90C9-6F4E-F8F5-A14F65A22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78A3-CC5C-3F27-D961-4DD074201B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DBFA9-ECEB-7BAC-41B2-73E9C338D1F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CD0E6C0-378F-9BC9-7827-F9063757A7D3}"/>
              </a:ext>
            </a:extLst>
          </p:cNvPr>
          <p:cNvSpPr/>
          <p:nvPr/>
        </p:nvSpPr>
        <p:spPr>
          <a:xfrm>
            <a:off x="7066702" y="1550071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919C3D1-B54A-3336-2BAA-B5D16CF6434F}"/>
              </a:ext>
            </a:extLst>
          </p:cNvPr>
          <p:cNvGrpSpPr/>
          <p:nvPr/>
        </p:nvGrpSpPr>
        <p:grpSpPr>
          <a:xfrm>
            <a:off x="500430" y="1811281"/>
            <a:ext cx="7749527" cy="4659079"/>
            <a:chOff x="500430" y="1811281"/>
            <a:chExt cx="7749527" cy="4659079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72E251B-624C-22BC-E68A-28CFB00A3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430" y="4778573"/>
              <a:ext cx="2370890" cy="1691787"/>
            </a:xfrm>
            <a:prstGeom prst="round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9A2CB02-EFB5-6A41-65C7-8A9865C28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04277" y="3789410"/>
              <a:ext cx="2370890" cy="1691787"/>
            </a:xfrm>
            <a:prstGeom prst="roundRect">
              <a:avLst/>
            </a:prstGeom>
          </p:spPr>
        </p:pic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9BF5370-CBED-7540-D3B2-04F9F9C98AA1}"/>
                </a:ext>
              </a:extLst>
            </p:cNvPr>
            <p:cNvGrpSpPr/>
            <p:nvPr/>
          </p:nvGrpSpPr>
          <p:grpSpPr>
            <a:xfrm>
              <a:off x="4088130" y="2920699"/>
              <a:ext cx="2289325" cy="1691787"/>
              <a:chOff x="6084924" y="1954354"/>
              <a:chExt cx="2289325" cy="1691787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C2B617B5-C38D-8ECE-0F07-4092E31658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4924" y="1954354"/>
                <a:ext cx="2289325" cy="1691787"/>
              </a:xfrm>
              <a:prstGeom prst="round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A661F10B-178D-C318-668E-D7E836CAD7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9914" y="2033065"/>
                <a:ext cx="365398" cy="503658"/>
              </a:xfrm>
              <a:prstGeom prst="rect">
                <a:avLst/>
              </a:prstGeom>
            </p:spPr>
          </p:pic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FFA6774-6907-9660-4B5B-7B9ABB54B239}"/>
                </a:ext>
              </a:extLst>
            </p:cNvPr>
            <p:cNvGrpSpPr/>
            <p:nvPr/>
          </p:nvGrpSpPr>
          <p:grpSpPr>
            <a:xfrm>
              <a:off x="5960631" y="1811281"/>
              <a:ext cx="2289326" cy="1691787"/>
              <a:chOff x="2670181" y="1381499"/>
              <a:chExt cx="2289326" cy="1691787"/>
            </a:xfrm>
          </p:grpSpPr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DDC98B98-5CC3-A634-5475-5BFBE41FEE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0181" y="1381499"/>
                <a:ext cx="2289326" cy="1691787"/>
              </a:xfrm>
              <a:prstGeom prst="round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9600E997-9442-24C7-BB2C-B18141334E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3200" y="1478281"/>
                <a:ext cx="409543" cy="5547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BFC9C-7016-3A63-8BE1-56356FA6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A05CB-392F-1DBA-8BE7-695FB671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7403"/>
            <a:ext cx="7559629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بعد ذلك؟ ذات يوم أخبرت الرياح نجمة أن جفافا شديدا يهدد الواحة.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EEDBE6D-4A95-B198-FC4C-D63BB971E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038BDD-0657-364C-D3D2-7FD613CDD1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A60D41-479D-C849-D6EC-3544E0A18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3FBC29-E82C-91F0-E667-4BB2279A92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24A854-475B-F477-4DAC-FBDE43E9D4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2462DC-C69C-3B68-C6CD-A2B6D5CC36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AF0541-C00E-FA69-8CB7-E471BD4145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D94FE-E649-88CC-7572-E0421FB924A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96D3DB-776B-54E3-DB89-2F19FB697F6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47E625-95F9-30C7-0413-44F6AEC8E66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5419C0-71A7-99D3-9BE7-FAD62BB5162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1E5F291B-BC83-5E82-2ED9-8BD104DFC11F}"/>
              </a:ext>
            </a:extLst>
          </p:cNvPr>
          <p:cNvSpPr/>
          <p:nvPr/>
        </p:nvSpPr>
        <p:spPr>
          <a:xfrm>
            <a:off x="5276459" y="2391582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B76DB92-DD2C-AAD2-8C10-7132D7CBB7EC}"/>
              </a:ext>
            </a:extLst>
          </p:cNvPr>
          <p:cNvGrpSpPr/>
          <p:nvPr/>
        </p:nvGrpSpPr>
        <p:grpSpPr>
          <a:xfrm>
            <a:off x="500430" y="1811281"/>
            <a:ext cx="7749527" cy="4659079"/>
            <a:chOff x="500430" y="1811281"/>
            <a:chExt cx="7749527" cy="465907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72696F8-1186-EF28-A981-E6712D3D6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430" y="4778573"/>
              <a:ext cx="2370890" cy="1691787"/>
            </a:xfrm>
            <a:prstGeom prst="round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C58C985-EDBF-BEA1-C410-7AD374063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04277" y="3789410"/>
              <a:ext cx="2370890" cy="1691787"/>
            </a:xfrm>
            <a:prstGeom prst="round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9F9A04B-955A-BB8F-36DC-2288D132C3E0}"/>
                </a:ext>
              </a:extLst>
            </p:cNvPr>
            <p:cNvGrpSpPr/>
            <p:nvPr/>
          </p:nvGrpSpPr>
          <p:grpSpPr>
            <a:xfrm>
              <a:off x="4088130" y="2920699"/>
              <a:ext cx="2289325" cy="1691787"/>
              <a:chOff x="6084924" y="1954354"/>
              <a:chExt cx="2289325" cy="1691787"/>
            </a:xfrm>
          </p:grpSpPr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37B13457-7F74-70EF-954E-FA92245B1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4924" y="1954354"/>
                <a:ext cx="2289325" cy="1691787"/>
              </a:xfrm>
              <a:prstGeom prst="round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FFFBE9E-B421-D93D-8177-86001D97A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9914" y="2033065"/>
                <a:ext cx="365398" cy="503658"/>
              </a:xfrm>
              <a:prstGeom prst="rect">
                <a:avLst/>
              </a:prstGeom>
            </p:spPr>
          </p:pic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058CBDF-6A11-2AB7-ABB0-1C6F2FAFAE5A}"/>
                </a:ext>
              </a:extLst>
            </p:cNvPr>
            <p:cNvGrpSpPr/>
            <p:nvPr/>
          </p:nvGrpSpPr>
          <p:grpSpPr>
            <a:xfrm>
              <a:off x="5960631" y="1811281"/>
              <a:ext cx="2289326" cy="1691787"/>
              <a:chOff x="2670181" y="1381499"/>
              <a:chExt cx="2289326" cy="1691787"/>
            </a:xfrm>
          </p:grpSpPr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6ACDCB72-EF33-F8A3-F9C6-C84489E4E1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0181" y="1381499"/>
                <a:ext cx="2289326" cy="1691787"/>
              </a:xfrm>
              <a:prstGeom prst="round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49919FA8-FCDE-9CED-81D3-56A0D384C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3200" y="1478281"/>
                <a:ext cx="409543" cy="5547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2124886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B77-2CEF-3445-0CE6-FF9A6DD62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38CA24B-C92F-F42C-6BAD-3C412B68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768240"/>
            <a:ext cx="6996347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فعلت نجمة بعد ذلك؟ طلبت من الطيور البحث عن ماء جديد. 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3F09-0C0B-4242-2E55-51F7A421E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34992-656F-A6DE-2EBD-33B4B28EF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56405-63DD-21CA-E9B4-10C150365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975AE48-9651-48CA-A43F-13554021E9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2DF213-612F-E176-100C-775F5B85FF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682B4B-112D-ABAC-5775-FBBF0384D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1D5AB0-D1A6-4079-805B-2F70D1E60D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0EA0-1FC0-A83D-F059-D1691E0C1B4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47BA75-246C-AEF2-BBC3-E915204670D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99D9F-36EF-E05B-5357-AA32054CEA6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00DB23-606F-F6D7-FEDC-8492E2CAB11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487A371-2FC7-D9B6-AAEE-9136A0B6343B}"/>
              </a:ext>
            </a:extLst>
          </p:cNvPr>
          <p:cNvSpPr/>
          <p:nvPr/>
        </p:nvSpPr>
        <p:spPr>
          <a:xfrm>
            <a:off x="5096812" y="2547773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AADE865-4F1A-45F0-AFFF-E09330D2795A}"/>
              </a:ext>
            </a:extLst>
          </p:cNvPr>
          <p:cNvGrpSpPr/>
          <p:nvPr/>
        </p:nvGrpSpPr>
        <p:grpSpPr>
          <a:xfrm>
            <a:off x="500430" y="1811281"/>
            <a:ext cx="7749527" cy="4659079"/>
            <a:chOff x="500430" y="1811281"/>
            <a:chExt cx="7749527" cy="465907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280C4F6-3BD0-F307-03E2-4BD99F269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430" y="4778573"/>
              <a:ext cx="2370890" cy="1691787"/>
            </a:xfrm>
            <a:prstGeom prst="round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B4931B-F293-78C0-B82A-5C8C2247F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04277" y="3789410"/>
              <a:ext cx="2370890" cy="1691787"/>
            </a:xfrm>
            <a:prstGeom prst="round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E48C36D-87B6-AAF2-40E2-9C303D864D17}"/>
                </a:ext>
              </a:extLst>
            </p:cNvPr>
            <p:cNvGrpSpPr/>
            <p:nvPr/>
          </p:nvGrpSpPr>
          <p:grpSpPr>
            <a:xfrm>
              <a:off x="4088130" y="2920699"/>
              <a:ext cx="2289325" cy="1691787"/>
              <a:chOff x="6084924" y="1954354"/>
              <a:chExt cx="2289325" cy="1691787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90F2902C-B8BA-63D6-B696-0848DB24BF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4924" y="1954354"/>
                <a:ext cx="2289325" cy="1691787"/>
              </a:xfrm>
              <a:prstGeom prst="round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6D4566E5-788F-3965-3A58-011A7A33E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9914" y="2033065"/>
                <a:ext cx="365398" cy="503658"/>
              </a:xfrm>
              <a:prstGeom prst="rect">
                <a:avLst/>
              </a:prstGeom>
            </p:spPr>
          </p:pic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0C504619-AF44-49A2-1305-FB848A44E544}"/>
                </a:ext>
              </a:extLst>
            </p:cNvPr>
            <p:cNvGrpSpPr/>
            <p:nvPr/>
          </p:nvGrpSpPr>
          <p:grpSpPr>
            <a:xfrm>
              <a:off x="5960631" y="1811281"/>
              <a:ext cx="2289326" cy="1691787"/>
              <a:chOff x="2670181" y="1381499"/>
              <a:chExt cx="2289326" cy="1691787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3FB6A329-B846-0186-A2A5-7810CE498A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0181" y="1381499"/>
                <a:ext cx="2289326" cy="1691787"/>
              </a:xfrm>
              <a:prstGeom prst="round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287079A0-DBA8-C348-E104-82EE8EA7B0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3200" y="1478281"/>
                <a:ext cx="409543" cy="5547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7508013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7E548-CE5A-7D76-48DC-24F60F2C5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548CC1F-DDA9-969B-AFE4-E65C6D7C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768240"/>
            <a:ext cx="725882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اكتشفت الطيور نبعا قريبا</a:t>
            </a:r>
            <a:r>
              <a:rPr lang="ar-S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فقاد المزارع أهل القرية نحوه متتبعا اتجاه التمرات-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ar-MA" sz="27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2A6BE6-4D31-4A35-4922-F85F99207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EFBC265-C19A-7AB3-0702-470871EB6A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4870C6-BEEB-BCE6-92F7-0535EDD0A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45F2B19-DD2D-3930-BAE1-6BBC979D6D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AC04A3-07B3-697B-F201-1A309D4C86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B414AE-29BA-E00B-7F3C-9EF9AA5B3E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1E06A9-E313-1F09-45DB-27DAEC108E9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A4279F-4944-EEB3-21D5-A0848C82344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14FDEF-24A3-0546-151C-ACC088EB8D2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DC8296-0A8E-7720-400A-C357F36CC2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7F36A9-AF3A-732E-B1EA-8843FDC6285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FF15C43-4A15-DB06-D5A8-E8488101A9E4}"/>
              </a:ext>
            </a:extLst>
          </p:cNvPr>
          <p:cNvSpPr/>
          <p:nvPr/>
        </p:nvSpPr>
        <p:spPr>
          <a:xfrm>
            <a:off x="3372708" y="342900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6C1FA6-1287-2F7B-9704-79722FA893F3}"/>
              </a:ext>
            </a:extLst>
          </p:cNvPr>
          <p:cNvGrpSpPr/>
          <p:nvPr/>
        </p:nvGrpSpPr>
        <p:grpSpPr>
          <a:xfrm>
            <a:off x="500430" y="1811281"/>
            <a:ext cx="7749527" cy="4659079"/>
            <a:chOff x="500430" y="1811281"/>
            <a:chExt cx="7749527" cy="465907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E1B5874-32C2-E8CF-CF10-C844E0BBE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430" y="4778573"/>
              <a:ext cx="2370890" cy="1691787"/>
            </a:xfrm>
            <a:prstGeom prst="round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857B2A2-17B9-5BCA-DDD5-8DF97ADF5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04277" y="3789410"/>
              <a:ext cx="2370890" cy="1691787"/>
            </a:xfrm>
            <a:prstGeom prst="round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306618E-754B-5BF0-934F-5CA2485035D9}"/>
                </a:ext>
              </a:extLst>
            </p:cNvPr>
            <p:cNvGrpSpPr/>
            <p:nvPr/>
          </p:nvGrpSpPr>
          <p:grpSpPr>
            <a:xfrm>
              <a:off x="4088130" y="2920699"/>
              <a:ext cx="2289325" cy="1691787"/>
              <a:chOff x="6084924" y="1954354"/>
              <a:chExt cx="2289325" cy="1691787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3921F70D-5553-E742-4285-35E96E4167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4924" y="1954354"/>
                <a:ext cx="2289325" cy="1691787"/>
              </a:xfrm>
              <a:prstGeom prst="round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23C00DC8-D012-E03C-4D3B-E6BBFABE1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9914" y="2033065"/>
                <a:ext cx="365398" cy="503658"/>
              </a:xfrm>
              <a:prstGeom prst="rect">
                <a:avLst/>
              </a:prstGeom>
            </p:spPr>
          </p:pic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C03383B-0FF5-AB46-646B-CFFFE026C81B}"/>
                </a:ext>
              </a:extLst>
            </p:cNvPr>
            <p:cNvGrpSpPr/>
            <p:nvPr/>
          </p:nvGrpSpPr>
          <p:grpSpPr>
            <a:xfrm>
              <a:off x="5960631" y="1811281"/>
              <a:ext cx="2289326" cy="1691787"/>
              <a:chOff x="2670181" y="1381499"/>
              <a:chExt cx="2289326" cy="1691787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04939DE5-3C45-A073-759A-7CDA3DFB63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0181" y="1381499"/>
                <a:ext cx="2289326" cy="1691787"/>
              </a:xfrm>
              <a:prstGeom prst="round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DE174022-9150-7E64-7225-4EA6079575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3200" y="1478281"/>
                <a:ext cx="409543" cy="5547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9932578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B750-6C21-3955-30C7-FA2E9AEB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925CAE-BFEB-7173-12C2-FD6409C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ماذا حدث في النهاية؟ ماذا فعل أهل القرية؟ 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A33182-7058-3918-C273-E23A04A8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F9D9B3-8B9F-C098-B79B-53F03951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69A722-A9CB-7046-FCB0-77A802D3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20DEEA9-46CB-F7F4-CEE3-9AAED559A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BF26A7-163A-36D2-57A1-9BAD1FB36D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BA7579-7B19-2B71-4461-1124B9C4B1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162A69-C4D1-17F3-D601-3CF26698F44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DD2DD3-C1D6-624F-741E-CD49EC18B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45E485-B02F-6AC7-921A-066A9393C20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C74E1-8A48-671F-0DDA-72AD2BE3F89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30D8E4-B5D5-40B7-E20F-3E9246A4E31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43B5F7-DA6F-CEDE-390A-17123FF2F19E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28D73AC-04C9-A24B-184B-5A01B8A991B6}"/>
              </a:ext>
            </a:extLst>
          </p:cNvPr>
          <p:cNvGrpSpPr/>
          <p:nvPr/>
        </p:nvGrpSpPr>
        <p:grpSpPr>
          <a:xfrm>
            <a:off x="500430" y="1811281"/>
            <a:ext cx="7749527" cy="4659079"/>
            <a:chOff x="500430" y="1811281"/>
            <a:chExt cx="7749527" cy="465907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6639915-9A5E-BBDA-8BA5-1E334A566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430" y="4778573"/>
              <a:ext cx="2370890" cy="1691787"/>
            </a:xfrm>
            <a:prstGeom prst="round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13B7B37-689A-E2A8-EDE5-97F1F2531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04277" y="3789410"/>
              <a:ext cx="2370890" cy="1691787"/>
            </a:xfrm>
            <a:prstGeom prst="round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4DEF626-A89D-9CA6-ABB0-1BC5F11165A3}"/>
                </a:ext>
              </a:extLst>
            </p:cNvPr>
            <p:cNvGrpSpPr/>
            <p:nvPr/>
          </p:nvGrpSpPr>
          <p:grpSpPr>
            <a:xfrm>
              <a:off x="4088130" y="2920699"/>
              <a:ext cx="2289325" cy="1691787"/>
              <a:chOff x="6084924" y="1954354"/>
              <a:chExt cx="2289325" cy="1691787"/>
            </a:xfrm>
          </p:grpSpPr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3E3127A3-A273-6996-85DB-0DBD0AEFD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4924" y="1954354"/>
                <a:ext cx="2289325" cy="1691787"/>
              </a:xfrm>
              <a:prstGeom prst="round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0874056C-FD58-FCEF-0D1A-C5E0928EBC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9914" y="2033065"/>
                <a:ext cx="365398" cy="503658"/>
              </a:xfrm>
              <a:prstGeom prst="rect">
                <a:avLst/>
              </a:prstGeom>
            </p:spPr>
          </p:pic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4987358C-C341-C585-34AD-7A035A6FF595}"/>
                </a:ext>
              </a:extLst>
            </p:cNvPr>
            <p:cNvGrpSpPr/>
            <p:nvPr/>
          </p:nvGrpSpPr>
          <p:grpSpPr>
            <a:xfrm>
              <a:off x="5960631" y="1811281"/>
              <a:ext cx="2289326" cy="1691787"/>
              <a:chOff x="2670181" y="1381499"/>
              <a:chExt cx="2289326" cy="1691787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9BBB1D2E-F90C-4EBB-C856-DB8FCF0AC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0181" y="1381499"/>
                <a:ext cx="2289326" cy="1691787"/>
              </a:xfrm>
              <a:prstGeom prst="round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9A130D37-5668-49E4-113B-CC2CA77428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3200" y="1478281"/>
                <a:ext cx="409543" cy="5547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9142059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906-DFBF-DEEF-2852-1D1DBC883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CD1BC7-6DA1-0684-F7FC-8D57EA67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9" y="768240"/>
            <a:ext cx="7144722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حفر أهل القرية قناة نحو الواحة، فنجت من الجفاف وشكر الجميع "نجمة"–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DF46D29-B51C-ACF9-CA77-F6D2998C4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5C5AE-6C1D-BD16-81C8-5F78332806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48FD3-0827-E337-C5E8-B9CD4F31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8DF136-797E-0A63-3137-0F289BE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25A222-23B1-102D-4FCD-196B078BA6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62741C-361E-3CA9-67FF-5E229EAC90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E8757F0-F8DB-B9D8-5EEF-DB34D0B9170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E75CFE-278C-6331-DC29-0AA7F9E2FAB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A5787E-BC22-1D1A-9094-F901C2A8D6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399BCA-EF92-03A8-E32A-9A8B7D2168B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2BA39A-7DBE-D807-118A-A1A88A37913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A33672F-61B4-9125-602E-55C9D561C0BA}"/>
              </a:ext>
            </a:extLst>
          </p:cNvPr>
          <p:cNvSpPr/>
          <p:nvPr/>
        </p:nvSpPr>
        <p:spPr>
          <a:xfrm>
            <a:off x="1327121" y="4517140"/>
            <a:ext cx="296011" cy="288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D81D81C-25B1-5190-ACE4-7370081C3173}"/>
              </a:ext>
            </a:extLst>
          </p:cNvPr>
          <p:cNvGrpSpPr/>
          <p:nvPr/>
        </p:nvGrpSpPr>
        <p:grpSpPr>
          <a:xfrm>
            <a:off x="500430" y="1811281"/>
            <a:ext cx="7749527" cy="4659079"/>
            <a:chOff x="500430" y="1811281"/>
            <a:chExt cx="7749527" cy="465907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0F8F6F-01E4-CA2D-F689-DFDA2B7D4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430" y="4778573"/>
              <a:ext cx="2370890" cy="1691787"/>
            </a:xfrm>
            <a:prstGeom prst="round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A2E5C6B-381A-AB7D-ADFD-1DA29AE87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04277" y="3789410"/>
              <a:ext cx="2370890" cy="1691787"/>
            </a:xfrm>
            <a:prstGeom prst="round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D247884-BB4B-50A5-B544-C9BB7579D3EC}"/>
                </a:ext>
              </a:extLst>
            </p:cNvPr>
            <p:cNvGrpSpPr/>
            <p:nvPr/>
          </p:nvGrpSpPr>
          <p:grpSpPr>
            <a:xfrm>
              <a:off x="4088130" y="2920699"/>
              <a:ext cx="2289325" cy="1691787"/>
              <a:chOff x="6084924" y="1954354"/>
              <a:chExt cx="2289325" cy="1691787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507710C-B04D-E88C-B180-AE96A94DA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4924" y="1954354"/>
                <a:ext cx="2289325" cy="1691787"/>
              </a:xfrm>
              <a:prstGeom prst="round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9A1D522B-DB62-CE40-31B5-2829D33B9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9914" y="2033065"/>
                <a:ext cx="365398" cy="503658"/>
              </a:xfrm>
              <a:prstGeom prst="rect">
                <a:avLst/>
              </a:prstGeom>
            </p:spPr>
          </p:pic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9B9E4CF-EF63-48C9-2824-30E631348326}"/>
                </a:ext>
              </a:extLst>
            </p:cNvPr>
            <p:cNvGrpSpPr/>
            <p:nvPr/>
          </p:nvGrpSpPr>
          <p:grpSpPr>
            <a:xfrm>
              <a:off x="5960631" y="1811281"/>
              <a:ext cx="2289326" cy="1691787"/>
              <a:chOff x="2670181" y="1381499"/>
              <a:chExt cx="2289326" cy="1691787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E1833089-A70A-4C50-5AC5-13D9121E4F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70181" y="1381499"/>
                <a:ext cx="2289326" cy="1691787"/>
              </a:xfrm>
              <a:prstGeom prst="round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02E0BB2E-FE10-A91B-16D8-AD6001CCFF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3200" y="1478281"/>
                <a:ext cx="409543" cy="5547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340125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2" y="761271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12945"/>
            <a:ext cx="792001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CD21EA-9B6D-9A1D-7268-A06037518B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54FC33A-D84C-6365-870E-A30D95457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760CDB-93B9-ADEC-FAB1-48E0BEF687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74D5B72-8049-AAB2-9708-FE13C751B3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6F144E-DF6A-ABC5-5BED-860339065A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073265B-619F-EFE3-79E9-CB4996AF6C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D46361-22D1-C56A-22C7-24C9D5232F4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2586C9-0846-D1E8-07F7-A54F5717C51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71AAB1-653E-9F0A-01B7-D743F161F2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4512DE-DD80-8092-DAB4-8AB8641364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867793-896C-C106-9525-639895E7C6A7}"/>
              </a:ext>
            </a:extLst>
          </p:cNvPr>
          <p:cNvGrpSpPr/>
          <p:nvPr/>
        </p:nvGrpSpPr>
        <p:grpSpPr>
          <a:xfrm>
            <a:off x="422071" y="3587206"/>
            <a:ext cx="7838511" cy="1493347"/>
            <a:chOff x="706577" y="3119889"/>
            <a:chExt cx="7838511" cy="14933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9BBE4D4-C0B1-94A0-A8F8-A7305DAC8365}"/>
                </a:ext>
              </a:extLst>
            </p:cNvPr>
            <p:cNvSpPr/>
            <p:nvPr/>
          </p:nvSpPr>
          <p:spPr>
            <a:xfrm>
              <a:off x="1091381" y="3637312"/>
              <a:ext cx="7453707" cy="426649"/>
            </a:xfrm>
            <a:prstGeom prst="roundRect">
              <a:avLst>
                <a:gd name="adj" fmla="val 37408"/>
              </a:avLst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A7AA0680-CB50-6C0B-BB35-16EE389A9098}"/>
                </a:ext>
              </a:extLst>
            </p:cNvPr>
            <p:cNvSpPr/>
            <p:nvPr/>
          </p:nvSpPr>
          <p:spPr>
            <a:xfrm rot="16200000">
              <a:off x="633013" y="3569697"/>
              <a:ext cx="702541" cy="555414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669FE4-0E87-B51D-B47B-129C756F5342}"/>
                </a:ext>
              </a:extLst>
            </p:cNvPr>
            <p:cNvGrpSpPr/>
            <p:nvPr/>
          </p:nvGrpSpPr>
          <p:grpSpPr>
            <a:xfrm>
              <a:off x="7719854" y="3119889"/>
              <a:ext cx="265471" cy="761799"/>
              <a:chOff x="1767565" y="1569991"/>
              <a:chExt cx="265471" cy="761799"/>
            </a:xfrm>
          </p:grpSpPr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2A0E3582-6119-09A8-FDCE-D4E26901BED3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EDAA8006-76BD-A5C1-90B7-21FEF06C4DAC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24E7B3D-6CE3-222A-7DD3-16C5533BE6EF}"/>
                </a:ext>
              </a:extLst>
            </p:cNvPr>
            <p:cNvGrpSpPr/>
            <p:nvPr/>
          </p:nvGrpSpPr>
          <p:grpSpPr>
            <a:xfrm flipV="1">
              <a:off x="5953869" y="3821938"/>
              <a:ext cx="265471" cy="791298"/>
              <a:chOff x="1767565" y="1540492"/>
              <a:chExt cx="265471" cy="791298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4717EAB-9E9F-47ED-31C9-4D292A45FB4D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BDB37480-20E6-FA8F-0202-833671AECBBA}"/>
                  </a:ext>
                </a:extLst>
              </p:cNvPr>
              <p:cNvSpPr/>
              <p:nvPr/>
            </p:nvSpPr>
            <p:spPr>
              <a:xfrm rot="16200000">
                <a:off x="1600221" y="1794317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BCD79DA-E780-EE86-C41C-830A46DD5508}"/>
                </a:ext>
              </a:extLst>
            </p:cNvPr>
            <p:cNvGrpSpPr/>
            <p:nvPr/>
          </p:nvGrpSpPr>
          <p:grpSpPr>
            <a:xfrm>
              <a:off x="4020540" y="3127154"/>
              <a:ext cx="265471" cy="761799"/>
              <a:chOff x="1767565" y="1569991"/>
              <a:chExt cx="265471" cy="761799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36DF5D5C-20BF-53AF-1D76-D58D6F93359E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DBAFF97-6EE0-160A-8D23-55F82CE844D2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14E07A1-F978-0FBC-098B-707D09FD0E41}"/>
                </a:ext>
              </a:extLst>
            </p:cNvPr>
            <p:cNvGrpSpPr/>
            <p:nvPr/>
          </p:nvGrpSpPr>
          <p:grpSpPr>
            <a:xfrm flipV="1">
              <a:off x="2259243" y="3822426"/>
              <a:ext cx="265471" cy="761799"/>
              <a:chOff x="1767565" y="1569991"/>
              <a:chExt cx="265471" cy="76179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C2A82F9-8C03-B085-462C-FE9C7F4C887C}"/>
                  </a:ext>
                </a:extLst>
              </p:cNvPr>
              <p:cNvSpPr/>
              <p:nvPr/>
            </p:nvSpPr>
            <p:spPr>
              <a:xfrm>
                <a:off x="1767565" y="2073375"/>
                <a:ext cx="265471" cy="25841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01A7320B-29EA-38BE-EBCF-AE6DEF8226CD}"/>
                  </a:ext>
                </a:extLst>
              </p:cNvPr>
              <p:cNvSpPr/>
              <p:nvPr/>
            </p:nvSpPr>
            <p:spPr>
              <a:xfrm rot="16200000">
                <a:off x="1600221" y="1823816"/>
                <a:ext cx="600161" cy="92511"/>
              </a:xfrm>
              <a:prstGeom prst="roundRect">
                <a:avLst>
                  <a:gd name="adj" fmla="val 3740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pic>
        <p:nvPicPr>
          <p:cNvPr id="45" name="Image 44">
            <a:extLst>
              <a:ext uri="{FF2B5EF4-FFF2-40B4-BE49-F238E27FC236}">
                <a16:creationId xmlns:a16="http://schemas.microsoft.com/office/drawing/2014/main" id="{51590806-2C3D-76B9-FD1A-F8434011A8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4743" y="5050651"/>
            <a:ext cx="2009839" cy="1518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C10ABB03-D5F2-7178-DF25-E4D088A93F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7335" y="2093340"/>
            <a:ext cx="1914010" cy="1491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50F25DF0-74BB-633F-317B-37C1BC8DC7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7379" y="2122042"/>
            <a:ext cx="1995829" cy="15079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EEF1B5E-FABD-ECE9-4739-7826FC2D91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6746" y="5050651"/>
            <a:ext cx="2009839" cy="1518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31" y="774213"/>
            <a:ext cx="717059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استمعوا  للحوار الذي دار بين نجمة وأطفال القرية وهي تحذرهم من أخطار تهدد الواحة.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854102-B168-F954-0F47-574331EB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27CE5F-0B96-24A1-9B0F-2208C2CBC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8D03E-AC56-2BBA-CDC2-07FB6F7CCC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917E88-ACA5-E685-162C-EA272896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E58F5F-DC1A-9F22-0FB6-59355DD089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D21AA-8277-AB58-1FCD-8C6B97A82D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078FC-8CCC-EF17-B896-134278E52A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004BEE-269A-7F84-A84B-EE448E0F685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1AA99-96E6-5946-4CFB-67EFAB9D20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F85399-9AE8-4D21-8729-3797EA624A4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7BD07AB-B6E5-4904-D916-5A564B89A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9103" y="2284021"/>
            <a:ext cx="6271822" cy="346104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2709-B48C-33E2-E6D2-B8764C67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BF6FD-8A72-8170-F417-25BE945E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قالت النخلة نجمة: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إِيَّاكُمْ أَنْ تَقْطَعوا أَوْراقي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ٱلْخَضْراءَ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لِأَنَّها ظِلُّكُمُ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ٱلَّذي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تَسْتَريحونَ تَحْتَهُ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8B54937-A986-4DED-A101-ECFF4CB9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BE9C103-956F-8DCE-7B26-8FA3B0304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B97BF49-E439-64C9-EB55-E6179A7DD0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491FCB0-08C0-2914-2C50-8A6F6BF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BFFE88-6F61-6EA3-5A09-5E204EBF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52E4E94-77CF-CD5A-7182-A25AD051AD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531911-B081-BD4B-5192-012FAF70D8F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F25350-D9DD-6C0C-75EB-65430406BC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658D8C-F03D-3B58-03B5-92D2CE7909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5CB834-0435-7ED1-BFF7-6564678493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A0469-88DC-EEC9-769C-4163B71321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8CC5331-D73C-0350-D0AC-0FD285090144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6353DE-10BF-DF99-48C8-B7BC315890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3074" y="2334637"/>
            <a:ext cx="6277851" cy="341042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8519297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DDB4F-9E9F-B583-7699-5D9ED8BF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855F834-94C8-9C40-26DF-190B354CF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تساءل الطفل: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وَماذا أَيْضاً يا نَجْمَةُ؟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3159D56-FF5F-12A1-E8A9-D2233EC123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60F2ACD-CC4F-A902-8247-0268BC8DB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6C25DDB-17F3-8AC9-159D-F3E65666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20FC3FA-64D2-3358-F5AB-A290ADE197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0B2B805-4219-C703-025D-F1A6B49D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0C09BFF-A22E-AF49-498C-8ECDF1C4E13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128D29-DF06-EA7F-3362-9C2B4C51F54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9175E9-6E8D-7885-C243-6EC229FF821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134A91-2FB5-051F-1659-EB49D463592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DB27CB-A315-3306-D183-778F7094008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63C5A9D-ABB5-6A36-0DA6-30126FD44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A5B6D78F-339E-AA25-83B4-4DE67C8DE7B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AF3172-8176-0047-335A-976F295BF3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3074" y="2291351"/>
            <a:ext cx="6277851" cy="349699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6303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2C142-C3C1-57FB-B390-74BCD9440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DA43DB-B35C-FFFB-0D6B-FFFC4F0A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أجابت نجمة بحزن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إِيَّاكُمْ أَنْ تُلَوِّثوا ماءَ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ٱلْواحَةِ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، لِأَنَّهُ يَقْتُلُ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ٱلطُّيورَ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وَيُمْرِضُ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ٱلنّاسَ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!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74788E1-89EF-AEA2-69DD-4F60A234E8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7DB0D7A-5D9B-0214-2C0A-5E9186AB7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C36970-D71E-A3C7-839B-32498BE48E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0EDD19C-4058-BF0E-D806-DEBBCBC270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892983-58AF-C585-6DAF-1B40286FE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380250D-B940-45DE-46C8-07E15EA0413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BD9A03-BB5F-5453-3819-7F9299F56E3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81547E-03B0-8A5F-88A5-5728ED0FAC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29FED6-7461-E878-5CAA-DDA1074239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49747C-C400-C22A-E895-C580D6341F3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F46F756-2302-0795-379B-08C56226C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C35579B-54B2-4A38-67EA-B1A9EF66C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0515" y="2238415"/>
            <a:ext cx="6442969" cy="352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493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A6847-61DC-A8CC-52C9-C6A3D19D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CE3AFCAF-2E0D-BA79-F403-438AF9A3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35616"/>
            <a:ext cx="7185772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أجاب أهل القرية بصوت واحد: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نَعِدُكِ بِذَلِكَ يا حارِسَةَ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ٱلْواحَةِ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–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97CCA54-FA78-AB5A-E607-7AC5643D11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D34A699-6773-26D1-F17D-2FDF22FB4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2C57A2-B404-5C6F-08C9-99CCECFD86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ECA5F8-9C5C-3D60-DA17-984D8F5C12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C82D7C-2782-58EA-956D-8671F0DDDA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7DD39C7-4B92-A42E-FDD9-1DF28553FAF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2272FA-174E-8F58-B67C-172282832BC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CCCF12-A8A8-1A74-259B-5954287DA0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DF2666-1D00-6DD9-9C82-D3E9F95488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5130A33-3E87-81C9-B130-437DC698B8C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5B5301-CD7E-C1A4-7C63-FE5FCCB8E9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F0D91F1-3D4D-D832-1F31-D6EF052C4E3E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EE4AE4-A197-0D5E-26E3-240F388EDA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6562" y="2274954"/>
            <a:ext cx="6442969" cy="35297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7142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6CA6-6B36-BDAA-2D0A-68366C52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4AEB40A-5751-C2B8-B4F4-7A71E411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 كيف حذرت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النخلة"نجمة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" أهل القرية من أخطار تهدد الواحة؟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546616C-B2F4-F173-0A98-9FE0F5DFE9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0464502-ED8E-E1C8-B346-074A2D60A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B3AE4FF-FDC9-5A93-859A-4E9CBC03427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AEB3E80-3888-8710-9A3E-34C89F8921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536931-7F58-F525-CA74-EDB289E716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E278F87-9742-39F2-796F-D7DD8E9F3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346F23-8BB6-DDBE-1BB5-1BB8E6A7D1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84FE77-C272-DC02-49C1-BD7421FE323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88F8FF-0CA6-9054-49FE-7BE44D4A31B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A7BFAF-4CF1-96F9-4C1F-293F4C34D07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D852D7-E468-5619-D0DC-6A35774F8C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FE09250-D730-5EBF-6618-352EC126831A}"/>
              </a:ext>
            </a:extLst>
          </p:cNvPr>
          <p:cNvSpPr/>
          <p:nvPr/>
        </p:nvSpPr>
        <p:spPr>
          <a:xfrm>
            <a:off x="837797" y="4990337"/>
            <a:ext cx="1666251" cy="1007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C984A2-EB7F-5031-EE8C-4A952B224F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9103" y="2284021"/>
            <a:ext cx="6271822" cy="346104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8003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920EE-7FAD-72B2-9981-0ADC9791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06C9356-C9E3-5858-6D9B-B2F63965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قراءة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6767D02-2EBA-D1CC-55F8-A772C39D7C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9145AAF-939D-FE9D-79A1-0506BC7E844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5BD977B3-28EC-64F8-3C7B-1DED1F236EA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ـــــ إستراتيجية الفهم.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3F948C76-87AA-3765-CD70-48E650E1B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7705" y="1750373"/>
            <a:ext cx="582000" cy="58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81F65-A729-D4C5-2701-20EBE5687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402" y="2160724"/>
            <a:ext cx="659226" cy="8381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93550F-E905-9C49-0D55-4A26342091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816" y="101552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90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«النخلة الشجاعة».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0" r="-3630"/>
          <a:stretch>
            <a:fillRect/>
          </a:stretch>
        </p:blipFill>
        <p:spPr>
          <a:xfrm>
            <a:off x="1185889" y="1923939"/>
            <a:ext cx="6772223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1B04CB-92B2-E80F-1A6A-1AC1BC9479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FE530DF-B676-D6D1-CF7B-E91576D02B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8F3F8-6960-E73D-F074-DE248C520A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235E9-C715-F0C5-872B-BF67FE17F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86BECAA-45A9-1696-F479-BF9A5451DC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549049B-5365-9C29-7062-A1A8910561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AEAC-8A2C-F7DC-2559-A2FA7F8B88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29EDD8-20A3-674B-8A46-B85D72C362D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5810B0-ED49-FA0F-08DE-87BED088877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35964-9C10-B431-E458-D1CCDF6B14A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الأول.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339C81-1179-FD01-A95D-5BDB55E4D3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500DC5-7AAA-A060-BA10-0179936F19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914E01-AAD5-D0C4-6668-3F114A784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B04863-B1A8-CBF5-BA79-171DD9B17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1D55C7-2531-CC96-DDF7-F6C40D8E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5512189-837A-1681-B2EB-C4679E1DD8B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621FD-57CD-FC5A-9929-09D5CFC34B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5C0FE3-EB7B-22A0-8990-4B3180D2047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A644E2-6B1F-4A01-B419-4DDDC52869E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C4500D-02BC-F075-7CD4-52A502A0767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CD655A1-1C27-4E0D-5F61-FB8646507759}"/>
              </a:ext>
            </a:extLst>
          </p:cNvPr>
          <p:cNvGrpSpPr/>
          <p:nvPr/>
        </p:nvGrpSpPr>
        <p:grpSpPr>
          <a:xfrm>
            <a:off x="483611" y="1698479"/>
            <a:ext cx="8267990" cy="4721927"/>
            <a:chOff x="483611" y="1698479"/>
            <a:chExt cx="8267990" cy="47219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BF68F5-A85C-AE2E-B9A1-D95CE715E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3611" y="1698479"/>
              <a:ext cx="5179770" cy="472192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EFF9701-E9B3-B785-39EB-46F778862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0504" y="3301843"/>
              <a:ext cx="2921097" cy="2253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خذوا كراساتكم، تابعوا مع زميلكم.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يحرص الأستاذ على توجيه الفئة المتعثرة إلى قراءة الجملة الأولى من الفقرة.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440A55-6A91-33EC-A828-23A068EB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5E6C9F3-BADA-B873-6BE7-6AD74D3F24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D0F54E-ED82-45E2-4680-48F77CA22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60DB9C-8ED8-56E8-A190-69FC4B7CB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0690B2-6DA0-724A-C8B0-AEA813A6D2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B965C-E8FD-11C9-3D7F-E0588AADE9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1B066B-0794-6845-1545-19EB2646A8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D866A-346C-05F4-A39D-D8DD7B6D19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50272D-5282-7499-4A0A-3D06723080B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86A6E6-B746-11CF-6A98-A542C2CF1C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74A94CD-6441-BA0C-9232-4A857D7BB7FC}"/>
              </a:ext>
            </a:extLst>
          </p:cNvPr>
          <p:cNvGrpSpPr/>
          <p:nvPr/>
        </p:nvGrpSpPr>
        <p:grpSpPr>
          <a:xfrm>
            <a:off x="483611" y="1698479"/>
            <a:ext cx="8267990" cy="4721927"/>
            <a:chOff x="483611" y="1698479"/>
            <a:chExt cx="8267990" cy="472192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799FDDB-D2BE-D5DD-7490-DDF8ED46B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3611" y="1698479"/>
              <a:ext cx="5179770" cy="472192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A0D222-BB99-C2CA-6500-4E91F3142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0504" y="3301843"/>
              <a:ext cx="2921097" cy="2253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B566-B520-3057-5B30-4FFD1127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E6669533-B657-5FE0-251E-A1292D6E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المقطع الثاني.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27986D2-3162-E06F-F9DD-E567D50F7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48F37F-DC16-29BE-819F-7B6C4CBF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24EACD-E288-9156-71A6-347F0000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8B898B-FF9D-C98B-39C2-ABE99E2A99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631CB7B-428C-9592-4A2E-6C7995310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B147CC-CC8E-934B-A308-2C556D8FD7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C91A56-95D9-62F3-9B6A-1D7218CFCF1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666277-0B51-C780-6C9E-C095A0FC3A0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2EF49-4351-4B52-50E2-F9D5219FF7E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5254D-6AAF-1A8E-CC7C-55ECA13BB55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785C9-EDF4-1895-5A96-D8C508781FB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42A024-2ADE-5389-AFB8-588BC623F0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9720" y="2096930"/>
            <a:ext cx="6988146" cy="38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85428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4475-D21A-4CA4-4E34-A51197FA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82D3924-DF66-8738-CB07-E46E43DD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على كراساتكم، تابعوا مع زميلكم.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BEF904-4EB0-DC5C-611E-87F24447AC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B632689-63C0-E7C5-F8C2-826BD3D2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A94EC7-6F2A-C0CE-5A6A-5199AA1B4F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94E1B8-D066-A566-B92B-CDEDF349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5D6DF4-95E0-480D-1DE6-2A996A3F50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B6A011-6570-B3CD-49E5-ED00E9D173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67DD24-29D5-2DEB-931F-9EB7B2E9CF4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5954B3-AAEA-13F7-E6CF-85A0D4D153A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7FD45-1C2B-520F-47CE-0B7C1FBAE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C390A5-22F1-7538-8671-483B9D37114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BB0A5-944C-BB60-301E-D9855D61334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B6B8E6-BD7E-47D3-7405-C8A0857953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6406" y="1476213"/>
            <a:ext cx="3514774" cy="50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2121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B75-0B08-4A59-0441-4CA683A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E1E5A5D-6BE4-A945-FA52-96159D03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ستتدربون الآن على الإجابة عن أسئلة الفهم. من يقرأ الفقرة؟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736A19-B4B8-5FB4-9C83-F5504BAB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247B0E-4814-8645-53DC-6663CC3C7B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47BC98E-C3FA-4014-0B7F-889B16B165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300C26-7768-A7E7-0588-57269940F2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E59A853-B53B-D141-2DAF-A3A9D307E4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CC7318-6022-6FCF-2195-2617365C45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35C8D-6DA8-FC6C-31F2-1C3632DF3E5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82D6EA-FAC0-B3B3-DA58-978F4B5D01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CEA23-CFA3-3225-3D4F-988AE81D0C3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EDC723-B77D-6EE1-B843-5D6263B1672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9592662-248D-B196-58B9-6E6D180004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BDC845-B367-1CC3-52C0-475CCF54B4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870" y="2807383"/>
            <a:ext cx="7862259" cy="193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0144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827A6-2A57-35EA-E42B-7332DD617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833F7FD-05D3-D9B5-1E46-9C011DAC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الجواب.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4C9E48-B206-92DF-0F7D-F6DF50689D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A78679-3EA5-1231-0AE8-C62F5E55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8729D4-5A38-4CED-D87E-59854776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B96633-5BF5-22DE-225B-6B63DF96AE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50AE00-2311-D850-4358-B672A2F6CC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46EEFC-2A94-7074-605D-96281057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B3431A3-CA94-C65D-D73A-9BF6D6E3E09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4BE76-38B7-3C84-2DA8-8F0B59B9EF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8BE47A-3567-5D1D-DEC6-0E1FD33C0F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7E715-4020-A3DB-6DA8-E416B3791F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268241-C60B-78CB-6ED8-8A2F88EB32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64993F4-A3DC-F3BE-34B6-360B4FEC88D6}"/>
              </a:ext>
            </a:extLst>
          </p:cNvPr>
          <p:cNvSpPr/>
          <p:nvPr/>
        </p:nvSpPr>
        <p:spPr>
          <a:xfrm>
            <a:off x="657774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DC786-043D-B974-F984-BB5A57613E01}"/>
              </a:ext>
            </a:extLst>
          </p:cNvPr>
          <p:cNvSpPr txBox="1"/>
          <p:nvPr/>
        </p:nvSpPr>
        <p:spPr>
          <a:xfrm>
            <a:off x="2791793" y="1481722"/>
            <a:ext cx="18720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rtl="1"/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B9CA8985-7BBE-836F-C96E-7471634F2B91}"/>
              </a:ext>
            </a:extLst>
          </p:cNvPr>
          <p:cNvSpPr/>
          <p:nvPr/>
        </p:nvSpPr>
        <p:spPr>
          <a:xfrm>
            <a:off x="743113" y="4509894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حَدَثَ في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لْواحَةِ في ذَلِكَ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لْيَوْمِ؟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C77BF4-B191-C3DC-C2DC-57CB2FCFB8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663" y="2019725"/>
            <a:ext cx="7862259" cy="253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9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0825-E768-01AA-81C0-EAAD7C3A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8A7F30E-5CB6-904D-D0DB-C685EEBA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756000"/>
            <a:ext cx="716647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47163A-4829-8FD3-E9CF-9E9EBC839F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3967B6D-C3AC-5355-EC98-8E4DDC1229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DA7D5BC-3AD4-95BB-AE3B-5F9BF2B3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8F6D5-106E-257A-53EB-BBC7834AB0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7EF68D-7D50-3FCF-0FD9-B90643ECE1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1D88C3E-DB21-CC88-AC49-B5FBAA1C7FB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84B110-0DED-0EEB-81A6-B891D932A6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99482-8CDA-2F84-204F-604053A5505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C31025-01FB-0933-F901-A6C0A28A0BE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F44DDF-4272-FDF6-7E17-A07382DC9C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3E20134-494D-0E70-3111-348A24A767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4F70D923-BB97-E416-5BAC-0475E215B5C8}"/>
              </a:ext>
            </a:extLst>
          </p:cNvPr>
          <p:cNvSpPr/>
          <p:nvPr/>
        </p:nvSpPr>
        <p:spPr>
          <a:xfrm>
            <a:off x="3958154" y="5297421"/>
            <a:ext cx="459093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هَبَّتْ عَلى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لْواحَةِ رِياحٌ قَوِيَّةٌ. 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82A114-89DD-AA00-CFD6-CAA9B0D3CB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1914804"/>
            <a:ext cx="7862259" cy="2536901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D20DB13-7208-8224-96D4-617BA384D22D}"/>
              </a:ext>
            </a:extLst>
          </p:cNvPr>
          <p:cNvCxnSpPr>
            <a:cxnSpLocks/>
          </p:cNvCxnSpPr>
          <p:nvPr/>
        </p:nvCxnSpPr>
        <p:spPr>
          <a:xfrm>
            <a:off x="3372708" y="2786525"/>
            <a:ext cx="286599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1F76D4B4-2C2B-44D9-C993-E3880386B164}"/>
              </a:ext>
            </a:extLst>
          </p:cNvPr>
          <p:cNvSpPr/>
          <p:nvPr/>
        </p:nvSpPr>
        <p:spPr>
          <a:xfrm>
            <a:off x="697121" y="4143729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حَدَثَ في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لْواحَةِ في ذَلِكَ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لْيَوْمِ؟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29745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3BF8-7AE0-D528-3F0B-C0E38B26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BB374-A290-FF71-80CB-4760F37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عودوا للفقرة واستنتجوا الجواب.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DA28A8-9112-5BAD-1BB1-6AAD9FD98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E63EF9-3B70-CA90-83E0-369FD83166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FDEA22-8A08-957C-B313-9F1201C96D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51A103-457E-3195-4D0C-5A7C9D27DF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CE1B6D-57D0-E495-C1FF-CB23F5FCAC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EA0928-6ADD-F163-4E91-19CECFE1E3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D3BEFDA-EF0F-2185-FE0B-5EA799D8D2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7138DA-557A-7EB7-AF5B-792649F3F1A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BE0ED0-1A3B-A6B5-14A9-DCFAACF832C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BA22E-87A5-9B45-93A2-6D6C57100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7CE4435-89D5-1224-F18D-A26124FB56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6A133C06-6DC0-15A1-FEE8-004F2E9B52DA}"/>
              </a:ext>
            </a:extLst>
          </p:cNvPr>
          <p:cNvSpPr/>
          <p:nvPr/>
        </p:nvSpPr>
        <p:spPr>
          <a:xfrm>
            <a:off x="488" y="4271797"/>
            <a:ext cx="850033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أَخْبَرَتِ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لرِّياحُ نَجْمَةً؟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9D5708-725C-D76B-A16C-BF3CF2ABC4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21" y="1924782"/>
            <a:ext cx="7862259" cy="2536901"/>
          </a:xfrm>
          <a:prstGeom prst="rect">
            <a:avLst/>
          </a:prstGeo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BA9203B7-55D5-36AF-C262-A814CC3AC3E8}"/>
              </a:ext>
            </a:extLst>
          </p:cNvPr>
          <p:cNvSpPr/>
          <p:nvPr/>
        </p:nvSpPr>
        <p:spPr>
          <a:xfrm>
            <a:off x="757707" y="532248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44669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8228-2DF4-0318-AB09-F640C5F9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2AE202C-6E6E-E7DE-FF2A-529B21B3B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91" y="1961989"/>
            <a:ext cx="7862259" cy="253690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A6DD25F-A002-208C-8D17-F4B18560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4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يصوغ الجواب؟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5263CC-EB29-56BA-7993-2F6B5289B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CBC473-2A9B-1C84-B9FB-DB7812C1BB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D2D809-9FA2-D700-3B22-49E893905B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10ED05-AABB-D193-CC0C-17746EF1C5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603BC4-79CA-3CF0-C931-24594B7630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45C983-482D-DFD3-1549-A3E30AF588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5B150E-B03A-559F-D1BB-8AC98C682E2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92D7D4-400B-2BA9-E840-44ED32403F7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45862E-DD72-E182-4B83-26C0003D027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3E514B-46CA-62A1-0A8D-7354710C059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7DEE06-70C5-ED2E-D5A9-9AC93709B31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53F842DE-3DF4-68EE-73FB-A92E766220B5}"/>
              </a:ext>
            </a:extLst>
          </p:cNvPr>
          <p:cNvSpPr/>
          <p:nvPr/>
        </p:nvSpPr>
        <p:spPr>
          <a:xfrm>
            <a:off x="697120" y="5239758"/>
            <a:ext cx="780369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أَخْبَرَتْها أَنَّ جَفافاً شَديداً سَيَضْرِبُ 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لْواحَةَ. 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DDA544E-0E9C-39F7-2F8D-7A20EF1B2397}"/>
              </a:ext>
            </a:extLst>
          </p:cNvPr>
          <p:cNvCxnSpPr>
            <a:cxnSpLocks/>
          </p:cNvCxnSpPr>
          <p:nvPr/>
        </p:nvCxnSpPr>
        <p:spPr>
          <a:xfrm>
            <a:off x="2939640" y="3568404"/>
            <a:ext cx="262202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243E55EF-0F1C-A5CB-3E3E-BF96ACE78ADD}"/>
              </a:ext>
            </a:extLst>
          </p:cNvPr>
          <p:cNvSpPr/>
          <p:nvPr/>
        </p:nvSpPr>
        <p:spPr>
          <a:xfrm>
            <a:off x="488" y="4271797"/>
            <a:ext cx="8500332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أَخْبَرَتِ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لرِّياحُ نَجْمَةً؟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212118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66DEB-A10D-B109-A0F8-6B30B25E8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FF68A4-9AEE-5C9D-28B2-D32A5F914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السؤال؟ عودوا للفقرة وابحثوا عن الجواب.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BD945B-AFE8-82E1-4CB6-307755069D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E5385E-5CC1-631F-F8DB-5B4F7DB2FD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32C0B2D-E4AE-5F99-957D-E2B41E5096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325BE6-BB39-6A15-00E6-6B2C14BA26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F117B7-BA65-813F-C3DC-8D2362E5A4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9C2F93-81D7-4945-0ED1-72A6713819C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E08D0E-C564-26A1-E8B4-320C5413C1B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BD89C6-47DD-625C-6F18-53B1481635B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A04CC2-2B30-5895-E440-945B38739C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DDFA9B-7D74-2059-23B5-4C0B23E63AF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C2EB59A-2EE4-9A2B-73A0-4CAF17D0DC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8640C717-3A4C-832B-91E2-04FAD7319EA7}"/>
              </a:ext>
            </a:extLst>
          </p:cNvPr>
          <p:cNvSpPr/>
          <p:nvPr/>
        </p:nvSpPr>
        <p:spPr>
          <a:xfrm>
            <a:off x="743113" y="4509894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كانَتِ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لْأَخْبارُ مُقْلِقَةً؟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083E9C50-8412-4E53-B3A5-81AB22ED3506}"/>
              </a:ext>
            </a:extLst>
          </p:cNvPr>
          <p:cNvSpPr/>
          <p:nvPr/>
        </p:nvSpPr>
        <p:spPr>
          <a:xfrm>
            <a:off x="792236" y="5433639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</a:t>
            </a:r>
            <a:endParaRPr lang="ar-MA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40C76C-29D0-2B9D-FB21-40B94510CE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191" y="1961989"/>
            <a:ext cx="7862259" cy="253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3527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0F7C-FAFA-3A5A-1E8C-B88DDDCE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DEC1F1-E5A9-41AF-9610-F64E9024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07" y="772934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يصوغ الجواب؟ انقلوا الجواب على كراساتكم. </a:t>
            </a:r>
            <a:endParaRPr lang="fr-US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32A5DE-1ADE-5066-80F1-68A81834D7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D3C54D-26C3-7F89-99A5-7889F0B435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92C302-5D45-BAE8-48C5-8E60D311F2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F33CF93-0291-924D-5DF5-C553AF5616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643FBA2-758D-C042-7B55-4C1A958501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7A7C758-5B1F-D15E-130A-8C6092FA7E2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B6AB61-ACC3-5626-743A-D44A1297E9D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3D4F77-D45C-C269-FA00-8AF1BF32702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6E82C9-7B3B-0304-467B-62AB11B8323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110306-73AA-097A-24C3-6488595951F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E0EA659-808C-7F03-5212-FB43591AB9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C1E880F7-6CDE-0F9D-3A45-0AAD5E3AED64}"/>
              </a:ext>
            </a:extLst>
          </p:cNvPr>
          <p:cNvSpPr/>
          <p:nvPr/>
        </p:nvSpPr>
        <p:spPr>
          <a:xfrm>
            <a:off x="792236" y="5227921"/>
            <a:ext cx="7743113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كانَتِ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لْأَخْبارُ مُقْلِقَةً 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لِأَنَّها تُهَدِّدُ حَياةَ أَهْلِ 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لْقَرْيَةِ.</a:t>
            </a:r>
            <a:endParaRPr lang="ar-MA" sz="4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CED94A44-CEC9-C324-8E9F-55C3DD066787}"/>
              </a:ext>
            </a:extLst>
          </p:cNvPr>
          <p:cNvSpPr/>
          <p:nvPr/>
        </p:nvSpPr>
        <p:spPr>
          <a:xfrm>
            <a:off x="697121" y="4238099"/>
            <a:ext cx="7995758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f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كانَتِ </a:t>
            </a:r>
            <a:r>
              <a:rPr lang="ar-S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لْأَخْبارُ مُقْلِقَةً؟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3D8DD3-0A23-07C1-4DE2-F4FFFF976A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191" y="1961989"/>
            <a:ext cx="7862259" cy="2536901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92D4EC2-D2F3-B8B1-FBEA-00DAD038B215}"/>
              </a:ext>
            </a:extLst>
          </p:cNvPr>
          <p:cNvCxnSpPr>
            <a:cxnSpLocks/>
          </p:cNvCxnSpPr>
          <p:nvPr/>
        </p:nvCxnSpPr>
        <p:spPr>
          <a:xfrm>
            <a:off x="1100997" y="3651664"/>
            <a:ext cx="95342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61320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إملاء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298713" y="2690694"/>
            <a:ext cx="552328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للأسماء الموصولة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5482" y="105295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0888923D-B462-B9E3-53DE-A0E109605E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065" y="1738254"/>
            <a:ext cx="471151" cy="54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B4F2-C5AE-8E17-82B0-F06C0147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DF0DDE-4423-2C4F-CD0B-BBAD156B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34859-343F-1278-5A86-5EEC96E94A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B47D91-5F90-96FC-DAE3-C92E5DC652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50A5B8-A37C-B10B-D29A-53851F923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1D97F7-4DDF-725D-CE60-3C8476B08A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E1376DB-3887-80BA-C9F0-B32FFCC6DD3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F0223-5032-A533-170A-268B0F7542E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152FD2-32D4-55D5-1F3F-33CF06F1B6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FF76ED-E048-F3F2-6BA8-0597631F2E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D9ABD6-674D-5C3D-ABCD-74DFB737293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0E28CE9-1E38-418A-DE52-4ACB3912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يعبر عن المشاهد باستعمال: الذين – التي – الذي؟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2401DBF-13F8-59B6-3406-859DAD9582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68A40CFA-8645-7EC0-8CCD-DDBFD7930BB4}"/>
              </a:ext>
            </a:extLst>
          </p:cNvPr>
          <p:cNvSpPr/>
          <p:nvPr/>
        </p:nvSpPr>
        <p:spPr>
          <a:xfrm>
            <a:off x="893420" y="2152091"/>
            <a:ext cx="56006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اَلنَّخْلَةُ .......... أَنْقَذَتِ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ٱلْواحَةَ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شُجاعَةٌ.</a:t>
            </a: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F2877164-63E3-8179-877D-6C1E7D907A2E}"/>
              </a:ext>
            </a:extLst>
          </p:cNvPr>
          <p:cNvSpPr/>
          <p:nvPr/>
        </p:nvSpPr>
        <p:spPr>
          <a:xfrm>
            <a:off x="830158" y="3601789"/>
            <a:ext cx="570724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اَلْمُزارِعُ .......... قادَ أَهْلَ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ٱلقَرْيَةِ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حَكيمٌ.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EBC95EF4-6F42-8791-B7CE-F913A57E837C}"/>
              </a:ext>
            </a:extLst>
          </p:cNvPr>
          <p:cNvSpPr/>
          <p:nvPr/>
        </p:nvSpPr>
        <p:spPr>
          <a:xfrm>
            <a:off x="893420" y="5314411"/>
            <a:ext cx="570723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اَلطُّيورُ .......... بَحَثَتْ عَنِ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ذَكِيَّةٌ.</a:t>
            </a:r>
          </a:p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         </a:t>
            </a:r>
            <a:endParaRPr lang="a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398A05-82AE-A7F1-862A-F3301BBC48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2404" y="2184982"/>
            <a:ext cx="1319184" cy="1244018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897482-E2B5-892B-3940-3EC1B98147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2098" y="3576502"/>
            <a:ext cx="1319184" cy="1263581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C825B2-2FF9-4EEF-62BF-9189E61287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5951" y="4997033"/>
            <a:ext cx="1309490" cy="1315219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771910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3AEDA-6EC8-AA5E-0302-ACB78E75A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A74C664-76CD-03E1-AC7B-FAC0344419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4D265C-6BF4-87DB-EE6A-7C38CB60F7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0540FE-BE41-8609-4F66-DAC2DB1515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A45B68-5526-F0EB-4695-62B4A9D75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E67CF5-48A7-E70D-304C-4FD6F3CBFF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2FA4F80-160B-3213-523E-5355E312E7C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22CD14-0405-42C7-5D2F-773B2358774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2B9CF1-38BF-E0D2-B63A-D4FB1D63AC3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580ABE-38F9-E667-5224-40771C1ECC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16C072-0A7C-BDA3-695B-92A8440BA1F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9BA2B45-80BF-DF4E-C9DF-307B075F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7A224A9-DA10-2F8C-866A-1FB4FBB285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2F7EF865-B4F1-F368-102B-13BEEE96A61E}"/>
              </a:ext>
            </a:extLst>
          </p:cNvPr>
          <p:cNvSpPr/>
          <p:nvPr/>
        </p:nvSpPr>
        <p:spPr>
          <a:xfrm>
            <a:off x="460801" y="1753139"/>
            <a:ext cx="560069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اَلنَّخْلَةُ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ٱلَّـتي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أَنْقَذَتِ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ٱلْواحَةَ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شُجاعَةٌ.</a:t>
            </a: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BBC313C6-BA8E-E8C2-ECF3-A17F66355CD4}"/>
              </a:ext>
            </a:extLst>
          </p:cNvPr>
          <p:cNvSpPr/>
          <p:nvPr/>
        </p:nvSpPr>
        <p:spPr>
          <a:xfrm>
            <a:off x="407526" y="3228124"/>
            <a:ext cx="5707240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اَلْمُزارِعُ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ٱلَّـذي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قادَ أَهْلَ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ٱلقَرْيَةِ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حَكيمٌ.</a:t>
            </a:r>
          </a:p>
        </p:txBody>
      </p:sp>
      <p:sp>
        <p:nvSpPr>
          <p:cNvPr id="26" name="Google Shape;1671;p201">
            <a:extLst>
              <a:ext uri="{FF2B5EF4-FFF2-40B4-BE49-F238E27FC236}">
                <a16:creationId xmlns:a16="http://schemas.microsoft.com/office/drawing/2014/main" id="{84A77612-BA2E-505D-D142-0605690FE977}"/>
              </a:ext>
            </a:extLst>
          </p:cNvPr>
          <p:cNvSpPr/>
          <p:nvPr/>
        </p:nvSpPr>
        <p:spPr>
          <a:xfrm>
            <a:off x="519088" y="4703109"/>
            <a:ext cx="5707239" cy="1276909"/>
          </a:xfrm>
          <a:prstGeom prst="rect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اَلطُّيورُ </a:t>
            </a:r>
            <a:r>
              <a:rPr lang="ar-MA" altLang="fr-FR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ٱلَّـتي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بَحَثَتْ عَنِ </a:t>
            </a:r>
            <a:r>
              <a:rPr lang="ar-MA" alt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MA" alt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ذَكِيَّةٌ.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680DFC2-C9D1-39C9-317C-4240D3CEEE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9479" y="1827156"/>
            <a:ext cx="1319184" cy="1244018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8791656-A32F-6072-DADC-5D8B809064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9479" y="3228124"/>
            <a:ext cx="1319184" cy="1263581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D85BCEF-62BF-ED43-28C1-13D4ACC40B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3332" y="4648655"/>
            <a:ext cx="1309490" cy="1315219"/>
          </a:xfrm>
          <a:prstGeom prst="flowChartConnector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123428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143 ستكملون الجمل بما يناسب.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9BB4D3-AA4F-12E1-C918-CBA7BC4CF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AD1400-3B9D-1151-165E-995E4845A3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78CEEE-ACAD-E688-99AF-FA1F494E09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8B8DA-B80D-5673-29E4-0814ED155B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F2BCB6-BAED-A03D-6725-59292CD21E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9D5189-6A77-F546-E6FB-CE27C5125D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CB702D-DAA3-56F6-A851-77544928A4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DEEA1C-1394-436E-0E32-8AD99AD2FF9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04D5F7-A14E-D157-520C-DF77E82B505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0FB409-6C2C-228B-7940-309CFBEB4C3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2A1287-1BF4-F389-A9ED-BBE14AEFD70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30B4C1A-47DD-B1DB-715A-E4C73597EA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057963"/>
            <a:ext cx="7887316" cy="342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BE1B22-1CF1-6671-735C-A0A262CD27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78BF63-335D-B9AA-EE36-58C4BCBC85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BC0EDA-7A32-0B71-268A-4EDB508BE0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9450EDE-CC44-F4A5-F6F0-67DF7E254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B561E9-3C6B-3009-07AF-23765D49A0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31DAC9C-CE14-53BD-5BA3-0C10D45B093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A8B58F-1BE8-68DE-9ADE-E88EACE3269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479B54-D73A-5FF2-3A9D-F2E257BCC34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920381-789F-5F77-53C5-BE8C4C3FE88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3B02D3-E70D-30AC-17B8-90D93E750CF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6068A7D-0F6E-D64C-6E97-8F07FC4B71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2057963"/>
            <a:ext cx="7887316" cy="3421005"/>
          </a:xfrm>
          <a:prstGeom prst="rect">
            <a:avLst/>
          </a:prstGeom>
        </p:spPr>
      </p:pic>
      <p:pic>
        <p:nvPicPr>
          <p:cNvPr id="2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40EA19B-87BD-425F-2953-5ECCC3662F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3"/>
            <a:ext cx="792001" cy="792000"/>
          </a:xfrm>
        </p:spPr>
      </p:pic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70FFBDC5-E8AF-2F50-16EA-4028F5F5BD90}"/>
              </a:ext>
            </a:extLst>
          </p:cNvPr>
          <p:cNvSpPr/>
          <p:nvPr/>
        </p:nvSpPr>
        <p:spPr>
          <a:xfrm>
            <a:off x="4663793" y="3414733"/>
            <a:ext cx="1435872" cy="612001"/>
          </a:xfrm>
          <a:prstGeom prst="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ٱلَّـتي</a:t>
            </a:r>
            <a:endParaRPr lang="ar-MA" altLang="fr-FR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B1D20FBF-C2CC-5EEA-99D7-109599E04ECF}"/>
              </a:ext>
            </a:extLst>
          </p:cNvPr>
          <p:cNvSpPr/>
          <p:nvPr/>
        </p:nvSpPr>
        <p:spPr>
          <a:xfrm>
            <a:off x="1681316" y="3414733"/>
            <a:ext cx="1692653" cy="612001"/>
          </a:xfrm>
          <a:prstGeom prst="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ٱلَّـذي</a:t>
            </a:r>
            <a:endParaRPr lang="ar-MA" altLang="fr-FR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1671;p201">
            <a:extLst>
              <a:ext uri="{FF2B5EF4-FFF2-40B4-BE49-F238E27FC236}">
                <a16:creationId xmlns:a16="http://schemas.microsoft.com/office/drawing/2014/main" id="{7849D233-4ECD-6816-7133-E8C7254963F6}"/>
              </a:ext>
            </a:extLst>
          </p:cNvPr>
          <p:cNvSpPr/>
          <p:nvPr/>
        </p:nvSpPr>
        <p:spPr>
          <a:xfrm>
            <a:off x="5535685" y="4608484"/>
            <a:ext cx="1435872" cy="612001"/>
          </a:xfrm>
          <a:prstGeom prst="rect">
            <a:avLst/>
          </a:prstGeom>
          <a:solidFill>
            <a:schemeClr val="bg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  <a:buSzPts val="3600"/>
            </a:pPr>
            <a:r>
              <a:rPr lang="ar-MA" altLang="fr-FR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ٱلَّـذينَ</a:t>
            </a:r>
            <a:endParaRPr lang="ar-MA" altLang="fr-FR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19305</TotalTime>
  <Words>1597</Words>
  <Application>Microsoft Office PowerPoint</Application>
  <PresentationFormat>Affichage à l'écran (4:3)</PresentationFormat>
  <Paragraphs>409</Paragraphs>
  <Slides>61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61</vt:i4>
      </vt:variant>
    </vt:vector>
  </HeadingPairs>
  <TitlesOfParts>
    <vt:vector size="87" baseType="lpstr">
      <vt:lpstr>Dosis Medium</vt:lpstr>
      <vt:lpstr>Arial</vt:lpstr>
      <vt:lpstr>Abadi</vt:lpstr>
      <vt:lpstr>Wingdings</vt:lpstr>
      <vt:lpstr>Calibri</vt:lpstr>
      <vt:lpstr>Microsoft Himalaya</vt:lpstr>
      <vt:lpstr>Dosis</vt:lpstr>
      <vt:lpstr>Calibri Light</vt:lpstr>
      <vt:lpstr>Modern Love</vt:lpstr>
      <vt:lpstr>Dosis SemiBold</vt:lpstr>
      <vt:lpstr>Microsoft Uighur</vt:lpstr>
      <vt:lpstr>Noto Sans Symbols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3_Thème Office</vt:lpstr>
      <vt:lpstr>1_03- استماع وتحدث</vt:lpstr>
      <vt:lpstr>2_05- قراءة/كتابة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خذوا الواجب المنزلي. سأمر لأراقب إنجازاتكم </vt:lpstr>
      <vt:lpstr>صححوا</vt:lpstr>
      <vt:lpstr>سنبدأ تحدي الطلاقة. سأسحب أسماء 5 تلاميذ  من العلبة لقراءة فقرة بدقة واسترسال.</vt:lpstr>
      <vt:lpstr>انتبهوا جيدا كيف سأقرأ النصَّ.  لاحظوا كيف سأقرأ الحروف الملونة في آخر كل جملة. </vt:lpstr>
      <vt:lpstr>أمامكم  دقيقة واحدة ؛ اقرؤوا الفقرة قراءة صامتة.</vt:lpstr>
      <vt:lpstr>يقرأ التلميذ الأول. ويسجل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 ـــ صححوا.</vt:lpstr>
      <vt:lpstr>انظروا إلى الكلمة جيدا. </vt:lpstr>
      <vt:lpstr>اكتبوا؛ ينطق الأستاذ الكلمة.</vt:lpstr>
      <vt:lpstr>ارفعوا الألواح ــــ صححوا.</vt:lpstr>
      <vt:lpstr> استماع وتحدث</vt:lpstr>
      <vt:lpstr> سنعيد الاستماع لحكاية "النخلة الشجاعة" وسأطرح عليكم أسئلة حول الأحداث. انتبهوا. </vt:lpstr>
      <vt:lpstr> عرض شريط الحكاية. </vt:lpstr>
      <vt:lpstr>ماذا حدث في البداية؟ في البداية، كانت "نجمة" تعيش في واحة تفهم لغة الرياح وتحدث الطيور. </vt:lpstr>
      <vt:lpstr>ماذا حدث بعد ذلك؟ ذات يوم أخبرت الرياح نجمة أن جفافا شديدا يهدد الواحة. رددوا</vt:lpstr>
      <vt:lpstr> ماذا فعلت نجمة بعد ذلك؟ طلبت من الطيور البحث عن ماء جديد.  </vt:lpstr>
      <vt:lpstr> اكتشفت الطيور نبعا قريبا، فقاد المزارع أهل القرية نحوه متتبعا اتجاه التمرات- رددوا. </vt:lpstr>
      <vt:lpstr>ماذا حدث في النهاية؟ ماذا فعل أهل القرية؟ </vt:lpstr>
      <vt:lpstr>حفر أهل القرية قناة نحو الواحة، فنجت من الجفاف وشكر الجميع "نجمة"– رددوا.</vt:lpstr>
      <vt:lpstr>الآن، من يسرد أحداث الحكاية من البداية إلى النهاية؟</vt:lpstr>
      <vt:lpstr> والآن استمعوا  للحوار الذي دار بين نجمة وأطفال القرية وهي تحذرهم من أخطار تهدد الواحة.</vt:lpstr>
      <vt:lpstr>قالت النخلة نجمة: إِيَّاكُمْ أَنْ تَقْطَعوا أَوْراقي ٱلْخَضْراءَ، لِأَنَّها ظِلُّكُمُ ٱلَّذي تَسْتَريحونَ تَحْتَهُ!– رددوا.</vt:lpstr>
      <vt:lpstr>تساءل الطفل: وَماذا أَيْضاً يا نَجْمَةُ؟ – رددوا.</vt:lpstr>
      <vt:lpstr>أجابت نجمة بحزن: إِيَّاكُمْ أَنْ تُلَوِّثوا ماءَ ٱلْواحَةِ، لِأَنَّهُ يَقْتُلُ ٱلطُّيورَ وَيُمْرِضُ ٱلنّاسَ!  – رددوا.</vt:lpstr>
      <vt:lpstr>أجاب أهل القرية بصوت واحد: نَعِدُكِ بِذَلِكَ يا حارِسَةَ ٱلْواحَةِ– رددوا.</vt:lpstr>
      <vt:lpstr>لنتذكر الحوار. كيف حذرت النخلة"نجمة" أهل القرية من أخطار تهدد الواحة؟ </vt:lpstr>
      <vt:lpstr>قراءة</vt:lpstr>
      <vt:lpstr>نمر الآن للتدرب على قراءة نص «النخلة الشجاعة».</vt:lpstr>
      <vt:lpstr>تابعوا معي، سأقرأ المقطع الأول. </vt:lpstr>
      <vt:lpstr>من يقرأ؟ خذوا كراساتكم، تابعوا مع زميلكم. يحرص الأستاذ على توجيه الفئة المتعثرة إلى قراءة الجملة الأولى من الفقرة.</vt:lpstr>
      <vt:lpstr>تابعوا معي، سأقرأ المقطع الثاني. </vt:lpstr>
      <vt:lpstr>من يقرأ؟ على كراساتكم، تابعوا مع زميلكم.</vt:lpstr>
      <vt:lpstr> ستتدربون الآن على الإجابة عن أسئلة الفهم. من يقرأ الفقرة؟</vt:lpstr>
      <vt:lpstr> من يقرأ السؤال؟ عودوا للفقرة وابحثوا الجواب.</vt:lpstr>
      <vt:lpstr>من يصوغ الجواب؟</vt:lpstr>
      <vt:lpstr>من يقرأ السؤال؟ عودوا للفقرة واستنتجوا الجواب.</vt:lpstr>
      <vt:lpstr>من يصوغ الجواب؟ </vt:lpstr>
      <vt:lpstr> من يقرأ السؤال؟ عودوا للفقرة وابحثوا عن الجواب.</vt:lpstr>
      <vt:lpstr> من يصوغ الجواب؟ انقلوا الجواب على كراساتكم. </vt:lpstr>
      <vt:lpstr>إملاء</vt:lpstr>
      <vt:lpstr> من يعبر عن المشاهد باستعمال: الذين – التي – الذي؟</vt:lpstr>
      <vt:lpstr> من يقرأ؟</vt:lpstr>
      <vt:lpstr>الآن؛ خذوا كراساتكم ص 143 ستكملون الجمل بما يناسب.</vt:lpstr>
      <vt:lpstr>صححوا.</vt:lpstr>
      <vt:lpstr>اختتام الحصة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 HAMDOUNI</dc:creator>
  <cp:lastModifiedBy>EL HAMDOUNI BTIHAJ</cp:lastModifiedBy>
  <cp:revision>240</cp:revision>
  <dcterms:created xsi:type="dcterms:W3CDTF">2023-09-20T21:35:22Z</dcterms:created>
  <dcterms:modified xsi:type="dcterms:W3CDTF">2026-05-17T15:04:15Z</dcterms:modified>
</cp:coreProperties>
</file>