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8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9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slideLayouts/slideLayout172.xml" ContentType="application/vnd.openxmlformats-officedocument.presentationml.slideLayout+xml"/>
  <Override PartName="/ppt/theme/theme11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2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</p:sldMasterIdLst>
  <p:notesMasterIdLst>
    <p:notesMasterId r:id="rId91"/>
  </p:notesMasterIdLst>
  <p:sldIdLst>
    <p:sldId id="2147482745" r:id="rId14"/>
    <p:sldId id="2147482518" r:id="rId15"/>
    <p:sldId id="257" r:id="rId16"/>
    <p:sldId id="2147482692" r:id="rId17"/>
    <p:sldId id="2147482501" r:id="rId18"/>
    <p:sldId id="261" r:id="rId19"/>
    <p:sldId id="263" r:id="rId20"/>
    <p:sldId id="2147482691" r:id="rId21"/>
    <p:sldId id="2147482504" r:id="rId22"/>
    <p:sldId id="264" r:id="rId23"/>
    <p:sldId id="2147482525" r:id="rId24"/>
    <p:sldId id="267" r:id="rId25"/>
    <p:sldId id="268" r:id="rId26"/>
    <p:sldId id="269" r:id="rId27"/>
    <p:sldId id="270" r:id="rId28"/>
    <p:sldId id="272" r:id="rId29"/>
    <p:sldId id="273" r:id="rId30"/>
    <p:sldId id="274" r:id="rId31"/>
    <p:sldId id="276" r:id="rId32"/>
    <p:sldId id="2147482708" r:id="rId33"/>
    <p:sldId id="282" r:id="rId34"/>
    <p:sldId id="2147482495" r:id="rId35"/>
    <p:sldId id="2147482496" r:id="rId36"/>
    <p:sldId id="2147482752" r:id="rId37"/>
    <p:sldId id="2147482483" r:id="rId38"/>
    <p:sldId id="2134806565" r:id="rId39"/>
    <p:sldId id="2147482480" r:id="rId40"/>
    <p:sldId id="2134806561" r:id="rId41"/>
    <p:sldId id="2147482479" r:id="rId42"/>
    <p:sldId id="2134806560" r:id="rId43"/>
    <p:sldId id="2147482488" r:id="rId44"/>
    <p:sldId id="2134806424" r:id="rId45"/>
    <p:sldId id="2147482724" r:id="rId46"/>
    <p:sldId id="2147482528" r:id="rId47"/>
    <p:sldId id="2147482511" r:id="rId48"/>
    <p:sldId id="2147482491" r:id="rId49"/>
    <p:sldId id="2147482735" r:id="rId50"/>
    <p:sldId id="2147482729" r:id="rId51"/>
    <p:sldId id="2147482705" r:id="rId52"/>
    <p:sldId id="303" r:id="rId53"/>
    <p:sldId id="305" r:id="rId54"/>
    <p:sldId id="2147482718" r:id="rId55"/>
    <p:sldId id="310" r:id="rId56"/>
    <p:sldId id="2147482520" r:id="rId57"/>
    <p:sldId id="311" r:id="rId58"/>
    <p:sldId id="315" r:id="rId59"/>
    <p:sldId id="2147482746" r:id="rId60"/>
    <p:sldId id="314" r:id="rId61"/>
    <p:sldId id="316" r:id="rId62"/>
    <p:sldId id="2147482702" r:id="rId63"/>
    <p:sldId id="2147482749" r:id="rId64"/>
    <p:sldId id="331" r:id="rId65"/>
    <p:sldId id="325" r:id="rId66"/>
    <p:sldId id="2147482738" r:id="rId67"/>
    <p:sldId id="2147482737" r:id="rId68"/>
    <p:sldId id="2147482751" r:id="rId69"/>
    <p:sldId id="2147482736" r:id="rId70"/>
    <p:sldId id="2147482739" r:id="rId71"/>
    <p:sldId id="2147482740" r:id="rId72"/>
    <p:sldId id="2147482741" r:id="rId73"/>
    <p:sldId id="2147482742" r:id="rId74"/>
    <p:sldId id="2147482743" r:id="rId75"/>
    <p:sldId id="332" r:id="rId76"/>
    <p:sldId id="327" r:id="rId77"/>
    <p:sldId id="328" r:id="rId78"/>
    <p:sldId id="329" r:id="rId79"/>
    <p:sldId id="330" r:id="rId80"/>
    <p:sldId id="2147482750" r:id="rId81"/>
    <p:sldId id="333" r:id="rId82"/>
    <p:sldId id="2147482747" r:id="rId83"/>
    <p:sldId id="2147482694" r:id="rId84"/>
    <p:sldId id="342" r:id="rId85"/>
    <p:sldId id="337" r:id="rId86"/>
    <p:sldId id="2147482499" r:id="rId87"/>
    <p:sldId id="339" r:id="rId88"/>
    <p:sldId id="2147482510" r:id="rId89"/>
    <p:sldId id="2147482522" r:id="rId90"/>
  </p:sldIdLst>
  <p:sldSz cx="9144000" cy="6858000" type="screen4x3"/>
  <p:notesSz cx="6858000" cy="9144000"/>
  <p:embeddedFontLst>
    <p:embeddedFont>
      <p:font typeface="Abadi" panose="020B0604020104020204" pitchFamily="34" charset="0"/>
      <p:regular r:id="rId92"/>
      <p:bold r:id="rId93"/>
      <p:italic r:id="rId94"/>
      <p:boldItalic r:id="rId95"/>
    </p:embeddedFon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  <p:bold r:id="rId100"/>
    </p:embeddedFont>
    <p:embeddedFont>
      <p:font typeface="Dosis SemiBold" pitchFamily="2" charset="0"/>
      <p:regular r:id="rId101"/>
      <p:bold r:id="rId102"/>
    </p:embeddedFont>
    <p:embeddedFont>
      <p:font typeface="Helvetica" panose="020B0604020202020204" pitchFamily="34" charset="0"/>
      <p:regular r:id="rId103"/>
      <p:bold r:id="rId104"/>
      <p:italic r:id="rId105"/>
      <p:boldItalic r:id="rId106"/>
    </p:embeddedFont>
    <p:embeddedFont>
      <p:font typeface="Microsoft Uighur" panose="02000000000000000000" pitchFamily="2" charset="-78"/>
      <p:regular r:id="rId107"/>
      <p:bold r:id="rId108"/>
    </p:embeddedFont>
    <p:embeddedFont>
      <p:font typeface="Noto Sans Symbols" panose="020B0604020202020204" charset="0"/>
      <p:regular r:id="rId109"/>
      <p:bold r:id="rId1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A3"/>
    <a:srgbClr val="2DC7D3"/>
    <a:srgbClr val="FEECCE"/>
    <a:srgbClr val="424D7B"/>
    <a:srgbClr val="000000"/>
    <a:srgbClr val="E5E5E5"/>
    <a:srgbClr val="DDF1EC"/>
    <a:srgbClr val="D6E9EA"/>
    <a:srgbClr val="00ACA4"/>
    <a:srgbClr val="414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9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68" y="56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38" Type="http://schemas.openxmlformats.org/officeDocument/2006/relationships/presProps" Target="presProps.xml"/><Relationship Id="rId16" Type="http://schemas.openxmlformats.org/officeDocument/2006/relationships/slide" Target="slides/slide3.xml"/><Relationship Id="rId107" Type="http://schemas.openxmlformats.org/officeDocument/2006/relationships/font" Target="fonts/font16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7.xml"/><Relationship Id="rId95" Type="http://schemas.openxmlformats.org/officeDocument/2006/relationships/font" Target="fonts/font4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39" Type="http://schemas.openxmlformats.org/officeDocument/2006/relationships/viewProps" Target="viewProps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font" Target="fonts/font12.fntdata"/><Relationship Id="rId108" Type="http://schemas.openxmlformats.org/officeDocument/2006/relationships/font" Target="fonts/font17.fntdata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18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6.fntdata"/><Relationship Id="rId104" Type="http://schemas.openxmlformats.org/officeDocument/2006/relationships/font" Target="fonts/font13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font" Target="fonts/font19.fntdata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9.fntdata"/><Relationship Id="rId105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137" Type="http://customschemas.google.com/relationships/presentationmetadata" Target="meta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21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35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1073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B17B7E43-2EB2-EFEB-3339-2786CA74A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7A926D0-9554-BF53-C427-68345AD87C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A5CA62D4-9AD6-48E1-C888-B7C8534BE7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5265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3F68CB6F-4AC8-B2E1-029F-BF3052F5A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5BA2D94-D391-5114-A6C1-A0764EA320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8EEED5CA-273D-0B24-2BDC-553DD88C7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98776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4CFA6780-D2D1-1E92-5915-D1045EAC0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F3096404-1E95-9A4C-9A4C-6583C5C7B9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93572839-289D-DA13-F60C-EC60BC3525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832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6B874705-963E-1BB3-4DE7-C1DCA4CA6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077205B8-8CC2-598C-7349-C9013D676F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BCAB2367-A363-31C4-7758-1A5DDB6FE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65370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17EAD2D-3FF1-C028-0A19-D9ACF193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E1ECC76C-F5EE-8EA2-A150-BD68624AA3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C7F7997A-A614-AC9B-C880-EBAD43C78B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44339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007DBA2-1C14-9334-ED44-5F4BC31A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1DEB3BB1-A357-93B0-2AE8-8E34C6EE25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4E87416D-E19E-4F0F-97BA-46FF7FA9FD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04380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B969BA71-1EF5-97C3-93B6-7DB806C9D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DFD1B681-C545-7FDB-A3FA-7FC237B96E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F72B702B-DD97-1130-8B41-B9597D76D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5777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C35F3F4-4230-C123-F840-4BAF58445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F531899B-33D9-37DC-6F1D-4DA0130575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CFDABF6C-AFBF-53DF-0A97-A2A37DDCD3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33074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FA911DCE-A1BD-274A-848D-55335B836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03CB911-2476-AE74-49A1-0BD37EF895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F04939D9-F128-DD67-6BD2-1BA5DC2BD9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53913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>
          <a:extLst>
            <a:ext uri="{FF2B5EF4-FFF2-40B4-BE49-F238E27FC236}">
              <a16:creationId xmlns:a16="http://schemas.microsoft.com/office/drawing/2014/main" id="{B3117AA0-B540-23B1-A4EC-D1F9C333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>
            <a:extLst>
              <a:ext uri="{FF2B5EF4-FFF2-40B4-BE49-F238E27FC236}">
                <a16:creationId xmlns:a16="http://schemas.microsoft.com/office/drawing/2014/main" id="{5CE9AAC0-653A-780F-13D8-B2A24A3D4D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>
            <a:extLst>
              <a:ext uri="{FF2B5EF4-FFF2-40B4-BE49-F238E27FC236}">
                <a16:creationId xmlns:a16="http://schemas.microsoft.com/office/drawing/2014/main" id="{6AECE88A-51AA-8C05-6A9C-EA5985BBAA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90104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image" Target="../media/image2.jpg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26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5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39.xml"/><Relationship Id="rId29" Type="http://schemas.openxmlformats.org/officeDocument/2006/relationships/image" Target="../media/image11.jp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23" Type="http://schemas.openxmlformats.org/officeDocument/2006/relationships/slideLayout" Target="../slideLayouts/slideLayout142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slideLayout" Target="../slideLayouts/slideLayout141.xml"/><Relationship Id="rId27" Type="http://schemas.openxmlformats.org/officeDocument/2006/relationships/slideLayout" Target="../slideLayouts/slideLayout14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image" Target="../media/image2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1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195.xml"/><Relationship Id="rId21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slideLayout" Target="../slideLayouts/slideLayout209.xml"/><Relationship Id="rId25" Type="http://schemas.openxmlformats.org/officeDocument/2006/relationships/image" Target="../media/image11.jpg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20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23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02.xml"/><Relationship Id="rId19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2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10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44.png"/><Relationship Id="rId12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gif"/><Relationship Id="rId11" Type="http://schemas.openxmlformats.org/officeDocument/2006/relationships/image" Target="../media/image37.png"/><Relationship Id="rId5" Type="http://schemas.openxmlformats.org/officeDocument/2006/relationships/image" Target="../media/image43.pn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45.png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gi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6.png"/><Relationship Id="rId4" Type="http://schemas.openxmlformats.org/officeDocument/2006/relationships/image" Target="../media/image3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72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3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92.xml"/><Relationship Id="rId5" Type="http://schemas.openxmlformats.org/officeDocument/2006/relationships/image" Target="../media/image56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57.png"/><Relationship Id="rId4" Type="http://schemas.openxmlformats.org/officeDocument/2006/relationships/image" Target="../media/image34.png"/><Relationship Id="rId9" Type="http://schemas.openxmlformats.org/officeDocument/2006/relationships/image" Target="../media/image22.gi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36.png"/><Relationship Id="rId12" Type="http://schemas.openxmlformats.org/officeDocument/2006/relationships/image" Target="../media/image5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36.png"/><Relationship Id="rId12" Type="http://schemas.openxmlformats.org/officeDocument/2006/relationships/image" Target="../media/image5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5.xml"/><Relationship Id="rId4" Type="http://schemas.openxmlformats.org/officeDocument/2006/relationships/image" Target="../media/image3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png"/><Relationship Id="rId11" Type="http://schemas.openxmlformats.org/officeDocument/2006/relationships/image" Target="../media/image51.png"/><Relationship Id="rId5" Type="http://schemas.openxmlformats.org/officeDocument/2006/relationships/image" Target="../media/image36.png"/><Relationship Id="rId10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gif"/><Relationship Id="rId4" Type="http://schemas.openxmlformats.org/officeDocument/2006/relationships/image" Target="../media/image66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DBCB9E-F021-8CE0-175A-0C436C759496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F5BE6C-D7A8-ABA6-C5FB-C529B3874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910" b="3357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8A31520-3DFF-5EF5-3D06-E0367E36E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80318" y="4883850"/>
              <a:ext cx="2214853" cy="627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8670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 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«أنا الشجرة»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نَضِجَتْ – اَلنُّفاياتُ –واحَةٌ – عاصِفَةٌ –سَعَفُ </a:t>
            </a:r>
            <a:r>
              <a:rPr lang="ar-MA" sz="1600" b="1" dirty="0" err="1">
                <a:cs typeface="Microsoft Uighur" panose="02000000000000000000" pitchFamily="2" charset="-78"/>
              </a:rPr>
              <a:t>ٱلنَّخيلِ</a:t>
            </a:r>
            <a:r>
              <a:rPr lang="ar-MA" sz="1600" b="1" dirty="0">
                <a:cs typeface="Microsoft Uighur" panose="02000000000000000000" pitchFamily="2" charset="-78"/>
              </a:rPr>
              <a:t>– اَلسِّلالُ</a:t>
            </a:r>
            <a:endParaRPr lang="fr-MA" sz="1600" b="1" dirty="0"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</a:pP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(النخلة الشجاعة):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178491" y="4102846"/>
            <a:ext cx="14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كلمات وفقرات بدقة واسترسال + القراءة المشتركة.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33E171BD-1623-CE1C-39D6-287610977A3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32503" y="2679067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071396" y="2690694"/>
            <a:ext cx="47506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«أنا الشجرة»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5A5227-90A2-1995-FDDB-7403402CCD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Design sans titre (2)">
            <a:hlinkClick r:id="" action="ppaction://media"/>
            <a:extLst>
              <a:ext uri="{FF2B5EF4-FFF2-40B4-BE49-F238E27FC236}">
                <a16:creationId xmlns:a16="http://schemas.microsoft.com/office/drawing/2014/main" id="{FF9FB106-7195-1645-39AC-A060E7894D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1233" y="1976923"/>
            <a:ext cx="7167984" cy="403199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3902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 النشيد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6337" y="756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5E0AC1-7E0F-F563-6D89-36AE871DCB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6981" y="1719506"/>
            <a:ext cx="6403535" cy="443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5225441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لشَّمْسُ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346207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لْغَيْمَ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ةَ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لشَّمْسُ</a:t>
            </a:r>
            <a:endParaRPr lang="fr-MA" sz="8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5" y="3586509"/>
            <a:ext cx="261921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اَلشَّمْسُ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644190"/>
            <a:ext cx="5040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</a:t>
            </a:r>
            <a:r>
              <a:rPr lang="ar-MA" sz="9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9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لْغَيْمَ</a:t>
            </a:r>
            <a:r>
              <a:rPr lang="ar-MA" sz="9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ةَ</a:t>
            </a:r>
            <a:endParaRPr lang="fr-MA"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الكلمتين.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3594259"/>
            <a:ext cx="268408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ٱلْغَيْمَةَ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39520" y="2718909"/>
            <a:ext cx="6785755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نَضِجَتْ – اَلنُّفاياتُ –واحَةٌ – عاصِفَةٌ –سَعَفُ </a:t>
            </a:r>
            <a:r>
              <a:rPr lang="ar-MA" sz="3200" b="1" dirty="0" err="1">
                <a:cs typeface="Microsoft Uighur" panose="02000000000000000000" pitchFamily="2" charset="-78"/>
              </a:rPr>
              <a:t>ٱلنَّخيلِ</a:t>
            </a:r>
            <a:r>
              <a:rPr lang="ar-MA" sz="3200" b="1" dirty="0">
                <a:cs typeface="Microsoft Uighur" panose="02000000000000000000" pitchFamily="2" charset="-78"/>
              </a:rPr>
              <a:t>– اَلسِّلالُ</a:t>
            </a:r>
            <a:endParaRPr lang="f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</a:pPr>
            <a:endParaRPr lang="fr-MA" sz="32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896093" y="176072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E36A287-3A4E-2B6C-F1FF-52F79D13F836}"/>
              </a:ext>
            </a:extLst>
          </p:cNvPr>
          <p:cNvGrpSpPr/>
          <p:nvPr/>
        </p:nvGrpSpPr>
        <p:grpSpPr>
          <a:xfrm>
            <a:off x="935365" y="1920227"/>
            <a:ext cx="7273269" cy="4284434"/>
            <a:chOff x="823125" y="1903331"/>
            <a:chExt cx="7273269" cy="428443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C38F647-734D-61F0-6250-C300EDDB0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10587" y="1960533"/>
              <a:ext cx="2267253" cy="191652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BE9672C-4486-1560-9CF5-91402E9D6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90439" y="1903331"/>
              <a:ext cx="2305955" cy="1996611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7D3AA66-418D-A7F1-2CF6-646D4A5BA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49595" y="1960533"/>
              <a:ext cx="2214118" cy="1939409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C361629-8B62-1631-F747-0760DFD21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51180" y="4231199"/>
              <a:ext cx="2184472" cy="1916522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24EA104-A27C-9987-A663-0CAFEC1E2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37153" y="4191154"/>
              <a:ext cx="2214119" cy="1996611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0CD68B3A-CA91-9C2E-0614-18FE165FE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3125" y="4255501"/>
              <a:ext cx="2214120" cy="186791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6578060" y="5513556"/>
            <a:ext cx="208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أولى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هي النفايات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ددوا النفايات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5A505E3-E69C-AB17-6FFA-6669C7613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B61B3CA-8E69-ECD9-50AD-0577DD1B1F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E96AECF-B016-8C1A-516A-2357D47DA2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4E918E7-8CF4-6FE7-0492-F5378236B5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E9EE3528-9BA0-6A94-B78F-E0ACE34D6A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F0D96F7-DB17-7D5D-3DFC-3815B99B43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FA5D72E-817B-C8F5-2BC6-00C1E3324A1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2D1521E-6A3B-72F8-BA2D-B454380D65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CBBE9CC2-27A2-E4E2-FDBE-507DB8E274C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B349295-C978-6466-8C6A-6AEDCB3298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613029-7DDA-0D3D-E079-91E995CCFF3F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اَلنّفاياتُ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3F52974-5CC5-EAFA-ED38-E55E5B80AB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013" y="2507243"/>
            <a:ext cx="2975281" cy="291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7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تَعيشُ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ٱلْحَيَواناتُ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في أَماكِنَ مُخْتَلِفَةٍ مِنَ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ٱلطَّبيعَةِ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كَيْفَ يَجِبُ أَنْ نُحافِظَ عَلَيْها؟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01FB7F34-B1BD-B588-CC52-C11F9733708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9FB9E2DD-EA68-6ACF-E2F9-BE2BD4BD5D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96BE5DB7-D0C6-ACEE-7EF5-D6BFA0CE96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CAD7956-D9CD-D9CC-F3E2-670F4B8DB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DE79BE49-E93C-7585-9DA4-DA90541164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6375E2A0-F0A3-181F-A6BD-0A15F5325A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DF12AC3-B9A6-51C3-0DE0-4092EA966A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DBDF20D9-21D7-9A4A-554B-97D3BD51D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C5F1E433-0AC3-417D-C917-1C9D5FA48F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E41456C8-4809-883F-C019-1B8572858B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280648-0E56-DE2A-550E-5594E72A17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4359" y="2118623"/>
            <a:ext cx="2975281" cy="291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DD0E2-AB10-3B89-719C-D868F441F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5473A-040F-4FA4-EF0C-92E4DE5B5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يَجِبُ أَلاّ نَرْمِيَ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ٱلنّفاياتِ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في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ٱلطَّبيعَةِ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7BC4D8-10B6-93DF-61D0-6C94E75DD9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EA00A79-EFB0-61BA-03FF-D8D464C9AB2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EAA91DE-C7B0-4F15-3059-CB5967F693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3D284B38-2BE1-0C38-F3C3-81E360FBE2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1FF6513-9197-9AF1-EF74-C81CDDB31B1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7E57EC89-C2CB-CB3C-A654-D299CA28CD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2692826B-A705-3E86-F85A-E72A18FCD82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75763E5F-B464-05D8-824A-E4315FBEBDA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003F9EA-8696-C72E-EDF1-A36590ED0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953669E-BB2E-430D-4965-5897C8706FD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18D562C3-6459-B0CB-9AF0-B4BBAF1601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8AB6AA-6485-6372-1858-7A9B58AA758E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b="1" dirty="0"/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تَرْمي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ٱلنّفاياتِ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5725A1-7002-8EED-EEDA-508AC88D7C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4359" y="2118623"/>
            <a:ext cx="2975281" cy="291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8467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سَعَفُ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ٱلنَّخيلِ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سَعَفُ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ٱلنَّخيلِ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سَعَفُ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ٱلنَّخيلِ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0CD8A7-B263-DE5B-FFF2-AF5A8528A7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97" y="2535235"/>
            <a:ext cx="2519643" cy="26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0250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تُسمَّى أوراق النخيل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ٱلسَّعَف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8CDBD6-C57B-39E8-658C-01480FB7A524}"/>
              </a:ext>
            </a:extLst>
          </p:cNvPr>
          <p:cNvSpPr txBox="1"/>
          <p:nvPr/>
        </p:nvSpPr>
        <p:spPr>
          <a:xfrm>
            <a:off x="2173072" y="5205335"/>
            <a:ext cx="5204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أَجْمَلَ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سَعَفَ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ٱلنَّخيل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A772DF8-ABE1-D73A-5B7B-F7D335729C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4981" y="2329495"/>
            <a:ext cx="2519643" cy="26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504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اَلسِّلالُ - رددوا اَلسِّلال.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531591" y="3352599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اَلسِّلالُ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CBE15D-B347-2DA5-A71C-D4B83BDCF1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1436" y="2470739"/>
            <a:ext cx="2856224" cy="291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صنع الجد؟ ماذا استعمل؟</a:t>
            </a:r>
            <a:r>
              <a:rPr lang="ar-SA" sz="2400" dirty="0">
                <a:solidFill>
                  <a:srgbClr val="424D7B"/>
                </a:solidFill>
                <a:ea typeface="Calibri" panose="020F0502020204030204" pitchFamily="34" charset="0"/>
              </a:rPr>
              <a:t>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صَنَعَ جَدّي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سِلالاً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جَميلَةً مِنْ سَعَفِ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ٱلنَّخيلِ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7F3386-B9FD-FCC5-5D1E-6B08901B5BCD}"/>
              </a:ext>
            </a:extLst>
          </p:cNvPr>
          <p:cNvSpPr txBox="1"/>
          <p:nvPr/>
        </p:nvSpPr>
        <p:spPr>
          <a:xfrm>
            <a:off x="1261550" y="5271003"/>
            <a:ext cx="6747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صَنَعَ جَدّي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سِلالاً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جَميلَةً مِنْ سَعَفِ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ٱلنَّخيلِ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467E166-7BD9-7C75-36FD-1468EF32E0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2036399"/>
            <a:ext cx="2856224" cy="291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525726" y="3399165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واحَةٌ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واحة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واحة. من سبق له أن زار واحة للنخيل؟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79C23C-0540-8C38-91AE-2A400E1FE8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4034" y="2621371"/>
            <a:ext cx="2680845" cy="280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يُسَمّى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ٱلْمَكانُ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واحَةً، كيف هي؟ اَلْواحَةُ مُخْضَرَّةٌ. رددوا اِخَضَرَّتْ واحَةُ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ٱلنَّخيلِ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1" y="54816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buClrTx/>
              <a:defRPr/>
            </a:pPr>
            <a:r>
              <a:rPr lang="ar-SA" b="1" dirty="0"/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اِخْضَرَّتْ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واحَةُ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ٱلنَّخيلِ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DECA80-4F3F-FA5B-F918-BC724F30D2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2164171"/>
            <a:ext cx="2680845" cy="280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هذه الثمار، كيف هي؟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785497" y="3390699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نَضِجَتْ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7DC352-CF0F-C5B4-24F7-8AC9E809E9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535" y="2533440"/>
            <a:ext cx="2684696" cy="277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الثمار ناضجة. نضجت الثمار في البستان. رددوا 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C5297A-8D8F-94F0-51B3-F2A3273F9772}"/>
              </a:ext>
            </a:extLst>
          </p:cNvPr>
          <p:cNvSpPr txBox="1"/>
          <p:nvPr/>
        </p:nvSpPr>
        <p:spPr>
          <a:xfrm>
            <a:off x="679979" y="5373644"/>
            <a:ext cx="7784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نَضِجَت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ٱلثِّمارُ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بُسْتانِ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E77A6D-844F-A8ED-929D-928ECF83A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2239468"/>
            <a:ext cx="2684696" cy="277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هَبَّتْ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عاصِفَةٌ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رَمْلِيَّةٌ في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ٱلصَّحْراءِ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فَـتَطايَرَ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لْغُبارُ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الكلمة الجديدة هي – عاصِفَةٌ-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510008" y="3191732"/>
            <a:ext cx="333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عاصِفَةٌ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591A45-CEF7-8636-F05A-87FAAF9A3A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106" y="2495042"/>
            <a:ext cx="2881073" cy="268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هَبَّتْ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عاصِفَةٌ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رَمْلِيَّةٌ في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ٱلصَّحْراءِ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-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1247292" y="5492809"/>
            <a:ext cx="684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هَبَّتْ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عاصِفَةٌ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رَمْلِيَّةٌ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ٱلصَّحْراءِ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8E008D5-4D33-9AAD-8668-BA792FDDB6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1463" y="2390670"/>
            <a:ext cx="2881073" cy="268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102A7AF-0BF7-93AD-C803-A595EEAE49D4}"/>
              </a:ext>
            </a:extLst>
          </p:cNvPr>
          <p:cNvGrpSpPr/>
          <p:nvPr/>
        </p:nvGrpSpPr>
        <p:grpSpPr>
          <a:xfrm>
            <a:off x="935365" y="1920227"/>
            <a:ext cx="7273269" cy="4284434"/>
            <a:chOff x="823125" y="1903331"/>
            <a:chExt cx="7273269" cy="428443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4C7C06E-81E4-2AA4-17A1-2E297C5DF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10587" y="1960533"/>
              <a:ext cx="2267253" cy="191652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A89D046-CE57-03E9-CF9E-394A31ED4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90439" y="1903331"/>
              <a:ext cx="2305955" cy="1996611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8CC5C8A-F4F6-3F06-4429-E78568C8F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49595" y="1960533"/>
              <a:ext cx="2214118" cy="193940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3A72F27-AF21-BD9A-9C7F-469BEB2B2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51180" y="4231199"/>
              <a:ext cx="2184472" cy="1916522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B9897A4-E1AC-82A5-7278-9303DD1A8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37153" y="4191154"/>
              <a:ext cx="2214119" cy="1996611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D051860-B4D2-2192-34B2-6343D34D4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3125" y="4255501"/>
              <a:ext cx="2214120" cy="18679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0324437-7101-3977-E3F3-1D660ADC9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20" y="2181300"/>
            <a:ext cx="7327194" cy="3915734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 أين يوجد الأطفال؟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ED57ED-653B-579E-7537-AA8CD6A53341}"/>
              </a:ext>
            </a:extLst>
          </p:cNvPr>
          <p:cNvSpPr txBox="1"/>
          <p:nvPr/>
        </p:nvSpPr>
        <p:spPr>
          <a:xfrm>
            <a:off x="5063566" y="2319762"/>
            <a:ext cx="165876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واحَةٌ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1DA2A-6F3C-FF49-F33D-720167007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2BA9047-D5EA-FB3B-E415-1972410C9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20" y="2181300"/>
            <a:ext cx="7327194" cy="3915734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CB753E2-53D7-D46E-7266-8A244345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08E769C-BC07-46A9-B166-61F82E8C055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يزين أشجار الواحة؟ من يركبها في جملة أخرى؟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7C6EB2-F896-72CA-FE36-9D9C51E97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AB9F671-2C86-ABB3-D25A-0C8D07CBFD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34356D8-F80A-81C9-DFC8-C006C3A984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38EB42B3-0E3D-6696-81C1-0A49E764A9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B93652C-2D3A-7E5A-294D-742FAF7C92F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0C3BFCB-74C7-34FF-F408-A6DEBF5E339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330EBC92-231A-46DB-76A9-36270FD1817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85B3205C-E225-1B62-C0E7-8DC101E52EA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19CBA8F5-3715-050C-8C8C-731E61F48A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D70CCDD3-00C3-A7BB-F4C6-F46B4DC69DB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3A0415C6-49C5-9D4E-7867-1224E1F037A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A55BA2-C4B9-81C7-26B0-09452AB4C3E2}"/>
              </a:ext>
            </a:extLst>
          </p:cNvPr>
          <p:cNvSpPr txBox="1"/>
          <p:nvPr/>
        </p:nvSpPr>
        <p:spPr>
          <a:xfrm>
            <a:off x="4654017" y="2252700"/>
            <a:ext cx="2123808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سَعَفُ 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لنَّخيلِ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6451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BF9D0-4CC3-CFD1-EF3A-8FDE2E25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B06509-64D6-EA97-BA29-4559F0CF7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20" y="2181300"/>
            <a:ext cx="7327194" cy="3915734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679DE03-B96A-8B4D-C448-D2855F39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078127D-BC33-FFBD-3D96-59950A0CD0A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كيف هي الثمار ؟ أين وضعت؟ من يركبها في جملة أخرى؟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0D717-EF3F-D1FB-A051-0AE9794EF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81D27EB4-4904-4DF2-E6E4-9506F45BCB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6092D2BD-94ED-3CE9-6004-9B4A96215E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CCCF0999-D3B9-A55F-A78D-4CA9D32D46E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9EACF443-71DC-38A9-2041-8DF72ED1EF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853436AE-B401-0B91-F1AC-0B6EF9EFF2C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96BF922A-920B-4CC7-4248-12F6D8CF84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B9EAE334-C4AB-6B8E-235E-2F478CAA643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F563334-B1D7-7168-F1A3-38647B727A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1F563FE7-9EDB-06A7-6C61-10AFD8C0CA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19B0736-8603-FAB8-87A6-E1BE45CB241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8A633A9-AB38-8B74-6150-E794F3E20D57}"/>
              </a:ext>
            </a:extLst>
          </p:cNvPr>
          <p:cNvSpPr txBox="1"/>
          <p:nvPr/>
        </p:nvSpPr>
        <p:spPr>
          <a:xfrm>
            <a:off x="2524534" y="5172165"/>
            <a:ext cx="165876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سِلالٌ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BDAB80-C387-3D81-BBEA-B2B9C477998A}"/>
              </a:ext>
            </a:extLst>
          </p:cNvPr>
          <p:cNvSpPr txBox="1"/>
          <p:nvPr/>
        </p:nvSpPr>
        <p:spPr>
          <a:xfrm>
            <a:off x="2586654" y="2247510"/>
            <a:ext cx="165876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ناضِجَةٌ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8781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(النخلة الشجاعة):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النخلة الشجاعة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53D550-0BE8-91A8-CD4F-6CC7DD658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6040" y="1790409"/>
            <a:ext cx="6598740" cy="41711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ED5469-CB96-97C6-1B51-BF4F23A596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3164" y="1704227"/>
            <a:ext cx="6652556" cy="461818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 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410AAF-054D-7E4F-0FC1-7416209E16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3164" y="1704227"/>
            <a:ext cx="6652556" cy="461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F6CAA2-6435-0820-AE5B-071859F2F8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3164" y="1704227"/>
            <a:ext cx="6652556" cy="461818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النخلة الشجاعة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WhatsApp Video 2026-05-13 at 20.19.04">
            <a:hlinkClick r:id="" action="ppaction://media"/>
            <a:extLst>
              <a:ext uri="{FF2B5EF4-FFF2-40B4-BE49-F238E27FC236}">
                <a16:creationId xmlns:a16="http://schemas.microsoft.com/office/drawing/2014/main" id="{F45A83F3-FF32-D035-39A9-CFE0731B8D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8132" y="2036828"/>
            <a:ext cx="6461125" cy="353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8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CF340B-5520-9CD4-CF84-28EEBC5854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040" y="1790409"/>
            <a:ext cx="6598740" cy="41711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347069" y="746669"/>
            <a:ext cx="712245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من خلال الصورة أن النخلة الصغيرة ستنقذ الواحة؟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031458-D196-6E44-41A0-539FB95712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8707" y="2287788"/>
            <a:ext cx="4906813" cy="310163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«ال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واحة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WhatsApp Video 2026-05-13 at 20.19.04">
            <a:hlinkClick r:id="" action="ppaction://media"/>
            <a:extLst>
              <a:ext uri="{FF2B5EF4-FFF2-40B4-BE49-F238E27FC236}">
                <a16:creationId xmlns:a16="http://schemas.microsoft.com/office/drawing/2014/main" id="{4DD47525-4F11-85F4-69F6-C3B2E890CF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8132" y="2036828"/>
            <a:ext cx="6461125" cy="353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02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8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الواحة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 7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مرات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7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ساعدت النخلة أهل القرية؟</a:t>
            </a:r>
            <a:endParaRPr lang="a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7D523D-CA7F-78C1-4FC2-05F7578EAF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859" y="2699657"/>
            <a:ext cx="7923542" cy="2495005"/>
          </a:xfrm>
          <a:prstGeom prst="rect">
            <a:avLst/>
          </a:prstGeom>
        </p:spPr>
      </p:pic>
      <p:grpSp>
        <p:nvGrpSpPr>
          <p:cNvPr id="9" name="Google Shape;2778;p84">
            <a:extLst>
              <a:ext uri="{FF2B5EF4-FFF2-40B4-BE49-F238E27FC236}">
                <a16:creationId xmlns:a16="http://schemas.microsoft.com/office/drawing/2014/main" id="{569DBC56-F99D-4CC2-A6D0-6B174B130417}"/>
              </a:ext>
            </a:extLst>
          </p:cNvPr>
          <p:cNvGrpSpPr/>
          <p:nvPr/>
        </p:nvGrpSpPr>
        <p:grpSpPr>
          <a:xfrm>
            <a:off x="5316103" y="3293757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10" name="Google Shape;2779;p84">
              <a:extLst>
                <a:ext uri="{FF2B5EF4-FFF2-40B4-BE49-F238E27FC236}">
                  <a16:creationId xmlns:a16="http://schemas.microsoft.com/office/drawing/2014/main" id="{EF3D5318-B5F0-FF75-24F8-86096DEAE2E4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780;p84">
              <a:extLst>
                <a:ext uri="{FF2B5EF4-FFF2-40B4-BE49-F238E27FC236}">
                  <a16:creationId xmlns:a16="http://schemas.microsoft.com/office/drawing/2014/main" id="{6618695A-B393-D204-0202-755CA2CAE64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425290" y="3158999"/>
            <a:ext cx="58071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كلمات وفقرات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D2FF0-5758-A033-86C3-12133E474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6C1F948-3AC6-85B4-A242-9F7DAF8863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1A98469-67E0-DD43-881B-3CCA16248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5EBBCBF-E882-2406-5AED-FE1023A7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توجيهات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2A11C02-295A-27B5-A4AB-BA6E07832A76}"/>
              </a:ext>
            </a:extLst>
          </p:cNvPr>
          <p:cNvSpPr txBox="1">
            <a:spLocks/>
          </p:cNvSpPr>
          <p:nvPr/>
        </p:nvSpPr>
        <p:spPr>
          <a:xfrm>
            <a:off x="1259633" y="2590200"/>
            <a:ext cx="5972789" cy="195257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المراوحة بين التشغيل والاشتغال :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-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يعمل الأستاذ على تشغيل فئة التلاميذ المتحكمة بقراءة الفقرة الأولى قراءة صامتة ونقلها على دفاترهم كما توضح الشريحة الموالية؛</a:t>
            </a:r>
          </a:p>
          <a:p>
            <a:pPr marL="0" lvl="0" indent="0">
              <a:buClr>
                <a:srgbClr val="424D7B"/>
              </a:buClr>
              <a:buNone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-  يشتغل الأستاذ مع الفئة المتعثرة على قراءة سلسلة كلمات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1A3D0EFD-2220-AC6F-BFA9-A41A63294D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E15A1E1-09AB-D3D5-87D5-478899178C8D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7505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135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 الأولى قراءة هامسة وانقلوها الفقرة على دفاتركم.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الأستاذ من المتعلمين المتحكمين  نقل الفقرة الأولى على الدفاتر.</a:t>
            </a:r>
            <a:endParaRPr b="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9AF0D47F-7560-1720-F8E1-AE87B145E628}"/>
              </a:ext>
            </a:extLst>
          </p:cNvPr>
          <p:cNvGrpSpPr/>
          <p:nvPr/>
        </p:nvGrpSpPr>
        <p:grpSpPr>
          <a:xfrm>
            <a:off x="6135689" y="318373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7AAACE5-D8A6-793B-62A1-2D24410A403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7E4AB99-ADA3-93BA-31AC-FD945ACB61EA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445D093-4421-D690-57EB-A14F87B4CB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6654" y="1704227"/>
            <a:ext cx="3363584" cy="48829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يوجه الأستاذ الفئة المتعثرة إلى قراءة سلسلة كلمات. </a:t>
            </a:r>
            <a:endParaRPr b="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766551F-6F9E-DC4C-524E-DF58B3A60969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3F1FCF3C-21F1-9390-9FD6-5D2F4C576037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شَمْسٌ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860D9B29-EE4F-B566-B170-A661B99D0B18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واحاتٌ</a:t>
              </a: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73027BC8-1AE5-ADBE-16C0-989E38203364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رِمالٌ</a:t>
              </a:r>
            </a:p>
          </p:txBody>
        </p:sp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75F13296-A72E-92AF-2578-E0A3A90190F9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تَعيشُ</a:t>
              </a: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C8DD6C9E-969D-679E-2F54-FA67798DC6BE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جَمَلٌ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07875EE-61CC-D443-7642-10226FA7028C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32" name="Google Shape;1671;p201">
              <a:extLst>
                <a:ext uri="{FF2B5EF4-FFF2-40B4-BE49-F238E27FC236}">
                  <a16:creationId xmlns:a16="http://schemas.microsoft.com/office/drawing/2014/main" id="{C0A556C4-D4A5-8F9E-F891-4DDCF4F0509B}"/>
                </a:ext>
              </a:extLst>
            </p:cNvPr>
            <p:cNvSpPr/>
            <p:nvPr/>
          </p:nvSpPr>
          <p:spPr>
            <a:xfrm>
              <a:off x="5461959" y="2967134"/>
              <a:ext cx="1400666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اَلصَّحْراءُ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F58C3395-4380-E09C-0C5F-D4281286A632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باسِقٌ</a:t>
              </a:r>
            </a:p>
          </p:txBody>
        </p:sp>
        <p:sp>
          <p:nvSpPr>
            <p:cNvPr id="34" name="Google Shape;1671;p201">
              <a:extLst>
                <a:ext uri="{FF2B5EF4-FFF2-40B4-BE49-F238E27FC236}">
                  <a16:creationId xmlns:a16="http://schemas.microsoft.com/office/drawing/2014/main" id="{107ACE9F-7A48-840D-81D1-10215CB057E8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قَوِيَّةً</a:t>
              </a:r>
            </a:p>
          </p:txBody>
        </p:sp>
        <p:sp>
          <p:nvSpPr>
            <p:cNvPr id="35" name="Google Shape;1671;p201">
              <a:extLst>
                <a:ext uri="{FF2B5EF4-FFF2-40B4-BE49-F238E27FC236}">
                  <a16:creationId xmlns:a16="http://schemas.microsoft.com/office/drawing/2014/main" id="{B0821C7A-A996-1269-8478-9E4550BA81DC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بَيْتي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Google Shape;1671;p201">
              <a:extLst>
                <a:ext uri="{FF2B5EF4-FFF2-40B4-BE49-F238E27FC236}">
                  <a16:creationId xmlns:a16="http://schemas.microsoft.com/office/drawing/2014/main" id="{2A3952C7-815A-4252-B838-75DA01B8AE4F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عَذْبٌ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BE251CB4-BF3B-99D7-A0CA-FD6E4F599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CF1563C1-0F83-9C14-AA09-F6661EA351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07B84-A551-E068-E384-4A5098504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FFC3C48-813B-23A7-A735-7AFBCBB4D68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7324881-3E5D-9460-2BF4-D14486BFE4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726BD25-2024-8909-085F-519021EBFC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113E0FDF-6E64-2074-7D73-316D0BE41CC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2A1C3636-49CB-489B-5922-0AA9CB6799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B1AE5EA0-2FE9-0F84-C3D0-F073B406839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BA57B9D-0503-51FD-F872-C51B2BDD07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F93B2317-ED73-E875-7A5C-C6C004D522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6F5A780-8E69-0AF1-D6B7-53C9E335BD7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105E459E-2823-12D6-DB79-70D75EACC78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449D5DD-4DA1-14C5-BB9B-B56FDE684427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19B4FAC6-1F13-9F3F-F9B9-86897CEA9541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شَمْسٌ</a:t>
              </a: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F3557753-9CA3-7364-8832-9E9FFCB028D1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واحاتٌ</a:t>
              </a:r>
            </a:p>
          </p:txBody>
        </p: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0AB98636-7A87-DF19-2D25-FEE7555E5163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رِمالٌ</a:t>
              </a: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ECCC8A8D-DC54-0BBB-4717-B03BF8D9B813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تَعيشُ</a:t>
              </a: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BC5F6AB4-4650-626C-F854-F60F4D60F23E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جَمَلٌ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D482223-20E5-6E76-DF21-3C35D2540707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E9F4B4DA-7D7C-FD15-AF96-F9C2F1A37937}"/>
                </a:ext>
              </a:extLst>
            </p:cNvPr>
            <p:cNvSpPr/>
            <p:nvPr/>
          </p:nvSpPr>
          <p:spPr>
            <a:xfrm>
              <a:off x="5461959" y="2967134"/>
              <a:ext cx="1400666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اَلصَّحْراءُ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82838B7E-A2B7-3E2A-1836-605253796054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باسِقٌ</a:t>
              </a: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90A7654E-9D8D-2857-9F91-85A5462E6AC8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قَوِيَّةً</a:t>
              </a:r>
            </a:p>
          </p:txBody>
        </p:sp>
        <p:sp>
          <p:nvSpPr>
            <p:cNvPr id="13" name="Google Shape;1671;p201">
              <a:extLst>
                <a:ext uri="{FF2B5EF4-FFF2-40B4-BE49-F238E27FC236}">
                  <a16:creationId xmlns:a16="http://schemas.microsoft.com/office/drawing/2014/main" id="{00AE2A40-0C09-A672-DBE5-867D56080B20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بَيْتي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98D6FB5B-43D7-F78D-8D6E-758E94825E77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عَذْبٌ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867732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CF933A37-FB40-B733-BFC5-D49742F91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284EBFA4-2605-5507-19F9-74D292DF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مثل قراءتي؟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384458-3A8F-CA96-79DB-12BDF64BD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7E00DC19-142D-E798-BEF3-5DCA55E255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9F71A195-C602-B4AD-EAD9-422A8C23B42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64C89BBD-6E86-2923-9EFE-73A4ABAB033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B1B8BEF3-72BA-BA2A-1E5E-F855F4BCB84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40EE0097-69C4-07AD-C377-27C40E1F7CB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7B49716C-4A0C-9F6E-E892-F38CB5DDE06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600587C-537B-B1CD-EA1D-EB60E3094B7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DFA36442-FBF2-095C-A9B3-D1C764732E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A6AB7657-6A99-CC4E-94C4-8A9C1B70F7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3B43FF73-5241-4F22-1979-24E91C60D97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80C0D5D-06FB-BCBD-A297-FF2230555682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163CC513-548E-DBC5-78C7-BF22DF9741A1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شَمْسٌ</a:t>
              </a: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6F79455D-9CAB-7086-76AD-0ACEB5AF38D2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واحاتٌ</a:t>
              </a:r>
            </a:p>
          </p:txBody>
        </p: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E99A089D-0E98-F569-16DE-6E17F0833EC2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رِمالٌ</a:t>
              </a: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4F501249-F8B5-73B6-3145-A03A08D67477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تَعيشُ</a:t>
              </a: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8BD85892-771B-D901-E900-2D46CE50B665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جَمَلٌ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7C865D18-DCDE-16BE-656A-D94D591EEF81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583247BF-0270-3D38-6CA8-72A4FDEE9D7E}"/>
                </a:ext>
              </a:extLst>
            </p:cNvPr>
            <p:cNvSpPr/>
            <p:nvPr/>
          </p:nvSpPr>
          <p:spPr>
            <a:xfrm>
              <a:off x="5461959" y="2967134"/>
              <a:ext cx="1400666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اَلصَّحْراءُ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ACE70A1E-EDAD-71A2-C6E5-7E963EA9FF0C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باسِقٌ</a:t>
              </a: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956D80F1-854C-179D-8CE7-54AA04DB9D09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قَوِيَّةً</a:t>
              </a:r>
            </a:p>
          </p:txBody>
        </p:sp>
        <p:sp>
          <p:nvSpPr>
            <p:cNvPr id="13" name="Google Shape;1671;p201">
              <a:extLst>
                <a:ext uri="{FF2B5EF4-FFF2-40B4-BE49-F238E27FC236}">
                  <a16:creationId xmlns:a16="http://schemas.microsoft.com/office/drawing/2014/main" id="{61D37FC6-231F-A663-6BB3-7520E16AC562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بَيْتي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0CB7EC9D-A335-2FF3-C99D-6519AA53C4BE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عَذْبٌ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732015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8B69CF0D-DD7A-A135-35CD-53B079537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6A64E98A-0EBD-DA5A-372D-E893688BAE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الكراسات ص 135 . ابحثوا عن الكلمات في الفقرة وضعوا تحتها سطرا.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يطلب الأستاذ من متعلمي الفئة المتعثرة  البحث عن الكلمات المقروءة في الفقرة الأولى.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1926CB-F1ED-BB32-C936-753B41656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995B238A-3938-059A-6C8B-6D6D96FFB6E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A13910C1-8C7F-FF19-C355-8E9FE9733BF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F724580D-6259-A440-07F4-7C56C14FCEE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6CDE49CB-977F-72C2-63C9-450C2FFF7CB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E2D77B94-E8D2-084E-3390-89A98E97DA0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9BE76284-2C7C-495A-404B-A68D7387340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6F178288-E989-BBC7-DDA3-99A253C65E4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887162D8-CE0C-FC75-7E99-2EAC5E5078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C7433F1D-9CDE-E17E-C9B0-1800AB041D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3C98E38-D6BB-742F-9425-9B76F0DB1AC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437AC11-119C-906F-D83E-829A9CDFA2DE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348E9CB1-4B2E-9F0C-8C04-BC28F1FD0F3A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شَمْسٌ</a:t>
              </a:r>
            </a:p>
          </p:txBody>
        </p: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C545E3C2-0D43-8AB2-97C5-4616FE0AEF68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واحاتٌ</a:t>
              </a: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DC2B7F0F-3A26-B055-F257-E28EEFE0AAD5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رِمالٌ</a:t>
              </a: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BDA1C18B-5E09-4E24-8A3E-7A450EDBA073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تَعيشُ</a:t>
              </a:r>
            </a:p>
          </p:txBody>
        </p:sp>
        <p:sp>
          <p:nvSpPr>
            <p:cNvPr id="9" name="Google Shape;1671;p201">
              <a:extLst>
                <a:ext uri="{FF2B5EF4-FFF2-40B4-BE49-F238E27FC236}">
                  <a16:creationId xmlns:a16="http://schemas.microsoft.com/office/drawing/2014/main" id="{52F02CA3-20AD-CF03-B88E-423A43F0ED5F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اَلْجَمَلٌ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782FB4D-1FD7-8A9E-EDE2-112B588B98B9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62B2C9C3-41A2-ACFE-F6FB-46D96A55E577}"/>
                </a:ext>
              </a:extLst>
            </p:cNvPr>
            <p:cNvSpPr/>
            <p:nvPr/>
          </p:nvSpPr>
          <p:spPr>
            <a:xfrm>
              <a:off x="5461959" y="2967134"/>
              <a:ext cx="1400666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اَلصَّحْراءُ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40E36C28-71BF-C9F0-132A-3668064ED016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باسِقٌ</a:t>
              </a:r>
            </a:p>
          </p:txBody>
        </p:sp>
        <p:sp>
          <p:nvSpPr>
            <p:cNvPr id="13" name="Google Shape;1671;p201">
              <a:extLst>
                <a:ext uri="{FF2B5EF4-FFF2-40B4-BE49-F238E27FC236}">
                  <a16:creationId xmlns:a16="http://schemas.microsoft.com/office/drawing/2014/main" id="{98B29570-D164-3C0F-2C97-802D84D4AA91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قَوِيَّةً</a:t>
              </a:r>
            </a:p>
          </p:txBody>
        </p:sp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A5455CFF-1871-E3D9-CDB5-2F78358CB942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altLang="fr-FR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بَيْتي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Google Shape;1671;p201">
              <a:extLst>
                <a:ext uri="{FF2B5EF4-FFF2-40B4-BE49-F238E27FC236}">
                  <a16:creationId xmlns:a16="http://schemas.microsoft.com/office/drawing/2014/main" id="{20AF3C07-753D-2028-A3D7-77FD419E607B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عَذْبٌ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484560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596B52EB-2420-F42E-9817-7A3D21646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>
            <a:extLst>
              <a:ext uri="{FF2B5EF4-FFF2-40B4-BE49-F238E27FC236}">
                <a16:creationId xmlns:a16="http://schemas.microsoft.com/office/drawing/2014/main" id="{C47815BA-07B5-C8C7-A998-B64578DACE2E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بَيْتي رِمالٌ ذَهَبِيَّةٌ وَشَمْسٌ ساطِعَةٌ.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>
            <a:extLst>
              <a:ext uri="{FF2B5EF4-FFF2-40B4-BE49-F238E27FC236}">
                <a16:creationId xmlns:a16="http://schemas.microsoft.com/office/drawing/2014/main" id="{99D28676-F3A0-1AC0-301E-3872E3FFA620}"/>
              </a:ext>
            </a:extLst>
          </p:cNvPr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>
            <a:extLst>
              <a:ext uri="{FF2B5EF4-FFF2-40B4-BE49-F238E27FC236}">
                <a16:creationId xmlns:a16="http://schemas.microsoft.com/office/drawing/2014/main" id="{91D46F85-74CF-D79A-5AB1-915A848A47EF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1263AE20-C5B1-91AF-88CB-B349BFC04F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يوجه الأستاذ المتعلمين المتحكمين إلى قراءة الفقرة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6635EC-9146-B997-77F5-EFA71E6CB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EC14106-05DB-9513-8043-2A56A64A2E2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D43261A1-4044-459A-EC3A-F594B201E49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74BE5E45-E179-60AC-873B-CC5368E3C09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ACA54AAC-61D9-A64F-8D59-456CE48295F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F2C54FF6-7408-AE0B-4211-61B59355578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143BECB1-594F-38A8-FE70-AA4B7D1B2DF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D74D99F-1C56-CB32-D40D-23863330374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376B6B4-A854-4BDD-5522-6BEFE01F138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5D1D5BF4-1017-61FC-D73C-5F788AF41FB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2AA4FD96-9500-F283-D1FF-9D1FD82F8A7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26B8118A-688E-1FC1-8C4B-27472A207695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78609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8482F7F6-54FC-A453-12F0-B268CEFB1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34" name="Google Shape;2534;p70">
            <a:extLst>
              <a:ext uri="{FF2B5EF4-FFF2-40B4-BE49-F238E27FC236}">
                <a16:creationId xmlns:a16="http://schemas.microsoft.com/office/drawing/2014/main" id="{B65FC8F2-AD7E-7BE3-D86B-5652B00868BE}"/>
              </a:ext>
            </a:extLst>
          </p:cNvPr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>
            <a:extLst>
              <a:ext uri="{FF2B5EF4-FFF2-40B4-BE49-F238E27FC236}">
                <a16:creationId xmlns:a16="http://schemas.microsoft.com/office/drawing/2014/main" id="{C1ADA371-4095-57D1-FA97-768ED7AF0544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7F42051C-5323-49A2-D972-FA1AF588A8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سأقرأ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2300AC-6CBF-33B1-10A3-D56FECE5F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C9295C14-9F7B-629C-3D34-C11DF4BFF2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369E4218-20E8-E182-B4D0-EC61F8C95BA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970B969F-934F-ACB6-036E-91B2069F634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98885721-034F-FCAD-11A1-29F57D30FDD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2D4E14E6-251C-09D8-A43B-D0EBE97A20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EEC8F285-8574-E7E6-C499-EDE032CB19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5416E0A9-B566-4A13-BC70-94764114E34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DFAD2288-4CB8-20BB-0E6A-8200B5B527A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148D12E-4D64-8796-294F-E4CED08DB1E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4751490C-EBC9-2AD8-0AB2-3DBAACA98CF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D26C4CA8-3708-C264-C847-C31234612BBA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533;p70">
            <a:extLst>
              <a:ext uri="{FF2B5EF4-FFF2-40B4-BE49-F238E27FC236}">
                <a16:creationId xmlns:a16="http://schemas.microsoft.com/office/drawing/2014/main" id="{7089E851-A7C0-DC9F-7063-8EF256E4E997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بَيْتي رِمالٌ ذَهَبِيَّةٌ وَشَمْسٌ ساطِعَةٌ.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5708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0721A8D4-4424-0836-7ACE-551AD086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909C25B8-B9F8-A3D3-24DA-651F595AC7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2A8892-7366-3F0D-2CBB-B85B14453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DA037BF-AD42-802C-48A3-27BC87A1D2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57D6B99F-BA7A-A4DB-5CB9-42A3C38012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7DD966A0-95E4-3D22-3FE9-6916BF0857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C68F39BE-2507-0C39-6369-0B370165F0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BD00DF6C-7340-D1CE-E258-65EF462702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1907B8AC-348E-A3C4-0976-5A9D1DEBAF6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8FC2BB02-6D66-EB82-1AAA-F8A51E66914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E6956220-9DD3-F097-DEC9-7A10FD28DF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D236DDF-9595-D8FF-B9C5-DA6CE29E0AC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F530EAA6-CB50-3839-30D3-61E94995A0D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533;p70">
            <a:extLst>
              <a:ext uri="{FF2B5EF4-FFF2-40B4-BE49-F238E27FC236}">
                <a16:creationId xmlns:a16="http://schemas.microsoft.com/office/drawing/2014/main" id="{CC144442-8977-E08B-8162-4C4A891EE0CB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بَيْتي رِمالٌ ذَهَبِيَّةٌ وَشَمْسٌ ساطِعَةٌ.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445730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D86B295A-D948-3219-DE62-A38F06BF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81FBC36C-3BF6-18C9-0CEE-1C90B312B4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F9FCDD-CB01-8F7D-9301-EB255F5B6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D88D1C4C-79B3-84C9-F337-8197E95E0DC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E5B1327D-7C79-25A0-A0B9-369E3D445E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C2F25CA6-54AD-E91D-8C58-3D19459E56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2E54B5CB-BF32-BF64-16C7-D04500251A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799891FE-EBA5-BC32-7AA3-1DA5C0F439A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32C46DE0-DE5D-3ED8-D1EA-6787CE5F2B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84C52CDA-5C89-EA73-75E1-C51B361293C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FBDB226B-104C-3E37-18DD-F677A99E94E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B297B1F-7057-3B21-91D0-1879FD8200F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DD1B0CF8-FBE3-29CF-4509-CBA6E138310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533;p70">
            <a:extLst>
              <a:ext uri="{FF2B5EF4-FFF2-40B4-BE49-F238E27FC236}">
                <a16:creationId xmlns:a16="http://schemas.microsoft.com/office/drawing/2014/main" id="{5E9F6083-AF83-6FD3-FEBF-867744A34FFE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بَيْتي رِمالٌ ذَهَبِيَّةٌ وَشَمْسٌ ساطِعَةٌ.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39918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EB19CE9D-CE54-8F2F-B735-8462EFF23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C190033A-1948-8D37-7EFF-50A5BA57C7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E0B1E2-B23C-6F07-3E26-BC1986E2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6AF695E3-DA07-C6D9-D6B2-146E4549E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0F7861D4-593E-661F-F11F-16D17FB473A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A90AED93-B4E5-38BB-0AA3-B260C5D26A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3156175B-0E68-3BF0-9237-8DBAD48A2F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8467E68D-A516-BF6D-48D0-D26ED7DA87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AD0DFF44-4941-3C0A-0764-59EA6B8A061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DF121DC0-9D8E-2FDB-B1BF-00151C1BC9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83769E51-D999-1250-1083-2344CCE7472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1203BC6A-5D81-4C6A-DD6B-B44F51171DD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E8F875EA-4A82-7248-5A67-BF1DBD1D685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533;p70">
            <a:extLst>
              <a:ext uri="{FF2B5EF4-FFF2-40B4-BE49-F238E27FC236}">
                <a16:creationId xmlns:a16="http://schemas.microsoft.com/office/drawing/2014/main" id="{5F74D6A0-F963-0900-D2DE-AF09C00188D1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بَيْتي رِمالٌ ذَهَبِيَّةٌ وَشَمْسٌ ساطِعَةٌ.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066911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1DA87BF9-8E0F-63E1-14A6-60F4FE400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55348550-4B5C-FC06-FA05-BA26ED1FFB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A7C2FA-92FE-0050-022C-56D1159C7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F3013959-3CEC-3981-7EE3-FFBFBFC632C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03642AAD-3579-5870-3357-ED5279D2439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A2A32837-D088-C52F-58A9-AB93C88D44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1F808FF9-A985-0722-A81F-0631D6D8C59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9EF0D7C4-1638-712C-129A-A4F4E0A9E5E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2967789F-8EF6-D59D-BD35-02175E734BE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6848D6D-9CD5-3261-6E8F-5CB69522B9C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40E9EF08-A8D1-16DD-51E9-4498B73163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01B7D7F4-6F34-88AF-7D07-7590E15B374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218A8B67-F242-ED2B-3273-F845B07F354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533;p70">
            <a:extLst>
              <a:ext uri="{FF2B5EF4-FFF2-40B4-BE49-F238E27FC236}">
                <a16:creationId xmlns:a16="http://schemas.microsoft.com/office/drawing/2014/main" id="{7B7C946D-6B34-9DDE-DC2E-3C603CA6F729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بَيْتي رِمالٌ ذَهَبِيَّةٌ وَشَمْسٌ ساطِعَةٌ.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118165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533;p70">
            <a:extLst>
              <a:ext uri="{FF2B5EF4-FFF2-40B4-BE49-F238E27FC236}">
                <a16:creationId xmlns:a16="http://schemas.microsoft.com/office/drawing/2014/main" id="{CB604049-0D1C-6523-8A55-BCB5FE67E989}"/>
              </a:ext>
            </a:extLst>
          </p:cNvPr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لصَّ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بَيْتي رِمالٌ ذَهَبِيَّةٌ وَشَمْسٌ ساطِعَةٌ.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يوجه الأستاذ المتعلمين المتحكمين إلى قراءة الفقرة باسترسال.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4258366-1D62-FB13-2EF4-277D7EEBB128}"/>
              </a:ext>
            </a:extLst>
          </p:cNvPr>
          <p:cNvSpPr txBox="1"/>
          <p:nvPr/>
        </p:nvSpPr>
        <p:spPr>
          <a:xfrm>
            <a:off x="632373" y="1762531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بَيْتي رِمالٌ ذَهَبِيَّةٌ وَشَمْسٌ ساطِعَ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endParaRPr lang="a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تَمْتَدُّ أَرْضي عَلى مِساحاتٍ واسِعَةٍ، وَكُثْباني تَتَحَرَّكُ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ٱلرِّياحِ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كَأَنَّها أَمْواجٌ مِنْ ذَهَ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تَعيشُ عَلى أَرْضي نَباتاتٌ قَوِيَّةٌ مِثْلُ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ٱلصَّبّارِ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وَحَيَواناتٌ ذَكِيَّةٌ مِثْلُ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ٱلْجَمَ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أَعْماقي واحاتٌ خَضْراءُ بِها نَخيلٌ باسِقٌ وَماءٌ عَذْ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r" rtl="1">
              <a:spcAft>
                <a:spcPts val="800"/>
              </a:spcAft>
              <a:buNone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FD9E55-F8B6-9099-DB4C-6EAD53B0FC57}"/>
              </a:ext>
            </a:extLst>
          </p:cNvPr>
          <p:cNvSpPr txBox="1"/>
          <p:nvPr/>
        </p:nvSpPr>
        <p:spPr>
          <a:xfrm>
            <a:off x="632373" y="1762531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بَيْتي رِمالٌ ذَهَبِيَّةٌ وَشَمْسٌ ساطِعَ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endParaRPr lang="a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تَمْتَدُّ أَرْضي عَلى مِساحاتٍ واسِعَةٍ، وَكُثْباني تَتَحَرَّكُ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ٱلرِّياحِ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كَأَنَّها أَمْواجٌ مِنْ ذَهَ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تَعيشُ عَلى أَرْضي نَباتاتٌ قَوِيَّةٌ مِثْلُ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ٱلصَّبّارِ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وَحَيَواناتٌ ذَكِيَّةٌ مِثْلُ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ٱلْجَمَ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أَعْماقي واحاتٌ خَضْراءُ بِها نَخيلٌ باسِقٌ وَماءٌ عَذْ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r" rtl="1">
              <a:spcAft>
                <a:spcPts val="800"/>
              </a:spcAft>
              <a:buNone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2D53A8-47BB-E89F-7301-C897163EBD74}"/>
              </a:ext>
            </a:extLst>
          </p:cNvPr>
          <p:cNvSpPr txBox="1"/>
          <p:nvPr/>
        </p:nvSpPr>
        <p:spPr>
          <a:xfrm>
            <a:off x="632373" y="1762531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بَيْتي رِمالٌ ذَهَبِيَّةٌ وَشَمْسٌ ساطِعَ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endParaRPr lang="a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تَمْتَدُّ أَرْضي عَلى مِساحاتٍ واسِعَةٍ، وَكُثْباني تَتَحَرَّكُ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ٱلرِّياحِ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كَأَنَّها أَمْواجٌ مِنْ ذَهَ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تَعيشُ عَلى أَرْضي نَباتاتٌ قَوِيَّةٌ مِثْلُ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ٱلصَّبّارِ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وَحَيَواناتٌ ذَكِيَّةٌ مِثْلُ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ٱلْجَمَ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أَعْماقي واحاتٌ خَضْراءُ بِها نَخيلٌ باسِقٌ وَماءٌ عَذْ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r" rtl="1">
              <a:spcAft>
                <a:spcPts val="800"/>
              </a:spcAft>
              <a:buNone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7818D6-CE87-3D98-8236-C421D8C9A5E8}"/>
              </a:ext>
            </a:extLst>
          </p:cNvPr>
          <p:cNvSpPr txBox="1"/>
          <p:nvPr/>
        </p:nvSpPr>
        <p:spPr>
          <a:xfrm>
            <a:off x="632373" y="1762531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ٱلصَّحْراءُ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بَيْتي رِمالٌ ذَهَبِيَّةٌ وَشَمْسٌ ساطِعَ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endParaRPr lang="a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تَمْتَدُّ أَرْضي عَلى مِساحاتٍ واسِعَةٍ، وَكُثْباني تَتَحَرَّكُ مَعَ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ٱلرِّياحِ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كَأَنَّها أَمْواجٌ مِنْ ذَهَ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تَعيشُ عَلى أَرْضي نَباتاتٌ قَوِيَّةٌ مِثْلُ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ٱلصَّبّارِ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وَحَيَواناتٌ ذَكِيَّةٌ مِثْلُ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ٱلْجَمَ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أَعْماقي واحاتٌ خَضْراءُ بِها نَخيلٌ باسِقٌ وَماءٌ عَذْ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algn="r" rtl="1">
              <a:spcAft>
                <a:spcPts val="800"/>
              </a:spcAft>
              <a:buNone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>
          <a:extLst>
            <a:ext uri="{FF2B5EF4-FFF2-40B4-BE49-F238E27FC236}">
              <a16:creationId xmlns:a16="http://schemas.microsoft.com/office/drawing/2014/main" id="{C7E6642B-6FC4-6CD8-4C09-CBF6D8E9A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>
            <a:extLst>
              <a:ext uri="{FF2B5EF4-FFF2-40B4-BE49-F238E27FC236}">
                <a16:creationId xmlns:a16="http://schemas.microsoft.com/office/drawing/2014/main" id="{B8A4B493-D479-7EB3-8BB8-7A937ADB6C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135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2CCC85D-CEBB-8C39-A4A6-3F717439FA8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90101DAB-9F3B-026F-012E-695A5EE8784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4EE7350-B9C0-4EEB-2727-3F8BBAEDA12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8C95FE0F-7317-B200-5A5F-4B219690D7B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DF1E1A1-D751-9F15-BBEB-902768CD029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D45E2193-B1CA-1F68-B479-20B28CACB0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AFE5B96C-E806-726A-92C9-04F5A874DF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C728D706-0284-1BF4-4EBB-F8817AB7E1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85BBB2A4-A577-606D-2481-89203624B28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99032CE5-0193-3CA1-1D97-29043A73BB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7EBF74D-FD5A-0815-F637-3DC1B36DB98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614B42A6-9067-B378-6468-83A7957197C6}"/>
              </a:ext>
            </a:extLst>
          </p:cNvPr>
          <p:cNvGrpSpPr/>
          <p:nvPr/>
        </p:nvGrpSpPr>
        <p:grpSpPr>
          <a:xfrm>
            <a:off x="6110318" y="286551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29E2AE71-AF4B-D8B0-03A5-A74349EA7C72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9172646-23DF-3278-E043-026077816C50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4427DD1-3CC5-915B-D403-CE73859C57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2161" y="1494000"/>
            <a:ext cx="3532213" cy="512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83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F5D00E-3865-B0ED-7147-0FA5B5A79F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2161" y="1494000"/>
            <a:ext cx="3532213" cy="51277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E4517D-E6C1-C527-F016-1B0FA74250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2161" y="1494000"/>
            <a:ext cx="3532213" cy="51277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2395;p64">
            <a:extLst>
              <a:ext uri="{FF2B5EF4-FFF2-40B4-BE49-F238E27FC236}">
                <a16:creationId xmlns:a16="http://schemas.microsoft.com/office/drawing/2014/main" id="{5A670DCF-9545-CE35-68BE-E666E10636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EF528CB-76CA-3769-91E6-1203B0DB5B25}"/>
              </a:ext>
            </a:extLst>
          </p:cNvPr>
          <p:cNvGrpSpPr/>
          <p:nvPr/>
        </p:nvGrpSpPr>
        <p:grpSpPr>
          <a:xfrm>
            <a:off x="935365" y="1920227"/>
            <a:ext cx="7273269" cy="4284434"/>
            <a:chOff x="823125" y="1903331"/>
            <a:chExt cx="7273269" cy="428443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C561227-0082-76BE-BB07-BF3BA3364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10587" y="1960533"/>
              <a:ext cx="2267253" cy="191652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F25E63F-D27E-0382-930B-E63E1F469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90439" y="1903331"/>
              <a:ext cx="2305955" cy="199661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3DBEC42-998C-6CB2-283D-0AFB1D93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49595" y="1960533"/>
              <a:ext cx="2214118" cy="193940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2BEFA06-FF71-0B0A-A552-E9E2BEF62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51180" y="4231199"/>
              <a:ext cx="2184472" cy="191652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E75F8FB-E583-A2B7-20BE-4E13930A9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37153" y="4191154"/>
              <a:ext cx="2214119" cy="199661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ABCA850-2AB1-B559-E0AD-C0D1A8629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3125" y="4255501"/>
              <a:ext cx="2214120" cy="18679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07DE4F-A254-06BD-B095-1690DA8DF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161" y="1494000"/>
            <a:ext cx="3532213" cy="5127780"/>
          </a:xfrm>
          <a:prstGeom prst="rect">
            <a:avLst/>
          </a:prstGeom>
        </p:spPr>
      </p:pic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AC36475E-5A94-0F69-B131-70B26190C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oogle Shape;1676;p27">
            <a:extLst>
              <a:ext uri="{FF2B5EF4-FFF2-40B4-BE49-F238E27FC236}">
                <a16:creationId xmlns:a16="http://schemas.microsoft.com/office/drawing/2014/main" id="{F0D156C1-B985-03BC-77F7-BA4C6C94EAA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7;p27">
            <a:extLst>
              <a:ext uri="{FF2B5EF4-FFF2-40B4-BE49-F238E27FC236}">
                <a16:creationId xmlns:a16="http://schemas.microsoft.com/office/drawing/2014/main" id="{ABD1C027-112E-E9E7-A840-FA1AE91498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65F15ACF-DD43-C9C7-3D51-75B71F131B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73D834ED-3861-0191-91FF-6B6B9D1C518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85299E15-F2CF-9535-4E6E-A6C6D2A5A60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6764C04C-9956-56B6-A910-0F021ABD9546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B1E7EE9B-8790-B3EC-4AB7-673CC9433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0D7CD31B-D1A5-9FAA-236A-AA73F3EDC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F686CE8D-564D-CE7F-7BD4-10C7AC170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6441E5-302E-25CA-0A88-E92A1AD50A31}"/>
              </a:ext>
            </a:extLst>
          </p:cNvPr>
          <p:cNvSpPr/>
          <p:nvPr/>
        </p:nvSpPr>
        <p:spPr>
          <a:xfrm>
            <a:off x="2540003" y="2099388"/>
            <a:ext cx="3215943" cy="22953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134.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US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84213"/>
            <a:ext cx="828000" cy="827999"/>
          </a:xfrm>
          <a:prstGeom prst="rect">
            <a:avLst/>
          </a:prstGeom>
        </p:spPr>
      </p:pic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B8416027-1400-DAA0-645E-D6D94A6FC0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BB1F153-DCC4-1F7D-0D5C-848117E0FD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43D017AE-257E-7831-C889-7ACCD67C7A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541F59D-96B5-61F8-7933-D672161002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68AD4045-8077-4F92-7B76-F12E2D3404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094B422E-8D9E-B88E-D0D6-9D25231DB7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25;p65">
            <a:extLst>
              <a:ext uri="{FF2B5EF4-FFF2-40B4-BE49-F238E27FC236}">
                <a16:creationId xmlns:a16="http://schemas.microsoft.com/office/drawing/2014/main" id="{F085F317-52E1-15E2-8E82-1184981F379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5;p64">
            <a:extLst>
              <a:ext uri="{FF2B5EF4-FFF2-40B4-BE49-F238E27FC236}">
                <a16:creationId xmlns:a16="http://schemas.microsoft.com/office/drawing/2014/main" id="{CB2F87D0-7D29-03B0-BEF1-92DC4AC39A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6;p64">
            <a:extLst>
              <a:ext uri="{FF2B5EF4-FFF2-40B4-BE49-F238E27FC236}">
                <a16:creationId xmlns:a16="http://schemas.microsoft.com/office/drawing/2014/main" id="{B3D3595A-FB8E-965C-074D-B63F5772EA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Google Shape;2398;p64">
            <a:extLst>
              <a:ext uri="{FF2B5EF4-FFF2-40B4-BE49-F238E27FC236}">
                <a16:creationId xmlns:a16="http://schemas.microsoft.com/office/drawing/2014/main" id="{05179337-350B-7C1B-B45D-2CA6827DA4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081718" y="432725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CB14E3C-6BFF-5A0E-D13E-A1AA391960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2762" y="1512212"/>
            <a:ext cx="3489786" cy="505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135.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78" name="Google Shape;2778;p84"/>
          <p:cNvGrpSpPr/>
          <p:nvPr/>
        </p:nvGrpSpPr>
        <p:grpSpPr>
          <a:xfrm>
            <a:off x="6328695" y="293846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173F90F-B0F1-E501-9E75-60C6C2DD22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1902" y="1476000"/>
            <a:ext cx="3532213" cy="51277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7552</TotalTime>
  <Words>1953</Words>
  <Application>Microsoft Office PowerPoint</Application>
  <PresentationFormat>Affichage à l'écran (4:3)</PresentationFormat>
  <Paragraphs>574</Paragraphs>
  <Slides>77</Slides>
  <Notes>48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77</vt:i4>
      </vt:variant>
    </vt:vector>
  </HeadingPairs>
  <TitlesOfParts>
    <vt:vector size="101" baseType="lpstr">
      <vt:lpstr>Dosis Medium</vt:lpstr>
      <vt:lpstr>Arial</vt:lpstr>
      <vt:lpstr>Dosis ExtraBold</vt:lpstr>
      <vt:lpstr>Abadi</vt:lpstr>
      <vt:lpstr>Calibri</vt:lpstr>
      <vt:lpstr>Wingdings</vt:lpstr>
      <vt:lpstr>Helvetica</vt:lpstr>
      <vt:lpstr>Dosis</vt:lpstr>
      <vt:lpstr>Dosis SemiBold</vt:lpstr>
      <vt:lpstr>Microsoft Uighur</vt:lpstr>
      <vt:lpstr>Noto Sans Symbols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رددوا النشيد </vt:lpstr>
      <vt:lpstr>خذوا ألواحكم سأملي عليكم كلمات.</vt:lpstr>
      <vt:lpstr>سأقرأ الكلمات أولا.  من يقرأ ؟</vt:lpstr>
      <vt:lpstr>انظروا إلى الكلمتين جيدا. </vt:lpstr>
      <vt:lpstr>اكتبوا.  ينطق الأستاذ الكلمة.</vt:lpstr>
      <vt:lpstr>ارفعوا الألواح ــــ صححوا.</vt:lpstr>
      <vt:lpstr>انظروا إلى الكلمتين جيدا.  </vt:lpstr>
      <vt:lpstr>اكتبوا. ينطق الأستاذ الكلمتين.</vt:lpstr>
      <vt:lpstr>ارفعوا الألواح  ــــ صححوا.</vt:lpstr>
      <vt:lpstr>معجم</vt:lpstr>
      <vt:lpstr>ستتعرفون كلماتٍ جديدةً، لتكونوا قادرين على استخدامها لإنتاج جمل  مفيدة.</vt:lpstr>
      <vt:lpstr>الكلمة الأولى هي النفايات. رددوا النفايات.</vt:lpstr>
      <vt:lpstr>تَعيشُ ٱلْحَيَواناتُ في أَماكِنَ مُخْتَلِفَةٍ مِنَ ٱلطَّبيعَةِ. كَيْفَ يَجِبُ أَنْ نُحافِظَ عَلَيْها؟</vt:lpstr>
      <vt:lpstr>يَجِبُ أَلاّ نَرْمِيَ ٱلنّفاياتِ في ٱلطَّبيعَةِ. رددوا </vt:lpstr>
      <vt:lpstr>الكلمة الموالية هي سَعَفُ ٱلنَّخيلِ. رددوا سَعَفُ ٱلنَّخيلِ.</vt:lpstr>
      <vt:lpstr>تُسمَّى أوراق النخيل ٱلسَّعَف. رددوا . </vt:lpstr>
      <vt:lpstr> الكلمة الثانية هي اَلسِّلالُ - رددوا اَلسِّلال.</vt:lpstr>
      <vt:lpstr>ماذا صنع الجد؟ ماذا استعمل؟ صَنَعَ جَدّي سِلالاً جَميلَةً مِنْ سَعَفِ ٱلنَّخيلِ.</vt:lpstr>
      <vt:lpstr>الكلمة الموالية هي واحة ــــ  رددوا : واحة. من سبق له أن زار واحة للنخيل؟</vt:lpstr>
      <vt:lpstr>يُسَمّى ٱلْمَكانُ واحَةً، كيف هي؟ اَلْواحَةُ مُخْضَرَّةٌ. رددوا اِخَضَرَّتْ واحَةُ ٱلنَّخيلِ.</vt:lpstr>
      <vt:lpstr>لاحظوا هذه الثمار، كيف هي؟</vt:lpstr>
      <vt:lpstr> الثمار ناضجة. نضجت الثمار في البستان. رددوا  </vt:lpstr>
      <vt:lpstr>هَبَّتْ عاصِفَةٌ رَمْلِيَّةٌ في ٱلصَّحْراءِ فَـتَطايَرَ ٱلْغُبارُ. الكلمة الجديدة هي – عاصِفَةٌ- رددوا</vt:lpstr>
      <vt:lpstr>هَبَّتْ عاصِفَةٌ رَمْلِيَّةٌ في ٱلصَّحْراءِ. - رددوا </vt:lpstr>
      <vt:lpstr>من يقول الكلمة الموافقة لكل صورة أشير إليها؟</vt:lpstr>
      <vt:lpstr> </vt:lpstr>
      <vt:lpstr> </vt:lpstr>
      <vt:lpstr> </vt:lpstr>
      <vt:lpstr>Présentation PowerPoint</vt:lpstr>
      <vt:lpstr> سنتعرف الآن الحكاية التي سندرسها هذا الأسبوع. عنوان حكايتنا هو : النخلة الشجاعة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 </vt:lpstr>
      <vt:lpstr>سنستمع الآن للحكاية للتحقق من توقعاتنا. أنصتوا جيدا</vt:lpstr>
      <vt:lpstr>عرض فيديو حكاية «النخلة الشجاعة».</vt:lpstr>
      <vt:lpstr>من كان توقعه قريبا لمضمون الحكاية؟  </vt:lpstr>
      <vt:lpstr>هل توقعت من خلال الصورة أن النخلة الصغيرة ستنقذ الواحة؟ اكتبوا في اللوحة: نعم أو لا</vt:lpstr>
      <vt:lpstr>سنعيد الاستماع للحكاية. أنصتوا بانتباه،  عدوا بأصابعكم كم مرة  تسمعون «الواحة».</vt:lpstr>
      <vt:lpstr>تكررت « الواحة» 7 مرات.</vt:lpstr>
      <vt:lpstr>كيف ساعدت النخلة أهل القرية؟</vt:lpstr>
      <vt:lpstr>قراءة</vt:lpstr>
      <vt:lpstr>توجيهات</vt:lpstr>
      <vt:lpstr>خذوا كراساتكم ص 135 ـــ اقرؤوا الفقرة  الأولى قراءة هامسة وانقلوها الفقرة على دفاتركم. يطلب الأستاذ من المتعلمين المتحكمين  نقل الفقرة الأولى على الدفاتر.</vt:lpstr>
      <vt:lpstr>انتبهوا  كيف أقرأ باسترسال. يوجه الأستاذ الفئة المتعثرة إلى قراءة سلسلة كلمات. </vt:lpstr>
      <vt:lpstr>الآن نقرأ معا باسترسال.</vt:lpstr>
      <vt:lpstr>من يقرأ مثل قراءتي؟</vt:lpstr>
      <vt:lpstr>خذوا الكراسات ص 135 . ابحثوا عن الكلمات في الفقرة وضعوا تحتها سطرا. يطلب الأستاذ من متعلمي الفئة المتعثرة  البحث عن الكلمات المقروءة في الفقرة الأولى.</vt:lpstr>
      <vt:lpstr>انتبهوا  كيف أقرأ باسترسال. السهم يذكرني بأن أواصل القراءة. يوجه الأستاذ المتعلمين المتحكمين إلى قراءة الفقرة باسترسال.</vt:lpstr>
      <vt:lpstr>الآن سأقرأ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من يقرأ؟</vt:lpstr>
      <vt:lpstr>في ثنائيات - كل واحد منكم يقرأ لزميله.</vt:lpstr>
      <vt:lpstr>الآن سأقرأ الفقرة باسترسال. سأعين من يقرأ مثلي. يوجه الأستاذ المتعلمين المتحكمين إلى قراءة الفقرة باسترسال. </vt:lpstr>
      <vt:lpstr>الآن نقرأ معا باسترسال.</vt:lpstr>
      <vt:lpstr>من يقرأ؟ سيقرأ زميلكم وترددون بعده.</vt:lpstr>
      <vt:lpstr>اقرؤوا جماعة. </vt:lpstr>
      <vt:lpstr>خذوا كراساتكم ص 135 ـــ اقرؤوا الفقرة قراءة هامسة ـــ سأمر لأستمع لقراءاتكم.</vt:lpstr>
      <vt:lpstr>من يقرأ؟</vt:lpstr>
      <vt:lpstr>في ثنائيات - كل واحد منكم يقرأ سطرا لزميله.</vt:lpstr>
      <vt:lpstr>اختــتام الحــصة</vt:lpstr>
      <vt:lpstr>من يذكرنا بكلمات المعجم التي درسناها اليوم؟</vt:lpstr>
      <vt:lpstr>تعلمنا كيف نقرأ بدقة واسترسال. </vt:lpstr>
      <vt:lpstr>في المنزل، أجيبوا عن السؤال 2 ص 134. ارسموا علامة أمام المطلوب.</vt:lpstr>
      <vt:lpstr> تدربوا على قراءة الفقرة باسترسال ص 135.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90</cp:revision>
  <dcterms:created xsi:type="dcterms:W3CDTF">2023-09-20T21:35:22Z</dcterms:created>
  <dcterms:modified xsi:type="dcterms:W3CDTF">2026-05-17T14:56:04Z</dcterms:modified>
</cp:coreProperties>
</file>