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69"/>
  </p:notesMasterIdLst>
  <p:sldIdLst>
    <p:sldId id="2147482784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47482642" r:id="rId18"/>
    <p:sldId id="2134806904" r:id="rId19"/>
    <p:sldId id="2147482630" r:id="rId20"/>
    <p:sldId id="2147482827" r:id="rId21"/>
    <p:sldId id="2134806541" r:id="rId22"/>
    <p:sldId id="2134806522" r:id="rId23"/>
    <p:sldId id="2134806543" r:id="rId24"/>
    <p:sldId id="2134806544" r:id="rId25"/>
    <p:sldId id="2134806542" r:id="rId26"/>
    <p:sldId id="2134806547" r:id="rId27"/>
    <p:sldId id="2134806548" r:id="rId28"/>
    <p:sldId id="2134806550" r:id="rId29"/>
    <p:sldId id="2147482726" r:id="rId30"/>
    <p:sldId id="2134806402" r:id="rId31"/>
    <p:sldId id="2134806894" r:id="rId32"/>
    <p:sldId id="2134806906" r:id="rId33"/>
    <p:sldId id="2147482766" r:id="rId34"/>
    <p:sldId id="2134808464" r:id="rId35"/>
    <p:sldId id="2134808465" r:id="rId36"/>
    <p:sldId id="2147482767" r:id="rId37"/>
    <p:sldId id="2134808467" r:id="rId38"/>
    <p:sldId id="2134808468" r:id="rId39"/>
    <p:sldId id="2147482760" r:id="rId40"/>
    <p:sldId id="2147482762" r:id="rId41"/>
    <p:sldId id="2147482475" r:id="rId42"/>
    <p:sldId id="2134806934" r:id="rId43"/>
    <p:sldId id="2134806936" r:id="rId44"/>
    <p:sldId id="2134806937" r:id="rId45"/>
    <p:sldId id="2134806940" r:id="rId46"/>
    <p:sldId id="2147482763" r:id="rId47"/>
    <p:sldId id="2134808471" r:id="rId48"/>
    <p:sldId id="2147482785" r:id="rId49"/>
    <p:sldId id="2147482750" r:id="rId50"/>
    <p:sldId id="2134808461" r:id="rId51"/>
    <p:sldId id="2147482777" r:id="rId52"/>
    <p:sldId id="2147482786" r:id="rId53"/>
    <p:sldId id="2147482768" r:id="rId54"/>
    <p:sldId id="2134808481" r:id="rId55"/>
    <p:sldId id="2147482782" r:id="rId56"/>
    <p:sldId id="2147482779" r:id="rId57"/>
    <p:sldId id="2147482787" r:id="rId58"/>
    <p:sldId id="2147482783" r:id="rId59"/>
    <p:sldId id="2147482778" r:id="rId60"/>
    <p:sldId id="2147482826" r:id="rId61"/>
    <p:sldId id="2147482772" r:id="rId62"/>
    <p:sldId id="2134806944" r:id="rId63"/>
    <p:sldId id="2147482752" r:id="rId64"/>
    <p:sldId id="2147482732" r:id="rId65"/>
    <p:sldId id="2134806532" r:id="rId66"/>
    <p:sldId id="2147482635" r:id="rId67"/>
    <p:sldId id="2147482534" r:id="rId68"/>
  </p:sldIdLst>
  <p:sldSz cx="9144000" cy="6858000" type="screen4x3"/>
  <p:notesSz cx="6858000" cy="9144000"/>
  <p:embeddedFontLst>
    <p:embeddedFont>
      <p:font typeface="Dosis" pitchFamily="2" charset="0"/>
      <p:regular r:id="rId70"/>
      <p:bold r:id="rId71"/>
    </p:embeddedFont>
    <p:embeddedFont>
      <p:font typeface="Dosis ExtraBold" pitchFamily="2" charset="0"/>
      <p:bold r:id="rId72"/>
    </p:embeddedFont>
    <p:embeddedFont>
      <p:font typeface="Dosis Medium" pitchFamily="2" charset="0"/>
      <p:regular r:id="rId73"/>
    </p:embeddedFont>
    <p:embeddedFont>
      <p:font typeface="Dosis SemiBold" pitchFamily="2" charset="0"/>
      <p:bold r:id="rId74"/>
    </p:embeddedFont>
    <p:embeddedFont>
      <p:font typeface="Microsoft Himalaya" panose="01010100010101010101" pitchFamily="2" charset="0"/>
      <p:regular r:id="rId75"/>
    </p:embeddedFont>
    <p:embeddedFont>
      <p:font typeface="Microsoft Uighur" panose="02000000000000000000" pitchFamily="2" charset="-78"/>
      <p:regular r:id="rId76"/>
      <p:bold r:id="rId77"/>
    </p:embeddedFont>
    <p:embeddedFont>
      <p:font typeface="Modern Love" panose="04090805081005020601" pitchFamily="82" charset="0"/>
      <p:regular r:id="rId78"/>
    </p:embeddedFont>
    <p:embeddedFont>
      <p:font typeface="Noto Sans Symbols" panose="020B0604020202020204" charset="0"/>
      <p:regular r:id="rId79"/>
      <p:bold r:id="rId8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651" userDrawn="1">
          <p15:clr>
            <a:srgbClr val="A4A3A4"/>
          </p15:clr>
        </p15:guide>
        <p15:guide id="8" pos="2154" userDrawn="1">
          <p15:clr>
            <a:srgbClr val="A4A3A4"/>
          </p15:clr>
        </p15:guide>
        <p15:guide id="9" orient="horz" pos="1842" userDrawn="1">
          <p15:clr>
            <a:srgbClr val="A4A3A4"/>
          </p15:clr>
        </p15:guide>
        <p15:guide id="10" orient="horz" pos="2682" userDrawn="1">
          <p15:clr>
            <a:srgbClr val="A4A3A4"/>
          </p15:clr>
        </p15:guide>
        <p15:guide id="11" orient="horz" pos="2409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424D7C"/>
    <a:srgbClr val="FCC871"/>
    <a:srgbClr val="FEE5BE"/>
    <a:srgbClr val="1D79BE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85" autoAdjust="0"/>
    <p:restoredTop sz="94750"/>
  </p:normalViewPr>
  <p:slideViewPr>
    <p:cSldViewPr snapToGrid="0">
      <p:cViewPr varScale="1">
        <p:scale>
          <a:sx n="78" d="100"/>
          <a:sy n="78" d="100"/>
        </p:scale>
        <p:origin x="1070" y="67"/>
      </p:cViewPr>
      <p:guideLst>
        <p:guide pos="4626"/>
        <p:guide pos="317"/>
        <p:guide pos="113"/>
        <p:guide pos="249"/>
        <p:guide orient="horz" pos="709"/>
        <p:guide pos="3651"/>
        <p:guide pos="2154"/>
        <p:guide orient="horz" pos="1842"/>
        <p:guide orient="horz" pos="2682"/>
        <p:guide orient="horz" pos="2409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8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12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10/05/2026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10/05/2026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4.png"/><Relationship Id="rId12" Type="http://schemas.openxmlformats.org/officeDocument/2006/relationships/image" Target="../media/image5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gif"/><Relationship Id="rId11" Type="http://schemas.openxmlformats.org/officeDocument/2006/relationships/image" Target="../media/image43.png"/><Relationship Id="rId5" Type="http://schemas.openxmlformats.org/officeDocument/2006/relationships/image" Target="../media/image52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8.wdp"/><Relationship Id="rId5" Type="http://schemas.openxmlformats.org/officeDocument/2006/relationships/image" Target="../media/image59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8.png"/><Relationship Id="rId7" Type="http://schemas.openxmlformats.org/officeDocument/2006/relationships/image" Target="../media/image4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12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0" Type="http://schemas.openxmlformats.org/officeDocument/2006/relationships/image" Target="../media/image64.svg"/><Relationship Id="rId4" Type="http://schemas.openxmlformats.org/officeDocument/2006/relationships/image" Target="../media/image41.png"/><Relationship Id="rId9" Type="http://schemas.openxmlformats.org/officeDocument/2006/relationships/image" Target="../media/image63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12" Type="http://schemas.openxmlformats.org/officeDocument/2006/relationships/image" Target="../media/image6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0" Type="http://schemas.openxmlformats.org/officeDocument/2006/relationships/image" Target="../media/image64.svg"/><Relationship Id="rId4" Type="http://schemas.openxmlformats.org/officeDocument/2006/relationships/image" Target="../media/image41.png"/><Relationship Id="rId9" Type="http://schemas.openxmlformats.org/officeDocument/2006/relationships/image" Target="../media/image63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2.png"/><Relationship Id="rId5" Type="http://schemas.openxmlformats.org/officeDocument/2006/relationships/image" Target="../media/image68.png"/><Relationship Id="rId4" Type="http://schemas.microsoft.com/office/2007/relationships/hdphoto" Target="../media/hdphoto7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7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0.png"/><Relationship Id="rId7" Type="http://schemas.openxmlformats.org/officeDocument/2006/relationships/image" Target="../media/image7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76.png"/><Relationship Id="rId4" Type="http://schemas.openxmlformats.org/officeDocument/2006/relationships/image" Target="../media/image41.png"/><Relationship Id="rId9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png"/><Relationship Id="rId4" Type="http://schemas.microsoft.com/office/2007/relationships/hdphoto" Target="../media/hdphoto3.wdp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8.png"/><Relationship Id="rId5" Type="http://schemas.openxmlformats.org/officeDocument/2006/relationships/image" Target="../media/image78.png"/><Relationship Id="rId4" Type="http://schemas.openxmlformats.org/officeDocument/2006/relationships/image" Target="../media/image41.png"/><Relationship Id="rId9" Type="http://schemas.openxmlformats.org/officeDocument/2006/relationships/image" Target="../media/image7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8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162B0B8-009B-0237-8277-36402C0D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" b="373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5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تنظيم حصص الأسبوع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3820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7594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79028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1901" y="292254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09194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 لوصف منظر من الطبيعة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للأسماء الموصولة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39860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50070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696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7088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7088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6969" y="5244826"/>
            <a:ext cx="40677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45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274904" y="4507077"/>
            <a:ext cx="3914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التعليق على مشاهد باستعمال روابط العطف.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324332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1F4E79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جمل قصيرة  تتضمن أسماء موصولة.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F67C43-0C42-8A6F-811C-F5A381A5A6F7}"/>
              </a:ext>
            </a:extLst>
          </p:cNvPr>
          <p:cNvSpPr/>
          <p:nvPr/>
        </p:nvSpPr>
        <p:spPr>
          <a:xfrm>
            <a:off x="344773" y="1873524"/>
            <a:ext cx="8529514" cy="477029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 شاطِئِ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ٱلزَّرْقاءُ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أَشِعَّةِ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تَسْبَحُ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وَتَطيرُ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ٱلنَّوارِسُ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يَجْمَعُ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ٱلْأَصْدافَ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وَيَسْتَمْتِعونَ بِرائِحَةِ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يّ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وَتَنْشُرُ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ٱلْقَوارِبُ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أَلْوانَها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سَطْحِ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مَنْظَرٍ بَهي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7" y="841624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F95BC37-7330-1562-4CE9-92EC55EF4560}"/>
              </a:ext>
            </a:extLst>
          </p:cNvPr>
          <p:cNvSpPr/>
          <p:nvPr/>
        </p:nvSpPr>
        <p:spPr>
          <a:xfrm>
            <a:off x="344773" y="1873524"/>
            <a:ext cx="8529514" cy="477029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 شاطِئِ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ٱلزَّرْقاءُ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أَشِعَّةِ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تَسْبَحُ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وَتَطيرُ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ٱلنَّوارِسُ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يَجْمَعُ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ٱلْأَصْدافَ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وَيَسْتَمْتِعونَ بِرائِحَةِ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يّ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وَتَنْشُرُ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ٱلْقَوارِبُ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أَلْوانَها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سَطْحِ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مَنْظَرٍ بَهي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6AED74D-997B-A785-3E1C-F5A5E9626C0E}"/>
              </a:ext>
            </a:extLst>
          </p:cNvPr>
          <p:cNvSpPr/>
          <p:nvPr/>
        </p:nvSpPr>
        <p:spPr>
          <a:xfrm>
            <a:off x="344773" y="1873524"/>
            <a:ext cx="8529514" cy="477029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 شاطِئِ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تَلْمَعُ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ٱلزَّرْقاءُ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أَشِعَّةِ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تَسْبَحُ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وَتَطيرُ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ٱلنَّوارِسُ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يَجْمَعُ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ٱلْأَصْدافَ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وَيَسْتَمْتِعونَ بِرائِحَةِ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يّ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وَتَنْشُرُ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ٱلْقَوارِبُ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أَلْوانَها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سَطْحِ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مَنْظَرٍ بَهي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EF36E-9144-FE17-A4E9-24A52039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75FCA18-2298-756B-9503-1B4CF559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 الملونة؟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يدعو الأستاذ متعلمي الفئة المتعثرة لقراءة الكلمات. ويسجل على سجل الطلاقة.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8293CD-9D51-E3E5-0D9A-737569A08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E449415-69CE-D727-06E8-171D6E73C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141F27A-71BB-12C9-093D-2C9EE9D0A9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49DFFC3-E558-986F-4B99-891BAE2668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E1767F4-E0D6-0857-FCCC-D2F846DD33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6396A5C-03A1-2818-7523-821901CF5F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39EA443-F695-1BA8-EF04-F809308D4C0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9EF55E-679B-1B81-99B5-E237E2ABFBB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7D5AAA-55A3-975D-B917-E7475CD0F407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15A179-04B0-8462-920B-DB3699A26BF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8370F-754B-7DEF-82B8-726D7951BD8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E8B20FA-95CC-9474-4759-D99AF035C866}"/>
              </a:ext>
            </a:extLst>
          </p:cNvPr>
          <p:cNvSpPr/>
          <p:nvPr/>
        </p:nvSpPr>
        <p:spPr>
          <a:xfrm>
            <a:off x="307243" y="1940252"/>
            <a:ext cx="8529514" cy="477029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 شاطِئِ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M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َلْمَع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ٱلْمِياهُ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ٱلزَّرْقاءُ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أَشِعَّةِ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ٱلدّافِئَ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fr-FR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تَسْبَحُ </a:t>
            </a:r>
            <a:r>
              <a:rPr lang="ar-SA" sz="4400" b="1" u="sng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ٱلْأَسْماك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ٱلْماءِ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وَتَطيرُ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ٱلنَّوارِسُ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فَوْقَ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يَجْمَعُ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u="sng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ٱلْأَصْداف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وَيَسْتَمْتِعونَ بِرائِحَةِ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ٱلْهَواءِ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يّ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تَنْشُرُ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ٱلْقَوارِبُ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أَلْوانَها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ٱلْجَميلَةَ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سَطْحِ </a:t>
            </a:r>
            <a:r>
              <a:rPr lang="ar-SA" sz="4400" b="1" u="sng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ٱلْبَحْرِ</a:t>
            </a:r>
            <a:r>
              <a:rPr lang="ar-SA" sz="4400" b="1" u="sng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مَنْظَرٍ بَهي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lang="ar-SA" sz="4400" b="1" kern="0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MA" sz="44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rtl="1"/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a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defTabSz="914400" rtl="1">
              <a:lnSpc>
                <a:spcPct val="150000"/>
              </a:lnSpc>
              <a:buClr>
                <a:srgbClr val="000000"/>
              </a:buClr>
            </a:pPr>
            <a:endParaRPr lang="fr-MA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631257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5862819" y="3429000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أَشِعَّةُ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1160207" y="3429000"/>
            <a:ext cx="396606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تَلْمَعُ </a:t>
            </a:r>
            <a:r>
              <a:rPr lang="ar-S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لْمِياهُ</a:t>
            </a:r>
            <a:endParaRPr lang="ar-MA" sz="8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028336" y="2918848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أَشِعَّةُ</a:t>
            </a:r>
            <a:endParaRPr lang="ar-MA" sz="8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2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أَشِعَّةُ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1919351" y="2924175"/>
            <a:ext cx="4614633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تَلْمَعُ </a:t>
            </a:r>
            <a:r>
              <a:rPr lang="ar-S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لْمِياهُ</a:t>
            </a: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algn="ctr" defTabSz="914400" rtl="1">
              <a:buClr>
                <a:srgbClr val="000000"/>
              </a:buClr>
              <a:buSzPts val="3600"/>
              <a:defRPr/>
            </a:pPr>
            <a:endParaRPr lang="ar-MA" sz="88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الكلمتين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الكلمتين.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585942" y="2347451"/>
            <a:ext cx="4322457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4023" y="3259854"/>
            <a:ext cx="364270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</a:pP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تَلْمَعُ </a:t>
            </a:r>
            <a:r>
              <a:rPr lang="ar-S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لْمِياهُ</a:t>
            </a:r>
          </a:p>
          <a:p>
            <a:pPr algn="ctr" rtl="1">
              <a:buClr>
                <a:schemeClr val="lt1"/>
              </a:buClr>
              <a:buSzPts val="13800"/>
              <a:buFont typeface="Arial"/>
            </a:pP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1216" y="204028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7705" y="17446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حكاية اللوحة الكاملة انطلاقا من مشاهد.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09ABC1-5CDA-821F-18BE-4A88298108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987D335-AAAC-BFE6-1D43-381DB5030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A5800FF-445B-F85B-D4F4-6E5C56A9E2E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0D0BD00-5E83-E0EC-E0C4-1E9D8E30A4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3C709CD-3524-EABA-3DC9-38E6EE107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429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DD1F809-F38F-6C5C-B70B-51A5CBFF91F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266EC0-60AD-18DB-89AF-FBD582F61C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EEA17-CB74-05CD-6F46-A8B9E00A6CF0}"/>
              </a:ext>
            </a:extLst>
          </p:cNvPr>
          <p:cNvSpPr>
            <a:spLocks/>
          </p:cNvSpPr>
          <p:nvPr/>
        </p:nvSpPr>
        <p:spPr>
          <a:xfrm>
            <a:off x="370379" y="1243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7EF4AB-501D-F0B6-4DF7-9F1087810EE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B16BF-174F-C6B1-BD26-E11A2AE393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FINALE - اَللَّوْحَةُ ٱلْكامِلَة DONE-720p-260508 ">
            <a:hlinkClick r:id="" action="ppaction://media"/>
            <a:extLst>
              <a:ext uri="{FF2B5EF4-FFF2-40B4-BE49-F238E27FC236}">
                <a16:creationId xmlns:a16="http://schemas.microsoft.com/office/drawing/2014/main" id="{BFBE81ED-75A8-3707-2F86-FF922AE2200F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88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48" y="756000"/>
            <a:ext cx="697891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أَسْرَعَ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ٱلْقَلَمُ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ٱلْبُنِّيُّ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نَحْوَ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ٱلْوَرَقَةِ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بِفَرَحٍ ، وَأَخَذَ يَمْلَأُ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ٱلتُّرْبَةَ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بِلَوْنِهِ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ٱلْجَميلِ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83DCD7-25E3-C17D-FEF3-16A48C34B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210F3A-DE25-E4FA-7E8E-26ADEFDE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A3D284-6333-DEAE-6270-FC8959688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78AEC8-311D-7BA2-674C-C26B66BC8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1DA068F-722A-4A8C-4D6E-F64C9066A5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41096D1-6BB0-B41E-33B3-416C329483A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CA463-9E17-1303-4870-987AE25091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FADF2A-2006-B4F3-33EF-72345B2FC338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9A635-813C-8654-09C4-F66B9E82AD9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3E585C-8BB1-F9E9-BBEF-BA3F9FF3F27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83B21F-EA51-FD0C-2962-39065364D3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66CA1-A21C-D6E9-6E08-BAEC6ADB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0C7C20-F0BD-5741-B0A1-302388F3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F5C674-32D0-CD75-BBDC-935BE9BD2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9A53C68-C40F-A0C9-561D-141F259DDC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166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FB13B5-58D2-E688-031D-4AA82482B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50A1199-CF02-F6C5-DAA6-1E6595185D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9BFB46-B435-F693-5482-A2E132EACB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B5370F-B9DF-0E70-F95D-BD894133F935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9BB98-E97D-CADA-0F89-0238683C1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917F73-A9C7-4711-0D30-2880486974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BAD5DA-C4D3-8A91-9DB0-00F3414823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707B-80C8-87AB-B6FC-D4EE4782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24B5C04-2422-C78E-BC84-5B1B71BB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96784"/>
            <a:ext cx="712122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استمعوا.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اِنْضَمَّت الأقلامُ الملوَّنةُ إلى اللوحةِ بحماسٍ،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كُلُّ قَلَمٍ رَسَمَ جُزْءاً مِنَ الطَّبِيعَةِ.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2AB5C2-13D7-692E-48B6-19CDFE63A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CA6E4C-5931-F83C-2210-7FCCA1D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D4D8800-D77F-0B81-BAF5-989E50768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370137-18F0-F7C6-1F66-7DDF8E0983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EB40B06-1928-0192-5C77-FB7F7CCEFB5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3742243-D267-014D-4237-6286BAFBFC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392DC41-FDB1-FE06-3821-023F4E30176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150BE8-2359-7A9E-9289-A737F552731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7438E-24E3-FE8D-7064-B76DEAD8897F}"/>
              </a:ext>
            </a:extLst>
          </p:cNvPr>
          <p:cNvSpPr>
            <a:spLocks/>
          </p:cNvSpPr>
          <p:nvPr/>
        </p:nvSpPr>
        <p:spPr>
          <a:xfrm>
            <a:off x="32431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2E286-19C8-AED8-F1A3-3A9B51C7D2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DF123-6D0A-CC3D-E473-1FF048AD49C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9FB42E-85E9-F50A-07F5-5D988084DC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0277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616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0824A6-B07D-AD56-30C0-2D4A4AF5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9895C-CD5C-429D-BCB2-9CA7CEA6C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691B46-1DA4-39DE-0763-316F719148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BB3345-F839-3071-E54B-1FCED76BF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DCCE-5647-1A8B-989E-BEB80A3E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6FEA4D-C03A-02DB-B402-051FE61641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8E61B-7B3F-5303-1291-E4B7C4266C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4B9F9-8A47-A1CE-7295-76FA5380E664}"/>
              </a:ext>
            </a:extLst>
          </p:cNvPr>
          <p:cNvSpPr>
            <a:spLocks/>
          </p:cNvSpPr>
          <p:nvPr/>
        </p:nvSpPr>
        <p:spPr>
          <a:xfrm>
            <a:off x="371024" y="1275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39C7C0-8088-D3AC-D89A-7FF5437957D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717A1A-13CB-B912-1D5B-E0531BB7DCA0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E221A9-3DE2-58A5-4018-AE5A2D7F0F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0277" y="2197890"/>
            <a:ext cx="4367031" cy="33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79" y="756000"/>
            <a:ext cx="708048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استمعوا. تعَاوَنَتِ الْأَقْلامُ عَلى الرَّسْمِ،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غير أنَّها رفضَت أنْ يُشاركَها القلمُ الأسودُ،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عادَ إِلى الْمِقْلَمَةِ حَزيناً.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فظلَّ الليلُ غائباً عن اللوحةِ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fr-MA" sz="2400" dirty="0"/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241692-2C5D-74D4-E554-BEA45E2638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7D303D-1F21-5E43-27B5-FC5C52EC5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FAFFD41-8D8F-A821-D963-ACFCF17739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C2F099-D28B-FA13-3DD6-5241434C6F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81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536A86-A786-FE1A-004C-96DF0467C1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5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16984B2-9757-BE3B-FC13-7EA5191C36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D05417-B3CB-00A2-912C-F9B8B281B25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EAA9F-A8D6-8CB6-F3AD-D77E79CAACEF}"/>
              </a:ext>
            </a:extLst>
          </p:cNvPr>
          <p:cNvSpPr>
            <a:spLocks/>
          </p:cNvSpPr>
          <p:nvPr/>
        </p:nvSpPr>
        <p:spPr>
          <a:xfrm>
            <a:off x="370379" y="14742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9DDCD3-5821-4F39-35A7-7AC453CA9F0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7CE87A-4824-83D8-0101-10C3E52C64C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66AE47-8413-53B0-92FD-68631E6A14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3440" y="2262931"/>
            <a:ext cx="4813434" cy="320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87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8E28-65B1-D613-7C89-86464F3F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05BD44-9EF1-52D7-DC20-474E0400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D9A97D-B6FB-ADE0-8E3B-81E789E58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66855F-A4BD-10FA-005F-5E24F40E71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F75711F-C99D-B868-C59A-EEFF4994F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635FB-4053-F71E-5244-71C7510877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9FB1A2-F493-F212-1F52-11C1160C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042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1BF27F-9457-D121-B517-FF4906CCCF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84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40C1E94-1E45-BC9E-F6D9-3188CB8E75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23782D-5A1E-2715-79C1-E19392EDDDE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697855-EC50-EAF6-53B3-6D2889B201A9}"/>
              </a:ext>
            </a:extLst>
          </p:cNvPr>
          <p:cNvSpPr>
            <a:spLocks/>
          </p:cNvSpPr>
          <p:nvPr/>
        </p:nvSpPr>
        <p:spPr>
          <a:xfrm>
            <a:off x="44858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1D76E0-3C14-1140-4442-0E67B10AEB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FDFDE-60E4-CF71-27F9-EACC2B3D9568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F22FB6-1843-AF40-4686-AB4258D77F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3440" y="2262931"/>
            <a:ext cx="4813434" cy="320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248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756000"/>
            <a:ext cx="7175556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الأخير. استمعوا. تَعِبَتِ الأَقْلامُ وَأرادَتِ النَّوْمَ لَكِنَّ اللَّيْلَ تَأَخَّرَ، فَ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عادَ القلمُ الأسودُ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رسمَ اللَّيلَ بهدوءٍ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dirty="0"/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فَهِمَتِ الأَقْلامُ أَنَّ التَّعَاوُنَ يَجْعَلُ اللَّوْحَةَ أَجْمَلَ.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F78187-9E92-F5A4-BB05-E345F5F8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89B56D-2EB7-0766-8DD7-EC677155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D648C1-9E08-4CB0-C24B-A71B964E3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D2B60E-517D-F436-649E-4FA118651A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3AB51C-1F45-E78E-AAB1-727254DB08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3F1F40-E928-E03E-E5A4-9A5843AD0AD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4FFB3F9-9402-5C37-2188-057CB3AA3DF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5E91BF-C6FE-EE9B-5E30-BDB18EB1DF8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FC5B8C-DCBC-8AC5-013E-DDF660A9E411}"/>
              </a:ext>
            </a:extLst>
          </p:cNvPr>
          <p:cNvSpPr>
            <a:spLocks/>
          </p:cNvSpPr>
          <p:nvPr/>
        </p:nvSpPr>
        <p:spPr>
          <a:xfrm>
            <a:off x="37102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7B7F3-E3CD-F6D2-02A2-B34C7B26835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EE56-5203-B607-D8F9-F55004E17B2F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DCDE5-1E1C-A99D-2603-058EBD482A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267034"/>
            <a:ext cx="4367031" cy="324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948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8A124D-DDEB-5F60-2694-E98B7F9BB0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46BF7A-32AC-78EF-9D70-B375BC6A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468CA-0456-00F5-BD96-02457B6A36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D19A5B1-FEF1-6325-8B17-180E144CD1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082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3E49A27-1BE0-6526-C51A-217B631F55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D41FABB-FA35-58A7-D20C-40FE4CFCD18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44974-E6B5-6132-6492-5E7B2CB5F4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746F93-AFFD-9DFB-6EA3-D5C0D7735C3F}"/>
              </a:ext>
            </a:extLst>
          </p:cNvPr>
          <p:cNvSpPr>
            <a:spLocks/>
          </p:cNvSpPr>
          <p:nvPr/>
        </p:nvSpPr>
        <p:spPr>
          <a:xfrm>
            <a:off x="34149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14E7F-63F5-8D9E-3110-B24ECF4DD5F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03DFD-CF5C-52D7-AD98-483DD48C72E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41C1F4-7597-5663-9ECC-C34F24C60B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9332" y="2267034"/>
            <a:ext cx="4367031" cy="324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2227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09475-7DC5-96F4-D6CA-47E3044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EC1F560E-4D0C-9E15-C09A-8415AEED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الكراسات ص 125 - صلوا كل مقطع بموقعه من شريط الحكاية.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7A7DEF2-6E1D-8161-E459-F89B862B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6C40F8-DD0A-D841-C281-899E7C9C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9CEF6C-3103-05A3-0381-D84B3C10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7889A8-B56F-2470-B706-01AA656810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66D523-2DC0-DA47-6FEA-3048874493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EA04E0-013A-1080-2955-C96DF3F8738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D50DF1-321C-9B9B-82A0-69BAA927801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19F29-B6C6-FC1A-B0BC-78D479A385A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89EB92-1E92-D3DC-DF89-1D3EE71C6D7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2FE0E2-30DE-5E2C-DD7B-1C8C7038D07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C9E4BE-7F21-F4B3-2B05-9934DC463D23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20AA50-BC65-F5AA-4107-45EC1FA39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109" y="1972451"/>
            <a:ext cx="8029367" cy="412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1187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5FAB-BA10-C498-EBB8-DCF7ACA9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BA285B3-3029-7504-DEA0-321D9516E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09" y="1972451"/>
            <a:ext cx="8029367" cy="4129549"/>
          </a:xfrm>
          <a:prstGeom prst="rect">
            <a:avLst/>
          </a:prstGeom>
        </p:spPr>
      </p:pic>
      <p:sp>
        <p:nvSpPr>
          <p:cNvPr id="21" name="Titre 20">
            <a:extLst>
              <a:ext uri="{FF2B5EF4-FFF2-40B4-BE49-F238E27FC236}">
                <a16:creationId xmlns:a16="http://schemas.microsoft.com/office/drawing/2014/main" id="{E5A38691-824E-41BD-24FF-29A87488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المقاطع؟ صححوا.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999E55-80B6-C350-9ED8-4A9593393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8EDD93-F3DF-55F3-077D-79584C7753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5F3F30-EF1E-3D47-2C6C-920E11B90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C0AE1-AD0C-0A9F-FCA3-D2CF7DE7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0A179A-CC29-51B6-A32B-95016E882C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613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CADF23-FA49-2291-ACDC-829A8D089F2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B7F70E-76A5-B4CB-E795-9C364613B65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E245FF-67E8-E6A8-1CA0-F1B7B85464A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2E4F56-5C54-10B6-EB53-4AD6CEFA2FA2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425C43-C799-2D3F-3192-DA77F75AC1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26C37-2BB5-44DF-8A3A-A34A0AFDD74C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B21950F-77E9-9209-3EB7-77F273BCC6B1}"/>
              </a:ext>
            </a:extLst>
          </p:cNvPr>
          <p:cNvCxnSpPr>
            <a:cxnSpLocks/>
          </p:cNvCxnSpPr>
          <p:nvPr/>
        </p:nvCxnSpPr>
        <p:spPr>
          <a:xfrm flipH="1">
            <a:off x="4004937" y="4956478"/>
            <a:ext cx="1491410" cy="44668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B46AFF6-4918-3F9B-E5E8-9207F926EA8B}"/>
              </a:ext>
            </a:extLst>
          </p:cNvPr>
          <p:cNvCxnSpPr>
            <a:cxnSpLocks/>
          </p:cNvCxnSpPr>
          <p:nvPr/>
        </p:nvCxnSpPr>
        <p:spPr>
          <a:xfrm>
            <a:off x="3637536" y="4956138"/>
            <a:ext cx="3461354" cy="4470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FE2C072-42C2-C672-BFF3-C47C71F6F30C}"/>
              </a:ext>
            </a:extLst>
          </p:cNvPr>
          <p:cNvCxnSpPr>
            <a:cxnSpLocks/>
          </p:cNvCxnSpPr>
          <p:nvPr/>
        </p:nvCxnSpPr>
        <p:spPr>
          <a:xfrm flipH="1">
            <a:off x="5368213" y="4956138"/>
            <a:ext cx="1946987" cy="50144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EC26063-7EFF-E7FA-F32A-E13BF1F30BAD}"/>
              </a:ext>
            </a:extLst>
          </p:cNvPr>
          <p:cNvCxnSpPr>
            <a:cxnSpLocks/>
          </p:cNvCxnSpPr>
          <p:nvPr/>
        </p:nvCxnSpPr>
        <p:spPr>
          <a:xfrm>
            <a:off x="1713110" y="5012503"/>
            <a:ext cx="689284" cy="39066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428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215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1261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78247" y="1770284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33532" y="219146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«اللوحة الكاملة».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B6A7E7-97E9-387A-DF2B-EE8B7135A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BB172B2-979D-113A-14E8-6DA54F2244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7151F-6238-5ED3-EB00-E804EF6D15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442920-4764-D50D-2553-709F5C4B5E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A9093A-A083-4210-1FEB-F459421E43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89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26D774-FA4A-718D-648E-9D87F8E838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EFE7F4-FD3F-839C-8295-05956751026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2A7F8-FAAB-196D-B822-5D4F95B5FBD5}"/>
              </a:ext>
            </a:extLst>
          </p:cNvPr>
          <p:cNvSpPr>
            <a:spLocks/>
          </p:cNvSpPr>
          <p:nvPr/>
        </p:nvSpPr>
        <p:spPr>
          <a:xfrm>
            <a:off x="32863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750A80-277C-71E0-3425-F28C3C3AE77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A2ED3-FD3B-48BC-FA17-40A3733BBA2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CA8B84-60D5-BCD1-1CDC-EAA281ABD5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783" y="1476000"/>
            <a:ext cx="3825237" cy="51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3FB9D3B-B45B-0B8E-7496-728507AB8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783" y="1476000"/>
            <a:ext cx="3825237" cy="5132819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FA79B-28F2-246F-73D5-35761E7A01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A86BA0-B6DD-3AAC-6994-3B986CF598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21EF80-ADC8-21A8-3CF7-BFEF7428C1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356F1B-D161-229E-41CA-27462FA1AB7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42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2D574A-FFD2-93EB-EBA7-E6C6C61BC14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437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D99D6-6A8B-097A-F37A-72390E47EA4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07D206-02D8-C017-2829-AB403DF93E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1120B-80C3-933D-E2B6-224D0323BB4F}"/>
              </a:ext>
            </a:extLst>
          </p:cNvPr>
          <p:cNvSpPr>
            <a:spLocks/>
          </p:cNvSpPr>
          <p:nvPr/>
        </p:nvSpPr>
        <p:spPr>
          <a:xfrm>
            <a:off x="295179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3F729-6B5A-67ED-5F07-76726EC515B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409984-7250-BD71-ED73-EBCE310DD3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992544B-98B3-01D7-28F2-353B485ADE69}"/>
              </a:ext>
            </a:extLst>
          </p:cNvPr>
          <p:cNvSpPr/>
          <p:nvPr/>
        </p:nvSpPr>
        <p:spPr>
          <a:xfrm>
            <a:off x="2648326" y="1914832"/>
            <a:ext cx="3381349" cy="16097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1D0B98-AA52-0045-6C8B-5ED817AF3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299457-0B2F-C1F5-45B8-01CD48CC8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2F4B2D1-AE1F-634B-EADF-B39CE310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E1AD75-98F8-7F45-EF61-314429EFF4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E9784A2-200E-9028-0872-7345D0492B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0D617BA-679E-88E1-9AC5-3D91597D2E2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2B82BF-9A94-0ED0-86EF-3C091E04A6F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922C9-4846-6C23-105B-A25A3EF26540}"/>
              </a:ext>
            </a:extLst>
          </p:cNvPr>
          <p:cNvSpPr>
            <a:spLocks/>
          </p:cNvSpPr>
          <p:nvPr/>
        </p:nvSpPr>
        <p:spPr>
          <a:xfrm>
            <a:off x="37037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A167D9-856B-780A-8CC4-9FBEA267478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EFB6E-2C66-F770-8321-45A25830E77B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0019E33-5EEF-C34A-2DE8-1A9647123FCE}"/>
              </a:ext>
            </a:extLst>
          </p:cNvPr>
          <p:cNvGrpSpPr/>
          <p:nvPr/>
        </p:nvGrpSpPr>
        <p:grpSpPr>
          <a:xfrm>
            <a:off x="6253621" y="3429000"/>
            <a:ext cx="367553" cy="2635439"/>
            <a:chOff x="5593078" y="3450656"/>
            <a:chExt cx="367553" cy="2635439"/>
          </a:xfrm>
        </p:grpSpPr>
        <p:sp>
          <p:nvSpPr>
            <p:cNvPr id="12" name="Accolade fermante 11">
              <a:extLst>
                <a:ext uri="{FF2B5EF4-FFF2-40B4-BE49-F238E27FC236}">
                  <a16:creationId xmlns:a16="http://schemas.microsoft.com/office/drawing/2014/main" id="{44066D7A-CD9E-C585-84F1-5733BC0EE1B8}"/>
                </a:ext>
              </a:extLst>
            </p:cNvPr>
            <p:cNvSpPr/>
            <p:nvPr/>
          </p:nvSpPr>
          <p:spPr>
            <a:xfrm>
              <a:off x="5593078" y="3450656"/>
              <a:ext cx="367553" cy="611999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Accolade fermante 12">
              <a:extLst>
                <a:ext uri="{FF2B5EF4-FFF2-40B4-BE49-F238E27FC236}">
                  <a16:creationId xmlns:a16="http://schemas.microsoft.com/office/drawing/2014/main" id="{EE9D88C9-4149-B0E6-A997-10212888E1C8}"/>
                </a:ext>
              </a:extLst>
            </p:cNvPr>
            <p:cNvSpPr/>
            <p:nvPr/>
          </p:nvSpPr>
          <p:spPr>
            <a:xfrm>
              <a:off x="5593078" y="4962282"/>
              <a:ext cx="367553" cy="634263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Accolade fermante 13">
              <a:extLst>
                <a:ext uri="{FF2B5EF4-FFF2-40B4-BE49-F238E27FC236}">
                  <a16:creationId xmlns:a16="http://schemas.microsoft.com/office/drawing/2014/main" id="{AB44B069-A062-959F-DD3C-4F7AFE3857E2}"/>
                </a:ext>
              </a:extLst>
            </p:cNvPr>
            <p:cNvSpPr/>
            <p:nvPr/>
          </p:nvSpPr>
          <p:spPr>
            <a:xfrm>
              <a:off x="5593078" y="4239045"/>
              <a:ext cx="367553" cy="553614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Accolade fermante 14">
              <a:extLst>
                <a:ext uri="{FF2B5EF4-FFF2-40B4-BE49-F238E27FC236}">
                  <a16:creationId xmlns:a16="http://schemas.microsoft.com/office/drawing/2014/main" id="{655FEBFA-00B3-02B6-A6CB-39386640F216}"/>
                </a:ext>
              </a:extLst>
            </p:cNvPr>
            <p:cNvSpPr/>
            <p:nvPr/>
          </p:nvSpPr>
          <p:spPr>
            <a:xfrm>
              <a:off x="5593078" y="5717684"/>
              <a:ext cx="367553" cy="368411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35B9BDD-86D8-4067-2A2C-5E1AC03331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4428" y="1368000"/>
            <a:ext cx="3825237" cy="51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17" y="776329"/>
            <a:ext cx="7510548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ابحثوا عن الفقرة  التي ذكرت فيها عودة القلم الأسود إلى المقلمة حزينا؟ سجلوا رقم الفقرة على اللوحة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51028E-441A-3416-3A64-D8F378C0E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C6932E-EE48-7C34-9853-1CC4380C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204390D-0C2E-5693-034A-67BEB6B8B6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5AAE135-167C-4DDB-A238-EABF907EAD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B424D9-49B4-5A75-6790-77C722FC11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61BC9FB-DAAA-5F24-4F88-D9607D1CF9B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0EC7C5-F4BD-A86C-EC68-1EA32ED71E0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FEEDFE-476F-55DB-0D45-4836C0A0285E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2933A4-CEC3-10BF-517D-31A13C5F0EA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A4A80-EB16-B804-E054-C39B6DA1F55E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5" name="Image 34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B7A5E8-9E58-A2B1-2812-F9F61EAB1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25FEB9D6-60AE-E4C6-E0A8-5808143AC585}"/>
              </a:ext>
            </a:extLst>
          </p:cNvPr>
          <p:cNvGrpSpPr/>
          <p:nvPr/>
        </p:nvGrpSpPr>
        <p:grpSpPr>
          <a:xfrm>
            <a:off x="5593078" y="3450656"/>
            <a:ext cx="857410" cy="2674326"/>
            <a:chOff x="5593078" y="3450656"/>
            <a:chExt cx="857410" cy="267432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EF6EFD1-7F7D-C6D1-182B-4AF052E770B3}"/>
                </a:ext>
              </a:extLst>
            </p:cNvPr>
            <p:cNvGrpSpPr/>
            <p:nvPr/>
          </p:nvGrpSpPr>
          <p:grpSpPr>
            <a:xfrm>
              <a:off x="5923793" y="3534844"/>
              <a:ext cx="526695" cy="2494972"/>
              <a:chOff x="5814423" y="3592394"/>
              <a:chExt cx="526695" cy="2494972"/>
            </a:xfrm>
          </p:grpSpPr>
          <p:pic>
            <p:nvPicPr>
              <p:cNvPr id="12" name="Graphique 11" descr="Badge 1 contour">
                <a:extLst>
                  <a:ext uri="{FF2B5EF4-FFF2-40B4-BE49-F238E27FC236}">
                    <a16:creationId xmlns:a16="http://schemas.microsoft.com/office/drawing/2014/main" id="{CCDC8981-B662-D7F9-4EBB-2A8C91C4E3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14" name="Graphique 13" descr="Badge contour">
                <a:extLst>
                  <a:ext uri="{FF2B5EF4-FFF2-40B4-BE49-F238E27FC236}">
                    <a16:creationId xmlns:a16="http://schemas.microsoft.com/office/drawing/2014/main" id="{754D57E9-3070-4263-B451-841369659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51261" y="4296595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27" name="Graphique 26" descr="Badge 3 contour">
                <a:extLst>
                  <a:ext uri="{FF2B5EF4-FFF2-40B4-BE49-F238E27FC236}">
                    <a16:creationId xmlns:a16="http://schemas.microsoft.com/office/drawing/2014/main" id="{D12D5604-6D3F-1003-4746-320A9F25C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814423" y="4964619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29" name="Graphique 28" descr="Badge 4 contour">
                <a:extLst>
                  <a:ext uri="{FF2B5EF4-FFF2-40B4-BE49-F238E27FC236}">
                    <a16:creationId xmlns:a16="http://schemas.microsoft.com/office/drawing/2014/main" id="{B2BBE05F-B5C7-618C-CABE-507CA9946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51261" y="5614118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A460281-A10F-021E-EC4A-825F6FE2A501}"/>
                </a:ext>
              </a:extLst>
            </p:cNvPr>
            <p:cNvGrpSpPr/>
            <p:nvPr/>
          </p:nvGrpSpPr>
          <p:grpSpPr>
            <a:xfrm>
              <a:off x="5593078" y="3450656"/>
              <a:ext cx="367553" cy="2674326"/>
              <a:chOff x="5593078" y="3450656"/>
              <a:chExt cx="367553" cy="2674326"/>
            </a:xfrm>
          </p:grpSpPr>
          <p:sp>
            <p:nvSpPr>
              <p:cNvPr id="13" name="Accolade fermante 12">
                <a:extLst>
                  <a:ext uri="{FF2B5EF4-FFF2-40B4-BE49-F238E27FC236}">
                    <a16:creationId xmlns:a16="http://schemas.microsoft.com/office/drawing/2014/main" id="{CBC121C0-09A5-893D-CF30-BA4FE8D58935}"/>
                  </a:ext>
                </a:extLst>
              </p:cNvPr>
              <p:cNvSpPr/>
              <p:nvPr/>
            </p:nvSpPr>
            <p:spPr>
              <a:xfrm>
                <a:off x="5593078" y="3450656"/>
                <a:ext cx="367553" cy="611999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Accolade fermante 16">
                <a:extLst>
                  <a:ext uri="{FF2B5EF4-FFF2-40B4-BE49-F238E27FC236}">
                    <a16:creationId xmlns:a16="http://schemas.microsoft.com/office/drawing/2014/main" id="{4B1C0C4E-8916-FACB-EA0E-508C0DD4DC90}"/>
                  </a:ext>
                </a:extLst>
              </p:cNvPr>
              <p:cNvSpPr/>
              <p:nvPr/>
            </p:nvSpPr>
            <p:spPr>
              <a:xfrm>
                <a:off x="5593078" y="4962283"/>
                <a:ext cx="367553" cy="66604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Accolade fermante 25">
                <a:extLst>
                  <a:ext uri="{FF2B5EF4-FFF2-40B4-BE49-F238E27FC236}">
                    <a16:creationId xmlns:a16="http://schemas.microsoft.com/office/drawing/2014/main" id="{6E14F594-2199-26C6-DD95-0A9809E38569}"/>
                  </a:ext>
                </a:extLst>
              </p:cNvPr>
              <p:cNvSpPr/>
              <p:nvPr/>
            </p:nvSpPr>
            <p:spPr>
              <a:xfrm>
                <a:off x="5593078" y="4239045"/>
                <a:ext cx="367553" cy="60149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Accolade fermante 27">
                <a:extLst>
                  <a:ext uri="{FF2B5EF4-FFF2-40B4-BE49-F238E27FC236}">
                    <a16:creationId xmlns:a16="http://schemas.microsoft.com/office/drawing/2014/main" id="{DD6EED60-B747-60E9-6F0B-16A1FA2C816E}"/>
                  </a:ext>
                </a:extLst>
              </p:cNvPr>
              <p:cNvSpPr/>
              <p:nvPr/>
            </p:nvSpPr>
            <p:spPr>
              <a:xfrm>
                <a:off x="5593078" y="5756571"/>
                <a:ext cx="367553" cy="36841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C4018F8-175A-D59B-0DE4-2BC4DD0A14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5765" y="1388329"/>
            <a:ext cx="3825237" cy="51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8BF3-88B7-16D5-7867-16D3C62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763EAE5-081B-9542-CC23-328E4DD4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6329"/>
            <a:ext cx="726489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هو رقم الفقرة التي ورد فيها ما  يدل على أن الأقلام تعلمت أن التعاون يجعل اللوحة أجمل.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E074D3D-45C6-405A-69E8-6431C0C4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680363-F87F-48FB-5DA0-6A9D2A6DF9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811D60-2AF2-6016-91BA-221A3D25F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4133C0-E5D5-2CF9-2E70-35E22B42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15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4CAAC-D15C-C2D3-62CA-1F3839EE8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7885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8DE91C-0986-0C8A-866A-61BE96F08FB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52F2B-6BB9-382C-35FC-7B4A911979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980887-B45D-0A7E-8258-F045CAAE4EC2}"/>
              </a:ext>
            </a:extLst>
          </p:cNvPr>
          <p:cNvSpPr>
            <a:spLocks/>
          </p:cNvSpPr>
          <p:nvPr/>
        </p:nvSpPr>
        <p:spPr>
          <a:xfrm>
            <a:off x="324316" y="16892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19DF11-6D80-D4F8-CAD4-C96CD5AA396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2D9EA-DAC9-CCAF-8433-AC5467D0289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8" name="Image 2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02E6AF4-9020-2DCB-E337-82D4AC645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638731"/>
            <a:ext cx="968188" cy="96818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FA8913B-CD13-5B5D-03C8-16D110EC32EB}"/>
              </a:ext>
            </a:extLst>
          </p:cNvPr>
          <p:cNvGrpSpPr/>
          <p:nvPr/>
        </p:nvGrpSpPr>
        <p:grpSpPr>
          <a:xfrm>
            <a:off x="5593078" y="3450656"/>
            <a:ext cx="857410" cy="2674326"/>
            <a:chOff x="5593078" y="3450656"/>
            <a:chExt cx="857410" cy="267432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76D32BEC-F362-E696-ABF7-6D3797921BD2}"/>
                </a:ext>
              </a:extLst>
            </p:cNvPr>
            <p:cNvGrpSpPr/>
            <p:nvPr/>
          </p:nvGrpSpPr>
          <p:grpSpPr>
            <a:xfrm>
              <a:off x="5923793" y="3534844"/>
              <a:ext cx="526695" cy="2494972"/>
              <a:chOff x="5814423" y="3592394"/>
              <a:chExt cx="526695" cy="2494972"/>
            </a:xfrm>
          </p:grpSpPr>
          <p:pic>
            <p:nvPicPr>
              <p:cNvPr id="33" name="Graphique 32" descr="Badge 1 contour">
                <a:extLst>
                  <a:ext uri="{FF2B5EF4-FFF2-40B4-BE49-F238E27FC236}">
                    <a16:creationId xmlns:a16="http://schemas.microsoft.com/office/drawing/2014/main" id="{14A28686-62E4-4DF4-2F78-D36D84C3E9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874218" y="3592394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34" name="Graphique 33" descr="Badge contour">
                <a:extLst>
                  <a:ext uri="{FF2B5EF4-FFF2-40B4-BE49-F238E27FC236}">
                    <a16:creationId xmlns:a16="http://schemas.microsoft.com/office/drawing/2014/main" id="{EFCED80F-BCFA-0D95-D968-5611CB9A52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851261" y="4296595"/>
                <a:ext cx="473249" cy="473249"/>
              </a:xfrm>
              <a:prstGeom prst="rect">
                <a:avLst/>
              </a:prstGeom>
            </p:spPr>
          </p:pic>
          <p:pic>
            <p:nvPicPr>
              <p:cNvPr id="35" name="Graphique 34" descr="Badge 3 contour">
                <a:extLst>
                  <a:ext uri="{FF2B5EF4-FFF2-40B4-BE49-F238E27FC236}">
                    <a16:creationId xmlns:a16="http://schemas.microsoft.com/office/drawing/2014/main" id="{BF8153F4-90E9-CAB7-0D2C-3B995EFA8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814423" y="4964619"/>
                <a:ext cx="466900" cy="466900"/>
              </a:xfrm>
              <a:prstGeom prst="rect">
                <a:avLst/>
              </a:prstGeom>
            </p:spPr>
          </p:pic>
          <p:pic>
            <p:nvPicPr>
              <p:cNvPr id="36" name="Graphique 35" descr="Badge 4 contour">
                <a:extLst>
                  <a:ext uri="{FF2B5EF4-FFF2-40B4-BE49-F238E27FC236}">
                    <a16:creationId xmlns:a16="http://schemas.microsoft.com/office/drawing/2014/main" id="{891AC5CE-CFB1-ABF9-514A-2F8EA17AA2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51261" y="5614118"/>
                <a:ext cx="473248" cy="473248"/>
              </a:xfrm>
              <a:prstGeom prst="rect">
                <a:avLst/>
              </a:prstGeom>
            </p:spPr>
          </p:pic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C58DEBC3-2249-7B37-A59B-8360B660ED3E}"/>
                </a:ext>
              </a:extLst>
            </p:cNvPr>
            <p:cNvGrpSpPr/>
            <p:nvPr/>
          </p:nvGrpSpPr>
          <p:grpSpPr>
            <a:xfrm>
              <a:off x="5593078" y="3450656"/>
              <a:ext cx="367553" cy="2674326"/>
              <a:chOff x="5593078" y="3450656"/>
              <a:chExt cx="367553" cy="2674326"/>
            </a:xfrm>
          </p:grpSpPr>
          <p:sp>
            <p:nvSpPr>
              <p:cNvPr id="29" name="Accolade fermante 28">
                <a:extLst>
                  <a:ext uri="{FF2B5EF4-FFF2-40B4-BE49-F238E27FC236}">
                    <a16:creationId xmlns:a16="http://schemas.microsoft.com/office/drawing/2014/main" id="{E8D0D62D-7F02-40AE-B6AC-876B8955EB7E}"/>
                  </a:ext>
                </a:extLst>
              </p:cNvPr>
              <p:cNvSpPr/>
              <p:nvPr/>
            </p:nvSpPr>
            <p:spPr>
              <a:xfrm>
                <a:off x="5593078" y="3450656"/>
                <a:ext cx="367553" cy="611999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Accolade fermante 29">
                <a:extLst>
                  <a:ext uri="{FF2B5EF4-FFF2-40B4-BE49-F238E27FC236}">
                    <a16:creationId xmlns:a16="http://schemas.microsoft.com/office/drawing/2014/main" id="{476A0BD5-E79F-817A-32F6-F8BB1750A04F}"/>
                  </a:ext>
                </a:extLst>
              </p:cNvPr>
              <p:cNvSpPr/>
              <p:nvPr/>
            </p:nvSpPr>
            <p:spPr>
              <a:xfrm>
                <a:off x="5593078" y="4962283"/>
                <a:ext cx="367553" cy="666046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Accolade fermante 30">
                <a:extLst>
                  <a:ext uri="{FF2B5EF4-FFF2-40B4-BE49-F238E27FC236}">
                    <a16:creationId xmlns:a16="http://schemas.microsoft.com/office/drawing/2014/main" id="{71B4CE87-13A6-7CFF-46DB-C6236C3DC324}"/>
                  </a:ext>
                </a:extLst>
              </p:cNvPr>
              <p:cNvSpPr/>
              <p:nvPr/>
            </p:nvSpPr>
            <p:spPr>
              <a:xfrm>
                <a:off x="5593078" y="4239045"/>
                <a:ext cx="367553" cy="60149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Accolade fermante 31">
                <a:extLst>
                  <a:ext uri="{FF2B5EF4-FFF2-40B4-BE49-F238E27FC236}">
                    <a16:creationId xmlns:a16="http://schemas.microsoft.com/office/drawing/2014/main" id="{50B8F84B-7C56-4577-50DF-6197BB8C94AB}"/>
                  </a:ext>
                </a:extLst>
              </p:cNvPr>
              <p:cNvSpPr/>
              <p:nvPr/>
            </p:nvSpPr>
            <p:spPr>
              <a:xfrm>
                <a:off x="5593078" y="5756571"/>
                <a:ext cx="367553" cy="368411"/>
              </a:xfrm>
              <a:prstGeom prst="rightBrac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7F7BB43B-45EC-D60C-4E0E-9791E2515A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5765" y="1388329"/>
            <a:ext cx="3825237" cy="513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0224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كلُّ قلمٍ ظنَّ أنه الأهمُّ، لكنَّ اللوحةَ لم تكتملْ إلا حين تعاونَ الجميعُ معاً.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4923AF-4746-F281-C348-48E0FFA7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2AF880-A1E6-5FAD-F0C4-88E7B5B9E8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42EF2A-05A0-7F04-A288-3067AE8F7D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C5D4DC-A78D-650F-9BF9-74BE456D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D974E8-4214-97A2-3B78-9866FC60CE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A251EB-5D9E-10B3-915C-6B555C6CC84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C6AD1C-B8FF-898B-405F-40508E34B75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EA59-1939-842F-394B-0C4EF91B338B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335069-EA26-3E94-2382-E68976859C6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1A931-194D-CE7D-4469-2092CE015FF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876BE4-EBA9-664D-B729-9898B55EA7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91D0912-0393-05A7-2C29-820CA347CA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9622" y="2306577"/>
            <a:ext cx="4588341" cy="299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831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AB18D-8822-F4E8-E3C3-3CD9E82AA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2E498F8F-D787-0BD3-B531-8266C98DF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16" y="774000"/>
            <a:ext cx="729139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تخيَّلْ أنَّكَ قلمٌ في هذه المقلمة أيُّ لونٍ ستكونُ، وكيفَ ستُساهمُ في إكمالِ اللوحة؟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6DB56B2-8BDE-EBA1-2838-0ABBCE190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02FC36-BF15-A2DD-8471-2512F178D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AA9DAD-522D-6CCC-899C-57832F7B12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C1D7281-1C3D-B8E1-0B53-677372D1D5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259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768DD51-A3C1-139C-E5BA-995CE0068E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C9771D4-7A73-6717-4F71-F8B6AC44178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8AE6A6-A870-088E-CC2C-04A3F52F18B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9E1A19-9E57-6044-99F9-08BB55FD17DD}"/>
              </a:ext>
            </a:extLst>
          </p:cNvPr>
          <p:cNvSpPr>
            <a:spLocks/>
          </p:cNvSpPr>
          <p:nvPr/>
        </p:nvSpPr>
        <p:spPr>
          <a:xfrm>
            <a:off x="32431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18DFBE-311D-3573-95C0-F44A826A526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F994B-41EB-0C44-422E-D57428C1FD5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2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BE20EB-E43D-97F5-EA1E-E49CB9AA2D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A42A78-BC14-CF89-95F1-866657A2D0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9622" y="2306577"/>
            <a:ext cx="4588341" cy="299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93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التعبير الكتابي</a:t>
            </a:r>
            <a:r>
              <a:rPr lang="ar-MA" sz="4000" dirty="0"/>
              <a:t>/إملاء</a:t>
            </a:r>
            <a:r>
              <a:rPr lang="ar-AE" sz="4000" dirty="0"/>
              <a:t> 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91147" y="2690694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التعليق على مشاهد 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لوصف منظر من الطبيعة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322" y="2103809"/>
            <a:ext cx="826784" cy="640798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3213" y="974885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31493" y="1777877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471493" y="3404190"/>
            <a:ext cx="5361231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للأسماء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 الموصولة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572206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761058"/>
            <a:ext cx="711618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إنتاج  جمل لوصف منظر من الطبيعة.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7B1159-FC1F-6295-E4C7-16A434990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DA2B36-2513-9DF6-112E-D673BE61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598EE9-C18F-C7B3-C3B9-6CA16B7CBD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95A11-B8D3-19E4-5F0A-F73B47C48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87B745-B085-9FAF-2F30-90B51455E3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23B79F-EBC6-7BBA-38A4-458645026E4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9A153D-C02F-DB25-482E-E8005CDA6D4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05A79B-F3A5-B77A-AA3A-476F68ADD517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309C3D-E132-235E-3E32-38298658562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53A82-FCF3-AA96-1998-5A1C9F4F2A3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DFD54D-7169-A11D-FE66-2E7B7E650F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1638" y="2238840"/>
            <a:ext cx="4095105" cy="314723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6945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2C10-4A5E-3FA9-DE4E-08F088B7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7CC-8C08-5969-6833-43DF5E4A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أحدد عناصر من الغابة ثم أصفها. مثلا  ماذا أرى في الغابة؟ أشعة الشمس وأشجار وزهور...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6C18FE-B18C-EAE3-FBA2-89A2A9A2B2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DB5BE3-E435-AB3B-DBD8-187C8125F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308992-9B1B-8E3D-A37C-7203D132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1EC28EF-3DF2-2D76-8828-15B3216C1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7A4EE3D-B3D6-75C3-9140-A45D651BE0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B92CBE0-5016-9572-BB14-4754B7D17E3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069BD-A84F-E518-F6B6-EE24C049030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8DEC3-0782-3BEB-3711-2D4CAB9E4158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5DC953-81F3-551E-E63D-19D062C233D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5EF72D-0B71-F188-4A6E-8300A627D36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28FB4-2AD8-F773-D90B-767D57C6C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9966AD-D5B6-B455-C9F2-B960CC8C2E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3176" y="2729974"/>
            <a:ext cx="4095105" cy="3147235"/>
          </a:xfrm>
          <a:prstGeom prst="roundRect">
            <a:avLst/>
          </a:prstGeo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D2861922-AD60-1B24-4FFF-9DD4ABC08FB7}"/>
              </a:ext>
            </a:extLst>
          </p:cNvPr>
          <p:cNvSpPr/>
          <p:nvPr/>
        </p:nvSpPr>
        <p:spPr>
          <a:xfrm>
            <a:off x="2724569" y="2241000"/>
            <a:ext cx="1671195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361A8EA-E948-6033-8506-716ECA0B35C3}"/>
              </a:ext>
            </a:extLst>
          </p:cNvPr>
          <p:cNvCxnSpPr>
            <a:cxnSpLocks/>
          </p:cNvCxnSpPr>
          <p:nvPr/>
        </p:nvCxnSpPr>
        <p:spPr>
          <a:xfrm flipH="1">
            <a:off x="5417879" y="3057833"/>
            <a:ext cx="167148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BD4C291-0645-BACB-5DFE-CC4D95321F36}"/>
              </a:ext>
            </a:extLst>
          </p:cNvPr>
          <p:cNvCxnSpPr>
            <a:cxnSpLocks/>
            <a:stCxn id="32" idx="1"/>
          </p:cNvCxnSpPr>
          <p:nvPr/>
        </p:nvCxnSpPr>
        <p:spPr>
          <a:xfrm flipH="1" flipV="1">
            <a:off x="5574890" y="4083478"/>
            <a:ext cx="104466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212FB62-2852-76FE-8D87-13F6E7BA53D0}"/>
              </a:ext>
            </a:extLst>
          </p:cNvPr>
          <p:cNvCxnSpPr>
            <a:cxnSpLocks/>
          </p:cNvCxnSpPr>
          <p:nvPr/>
        </p:nvCxnSpPr>
        <p:spPr>
          <a:xfrm flipH="1">
            <a:off x="5329084" y="5171767"/>
            <a:ext cx="12904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D0F41EB3-1B5C-713C-E9D1-AE8078921F99}"/>
              </a:ext>
            </a:extLst>
          </p:cNvPr>
          <p:cNvSpPr/>
          <p:nvPr/>
        </p:nvSpPr>
        <p:spPr>
          <a:xfrm>
            <a:off x="6619552" y="2637000"/>
            <a:ext cx="2053743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أَشِعَّةُ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1671;p201">
            <a:extLst>
              <a:ext uri="{FF2B5EF4-FFF2-40B4-BE49-F238E27FC236}">
                <a16:creationId xmlns:a16="http://schemas.microsoft.com/office/drawing/2014/main" id="{B17ED463-0A08-8450-A5E4-D3D271CD41B4}"/>
              </a:ext>
            </a:extLst>
          </p:cNvPr>
          <p:cNvSpPr/>
          <p:nvPr/>
        </p:nvSpPr>
        <p:spPr>
          <a:xfrm>
            <a:off x="6619552" y="3687479"/>
            <a:ext cx="2053743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أَشْجارٌ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Google Shape;1671;p201">
            <a:extLst>
              <a:ext uri="{FF2B5EF4-FFF2-40B4-BE49-F238E27FC236}">
                <a16:creationId xmlns:a16="http://schemas.microsoft.com/office/drawing/2014/main" id="{06B9A655-F74D-1B9B-8A62-71354F07F32C}"/>
              </a:ext>
            </a:extLst>
          </p:cNvPr>
          <p:cNvSpPr/>
          <p:nvPr/>
        </p:nvSpPr>
        <p:spPr>
          <a:xfrm>
            <a:off x="6556033" y="4692942"/>
            <a:ext cx="2053743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زُهورٌ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13300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2" grpId="0" animBg="1"/>
      <p:bldP spid="3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ECD43-EB66-CB3E-5C8D-8AA25172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1A2B8-C820-90FC-B612-84C07491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05" y="761058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أصف كل عنصر. أتساءل: كيف هي أشعة الشمس؟ كيف أشجار الغابة؟ كيف هي الزهور؟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9E6783-3434-B206-3404-1B24AF16B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67A804-33B6-E81F-CEEF-09A48C5040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25C8F6-E7E5-CFE6-7EB8-C166D6BB3C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1D8C5F-EA15-5A95-D4F7-03C68FF90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A684FB-458D-163C-CD9F-0E230412B0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3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D6DFFF-A3DD-D64F-1663-E8A907EDBEA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1C9F05-208D-318E-DBC0-8BEC2AB67FC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B9666F-CABD-1B88-6980-EFB515DFCA09}"/>
              </a:ext>
            </a:extLst>
          </p:cNvPr>
          <p:cNvSpPr>
            <a:spLocks/>
          </p:cNvSpPr>
          <p:nvPr/>
        </p:nvSpPr>
        <p:spPr>
          <a:xfrm>
            <a:off x="33317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D6BF78-FB14-0C6E-51A1-9EF93313E0D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D20534-EB4B-1123-7390-2A0648FBFF7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C553EF-E078-E8BD-0E38-925F1C187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854118-718E-9D62-E979-74643400C2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547" y="2509861"/>
            <a:ext cx="4095105" cy="3147235"/>
          </a:xfrm>
          <a:prstGeom prst="roundRect">
            <a:avLst/>
          </a:prstGeom>
        </p:spPr>
      </p:pic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B22E6A05-5CE0-AB7C-92AC-B83DC01E4000}"/>
              </a:ext>
            </a:extLst>
          </p:cNvPr>
          <p:cNvSpPr/>
          <p:nvPr/>
        </p:nvSpPr>
        <p:spPr>
          <a:xfrm>
            <a:off x="1816412" y="2113861"/>
            <a:ext cx="1671195" cy="79200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532B71FF-738E-01F2-E8FC-245C0CFBF00B}"/>
              </a:ext>
            </a:extLst>
          </p:cNvPr>
          <p:cNvSpPr/>
          <p:nvPr/>
        </p:nvSpPr>
        <p:spPr>
          <a:xfrm>
            <a:off x="5574890" y="2637000"/>
            <a:ext cx="3098405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أَشِعَّةُ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1671;p201">
            <a:extLst>
              <a:ext uri="{FF2B5EF4-FFF2-40B4-BE49-F238E27FC236}">
                <a16:creationId xmlns:a16="http://schemas.microsoft.com/office/drawing/2014/main" id="{C5ECFEAD-CD55-4E3E-B391-5393CC710187}"/>
              </a:ext>
            </a:extLst>
          </p:cNvPr>
          <p:cNvSpPr/>
          <p:nvPr/>
        </p:nvSpPr>
        <p:spPr>
          <a:xfrm>
            <a:off x="5574890" y="3687479"/>
            <a:ext cx="3098405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أَشْجارٌ عالِيَةٌ وَمُخْضَرَّةٌ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Google Shape;1671;p201">
            <a:extLst>
              <a:ext uri="{FF2B5EF4-FFF2-40B4-BE49-F238E27FC236}">
                <a16:creationId xmlns:a16="http://schemas.microsoft.com/office/drawing/2014/main" id="{075B254C-1675-6206-ED6E-7E4E6616BC35}"/>
              </a:ext>
            </a:extLst>
          </p:cNvPr>
          <p:cNvSpPr/>
          <p:nvPr/>
        </p:nvSpPr>
        <p:spPr>
          <a:xfrm>
            <a:off x="5574891" y="4692942"/>
            <a:ext cx="3034886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زُهورٌ بَرِّيَّةٌ بِأَلْوانٍ زاهِيَّةٍ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65525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2" grpId="0" animBg="1"/>
      <p:bldP spid="3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2564-0915-20E9-731A-96DCDD4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D1102-F955-8591-C79B-85C56C386F5B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3DFCA3C-0152-BEA0-C244-F8A55C4F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3" y="756000"/>
            <a:ext cx="71276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أركب العناصر في فقرة بسيطة؛ من يقرأ؟ من يعيد؟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3B943A-F83E-1825-F7D4-51652DFE8E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79DA7C-6D35-97BA-6258-610BB3B73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C2F0FB-3806-C70A-37DC-EBDBFEFD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98551E9-AAD7-5EFA-FDED-ACFC881C55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5738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895B9CE-DCE7-B05A-507F-2BA468990E6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ED7CA-6FD3-4113-785B-388991D5F5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3C7843-0CBB-5291-2EF1-1CF78638F8EE}"/>
              </a:ext>
            </a:extLst>
          </p:cNvPr>
          <p:cNvSpPr>
            <a:spLocks/>
          </p:cNvSpPr>
          <p:nvPr/>
        </p:nvSpPr>
        <p:spPr>
          <a:xfrm>
            <a:off x="410969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9CC1B1-A1F2-D351-BC0E-2D96CB29A82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F41E09-0CF5-7DEE-1F8A-1C3CFDFF7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DCEDAE-1531-E7AB-2A33-E5C5A3D609A7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C155A-BF2A-A735-CE04-5A007EF3C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F9B6426-0741-97C5-5582-BC4B011FAB9B}"/>
              </a:ext>
            </a:extLst>
          </p:cNvPr>
          <p:cNvSpPr txBox="1"/>
          <p:nvPr/>
        </p:nvSpPr>
        <p:spPr>
          <a:xfrm>
            <a:off x="490408" y="2034365"/>
            <a:ext cx="8076630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توجَدُ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أَشْجارٌ عالِيَةٌ مُخْضَرَّةٌ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تَظْهَرُ كَأَنَّها تَحْرُسُ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أَشِعَّةُ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ٱلشَّمْسِ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ٱلذَّهَبِيَّةُ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تَتَسَلَّلُ عَبْرَ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ٱلْأَوْراقِ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ٱلْكَثيفَةِ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وتُلْقي بِبَريقِها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ٱلدّافِئِ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أَرْضِ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حَيْثُ تَتَناثَرُ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زُهورٌ بَرِّيَّةٌ بِأَلْوانِها </a:t>
            </a:r>
            <a:r>
              <a:rPr lang="ar-M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ٱلزَّاهِيَةِ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ما أَجْمَلَ </a:t>
            </a:r>
            <a:r>
              <a:rPr lang="ar-M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ٱلطَّبيعَةَ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573159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132؛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A24333-D0B7-B8A7-1181-648C0CC7FA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F20D5B-E937-FB14-3700-ED5C6490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8ED1EE-54D5-D396-8D6D-82985F9F0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1247F9A-251B-EB9E-F0C9-E496ADE9B6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988EE83-09D0-2B3E-3EE2-7E16B414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689718-F38A-F2AC-5D5D-FA0E9CC09A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24937C-6EA6-BBAA-70B7-25664122FD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4EEA95-4D75-FAF4-4814-61512359A9BC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4DB466-363D-EC35-3E9D-1EE67303006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73767A-EF9A-F8FA-F952-A002FFC8A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198365-D79A-2369-8FE9-EBD18F7BF24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7622E0-D8B4-0FED-892F-098C8A8339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6389" y="1606076"/>
            <a:ext cx="3551221" cy="501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4430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E183-5F96-1779-0576-3954DBA7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ACB657B3-6F93-0961-D09F-F4B31345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حددوا عناصر المشهد؛ قوموا بوصفها في فقرة باعتماد هذه العناصر.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E3DF08EF-E36B-A781-1157-079505CC16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17127F-32C5-9C3C-7E6C-7B32B06B0F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6AE06F-6E9C-F853-E550-0C709A4679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C3CBD4-C192-325A-3D5D-26CAC2CD1B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90309FA-8BC5-B51F-7D95-63FFC6BEB1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3D85542-F9BB-2807-D322-54D33329752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B9EB8C-5FD6-3643-AD85-8EA5576A7B3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73AE1-D33A-0AC5-F8B9-1DF41F86A122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8F5559-4F68-1A17-979E-F7F77C2EC7E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7198DC-C002-EAD6-6893-50416AA55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100CC-7749-8A6C-6394-CFF32D870E54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83EF3DD-72F9-5E8E-0281-21AEC25244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8824" y="1975452"/>
            <a:ext cx="5674797" cy="387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2009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663C1-A426-0F40-BD3D-0A683225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D133FF98-25A5-2B37-6B31-4330B4D15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688" y="2455235"/>
            <a:ext cx="4414797" cy="3256486"/>
          </a:xfrm>
          <a:prstGeom prst="rect">
            <a:avLst/>
          </a:prstGeom>
        </p:spPr>
      </p:pic>
      <p:sp>
        <p:nvSpPr>
          <p:cNvPr id="17" name="Titre 16">
            <a:extLst>
              <a:ext uri="{FF2B5EF4-FFF2-40B4-BE49-F238E27FC236}">
                <a16:creationId xmlns:a16="http://schemas.microsoft.com/office/drawing/2014/main" id="{F65F64AA-5221-996F-B117-074075B9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يصف الشمس؟ من يصف المياه؟ من يصف الزهور؟ - اكتبوا كل صفة أمام الكلمة المناسبة.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04D35C-E50F-8703-95A4-158A80E6C8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D36710-0DFE-6DB3-7FA7-0614CFD83F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5ADD5BA-6C15-1F8A-CC0A-FBE9D179B2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951D4D-31D4-2AB5-C950-704167F399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C026AA7-0BF9-9C23-AC29-64C1EE8AC7F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FDEC15-22BE-E576-6A03-EBF9BEE3139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E62BA1-455D-82FD-76B7-4896B2F3C56A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C0A3-CB51-3BBF-C946-C517F08B95A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7CDEE8-5F90-A9D9-5F75-CCA1F0C1F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C7A22B-9321-5EAA-648E-E0D7B647EE7C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41D5CFA-8F54-4A63-126E-4362B609DDA4}"/>
              </a:ext>
            </a:extLst>
          </p:cNvPr>
          <p:cNvCxnSpPr>
            <a:cxnSpLocks/>
          </p:cNvCxnSpPr>
          <p:nvPr/>
        </p:nvCxnSpPr>
        <p:spPr>
          <a:xfrm flipH="1">
            <a:off x="5073445" y="3057833"/>
            <a:ext cx="20159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EC902CC-9B95-14CB-3F5E-B688509D071E}"/>
              </a:ext>
            </a:extLst>
          </p:cNvPr>
          <p:cNvCxnSpPr>
            <a:cxnSpLocks/>
          </p:cNvCxnSpPr>
          <p:nvPr/>
        </p:nvCxnSpPr>
        <p:spPr>
          <a:xfrm flipH="1">
            <a:off x="3670086" y="4346177"/>
            <a:ext cx="309427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9D5D55B-70F0-6A6C-BBE3-1BF07937234F}"/>
              </a:ext>
            </a:extLst>
          </p:cNvPr>
          <p:cNvCxnSpPr>
            <a:cxnSpLocks/>
          </p:cNvCxnSpPr>
          <p:nvPr/>
        </p:nvCxnSpPr>
        <p:spPr>
          <a:xfrm flipH="1">
            <a:off x="5397672" y="5398546"/>
            <a:ext cx="12904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4292354B-5254-DBF8-BE50-3356B1C24468}"/>
              </a:ext>
            </a:extLst>
          </p:cNvPr>
          <p:cNvSpPr/>
          <p:nvPr/>
        </p:nvSpPr>
        <p:spPr>
          <a:xfrm>
            <a:off x="6619552" y="2637000"/>
            <a:ext cx="2053743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اَلشَّمْسُ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1671;p201">
            <a:extLst>
              <a:ext uri="{FF2B5EF4-FFF2-40B4-BE49-F238E27FC236}">
                <a16:creationId xmlns:a16="http://schemas.microsoft.com/office/drawing/2014/main" id="{754373D9-CE0F-6273-F240-65546D392BD5}"/>
              </a:ext>
            </a:extLst>
          </p:cNvPr>
          <p:cNvSpPr/>
          <p:nvPr/>
        </p:nvSpPr>
        <p:spPr>
          <a:xfrm>
            <a:off x="6654440" y="3832190"/>
            <a:ext cx="2053743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اَلْمِياهُ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Google Shape;1671;p201">
            <a:extLst>
              <a:ext uri="{FF2B5EF4-FFF2-40B4-BE49-F238E27FC236}">
                <a16:creationId xmlns:a16="http://schemas.microsoft.com/office/drawing/2014/main" id="{2E9DE68E-F6CC-CEFC-9D6F-6CC0DE44206D}"/>
              </a:ext>
            </a:extLst>
          </p:cNvPr>
          <p:cNvSpPr/>
          <p:nvPr/>
        </p:nvSpPr>
        <p:spPr>
          <a:xfrm>
            <a:off x="6624621" y="4919721"/>
            <a:ext cx="2053743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اَلزُّهورُ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04C149-0462-2DC3-6142-EEDA65C31D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11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2" grpId="0" animBg="1"/>
      <p:bldP spid="3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495F1-6432-DCA6-3B9B-2EF3E6D8A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86FE5C1E-D1AA-AA20-2091-14C4C7FF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7E5191-DE49-0412-5D42-985D4BDB6E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EDB6DA-EE7A-21D3-A5E2-47BDEAE7D8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51AB23-ACC1-BB07-06B1-C31E2370C1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DC1E1A-5D4D-7ECF-84B6-F2462BD0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E8F93D-4999-55EF-0818-52F44AA01B9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A121D2-CA10-5673-9F0D-757B672A100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565255-7D34-5D56-7507-9641DB3D34BA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2EA052-2F74-3A1D-6E5A-AE1F62079B0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726A0C-814C-3195-B399-73BAC7068C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FC0898-3EDC-217C-FD07-E24B20EAD3D5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40C79265-210F-0306-ED11-8A43350EFB80}"/>
              </a:ext>
            </a:extLst>
          </p:cNvPr>
          <p:cNvSpPr/>
          <p:nvPr/>
        </p:nvSpPr>
        <p:spPr>
          <a:xfrm>
            <a:off x="5923793" y="2637000"/>
            <a:ext cx="274950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اَلشَّمْسُ </a:t>
            </a:r>
            <a:r>
              <a:rPr lang="ar-S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ٱلدَّافِئَةُ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1671;p201">
            <a:extLst>
              <a:ext uri="{FF2B5EF4-FFF2-40B4-BE49-F238E27FC236}">
                <a16:creationId xmlns:a16="http://schemas.microsoft.com/office/drawing/2014/main" id="{9AFA6F71-D260-9750-241E-660720A02D74}"/>
              </a:ext>
            </a:extLst>
          </p:cNvPr>
          <p:cNvSpPr/>
          <p:nvPr/>
        </p:nvSpPr>
        <p:spPr>
          <a:xfrm>
            <a:off x="5923793" y="3687479"/>
            <a:ext cx="274950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ٱ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عَذْبَةٌ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Google Shape;1671;p201">
            <a:extLst>
              <a:ext uri="{FF2B5EF4-FFF2-40B4-BE49-F238E27FC236}">
                <a16:creationId xmlns:a16="http://schemas.microsoft.com/office/drawing/2014/main" id="{D47CE7AA-FAE3-601F-4B30-8DCEF2766782}"/>
              </a:ext>
            </a:extLst>
          </p:cNvPr>
          <p:cNvSpPr/>
          <p:nvPr/>
        </p:nvSpPr>
        <p:spPr>
          <a:xfrm>
            <a:off x="5923793" y="4692942"/>
            <a:ext cx="2685984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اَلزُّهورُ </a:t>
            </a:r>
            <a:r>
              <a:rPr lang="ar-S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مُل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وَّنَةُ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FA55BFD5-1AD4-779D-D375-BB2E97043E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224" y="2376577"/>
            <a:ext cx="4414797" cy="3256486"/>
          </a:xfrm>
          <a:prstGeom prst="rect">
            <a:avLst/>
          </a:prstGeom>
        </p:spPr>
      </p:pic>
      <p:pic>
        <p:nvPicPr>
          <p:cNvPr id="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AFDD4C-386F-B53F-76C8-EA3C55702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13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2" grpId="0" animBg="1"/>
      <p:bldP spid="3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D568-7D09-6312-353B-5E84EB16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8D40196B-7339-E9A4-4FF6-308BCC6E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ركبوها في فقرة بسيطة.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AD279F-E216-36C3-CE20-4B09D7D770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972D8A-58C2-1F9F-0022-6249BC35D3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8A09D0-70B3-D068-30FF-32B5D882AF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8BE42BC-BD89-52B0-0EE7-E99D7B10D4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371851-CF92-CCB4-4581-93F266C824E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B774A7-C40D-D5A6-D9B4-48B474A5BF9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51595B-7C49-F205-2073-837693D7A825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EED34A-1BBA-760F-8C34-A10B1EF99A7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2D4C80-B292-763E-11A7-D8BE05B874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771FB1-75ED-862E-2C12-8908946EB4BD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77C545-9261-FCBB-C0FB-F5CD383EC5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E0F42C79-6893-21AD-FA5A-21B985CAA5F7}"/>
              </a:ext>
            </a:extLst>
          </p:cNvPr>
          <p:cNvSpPr/>
          <p:nvPr/>
        </p:nvSpPr>
        <p:spPr>
          <a:xfrm>
            <a:off x="5923793" y="2637000"/>
            <a:ext cx="274950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اَلشَّمْسُ </a:t>
            </a:r>
            <a:r>
              <a:rPr lang="ar-S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ٱلدَّافِئَةُ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671;p201">
            <a:extLst>
              <a:ext uri="{FF2B5EF4-FFF2-40B4-BE49-F238E27FC236}">
                <a16:creationId xmlns:a16="http://schemas.microsoft.com/office/drawing/2014/main" id="{BE51E5D5-CBE5-B54F-0227-FC266A48795C}"/>
              </a:ext>
            </a:extLst>
          </p:cNvPr>
          <p:cNvSpPr/>
          <p:nvPr/>
        </p:nvSpPr>
        <p:spPr>
          <a:xfrm>
            <a:off x="5923793" y="3687479"/>
            <a:ext cx="2749502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ٱ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عَذْبَةٌ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387D231A-B2FE-B08D-209A-FDC096727C31}"/>
              </a:ext>
            </a:extLst>
          </p:cNvPr>
          <p:cNvSpPr/>
          <p:nvPr/>
        </p:nvSpPr>
        <p:spPr>
          <a:xfrm>
            <a:off x="5923793" y="4692942"/>
            <a:ext cx="2685984" cy="79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اَلزُّهورُ </a:t>
            </a:r>
            <a:r>
              <a:rPr lang="ar-SA" sz="40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مُل</a:t>
            </a:r>
            <a:r>
              <a:rPr lang="ar-M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وَّنَةُ </a:t>
            </a:r>
            <a:endParaRPr lang="fr-MA" sz="4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F01D524-6DFA-9135-9D34-FF94CD7612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224" y="2376577"/>
            <a:ext cx="4414797" cy="325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25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73C9-5E1E-7EAB-CB95-A592CCCF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0CAFEF6C-103A-BAE4-9C2A-BA9BDE0A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 الفقرة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BDB4057C-9B93-EF31-18C3-4DBFF4CC17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98B33-2705-67C1-969A-CF71C07603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9B9D7CF-E206-09AE-41A3-84ADE11173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DDD33B-5552-9B38-44AD-070D909433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809B4D-5BE0-DEBA-A5B7-C652514D21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89D3B6-FF1D-BA11-D3BC-B322D301734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E4CFDE-6391-7FC0-9D39-05F14AD62BE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1B1671-E9F4-2545-F4DF-8DDE626EB669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1EB961-BFC9-7E30-9879-306232A35C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608C6-D127-8329-2E29-381A52282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D8C1C1-AF60-7290-6160-091A2A7FFABE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0C1D59-B46C-AC5F-7CF7-386CF553466C}"/>
              </a:ext>
            </a:extLst>
          </p:cNvPr>
          <p:cNvSpPr txBox="1"/>
          <p:nvPr/>
        </p:nvSpPr>
        <p:spPr>
          <a:xfrm>
            <a:off x="490408" y="2034365"/>
            <a:ext cx="8076630" cy="407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تُشْرِقُ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ٱلشَّمْسُ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ٱلدَّافِئَةُ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ٱلسَّماءِ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وَتُضيئُ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ٱلتِّلالَ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ٱلخَضْراءَ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توجَدُ 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مِياهٌ ٱ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عَذْبَةٌ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تَسْقي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ٱلنَّباتاتِ</a:t>
            </a:r>
            <a:r>
              <a:rPr lang="a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وَتَنْتَشِرُ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ٱلزُّهورُ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ٱلمُلوَّنَةُ</a:t>
            </a:r>
            <a:r>
              <a:rPr lang="ar-SA" sz="44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جَنَباتِ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ٱلْجَدْوَلِ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تَجْعَلُ </a:t>
            </a:r>
            <a:r>
              <a:rPr lang="ar-SA" sz="4400" b="1" kern="0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ٱلطَّبيعَةَ</a:t>
            </a:r>
            <a:r>
              <a:rPr lang="ar-S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زاهِيَةً وَمُشْرِقَةً</a:t>
            </a:r>
            <a:r>
              <a:rPr lang="fr-MA" sz="44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defTabSz="914400" rtl="1">
              <a:lnSpc>
                <a:spcPct val="150000"/>
              </a:lnSpc>
              <a:buClr>
                <a:srgbClr val="000000"/>
              </a:buClr>
            </a:pPr>
            <a:endParaRPr lang="fr-MA" sz="44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567865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9EBD7-E659-D5DB-D099-3CACEFF20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A3889A4-2E42-4FF1-23D9-486CF425C6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E7D1A0-807A-25A6-3DF1-F62AEEC822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435233-0308-71CC-C635-DDF54F2F46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70620DD-F261-6E0D-9B67-8185735A2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5D89E74-1989-D74B-5EEE-84B2FC116C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B2FDEE-2C46-3B30-C543-C902CBA761A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164994-DCED-BAFC-4BCD-1123C9F15A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AC01FD-9EED-765E-B22B-79EC4281C88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5AA1E1-E87A-FED4-101E-BBB52BB9CDF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DC6E52-662B-6BDE-427B-D8094F8FA36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4081063-3F77-E5A3-3197-F3C006DE7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411" y="756000"/>
            <a:ext cx="736421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جيدا؛ أستعمل" الذي" للمذكر وأستعمل" التي" للمؤنث وأستعمل "الذين" للجمع.- رددوا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0BF2DFE-8C00-BA62-1296-1AEE6E1BC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7BF400E-1A4E-96EC-B8CF-2E628634E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3621" y="1639969"/>
            <a:ext cx="1548471" cy="132616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78A67D-E570-E2CC-246D-9702DE8577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9785" y="3228783"/>
            <a:ext cx="1548470" cy="1326166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B2AD4E1-3ACE-154C-426E-EC04BD3C039E}"/>
              </a:ext>
            </a:extLst>
          </p:cNvPr>
          <p:cNvGrpSpPr/>
          <p:nvPr/>
        </p:nvGrpSpPr>
        <p:grpSpPr>
          <a:xfrm>
            <a:off x="697121" y="1759803"/>
            <a:ext cx="4947135" cy="1276909"/>
            <a:chOff x="1028938" y="2155691"/>
            <a:chExt cx="4947135" cy="1276909"/>
          </a:xfrm>
        </p:grpSpPr>
        <p:sp>
          <p:nvSpPr>
            <p:cNvPr id="3" name="Google Shape;1671;p201">
              <a:extLst>
                <a:ext uri="{FF2B5EF4-FFF2-40B4-BE49-F238E27FC236}">
                  <a16:creationId xmlns:a16="http://schemas.microsoft.com/office/drawing/2014/main" id="{3FF80CC7-6E2D-C322-1796-097ADAFFD360}"/>
                </a:ext>
              </a:extLst>
            </p:cNvPr>
            <p:cNvSpPr/>
            <p:nvPr/>
          </p:nvSpPr>
          <p:spPr>
            <a:xfrm>
              <a:off x="1028938" y="2155691"/>
              <a:ext cx="4947135" cy="1276909"/>
            </a:xfrm>
            <a:prstGeom prst="rect">
              <a:avLst/>
            </a:prstGeom>
            <a:noFill/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  <a:buSzPts val="3600"/>
              </a:pPr>
              <a:r>
                <a:rPr lang="ar-MA" altLang="fr-FR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اَلْمُذَكَّرُ                      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لَّذي</a:t>
              </a:r>
              <a:endPara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5" name="Flèche : gauche 4">
              <a:extLst>
                <a:ext uri="{FF2B5EF4-FFF2-40B4-BE49-F238E27FC236}">
                  <a16:creationId xmlns:a16="http://schemas.microsoft.com/office/drawing/2014/main" id="{BBA952F5-DBA8-CA58-77C6-D8F173B17BE8}"/>
                </a:ext>
              </a:extLst>
            </p:cNvPr>
            <p:cNvSpPr/>
            <p:nvPr/>
          </p:nvSpPr>
          <p:spPr>
            <a:xfrm>
              <a:off x="3150823" y="2698940"/>
              <a:ext cx="1238865" cy="324465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D4C141-1136-771F-9496-7F10B4B6396F}"/>
              </a:ext>
            </a:extLst>
          </p:cNvPr>
          <p:cNvGrpSpPr/>
          <p:nvPr/>
        </p:nvGrpSpPr>
        <p:grpSpPr>
          <a:xfrm>
            <a:off x="760105" y="3437116"/>
            <a:ext cx="4947135" cy="1276909"/>
            <a:chOff x="976658" y="3271184"/>
            <a:chExt cx="4947135" cy="1276909"/>
          </a:xfrm>
        </p:grpSpPr>
        <p:sp>
          <p:nvSpPr>
            <p:cNvPr id="6" name="Google Shape;1671;p201">
              <a:extLst>
                <a:ext uri="{FF2B5EF4-FFF2-40B4-BE49-F238E27FC236}">
                  <a16:creationId xmlns:a16="http://schemas.microsoft.com/office/drawing/2014/main" id="{F1BA9BD5-7E85-D999-127E-2E953C3FBC06}"/>
                </a:ext>
              </a:extLst>
            </p:cNvPr>
            <p:cNvSpPr/>
            <p:nvPr/>
          </p:nvSpPr>
          <p:spPr>
            <a:xfrm>
              <a:off x="976658" y="3271184"/>
              <a:ext cx="4947135" cy="1276909"/>
            </a:xfrm>
            <a:prstGeom prst="rect">
              <a:avLst/>
            </a:prstGeom>
            <a:noFill/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  <a:buSzPts val="3600"/>
              </a:pPr>
              <a:r>
                <a:rPr lang="ar-MA" altLang="fr-FR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اَلْمُؤَنَّثُ                     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لَّتي </a:t>
              </a:r>
              <a:endPara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8" name="Flèche : gauche 7">
              <a:extLst>
                <a:ext uri="{FF2B5EF4-FFF2-40B4-BE49-F238E27FC236}">
                  <a16:creationId xmlns:a16="http://schemas.microsoft.com/office/drawing/2014/main" id="{FAB1AE03-0572-7A4D-F2F2-85864C76D986}"/>
                </a:ext>
              </a:extLst>
            </p:cNvPr>
            <p:cNvSpPr/>
            <p:nvPr/>
          </p:nvSpPr>
          <p:spPr>
            <a:xfrm>
              <a:off x="3094639" y="3801559"/>
              <a:ext cx="1238865" cy="324465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F3195E4-A625-092C-A0EF-E094041DF6F2}"/>
              </a:ext>
            </a:extLst>
          </p:cNvPr>
          <p:cNvGrpSpPr/>
          <p:nvPr/>
        </p:nvGrpSpPr>
        <p:grpSpPr>
          <a:xfrm>
            <a:off x="775786" y="4916871"/>
            <a:ext cx="4947135" cy="1276909"/>
            <a:chOff x="976658" y="3271184"/>
            <a:chExt cx="4947135" cy="1276909"/>
          </a:xfrm>
        </p:grpSpPr>
        <p:sp>
          <p:nvSpPr>
            <p:cNvPr id="12" name="Google Shape;1671;p201">
              <a:extLst>
                <a:ext uri="{FF2B5EF4-FFF2-40B4-BE49-F238E27FC236}">
                  <a16:creationId xmlns:a16="http://schemas.microsoft.com/office/drawing/2014/main" id="{EE790334-62AA-9284-A1A1-47888F326458}"/>
                </a:ext>
              </a:extLst>
            </p:cNvPr>
            <p:cNvSpPr/>
            <p:nvPr/>
          </p:nvSpPr>
          <p:spPr>
            <a:xfrm>
              <a:off x="976658" y="3271184"/>
              <a:ext cx="4947135" cy="1276909"/>
            </a:xfrm>
            <a:prstGeom prst="rect">
              <a:avLst/>
            </a:prstGeom>
            <a:noFill/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r" defTabSz="914400" rtl="1">
                <a:buClr>
                  <a:srgbClr val="000000"/>
                </a:buClr>
                <a:buSzPts val="3600"/>
              </a:pPr>
              <a:r>
                <a:rPr lang="ar-MA" altLang="fr-FR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اَلْجَمْعُ                      </a:t>
              </a:r>
              <a:r>
                <a:rPr lang="ar-S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لَّذينَ </a:t>
              </a:r>
              <a:endPara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8" name="Flèche : gauche 17">
              <a:extLst>
                <a:ext uri="{FF2B5EF4-FFF2-40B4-BE49-F238E27FC236}">
                  <a16:creationId xmlns:a16="http://schemas.microsoft.com/office/drawing/2014/main" id="{BAEF0086-35BE-4394-FB72-9782982B35FE}"/>
                </a:ext>
              </a:extLst>
            </p:cNvPr>
            <p:cNvSpPr/>
            <p:nvPr/>
          </p:nvSpPr>
          <p:spPr>
            <a:xfrm>
              <a:off x="3094639" y="3801559"/>
              <a:ext cx="1238865" cy="324465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E1AA850-4BCE-49A7-8DD5-C507EDBCAB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7466" y="4714025"/>
            <a:ext cx="1470789" cy="132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4276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B900-D5C3-772A-09B3-304F41A0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209EC1CB-C97C-21FD-D1EC-AF8BB586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131 ستكملون الجمل بما يناسب.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5C9BB4D3-AA4F-12E1-C918-CBA7BC4CF9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D0701C-886E-1E36-0465-083F7F43B6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2495DC-9C09-0C00-517D-287A1DCBCA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A82DCA-5049-8BA5-7ECF-B5A8141011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78F81C4-1191-579C-9FDE-B7D76BCD8C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08E1A90-40BD-E33C-6619-96531EEBAD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F71627-83F8-E2FD-902A-1A5CD334538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33B1AD-4D96-4183-C685-AC8D527324FE}"/>
              </a:ext>
            </a:extLst>
          </p:cNvPr>
          <p:cNvSpPr>
            <a:spLocks/>
          </p:cNvSpPr>
          <p:nvPr/>
        </p:nvSpPr>
        <p:spPr>
          <a:xfrm>
            <a:off x="41096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EE322-4A91-3222-ABA4-D2E5BCD9C47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9973C4-FD48-D2C1-C407-EDF17C1C1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4321A0-F61A-2318-2347-3F6ED3412D82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B1CEC0-0989-465E-0C4A-E6A6481472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860" y="2519926"/>
            <a:ext cx="8200740" cy="259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4880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" y="756000"/>
            <a:ext cx="740962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الجمل؟ أكملوا باسم مناسب. من يقرأ الجملة الأولى؟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2A92C3-5782-1398-652C-7B411C86E8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860" y="2519926"/>
            <a:ext cx="8200740" cy="259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C410-20A6-5665-8178-0930FAFBA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D9143A8-BB72-0187-F43B-E184E868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881877-9515-9B39-F36E-BA737D65C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646507-9D06-D8D0-3D2D-645E43C979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D56D05-F9F1-1248-2C82-C26767E337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11E049-F0D1-6C2B-3F74-21F5683FD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E43F87-41FF-A879-34F5-42B4A38520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9FD407-CDC7-4CB9-3AB0-64FEB37B103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38472-DC8D-A4AB-FFBD-00283744B5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80CD-4771-A8AE-343F-999531606D0B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9880C-4725-C5F6-B617-758115A9B3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1A5C9F6-164A-AC78-FE4C-A4A46FB38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4738C-8F3F-DB6B-F31C-A90F6D242198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11" name="ZoneTexte 38">
            <a:extLst>
              <a:ext uri="{FF2B5EF4-FFF2-40B4-BE49-F238E27FC236}">
                <a16:creationId xmlns:a16="http://schemas.microsoft.com/office/drawing/2014/main" id="{CD50EC98-CB18-064E-D72E-2F3E486327BD}"/>
              </a:ext>
            </a:extLst>
          </p:cNvPr>
          <p:cNvSpPr txBox="1"/>
          <p:nvPr/>
        </p:nvSpPr>
        <p:spPr>
          <a:xfrm>
            <a:off x="1062816" y="2063820"/>
            <a:ext cx="6724505" cy="876378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اَلْقَلَمُ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ٱلْأَبْيَضُ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رَسَمَ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ٱلْقَمَرَ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ٱلْأَبْيَضَ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38">
            <a:extLst>
              <a:ext uri="{FF2B5EF4-FFF2-40B4-BE49-F238E27FC236}">
                <a16:creationId xmlns:a16="http://schemas.microsoft.com/office/drawing/2014/main" id="{3AD16D53-B765-D278-CC70-96042BD3D737}"/>
              </a:ext>
            </a:extLst>
          </p:cNvPr>
          <p:cNvSpPr txBox="1"/>
          <p:nvPr/>
        </p:nvSpPr>
        <p:spPr>
          <a:xfrm>
            <a:off x="1046615" y="3148525"/>
            <a:ext cx="6756905" cy="87637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اَلْمِياهُ هِيَ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سَقَتِ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ٱلتُّرْبَةَ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وَٱلنَّباتاتِ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MA" sz="48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MA" sz="4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38">
            <a:extLst>
              <a:ext uri="{FF2B5EF4-FFF2-40B4-BE49-F238E27FC236}">
                <a16:creationId xmlns:a16="http://schemas.microsoft.com/office/drawing/2014/main" id="{EA7D7867-37BF-A452-1FE8-7781678A92C4}"/>
              </a:ext>
            </a:extLst>
          </p:cNvPr>
          <p:cNvSpPr txBox="1"/>
          <p:nvPr/>
        </p:nvSpPr>
        <p:spPr>
          <a:xfrm>
            <a:off x="961745" y="4249884"/>
            <a:ext cx="6875953" cy="835243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اَلْأَصْدِقاءُ هُمُ 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لَّذينَ 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تَعاوَنوا عَلى رَسْمِ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ٱللَّوْحَةِ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38">
            <a:extLst>
              <a:ext uri="{FF2B5EF4-FFF2-40B4-BE49-F238E27FC236}">
                <a16:creationId xmlns:a16="http://schemas.microsoft.com/office/drawing/2014/main" id="{15AF9AAA-121A-7277-8EE8-5F35E44D4896}"/>
              </a:ext>
            </a:extLst>
          </p:cNvPr>
          <p:cNvSpPr txBox="1"/>
          <p:nvPr/>
        </p:nvSpPr>
        <p:spPr>
          <a:xfrm>
            <a:off x="961745" y="5395793"/>
            <a:ext cx="6875952" cy="87637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اَلْأَقْلامُ هِيَ</a:t>
            </a:r>
            <a:r>
              <a:rPr lang="ar-S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لَّتي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شَعَرَتْ </a:t>
            </a:r>
            <a:r>
              <a:rPr lang="ar-MA" sz="48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بِٱلتَّعَبِ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86211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412401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98133" y="2690694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2805" y="100497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السؤال4 ص 125؟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BB030B-C445-3F6C-8FE4-11714D0DCC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6A2F58-F3B1-A647-0A10-73A959FB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3A9F09-64DF-44B4-C08A-FA80CD0E90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92ABB3-ED9B-8DE4-63E9-FB2DE0FE1A5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CE847-CCA7-8C95-5B9A-E8C09CA752A1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23EE67-AC52-0CEB-6168-C44A3DBC8E74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238" y="1487316"/>
            <a:ext cx="963575" cy="9635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034989-E4BF-B94F-8DE4-0400F5222C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326" y="12678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599EC6-4A1C-5D9D-FAD1-5BC70B807F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5893" y="11707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70E23-7060-B62C-0B99-1E733E6B39B7}"/>
              </a:ext>
            </a:extLst>
          </p:cNvPr>
          <p:cNvSpPr>
            <a:spLocks/>
          </p:cNvSpPr>
          <p:nvPr/>
        </p:nvSpPr>
        <p:spPr>
          <a:xfrm>
            <a:off x="875635" y="10714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22E16C-324C-A5A6-794E-59FA9986CE22}"/>
              </a:ext>
            </a:extLst>
          </p:cNvPr>
          <p:cNvSpPr>
            <a:spLocks/>
          </p:cNvSpPr>
          <p:nvPr/>
        </p:nvSpPr>
        <p:spPr>
          <a:xfrm>
            <a:off x="2406552" y="126786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64375F01-D81A-EFC3-D25A-5107027B4446}"/>
              </a:ext>
            </a:extLst>
          </p:cNvPr>
          <p:cNvGrpSpPr/>
          <p:nvPr/>
        </p:nvGrpSpPr>
        <p:grpSpPr>
          <a:xfrm>
            <a:off x="6219442" y="5749413"/>
            <a:ext cx="386011" cy="490540"/>
            <a:chOff x="6599825" y="3545249"/>
            <a:chExt cx="1844485" cy="1888130"/>
          </a:xfrm>
          <a:solidFill>
            <a:srgbClr val="C0000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BB51D74B-3A9D-FA57-4B24-17746E788ABA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234317AD-2457-5E65-EE01-D15E37AE8DFD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5BF8131B-CA06-557B-3669-944403F80D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9672" y="1484467"/>
            <a:ext cx="3439770" cy="50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16978</TotalTime>
  <Words>1813</Words>
  <Application>Microsoft Office PowerPoint</Application>
  <PresentationFormat>Affichage à l'écran (4:3)</PresentationFormat>
  <Paragraphs>459</Paragraphs>
  <Slides>60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60</vt:i4>
      </vt:variant>
    </vt:vector>
  </HeadingPairs>
  <TitlesOfParts>
    <vt:vector size="80" baseType="lpstr">
      <vt:lpstr>Dosis Medium</vt:lpstr>
      <vt:lpstr>Dosis</vt:lpstr>
      <vt:lpstr>Microsoft Himalaya</vt:lpstr>
      <vt:lpstr>Calibri Light</vt:lpstr>
      <vt:lpstr>Microsoft Uighur</vt:lpstr>
      <vt:lpstr>Dosis ExtraBold</vt:lpstr>
      <vt:lpstr>Arial</vt:lpstr>
      <vt:lpstr>Noto Sans Symbols</vt:lpstr>
      <vt:lpstr>Wingdings</vt:lpstr>
      <vt:lpstr>Calibri</vt:lpstr>
      <vt:lpstr>Dosis SemiBold</vt:lpstr>
      <vt:lpstr>Modern Love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من يقرأ الكلمات الملونة؟ يدعو الأستاذ متعلمي الفئة المتعثرة لقراءة الكلمات. ويسجل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الكلمتين جيدا. </vt:lpstr>
      <vt:lpstr>اكتبوا: ينطق الأستاذ الكلمتين.</vt:lpstr>
      <vt:lpstr>صححوا.</vt:lpstr>
      <vt:lpstr> استماع وتحدث</vt:lpstr>
      <vt:lpstr> في هذه الحصة ستعيدون سرد حكاية اللوحة الكاملة انطلاقا من مشاهد. استمعوا مجددا.</vt:lpstr>
      <vt:lpstr> سأسرد لكم المقطع الأول بأسلوبي الخاص. استمعوا. أَسْرَعَ ٱلْقَلَمُ ٱلْبُنِّيُّ نَحْوَ ٱلْوَرَقَةِ بِفَرَحٍ ، وَأَخَذَ يَمْلَأُ ٱلتُّرْبَةَ بِلَوْنِهِ ٱلْجَميلِ. </vt:lpstr>
      <vt:lpstr>من منكم يسرد المقطع الأول انطلاقا من المشهد؟</vt:lpstr>
      <vt:lpstr>سأسرد لكم المقطع الثاني بأسلوبي الخاص. استمعوا. اِنْضَمَّت الأقلامُ الملوَّنةُ إلى اللوحةِ بحماسٍ، كُلُّ قَلَمٍ رَسَمَ جُزْءاً مِنَ الطَّبِيعَةِ. </vt:lpstr>
      <vt:lpstr>من منكم يسرد المقطع الثاني انطلاقا من المشهد؟</vt:lpstr>
      <vt:lpstr> سأسرد لكم المقطع الثالث بأسلوبي الخاص. استمعوا. تعَاوَنَتِ الْأَقْلامُ عَلى الرَّسْمِ، غير أنَّها رفضَت أنْ يُشاركَها القلمُ الأسودُ،عادَ إِلى الْمِقْلَمَةِ حَزيناً. فظلَّ الليلُ غائباً عن اللوحةِ. </vt:lpstr>
      <vt:lpstr>من منكم يسرد المقطع الثالث انطلاقا من المشهد؟</vt:lpstr>
      <vt:lpstr> سأسرد لكم المقطع الأخير. استمعوا. تَعِبَتِ الأَقْلامُ وَأرادَتِ النَّوْمَ لَكِنَّ اللَّيْلَ تَأَخَّرَ، فَعادَ القلمُ الأسودُ ورسمَ اللَّيلَ بهدوءٍ. فَهِمَتِ الأَقْلامُ أَنَّ التَّعَاوُنَ يَجْعَلُ اللَّوْحَةَ أَجْمَلَ. </vt:lpstr>
      <vt:lpstr>من منكم يسرد المقطع الأخير انطلاقا من المشهد؟</vt:lpstr>
      <vt:lpstr>الآن؛ خذوا الكراسات ص 125 - صلوا كل مقطع بموقعه من شريط الحكاية. </vt:lpstr>
      <vt:lpstr>من يقرأ المقاطع؟ صححوا. </vt:lpstr>
      <vt:lpstr>قراءة</vt:lpstr>
      <vt:lpstr>ننتقل الآن لقراءة نص «اللوحة الكاملة».</vt:lpstr>
      <vt:lpstr>من يقرأ؟</vt:lpstr>
      <vt:lpstr>من يتابع؟</vt:lpstr>
      <vt:lpstr> ابحثوا عن الفقرة  التي ذكرت فيها عودة القلم الأسود إلى المقلمة حزينا؟ سجلوا رقم الفقرة على اللوحة </vt:lpstr>
      <vt:lpstr>ما هو رقم الفقرة التي ورد فيها ما  يدل على أن الأقلام تعلمت أن التعاون يجعل اللوحة أجمل.</vt:lpstr>
      <vt:lpstr>كلُّ قلمٍ ظنَّ أنه الأهمُّ، لكنَّ اللوحةَ لم تكتملْ إلا حين تعاونَ الجميعُ معاً. </vt:lpstr>
      <vt:lpstr>تخيَّلْ أنَّكَ قلمٌ في هذه المقلمة أيُّ لونٍ ستكونُ، وكيفَ ستُساهمُ في إكمالِ اللوحة؟</vt:lpstr>
      <vt:lpstr>التعبير الكتابي/إملاء </vt:lpstr>
      <vt:lpstr>والآن ستتدربون على إنتاج  جمل لوصف منظر من الطبيعة.</vt:lpstr>
      <vt:lpstr>أولا أحدد عناصر من الغابة ثم أصفها. مثلا  ماذا أرى في الغابة؟ أشعة الشمس وأشجار وزهور...</vt:lpstr>
      <vt:lpstr>أصف كل عنصر. أتساءل: كيف هي أشعة الشمس؟ كيف أشجار الغابة؟ كيف هي الزهور؟</vt:lpstr>
      <vt:lpstr>أركب العناصر في فقرة بسيطة؛ من يقرأ؟ من يعيد؟ </vt:lpstr>
      <vt:lpstr>خذوا كراساتكم ص 132؛ </vt:lpstr>
      <vt:lpstr>حددوا عناصر المشهد؛ قوموا بوصفها في فقرة باعتماد هذه العناصر.</vt:lpstr>
      <vt:lpstr>من يصف الشمس؟ من يصف المياه؟ من يصف الزهور؟ - اكتبوا كل صفة أمام الكلمة المناسبة.</vt:lpstr>
      <vt:lpstr>صححوا.</vt:lpstr>
      <vt:lpstr>ركبوها في فقرة بسيطة.</vt:lpstr>
      <vt:lpstr>صححوا. من يقرأ الفقرة ؟ </vt:lpstr>
      <vt:lpstr>تابعوا جيدا؛ أستعمل" الذي" للمذكر وأستعمل" التي" للمؤنث وأستعمل "الذين" للجمع.- رددوا </vt:lpstr>
      <vt:lpstr>الآن؛ خذوا كراساتكم ص 131 ستكملون الجمل بما يناسب.</vt:lpstr>
      <vt:lpstr>من يقرأ الجمل؟ أكملوا باسم مناسب. من يقرأ الجملة الأولى؟ </vt:lpstr>
      <vt:lpstr>صححوا. من يقرأ؟</vt:lpstr>
      <vt:lpstr>اختتام الحصة</vt:lpstr>
      <vt:lpstr>في المنزل، أجيبوا عن السؤال4 ص 125؟ ارسموا علامة أمام المطلوب.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Fatima Ait Addi</cp:lastModifiedBy>
  <cp:revision>163</cp:revision>
  <dcterms:created xsi:type="dcterms:W3CDTF">2023-09-20T21:35:22Z</dcterms:created>
  <dcterms:modified xsi:type="dcterms:W3CDTF">2026-05-10T23:50:30Z</dcterms:modified>
</cp:coreProperties>
</file>