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85"/>
  </p:notesMasterIdLst>
  <p:sldIdLst>
    <p:sldId id="2147482817" r:id="rId15"/>
    <p:sldId id="2147482723" r:id="rId16"/>
    <p:sldId id="2147482630" r:id="rId17"/>
    <p:sldId id="2147482725" r:id="rId18"/>
    <p:sldId id="2147482501" r:id="rId19"/>
    <p:sldId id="2147482793" r:id="rId20"/>
    <p:sldId id="2147482341" r:id="rId21"/>
    <p:sldId id="2147482489" r:id="rId22"/>
    <p:sldId id="2147482343" r:id="rId23"/>
    <p:sldId id="2147482812" r:id="rId24"/>
    <p:sldId id="2147482813" r:id="rId25"/>
    <p:sldId id="2134806900" r:id="rId26"/>
    <p:sldId id="2134806539" r:id="rId27"/>
    <p:sldId id="2147482762" r:id="rId28"/>
    <p:sldId id="2134806904" r:id="rId29"/>
    <p:sldId id="2147482818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47482726" r:id="rId39"/>
    <p:sldId id="2134806402" r:id="rId40"/>
    <p:sldId id="2147482819" r:id="rId41"/>
    <p:sldId id="2134806894" r:id="rId42"/>
    <p:sldId id="2147482814" r:id="rId43"/>
    <p:sldId id="2147482781" r:id="rId44"/>
    <p:sldId id="2147482808" r:id="rId45"/>
    <p:sldId id="2147482782" r:id="rId46"/>
    <p:sldId id="2147482783" r:id="rId47"/>
    <p:sldId id="2147482784" r:id="rId48"/>
    <p:sldId id="2134806147" r:id="rId49"/>
    <p:sldId id="2134806403" r:id="rId50"/>
    <p:sldId id="2147482740" r:id="rId51"/>
    <p:sldId id="2147482816" r:id="rId52"/>
    <p:sldId id="2147482815" r:id="rId53"/>
    <p:sldId id="2147482820" r:id="rId54"/>
    <p:sldId id="2147482805" r:id="rId55"/>
    <p:sldId id="2147482806" r:id="rId56"/>
    <p:sldId id="2147482727" r:id="rId57"/>
    <p:sldId id="2134806934" r:id="rId58"/>
    <p:sldId id="2134806324" r:id="rId59"/>
    <p:sldId id="2147482516" r:id="rId60"/>
    <p:sldId id="2147482769" r:id="rId61"/>
    <p:sldId id="2147482770" r:id="rId62"/>
    <p:sldId id="2147482737" r:id="rId63"/>
    <p:sldId id="2147482822" r:id="rId64"/>
    <p:sldId id="2147482718" r:id="rId65"/>
    <p:sldId id="2147482774" r:id="rId66"/>
    <p:sldId id="2147482775" r:id="rId67"/>
    <p:sldId id="2147482823" r:id="rId68"/>
    <p:sldId id="2147482825" r:id="rId69"/>
    <p:sldId id="2147482824" r:id="rId70"/>
    <p:sldId id="2147482728" r:id="rId71"/>
    <p:sldId id="2147482809" r:id="rId72"/>
    <p:sldId id="2147482750" r:id="rId73"/>
    <p:sldId id="2147482826" r:id="rId74"/>
    <p:sldId id="2147482779" r:id="rId75"/>
    <p:sldId id="2147482697" r:id="rId76"/>
    <p:sldId id="2147482827" r:id="rId77"/>
    <p:sldId id="2147482352" r:id="rId78"/>
    <p:sldId id="2147482754" r:id="rId79"/>
    <p:sldId id="2147482755" r:id="rId80"/>
    <p:sldId id="2147482828" r:id="rId81"/>
    <p:sldId id="2147482729" r:id="rId82"/>
    <p:sldId id="2147482531" r:id="rId83"/>
    <p:sldId id="2147482534" r:id="rId84"/>
  </p:sldIdLst>
  <p:sldSz cx="9144000" cy="6858000" type="screen4x3"/>
  <p:notesSz cx="6858000" cy="9144000"/>
  <p:embeddedFontLst>
    <p:embeddedFont>
      <p:font typeface="Abadi" panose="020B0604020104020204" pitchFamily="34" charset="0"/>
      <p:regular r:id="rId86"/>
      <p:bold r:id="rId87"/>
      <p:italic r:id="rId88"/>
      <p:boldItalic r:id="rId89"/>
    </p:embeddedFont>
    <p:embeddedFont>
      <p:font typeface="Cascadia Code" panose="020B0609020000020004" pitchFamily="49" charset="0"/>
      <p:regular r:id="rId90"/>
      <p:bold r:id="rId91"/>
      <p:italic r:id="rId92"/>
      <p:boldItalic r:id="rId93"/>
    </p:embeddedFont>
    <p:embeddedFont>
      <p:font typeface="Dosis" pitchFamily="2" charset="0"/>
      <p:regular r:id="rId94"/>
      <p:bold r:id="rId95"/>
    </p:embeddedFont>
    <p:embeddedFont>
      <p:font typeface="Dosis Medium" pitchFamily="2" charset="0"/>
      <p:regular r:id="rId96"/>
    </p:embeddedFont>
    <p:embeddedFont>
      <p:font typeface="Dosis SemiBold" pitchFamily="2" charset="0"/>
      <p:regular r:id="rId97"/>
      <p:bold r:id="rId98"/>
    </p:embeddedFont>
    <p:embeddedFont>
      <p:font typeface="Microsoft Himalaya" panose="01010100010101010101" pitchFamily="2" charset="0"/>
      <p:regular r:id="rId99"/>
    </p:embeddedFont>
    <p:embeddedFont>
      <p:font typeface="Microsoft Uighur" panose="02000000000000000000" pitchFamily="2" charset="-78"/>
      <p:regular r:id="rId100"/>
      <p:bold r:id="rId101"/>
    </p:embeddedFont>
    <p:embeddedFont>
      <p:font typeface="Modern Love" panose="04090805081005020601" pitchFamily="82" charset="0"/>
      <p:regular r:id="rId102"/>
    </p:embeddedFont>
    <p:embeddedFont>
      <p:font typeface="Noto Sans Symbols" panose="020B0604020202020204" charset="0"/>
      <p:regular r:id="rId103"/>
      <p:bold r:id="rId10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AB98"/>
    <a:srgbClr val="1F4E79"/>
    <a:srgbClr val="00A9A1"/>
    <a:srgbClr val="424D7C"/>
    <a:srgbClr val="63C1DE"/>
    <a:srgbClr val="00ACA4"/>
    <a:srgbClr val="7EA43E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33" autoAdjust="0"/>
    <p:restoredTop sz="95033" autoAdjust="0"/>
  </p:normalViewPr>
  <p:slideViewPr>
    <p:cSldViewPr snapToGrid="0">
      <p:cViewPr varScale="1">
        <p:scale>
          <a:sx n="70" d="100"/>
          <a:sy n="70" d="100"/>
        </p:scale>
        <p:origin x="912" y="52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font" Target="fonts/font4.fntdata"/><Relationship Id="rId16" Type="http://schemas.openxmlformats.org/officeDocument/2006/relationships/slide" Target="slides/slide2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font" Target="fonts/font17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notesMaster" Target="notesMasters/notesMaster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59" Type="http://schemas.openxmlformats.org/officeDocument/2006/relationships/slide" Target="slides/slide45.xml"/><Relationship Id="rId103" Type="http://schemas.openxmlformats.org/officeDocument/2006/relationships/font" Target="fonts/font18.fntdata"/><Relationship Id="rId108" Type="http://schemas.openxmlformats.org/officeDocument/2006/relationships/tableStyles" Target="tableStyle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font" Target="fonts/font14.fntdata"/><Relationship Id="rId101" Type="http://schemas.openxmlformats.org/officeDocument/2006/relationships/font" Target="fonts/font1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2.fntdata"/><Relationship Id="rId104" Type="http://schemas.openxmlformats.org/officeDocument/2006/relationships/font" Target="fonts/font19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2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font" Target="fonts/font15.fntdata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8.fntdata"/><Relationship Id="rId98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1.xml"/><Relationship Id="rId46" Type="http://schemas.openxmlformats.org/officeDocument/2006/relationships/slide" Target="slides/slide32.xml"/><Relationship Id="rId67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gif"/><Relationship Id="rId7" Type="http://schemas.microsoft.com/office/2007/relationships/hdphoto" Target="../media/hdphoto3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9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9.png"/><Relationship Id="rId5" Type="http://schemas.openxmlformats.org/officeDocument/2006/relationships/image" Target="../media/image35.png"/><Relationship Id="rId10" Type="http://schemas.openxmlformats.org/officeDocument/2006/relationships/image" Target="../media/image23.gif"/><Relationship Id="rId4" Type="http://schemas.openxmlformats.org/officeDocument/2006/relationships/image" Target="../media/image58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1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9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71.png"/><Relationship Id="rId5" Type="http://schemas.microsoft.com/office/2007/relationships/hdphoto" Target="../media/hdphoto7.wdp"/><Relationship Id="rId4" Type="http://schemas.openxmlformats.org/officeDocument/2006/relationships/image" Target="../media/image7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F940FB-E1B8-F8A9-504B-243B795BD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" b="354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06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(اللوحة الكاملة):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للأسماء الموصولة.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809590" y="4775658"/>
            <a:ext cx="5676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وضمنية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كتابة الأسماء الموصولة.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6FB54-126D-1A92-F429-F561B3AC6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59DAF4-7EC8-082A-217C-561533E3B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D6A76C-EE87-51ED-861E-248F471EA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897C98-45B6-8F13-8A8C-920B81C7B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CB6989-9404-E0BD-628C-E8B39F038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DA87C7-CD98-EA44-03FE-600359252A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4369DA-3133-2558-1794-B1CC1EE2A1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CC1D0B-78B8-7C64-1614-65B8674A4E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4C1076-9741-7A98-9C71-5C80E9B0C25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897DF8-4111-9871-6FDA-D8ACD86AE8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5930C1-BFE7-7738-4DD8-272F8BD2C37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A716BB-B96C-5740-512A-61D7E7FC51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C95F99-4534-F7BD-0974-3140A9D2948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F0811DC-31D1-6E54-B020-9C1AAD1740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0703" y="1614739"/>
            <a:ext cx="3236976" cy="4627044"/>
          </a:xfrm>
          <a:prstGeom prst="rect">
            <a:avLst/>
          </a:prstGeom>
          <a:ln>
            <a:solidFill>
              <a:srgbClr val="16AB98"/>
            </a:solidFill>
          </a:ln>
        </p:spPr>
      </p:pic>
      <p:grpSp>
        <p:nvGrpSpPr>
          <p:cNvPr id="3" name="Google Shape;2778;p84">
            <a:extLst>
              <a:ext uri="{FF2B5EF4-FFF2-40B4-BE49-F238E27FC236}">
                <a16:creationId xmlns:a16="http://schemas.microsoft.com/office/drawing/2014/main" id="{6E2C5A05-D149-05CA-653D-716DDBCE9301}"/>
              </a:ext>
            </a:extLst>
          </p:cNvPr>
          <p:cNvGrpSpPr/>
          <p:nvPr/>
        </p:nvGrpSpPr>
        <p:grpSpPr>
          <a:xfrm>
            <a:off x="5960631" y="3860649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5" name="Google Shape;2779;p84">
              <a:extLst>
                <a:ext uri="{FF2B5EF4-FFF2-40B4-BE49-F238E27FC236}">
                  <a16:creationId xmlns:a16="http://schemas.microsoft.com/office/drawing/2014/main" id="{8AE4A951-788E-69DA-4AD1-3F0BD0F66479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6" name="Google Shape;2780;p84">
              <a:extLst>
                <a:ext uri="{FF2B5EF4-FFF2-40B4-BE49-F238E27FC236}">
                  <a16:creationId xmlns:a16="http://schemas.microsoft.com/office/drawing/2014/main" id="{72176A8C-90C6-279A-26DD-570DFACCCA40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5350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1617A-E406-83C7-9DBD-26C340C61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750775-2452-ADB4-7FBE-0166E5BFE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1070315-AED9-0BBA-05D9-9536D0967A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190718-FA89-8323-9828-6006F10EB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75734-59B3-0481-2721-31FCC91188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8B2AEE-D15E-22E3-FAB9-5E910C7A62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21A79C-3F50-9FC4-8203-FA6DEA92D0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D4EB9F-6083-578C-09A9-9A87F7CFDF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89607B5-6E57-B232-AF99-75C8A8D6230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29A6AE-6ED3-1C52-28F8-FA5113BF987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26C7EB-FB13-1031-4118-FE432F7A01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46DCEC-D6A5-7C91-007E-B4126624E62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AAA6AF-62F8-3C80-4E1F-10A235D9215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63218B3-BF0C-8816-3EFB-5438581F77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179" y="2732205"/>
            <a:ext cx="8119228" cy="2164260"/>
          </a:xfrm>
          <a:prstGeom prst="rect">
            <a:avLst/>
          </a:prstGeom>
        </p:spPr>
      </p:pic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CC0917C4-6FD1-1D7D-0CE4-1B2D91BE4363}"/>
              </a:ext>
            </a:extLst>
          </p:cNvPr>
          <p:cNvSpPr/>
          <p:nvPr/>
        </p:nvSpPr>
        <p:spPr>
          <a:xfrm>
            <a:off x="2928873" y="4039943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66463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2391836-DBEA-9338-78B6-C3220A8A2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ٱلْبَعيدَةِ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تُغَرِّدُ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وَتَتَسابَقُ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ٱلطَّيَرانِ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أَغْصانِ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تَجْري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ٱلْأَرانِبُ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ٱلْأَعْشابِ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وَتَشْرَبُ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ٱلْغِزْلانُ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هُنا تَحومُ فَراشَةٌ مُلَوَّنَةٌ فَوْقَ زَهْرَةٍ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وَهُناكَ يَتَسَلَّقُ سِنْجابٌ شَجَرَةً طَويلَ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وَبَعيداً يَتَدَفَّقُ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ٱلشَّلالُ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بِهُدو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ٱلْغُروبِ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تَعودُ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أَعْشاشِها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هْدَأُ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جَدي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2448BCA7-637F-7DC8-6ED8-00B2146D8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186233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ٱلْبَعيدَةِ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تُغَرِّدُ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وَتَتَسابَقُ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ٱلطَّيَرانِ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أَغْصانِ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تَجْري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ٱلْأَرانِبُ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ٱلْأَعْشابِ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وَتَشْرَبُ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ٱلْغِزْلانُ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هُنا تَحومُ فَراشَةٌ مُلَوَّنَةٌ فَوْقَ زَهْرَةٍ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وَهُناكَ يَتَسَلَّقُ سِنْجابٌ شَجَرَةً طَويلَ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وَبَعيداً يَتَدَفَّقُ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ٱلشَّلالُ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بِهُدو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ٱلْغُروبِ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تَعودُ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أَعْشاشِها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هْدَأُ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جَدي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22C192F-AC06-2C27-BCCD-1A1A8B6C0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ٱلْبَعيدَةِ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تُغَرِّدُ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وَتَتَسابَقُ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ٱلطَّيَرانِ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أَغْصانِ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تَجْري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ٱلْأَرانِبُ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ٱلْأَعْشابِ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وَتَشْرَبُ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ٱلْغِزْلانُ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هُنا تَحومُ فَراشَةٌ مُلَوَّنَةٌ فَوْقَ زَهْرَةٍ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وَهُناكَ يَتَسَلَّقُ سِنْجابٌ شَجَرَةً طَويلَ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وَبَعيداً يَتَدَفَّقُ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ٱلشَّلالُ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بِهُدو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ٱلْغُروبِ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تَعودُ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أَعْشاشِها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هْدَأُ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جَدي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05DCD-61A5-D99D-7236-7BEA75A3C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82039B-FF35-016F-9EA7-972CC3255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الملونة؟</a:t>
            </a:r>
            <a:b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متعلمي 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المتعثرة لقراءة الكلمات. ويسجل على سجل الطلاقة.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41431D-A49B-FA76-CF9D-7F3D6B36F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01C5BE-BB4C-96BD-42CF-B4C62E2DFE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F153D76-74D7-DAA4-E6FF-B2B2002CB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206899-193D-EF61-3130-4F0E084ED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641B09-2033-0A69-CC97-51CC2E855F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8A266AD-A62F-E0E7-85F5-F9EE2B8A2F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50C302-1FD8-754F-4103-9A469C1856F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6F393C-B6AC-DD0D-7EF0-8AC07A18573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5016A6-085A-1E54-7CB7-F4495D82601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BDE18F-74AE-B0A7-1FF3-4C9B6188178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57859A-D903-DC41-CD5D-805242AE8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ٱلْبَعيدَةِ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تُغَرِّدُ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وَتَتَسابَقُ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ٱلطَّيَرانِ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أَغْصانِ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تَجْري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ٱلْأَرانِبُ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ٱلْأَعْشابِ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وَتَشْرَبُ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ٱلْغِزْلانُ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هُنا تَحومُ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فَراشَةٌ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مُلَوَّنَةٌ فَوْقَ زَهْرَةٍ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وَهُناكَ يَتَسَلَّقُ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سِنْجابٌ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شَجَرَةً طَويلَ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وَبَعيداً يَتَدَفَّقُ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ٱلشَّلالُ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بِهُدو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ٱلْغُروبِ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تَعودُ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أَعْشاشِها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هْدَأُ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جَدي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DFCADA2-23C0-AF4D-4CD3-10E758FBFC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58310281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FA1BFCA4-4F83-DBC5-9682-54C733F7D777}"/>
              </a:ext>
            </a:extLst>
          </p:cNvPr>
          <p:cNvSpPr/>
          <p:nvPr/>
        </p:nvSpPr>
        <p:spPr>
          <a:xfrm>
            <a:off x="4847303" y="3447401"/>
            <a:ext cx="366432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تُغَرِّدُ</a:t>
            </a:r>
            <a:endParaRPr lang="a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0549F08-19F9-1D24-43B3-91B3F76C70E9}"/>
              </a:ext>
            </a:extLst>
          </p:cNvPr>
          <p:cNvSpPr/>
          <p:nvPr/>
        </p:nvSpPr>
        <p:spPr>
          <a:xfrm>
            <a:off x="632373" y="3447401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فَراشَةٌ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تُغَرِّدُ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517059" y="2732631"/>
            <a:ext cx="4129548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تُغَرِّدُ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فَراشَةٌ</a:t>
            </a:r>
          </a:p>
          <a:p>
            <a:pPr algn="ctr" defTabSz="914400" rtl="1">
              <a:buClr>
                <a:srgbClr val="000000"/>
              </a:buClr>
              <a:buSzPts val="3600"/>
            </a:pP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272220" y="2624476"/>
            <a:ext cx="451300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08" y="3320845"/>
            <a:ext cx="368353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فَراشَةٌ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140543" y="2690694"/>
            <a:ext cx="568145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(اللوحة الكاملة)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56000"/>
            <a:ext cx="7315057" cy="612000"/>
          </a:xfrm>
        </p:spPr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لحكاية "اللوحة الكاملة" وسأطرح عليكم أسئلة حول الأحداث.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39097AB-0774-12BE-E77A-B50BE4BCA86D}"/>
              </a:ext>
            </a:extLst>
          </p:cNvPr>
          <p:cNvGrpSpPr/>
          <p:nvPr/>
        </p:nvGrpSpPr>
        <p:grpSpPr>
          <a:xfrm>
            <a:off x="452778" y="1954354"/>
            <a:ext cx="7967231" cy="4549717"/>
            <a:chOff x="452778" y="1954354"/>
            <a:chExt cx="7967231" cy="454971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799407-78DD-B7B1-7A29-4B21C8934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8518" y="1954354"/>
              <a:ext cx="2271491" cy="1691787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7283FBD-162F-0957-5BF4-A319D0D73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778" y="4812285"/>
              <a:ext cx="2289326" cy="1691786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BF7E073-2C9B-CD64-870E-D30D0101F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55985" y="3646141"/>
              <a:ext cx="2289326" cy="1691787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B86720B-D47C-DEF8-D56B-DFAD35763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49130" y="2682259"/>
              <a:ext cx="2289325" cy="1691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3" name="FINALE - اَللَّوْحَةُ ٱلْكامِلَة DONE-720p-260508 ">
            <a:hlinkClick r:id="" action="ppaction://media"/>
            <a:extLst>
              <a:ext uri="{FF2B5EF4-FFF2-40B4-BE49-F238E27FC236}">
                <a16:creationId xmlns:a16="http://schemas.microsoft.com/office/drawing/2014/main" id="{C34F560B-5CCE-50E7-5DF8-8933089F02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6616" y="1924311"/>
            <a:ext cx="7338409" cy="412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607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89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" y="770253"/>
            <a:ext cx="755962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البداية؟ في البداية، خرجت الأقلام من المقلمة وبدأ القلم البني يلون التربة.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رددوا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0CD0E6C0-378F-9BC9-7827-F9063757A7D3}"/>
              </a:ext>
            </a:extLst>
          </p:cNvPr>
          <p:cNvSpPr/>
          <p:nvPr/>
        </p:nvSpPr>
        <p:spPr>
          <a:xfrm>
            <a:off x="7066702" y="15500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11E96B2-AF5C-8DBA-A861-B2544E995024}"/>
              </a:ext>
            </a:extLst>
          </p:cNvPr>
          <p:cNvGrpSpPr/>
          <p:nvPr/>
        </p:nvGrpSpPr>
        <p:grpSpPr>
          <a:xfrm>
            <a:off x="452778" y="1954354"/>
            <a:ext cx="7967231" cy="4549717"/>
            <a:chOff x="452778" y="1954354"/>
            <a:chExt cx="7967231" cy="454971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3DBC9C7-E843-AF40-D90F-A324C1D76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8518" y="1954354"/>
              <a:ext cx="2271491" cy="1691787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6672F44-5259-623F-5383-91F98FE02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778" y="4812285"/>
              <a:ext cx="2289326" cy="169178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4BD4629-6254-4A60-AC83-072B53B0A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55985" y="3646141"/>
              <a:ext cx="2289326" cy="1691787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850C64B-2E7D-F37C-1123-B170ADDC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49130" y="2682259"/>
              <a:ext cx="2289325" cy="1691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BFC9C-7016-3A63-8BE1-56356FA6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A05CB-392F-1DBA-8BE7-695FB6712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7403"/>
            <a:ext cx="7559629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انضمت الأقلام الملونة لرسم الشمس والمياه والنباتات .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EEDBE6D-4A95-B198-FC4C-D63BB971E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038BDD-0657-364C-D3D2-7FD613CDD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A60D41-479D-C849-D6EC-3544E0A18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3FBC29-E82C-91F0-E667-4BB2279A92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24A854-475B-F477-4DAC-FBDE43E9D4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2462DC-C69C-3B68-C6CD-A2B6D5CC36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AF0541-C00E-FA69-8CB7-E471BD4145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D94FE-E649-88CC-7572-E0421FB924A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96D3DB-776B-54E3-DB89-2F19FB697F6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47E625-95F9-30C7-0413-44F6AEC8E66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5419C0-71A7-99D3-9BE7-FAD62BB5162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1E5F291B-BC83-5E82-2ED9-8BD104DFC11F}"/>
              </a:ext>
            </a:extLst>
          </p:cNvPr>
          <p:cNvSpPr/>
          <p:nvPr/>
        </p:nvSpPr>
        <p:spPr>
          <a:xfrm>
            <a:off x="5276459" y="2391582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4E53014-1DCB-E0F5-A53D-63E15AEAD2B5}"/>
              </a:ext>
            </a:extLst>
          </p:cNvPr>
          <p:cNvGrpSpPr/>
          <p:nvPr/>
        </p:nvGrpSpPr>
        <p:grpSpPr>
          <a:xfrm>
            <a:off x="588384" y="1989975"/>
            <a:ext cx="7967231" cy="4549717"/>
            <a:chOff x="452778" y="1954354"/>
            <a:chExt cx="7967231" cy="454971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9E94991-37BF-1CE7-A443-2AC7BCE62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8518" y="1954354"/>
              <a:ext cx="2271491" cy="169178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6CA34C7-52D8-D807-90B6-D95C04BFA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778" y="4812285"/>
              <a:ext cx="2289326" cy="1691786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A602A94-59C7-34AF-55CD-2F8D5EA39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55985" y="3646141"/>
              <a:ext cx="2289326" cy="1691787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6879F9D-7285-47FC-0B4A-D8949217F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49130" y="2682259"/>
              <a:ext cx="2289325" cy="1691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124886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B77-2CEF-3445-0CE6-FF9A6DD6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8CA24B-C92F-F42C-6BAD-3C412B68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68240"/>
            <a:ext cx="6996347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الأقلام بعد ذلك؟ 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3F09-0C0B-4242-2E55-51F7A421E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34992-656F-A6DE-2EBD-33B4B28EF6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856405-63DD-21CA-E9B4-10C150365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75AE48-9651-48CA-A43F-13554021E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2DF213-612F-E176-100C-775F5B85FF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682B4B-112D-ABAC-5775-FBBF0384DE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1D5AB0-D1A6-4079-805B-2F70D1E60D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EA0EA0-1FC0-A83D-F059-D1691E0C1B4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7BA75-246C-AEF2-BBC3-E915204670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199D9F-36EF-E05B-5357-AA32054CEA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00DB23-606F-F6D7-FEDC-8492E2CAB1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487A371-2FC7-D9B6-AAEE-9136A0B6343B}"/>
              </a:ext>
            </a:extLst>
          </p:cNvPr>
          <p:cNvSpPr/>
          <p:nvPr/>
        </p:nvSpPr>
        <p:spPr>
          <a:xfrm>
            <a:off x="3224702" y="335814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67DCAF-0FED-9AF1-F5D8-D4537B95AB1E}"/>
              </a:ext>
            </a:extLst>
          </p:cNvPr>
          <p:cNvGrpSpPr/>
          <p:nvPr/>
        </p:nvGrpSpPr>
        <p:grpSpPr>
          <a:xfrm>
            <a:off x="452778" y="1954354"/>
            <a:ext cx="7967231" cy="4549717"/>
            <a:chOff x="452778" y="1954354"/>
            <a:chExt cx="7967231" cy="454971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87C06BA-C91C-BFC0-3398-39F4C5591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8518" y="1954354"/>
              <a:ext cx="2271491" cy="169178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8C9C035-9FEF-1AD6-17AD-9297E9432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778" y="4812285"/>
              <a:ext cx="2289326" cy="169178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CCF9A71-28DD-4E3C-696F-C883DF35C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55985" y="3646141"/>
              <a:ext cx="2289326" cy="169178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0E64CB2-E189-82E7-C09E-7DF91A61C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49130" y="2682259"/>
              <a:ext cx="2289325" cy="1691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508013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7E548-CE5A-7D76-48DC-24F60F2C5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48CC1F-DDA9-969B-AFE4-E65C6D7C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768240"/>
            <a:ext cx="725882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رفضت الأقلام مشاركة القلم الأسود لأنهم يرونه سيفسد لوحتهم، لكن تأخر حلول الليل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2A6BE6-4D31-4A35-4922-F85F99207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FBC265-C19A-7AB3-0702-470871EB6A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4870C6-BEEB-BCE6-92F7-0535EDD0A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5F2B19-DD2D-3930-BAE1-6BBC979D6D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AC04A3-07B3-697B-F201-1A309D4C86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B414AE-29BA-E00B-7F3C-9EF9AA5B3E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1E06A9-E313-1F09-45DB-27DAEC108E9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A4279F-4944-EEB3-21D5-A0848C82344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14FDEF-24A3-0546-151C-ACC088EB8D2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DC8296-0A8E-7720-400A-C357F36CC2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7F36A9-AF3A-732E-B1EA-8843FDC6285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FF15C43-4A15-DB06-D5A8-E8488101A9E4}"/>
              </a:ext>
            </a:extLst>
          </p:cNvPr>
          <p:cNvSpPr/>
          <p:nvPr/>
        </p:nvSpPr>
        <p:spPr>
          <a:xfrm>
            <a:off x="3271395" y="335814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5637421-71B2-6E17-F332-45DD4D245BDC}"/>
              </a:ext>
            </a:extLst>
          </p:cNvPr>
          <p:cNvGrpSpPr/>
          <p:nvPr/>
        </p:nvGrpSpPr>
        <p:grpSpPr>
          <a:xfrm>
            <a:off x="452778" y="1954354"/>
            <a:ext cx="7967231" cy="4549717"/>
            <a:chOff x="452778" y="1954354"/>
            <a:chExt cx="7967231" cy="454971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96CC188-4396-E309-3532-9E902CC5D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8518" y="1954354"/>
              <a:ext cx="2271491" cy="169178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81DB36A-BBDE-371B-EA62-AA1A3BD6C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778" y="4812285"/>
              <a:ext cx="2289326" cy="169178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2187662-3580-9D0D-0B53-10E1DE3DF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55985" y="3646141"/>
              <a:ext cx="2289326" cy="169178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1F8F47A-F0A1-11DA-92B2-69E5718ED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49130" y="2682259"/>
              <a:ext cx="2289325" cy="1691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932578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B750-6C21-3955-30C7-FA2E9AEB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925CAE-BFEB-7173-12C2-FD6409C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ماذا فعلت الأقلام؟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33182-7058-3918-C273-E23A04A8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F9D9B3-8B9F-C098-B79B-53F039512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69A722-A9CB-7046-FCB0-77A802D3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0DEEA9-46CB-F7F4-CEE3-9AAED559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BF26A7-163A-36D2-57A1-9BAD1FB36D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BA7579-7B19-2B71-4461-1124B9C4B1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162A69-C4D1-17F3-D601-3CF26698F4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D2DD3-C1D6-624F-741E-CD49EC18BF5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45E485-B02F-6AC7-921A-066A9393C20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C74E1-8A48-671F-0DDA-72AD2BE3F89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30D8E4-B5D5-40B7-E20F-3E9246A4E31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243B5F7-DA6F-CEDE-390A-17123FF2F19E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F19717-73D7-F8A4-5756-BBF0142635D0}"/>
              </a:ext>
            </a:extLst>
          </p:cNvPr>
          <p:cNvGrpSpPr/>
          <p:nvPr/>
        </p:nvGrpSpPr>
        <p:grpSpPr>
          <a:xfrm>
            <a:off x="452778" y="1954354"/>
            <a:ext cx="7967231" cy="4549717"/>
            <a:chOff x="452778" y="1954354"/>
            <a:chExt cx="7967231" cy="454971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B833A5F-EBC5-D0BC-27D9-FD182BB58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8518" y="1954354"/>
              <a:ext cx="2271491" cy="169178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C028373-2553-8705-1C72-0B516F884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778" y="4812285"/>
              <a:ext cx="2289326" cy="169178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C113DBF-EF10-E82E-A79D-2C4087AF2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55985" y="3646141"/>
              <a:ext cx="2289326" cy="169178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0E8D056-63F4-194E-392B-9B7449AE3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49130" y="2682259"/>
              <a:ext cx="2289325" cy="1691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14205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906-DFBF-DEEF-2852-1D1DBC88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CD1BC7-6DA1-0684-F7FC-8D57EA67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تساءلت  الأقلام عن سبب تأخر الليل، فظهر القلم الأسود من المقلمة  ورسم الليل–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F46D29-B51C-ACF9-CA77-F6D2998C4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5C5AE-6C1D-BD16-81C8-5F78332806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D48FD3-0827-E337-C5E8-B9CD4F318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8DF136-797E-0A63-3137-0F289BEE68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25A222-23B1-102D-4FCD-196B078BA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62741C-361E-3CA9-67FF-5E229EAC9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8757F0-F8DB-B9D8-5EEF-DB34D0B917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E75CFE-278C-6331-DC29-0AA7F9E2FAB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A5787E-BC22-1D1A-9094-F901C2A8D63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99BCA-EF92-03A8-E32A-9A8B7D2168B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2BA39A-7DBE-D807-118A-A1A88A379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A33672F-61B4-9125-602E-55C9D561C0BA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81C6BF-313F-BD05-65FE-3E8A87F30369}"/>
              </a:ext>
            </a:extLst>
          </p:cNvPr>
          <p:cNvGrpSpPr/>
          <p:nvPr/>
        </p:nvGrpSpPr>
        <p:grpSpPr>
          <a:xfrm>
            <a:off x="452778" y="1954354"/>
            <a:ext cx="7967231" cy="4549717"/>
            <a:chOff x="452778" y="1954354"/>
            <a:chExt cx="7967231" cy="454971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D9EE394-FE95-C68D-732F-619117D53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8518" y="1954354"/>
              <a:ext cx="2271491" cy="169178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FFBF41D-EF95-7B20-2D36-785306CC2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778" y="4812285"/>
              <a:ext cx="2289326" cy="169178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48CBD08-26B4-5BF2-F217-BDE23E658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55985" y="3646141"/>
              <a:ext cx="2289326" cy="169178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5B3996F-9DDF-09EF-77BB-632290186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49130" y="2682259"/>
              <a:ext cx="2289325" cy="1691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01257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1AFDB-448A-DC46-9861-9AE4CF975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AB8885-40F8-2F63-48A1-9C3537B5E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8240"/>
            <a:ext cx="753712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النهاية؟ شعرت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الأقلام بالسعادة واعتذرت من القلم الأسود.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CEAAF5-5DC3-63C9-4940-1B11A7333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9BF7C6-E305-DE4A-E024-AB449630C9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5BB90A-2490-85A8-F3F2-1E7C5633D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BF61D2-4720-ED30-698F-285C6221DB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F4A74C-8F25-BA1E-673A-4FE74B2BB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36160C4-5CE0-37EA-1ABF-5A195B7994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0E79CAE-7E69-5B34-CEEA-9DB89930B99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79061F-9B0E-ADC9-12D9-71723AB4413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418702-2CD9-1C34-24D6-E6D1F6E634D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77D486-A37F-9DDC-0721-B3DFA2752A1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60E451-C225-6A21-1A0F-A8F903B36D6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C10D1DE6-0A5D-5AA6-CB27-FE66F548C67C}"/>
              </a:ext>
            </a:extLst>
          </p:cNvPr>
          <p:cNvSpPr/>
          <p:nvPr/>
        </p:nvSpPr>
        <p:spPr>
          <a:xfrm>
            <a:off x="1251250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8B4B10D-4D7E-B8B4-0792-D1202B2C17C7}"/>
              </a:ext>
            </a:extLst>
          </p:cNvPr>
          <p:cNvGrpSpPr/>
          <p:nvPr/>
        </p:nvGrpSpPr>
        <p:grpSpPr>
          <a:xfrm>
            <a:off x="452778" y="1954354"/>
            <a:ext cx="7967231" cy="4549717"/>
            <a:chOff x="452778" y="1954354"/>
            <a:chExt cx="7967231" cy="454971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0937C3E-3471-302C-7E0F-6F7B93673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8518" y="1954354"/>
              <a:ext cx="2271491" cy="169178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46E7764-8330-A827-A52E-F7D4D9506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778" y="4812285"/>
              <a:ext cx="2289326" cy="1691786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2FBC7B8-3EB0-BE0A-02A0-E083BE4C8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55985" y="3646141"/>
              <a:ext cx="2289326" cy="169178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AE0FF4F-44FF-03D4-FD69-D206E501C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49130" y="2682259"/>
              <a:ext cx="2289325" cy="1691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70144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7DF0D79-CC16-4EB0-37D6-7BDA259F81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8781" y="2100716"/>
            <a:ext cx="1914009" cy="14919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5DA6AB-E80B-1C51-3BC8-FE49660BCE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0249" y="5036612"/>
            <a:ext cx="1918049" cy="15321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F5F8691-4385-38E8-ECEE-57B27FC357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1764" y="2100716"/>
            <a:ext cx="1914009" cy="14919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579F0A6-5944-1F97-4E05-7428974229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2619" y="5051542"/>
            <a:ext cx="1886449" cy="1517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الأقلام وهي تصف الطبيعة من خلال اللوحة التي رسمت.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68B09C-E4C2-86FF-C53C-B1F0733164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5127" y="2129706"/>
            <a:ext cx="6233745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قالت القلم البني : انظروا إلى اللوحة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رسمت تربة ندية.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28716D-7CB7-1DC5-F1C5-B65ABCEC7F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1708" y="2013197"/>
            <a:ext cx="5640584" cy="35223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2C142-C3C1-57FB-B390-74BCD9440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DA43DB-B35C-FFFB-0D6B-FFFC4F0A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ثم قال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القَلَمُ الأَخْضَرُ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َأُضيفُ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عُشْبَ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وَٱلنَّباتاتِ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حَتّى تُصْبِحَ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ٱلطَّبيعَةُ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جَميلَةً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74788E1-89EF-AEA2-69DD-4F60A234E8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7DB0D7A-5D9B-0214-2C0A-5E9186AB7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C36970-D71E-A3C7-839B-32498BE48E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0EDD19C-4058-BF0E-D806-DEBBCBC270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892983-58AF-C585-6DAF-1B40286FE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380250D-B940-45DE-46C8-07E15EA0413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BD9A03-BB5F-5453-3819-7F9299F56E3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281547E-03B0-8A5F-88A5-5728ED0FAC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29FED6-7461-E878-5CAA-DDA1074239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49747C-C400-C22A-E895-C580D6341F3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F46F756-2302-0795-379B-08C56226C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4E6716A4-1CE4-0BAA-8D6B-9ACFE8E6637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79C755B-6B63-36A6-00DD-4E1FB425E97A}"/>
              </a:ext>
            </a:extLst>
          </p:cNvPr>
          <p:cNvGrpSpPr/>
          <p:nvPr/>
        </p:nvGrpSpPr>
        <p:grpSpPr>
          <a:xfrm>
            <a:off x="1360292" y="2137861"/>
            <a:ext cx="6144567" cy="3356070"/>
            <a:chOff x="1137335" y="2191781"/>
            <a:chExt cx="7068536" cy="398200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B1DA1C-E351-A533-880A-26E078535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37335" y="2191781"/>
              <a:ext cx="7068536" cy="3982006"/>
            </a:xfrm>
            <a:prstGeom prst="round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FA062F6-58EA-F0EA-8C75-163F29CC3293}"/>
                </a:ext>
              </a:extLst>
            </p:cNvPr>
            <p:cNvSpPr txBox="1"/>
            <p:nvPr/>
          </p:nvSpPr>
          <p:spPr>
            <a:xfrm>
              <a:off x="4998022" y="3077124"/>
              <a:ext cx="1692324" cy="484835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 err="1">
                  <a:latin typeface="Cascadia Code" panose="020B0609020000020004" pitchFamily="49" charset="0"/>
                  <a:ea typeface="Cascadia Code" panose="020B0609020000020004" pitchFamily="49" charset="0"/>
                </a:rPr>
                <a:t>ٱلطَّبيعَةُ</a:t>
              </a:r>
              <a:r>
                <a:rPr lang="ar-MA" b="1" dirty="0">
                  <a:latin typeface="Cascadia Code" panose="020B0609020000020004" pitchFamily="49" charset="0"/>
                  <a:ea typeface="Cascadia Code" panose="020B0609020000020004" pitchFamily="49" charset="0"/>
                </a:rPr>
                <a:t> جَميلَةً.</a:t>
              </a:r>
              <a:r>
                <a:rPr lang="ar-SA" dirty="0">
                  <a:latin typeface="Cascadia Code" panose="020B0609020000020004" pitchFamily="49" charset="0"/>
                  <a:ea typeface="Cascadia Code" panose="020B0609020000020004" pitchFamily="49" charset="0"/>
                </a:rPr>
                <a:t> </a:t>
              </a:r>
              <a:endParaRPr lang="fr-MA" dirty="0">
                <a:latin typeface="Cascadia Code" panose="020B0609020000020004" pitchFamily="49" charset="0"/>
                <a:ea typeface="Cascadia Code" panose="020B06090200000200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56493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A6847-61DC-A8CC-52C9-C6A3D19D3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3AFCAF-2E0D-BA79-F403-438AF9A3C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أضاف القلم الأزرق: وأنا سألون السماء وماء النهر بلوني الصافي.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97CCA54-FA78-AB5A-E607-7AC5643D11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D34A699-6773-26D1-F17D-2FDF22FB4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D2C57A2-B404-5C6F-08C9-99CCECFD86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ECA5F8-9C5C-3D60-DA17-984D8F5C12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C82D7C-2782-58EA-956D-8671F0DDDA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7DD39C7-4B92-A42E-FDD9-1DF28553FAF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2272FA-174E-8F58-B67C-172282832BC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CCCF12-A8A8-1A74-259B-5954287DA0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DF2666-1D00-6DD9-9C82-D3E9F95488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5130A33-3E87-81C9-B130-437DC698B8C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5B5301-CD7E-C1A4-7C63-FE5FCCB8E9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EF0D91F1-3D4D-D832-1F31-D6EF052C4E3E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E67E978-C245-2867-956D-8B2D8FE0EB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0092" y="2214449"/>
            <a:ext cx="6074767" cy="34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7142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5A1A9-846E-A46C-E552-B6B86E232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6230AC2-1C0D-BE05-7555-807BC803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أما القلم الأصفر فقال: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دعوني أضيء اللوحة بشمس مشرقة ترسل النور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3E700EE-A20B-BC52-544F-72CA18F03F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5F5EFAF-64FE-BF3F-7498-60E4FBBAB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DC3ED7D-3424-30C4-0166-1033729AA0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4B0424A-85D3-2B54-A87A-5C2F197952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CFA8C55-ACE9-02E9-685C-8738FAB425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D8F2CFC-6411-65BF-79F4-4C1BC143B1C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942DCD-509F-55B1-9019-6DE5FD78E51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127379-3AC5-54D7-254E-0576788BFB5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387CD3-6595-7D83-2A89-A638738C16D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C06D310-C619-80E1-A252-BF6F500D0C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F40982-56AD-92D3-3DD5-928F2C33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AE4257D9-BE19-4FC6-0A51-47E012B3B968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945317-F7AD-6FF0-34FF-58F15924A7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2727" y="2115783"/>
            <a:ext cx="6178545" cy="348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4735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DA4E3-25EE-4BA8-329B-341553431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98D3D8C-44AE-2798-A768-190FE9B00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تابع القلم الأحمر قائلا: وأنا سأزين الحديقة بأزهار حمراء زاهية. ــــ تابعوا.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881DE16-BDED-D77A-0EB7-CD9A46F01D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C7033D-0531-675F-2532-68B335721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1871D3A-2A51-E626-5442-0BCFF154B3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859D125-357A-54A9-35A1-2AF3F9116F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3F0E8FC-20FF-5FA2-42C6-1167BAF12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2CD99FA-E726-4CE7-396A-19D45EF0815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D5D615-2B05-8FE3-697F-93B1D590B9D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91A9BBB-A1C7-3EA1-AB0A-6E604A7E1BD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798C27-571A-0D8B-9F43-78A2463E04A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743736-0336-9759-5821-27CD9014BB5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79BD22-FD9E-BEC6-2175-9128A795AE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7E00B5BA-DA41-4958-6A4B-49B88460342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61976-9DA3-8D2A-BEF2-EC055B68D2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3620" y="2306464"/>
            <a:ext cx="6007239" cy="342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5439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66CA6-6B36-BDAA-2D0A-68366C52A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4AEB40A-5751-C2B8-B4F4-7A71E411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 كيف عبرت الأقلام الملونة عن وصفها للطبيعة من خلال اللوحة التي رسمت؟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546616C-B2F4-F173-0A98-9FE0F5DFE9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464502-ED8E-E1C8-B346-074A2D60A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B3AE4FF-FDC9-5A93-859A-4E9CBC034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AEB3E80-3888-8710-9A3E-34C89F8921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536931-7F58-F525-CA74-EDB289E716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E278F87-9742-39F2-796F-D7DD8E9F356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346F23-8BB6-DDBE-1BB5-1BB8E6A7D11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84FE77-C272-DC02-49C1-BD7421FE323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88F8FF-0CA6-9054-49FE-7BE44D4A31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DA7BFAF-4CF1-96F9-4C1F-293F4C34D07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D852D7-E468-5619-D0DC-6A35774F8C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FE09250-D730-5EBF-6618-352EC126831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A17C7D-F63F-4DF2-3D73-E7C7DDB484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5127" y="2129706"/>
            <a:ext cx="6233745" cy="35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8003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«اللوحة الكاملة».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7DB7D-109C-1576-1F94-F8FB28DAA8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1777195"/>
            <a:ext cx="7262547" cy="472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يحرص الأستاذ على توجيه الفئة المتعثرة إلى قراءة الجملة الأولى من الفقرة.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2935D1-3ECD-68FA-33C7-03C263CF68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1806692"/>
            <a:ext cx="7262547" cy="472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الثاني.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3036AFE-A415-29B4-77B8-3C86F1A39C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2568813"/>
            <a:ext cx="7787149" cy="309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8687DE-9FB3-CB81-1469-6A655028F9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783" y="1476000"/>
            <a:ext cx="3825237" cy="513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661417-5EE5-38AA-DCD6-8E48252FAA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271" y="2201441"/>
            <a:ext cx="8003458" cy="340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260E0-7A33-FEEE-9075-99BABBD4B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CD1D005-B65F-8D06-B648-C49BCAE82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اقرؤوا الفقرة قراءة صامتة ستجيبون عن أسئلة الفهم بعد ذلك.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الأستاذ الفئة المتعثرة إلى الاستمرار في قراءة الفقرة قراءة صامتة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D9EC8E5-3BFB-65AD-EC4F-5E63D53D60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D607910-89D6-62F4-2DE2-61F0EEF152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F33A603-1682-6EE3-590F-8A7539A337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6D9B41-82C0-E236-F7EF-02781FF85B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F566C4-E684-2067-7AF5-42C1F23B8F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2423682-0146-57FC-2419-855BADA796A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E4EAA2-D83C-C64A-9367-2A7B3D6296D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F4CADC-7BB5-CE0F-FBF3-1E7BB245104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9AFD8E-1EB1-FE0A-548D-1A4FFD79313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60B1CD-64DD-A162-2BE6-51DEA5212C4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E5B382-E13E-2AEA-2EEC-ED362A8E41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27C4CC-B80C-B554-8BFA-562C583D3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271" y="2201441"/>
            <a:ext cx="8003458" cy="340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40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واستنتجوا الجواب.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قراءة السؤال  والعودة إلى الفقرة لاستنتاج الجواب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B4A6F9-7D0C-DA42-0EA0-B61224A642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113" y="1768277"/>
            <a:ext cx="7179923" cy="2633404"/>
          </a:xfrm>
          <a:prstGeom prst="rect">
            <a:avLst/>
          </a:prstGeom>
        </p:spPr>
      </p:pic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9CA8985-7BBE-836F-C96E-7471634F2B91}"/>
              </a:ext>
            </a:extLst>
          </p:cNvPr>
          <p:cNvSpPr/>
          <p:nvPr/>
        </p:nvSpPr>
        <p:spPr>
          <a:xfrm>
            <a:off x="743113" y="4509894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خْتارَ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لْقَلَمُ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لْبُنِّيُّ تَلْوينَ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لتُّرْبَةِ أَوَّلاً في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للَّوْحَةِ؟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9A4F4A2-6E94-1B4E-5656-EC20FED49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435" y="1698479"/>
            <a:ext cx="6725263" cy="286149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E20134-494D-0E70-3111-348A24A76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4F70D923-BB97-E416-5BAC-0475E215B5C8}"/>
              </a:ext>
            </a:extLst>
          </p:cNvPr>
          <p:cNvSpPr/>
          <p:nvPr/>
        </p:nvSpPr>
        <p:spPr>
          <a:xfrm>
            <a:off x="252775" y="5159521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لأَِنَّ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للَّوْنَ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لْبُنِّيَّ لَوْنُ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لتُّرْبَةِ وَهِيَ أَساسُ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للَّوْحَةِ. </a:t>
            </a: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D20DB13-7208-8224-96D4-617BA384D22D}"/>
              </a:ext>
            </a:extLst>
          </p:cNvPr>
          <p:cNvCxnSpPr>
            <a:cxnSpLocks/>
          </p:cNvCxnSpPr>
          <p:nvPr/>
        </p:nvCxnSpPr>
        <p:spPr>
          <a:xfrm>
            <a:off x="2531124" y="2309446"/>
            <a:ext cx="213266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8357FE-1B58-1193-B62E-B66E8DA82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42" y="1522677"/>
            <a:ext cx="6725263" cy="286149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عودوا للفقرة واستنتجوا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6A133C06-6DC0-15A1-FEE8-004F2E9B52DA}"/>
              </a:ext>
            </a:extLst>
          </p:cNvPr>
          <p:cNvSpPr/>
          <p:nvPr/>
        </p:nvSpPr>
        <p:spPr>
          <a:xfrm>
            <a:off x="321834" y="4370675"/>
            <a:ext cx="850033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لَمْ يَسْتَطِعِ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لْقَلَمُ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لْأَخْضَرُ رَسْمَ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لنَّباتاتِ في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لْبِدايَةِ؟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8228-2DF4-0318-AB09-F640C5F9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95913A-96C4-DB30-2C4C-7D2950B03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42" y="1522677"/>
            <a:ext cx="6725263" cy="286149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1A6DD25F-A002-208C-8D17-F4B18560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25263CC-EB29-56BA-7993-2F6B5289B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CBC473-2A9B-1C84-B9FB-DB7812C1BB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D2D809-9FA2-D700-3B22-49E893905B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10ED05-AABB-D193-CC0C-17746EF1C5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603BC4-79CA-3CF0-C931-24594B7630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45C983-482D-DFD3-1549-A3E30AF588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5B150E-B03A-559F-D1BB-8AC98C682E2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92D7D4-400B-2BA9-E840-44ED32403F7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45862E-DD72-E182-4B83-26C0003D027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3E514B-46CA-62A1-0A8D-7354710C059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7DEE06-70C5-ED2E-D5A9-9AC93709B3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53F842DE-3DF4-68EE-73FB-A92E766220B5}"/>
              </a:ext>
            </a:extLst>
          </p:cNvPr>
          <p:cNvSpPr/>
          <p:nvPr/>
        </p:nvSpPr>
        <p:spPr>
          <a:xfrm>
            <a:off x="392400" y="5313154"/>
            <a:ext cx="835920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تَحْتاجُ إِلى  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لْمِياهِ وَ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لشَّمْسِ أَوَّلاً</a:t>
            </a: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DDA544E-0E9C-39F7-2F8D-7A20EF1B2397}"/>
              </a:ext>
            </a:extLst>
          </p:cNvPr>
          <p:cNvCxnSpPr>
            <a:cxnSpLocks/>
          </p:cNvCxnSpPr>
          <p:nvPr/>
        </p:nvCxnSpPr>
        <p:spPr>
          <a:xfrm>
            <a:off x="1327121" y="4191256"/>
            <a:ext cx="521930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0AD6E428-9E7B-BE15-D692-399347623742}"/>
              </a:ext>
            </a:extLst>
          </p:cNvPr>
          <p:cNvSpPr/>
          <p:nvPr/>
        </p:nvSpPr>
        <p:spPr>
          <a:xfrm>
            <a:off x="321834" y="4370675"/>
            <a:ext cx="850033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لَمْ يَسْتَطِعِ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لْقَلَمُ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لْأَخْضَرُ رَسْمَ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لنَّباتاتِ في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لْبِدايَةِ؟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212118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66DEB-A10D-B109-A0F8-6B30B25E8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FFF68A4-9AEE-5C9D-28B2-D32A5F914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قراءة السؤال  والعودة إلى الفقرة للبحث عن  الجواب.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BD945B-AFE8-82E1-4CB6-307755069D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E5385E-5CC1-631F-F8DB-5B4F7DB2F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32C0B2D-E4AE-5F99-957D-E2B41E5096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325BE6-BB39-6A15-00E6-6B2C14BA26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F117B7-BA65-813F-C3DC-8D2362E5A4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C9C2F93-81D7-4945-0ED1-72A6713819C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E08D0E-C564-26A1-E8B4-320C5413C1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BD89C6-47DD-625C-6F18-53B1481635B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A04CC2-2B30-5895-E440-945B38739C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DDFA9B-7D74-2059-23B5-4C0B23E63AF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C2EB59A-2EE4-9A2B-73A0-4CAF17D0DC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95EFB84-BEAA-2B2F-5EBF-24E7A6CD07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307" y="1768277"/>
            <a:ext cx="7273729" cy="2843480"/>
          </a:xfrm>
          <a:prstGeom prst="rect">
            <a:avLst/>
          </a:prstGeo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8640C717-3A4C-832B-91E2-04FAD7319EA7}"/>
              </a:ext>
            </a:extLst>
          </p:cNvPr>
          <p:cNvSpPr/>
          <p:nvPr/>
        </p:nvSpPr>
        <p:spPr>
          <a:xfrm>
            <a:off x="743113" y="4509894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لْقَلَمُ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لْبُنِّيُّ؟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083E9C50-8412-4E53-B3A5-81AB22ED3506}"/>
              </a:ext>
            </a:extLst>
          </p:cNvPr>
          <p:cNvSpPr/>
          <p:nvPr/>
        </p:nvSpPr>
        <p:spPr>
          <a:xfrm>
            <a:off x="792236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113527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20F7C-FAFA-3A5A-1E8C-B88DDDCE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DEC1F1-E5A9-41AF-9610-F64E90242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في النصِّ : قَفَزَ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لْقَلَمُ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لْبُنِّيُّ إِلى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لْوَرَقَةِ، وَراحَ يُلَوِّنُ التُّرْبَةَ. أصوغ جوابي.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32A5DE-1ADE-5066-80F1-68A81834D7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D3C54D-26C3-7F89-99A5-7889F0B435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92C302-5D45-BAE8-48C5-8E60D311F2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F33CF93-0291-924D-5DF5-C553AF5616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43FBA2-758D-C042-7B55-4C1A958501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7A7C758-5B1F-D15E-130A-8C6092FA7E2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B6AB61-ACC3-5626-743A-D44A1297E9D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3D4F77-D45C-C269-FA00-8AF1BF32702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6E82C9-7B3B-0304-467B-62AB11B8323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110306-73AA-097A-24C3-6488595951F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0EA659-808C-7F03-5212-FB43591AB9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568F731-281D-3DFD-F8F1-E45C5830B7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307" y="1768277"/>
            <a:ext cx="7273729" cy="2843480"/>
          </a:xfrm>
          <a:prstGeom prst="rect">
            <a:avLst/>
          </a:prstGeo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C1E880F7-6CDE-0F9D-3A45-0AAD5E3AED64}"/>
              </a:ext>
            </a:extLst>
          </p:cNvPr>
          <p:cNvSpPr/>
          <p:nvPr/>
        </p:nvSpPr>
        <p:spPr>
          <a:xfrm>
            <a:off x="792236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قَفَزَ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لْقَلَمُ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لْبُنِّيُّ إِلى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لْوَرَقَةِ وَأَخَذَ يُلَوِّنُ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لتُّرْبَةِ.</a:t>
            </a: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92D4EC2-D2F3-B8B1-FBEA-00DAD038B215}"/>
              </a:ext>
            </a:extLst>
          </p:cNvPr>
          <p:cNvCxnSpPr>
            <a:cxnSpLocks/>
          </p:cNvCxnSpPr>
          <p:nvPr/>
        </p:nvCxnSpPr>
        <p:spPr>
          <a:xfrm>
            <a:off x="6253621" y="2322698"/>
            <a:ext cx="95342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6BA8BB4E-68EA-DF48-3B81-B14805D31280}"/>
              </a:ext>
            </a:extLst>
          </p:cNvPr>
          <p:cNvSpPr/>
          <p:nvPr/>
        </p:nvSpPr>
        <p:spPr>
          <a:xfrm>
            <a:off x="697121" y="4527723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لْقَلَمُ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لْبُنِّيُّ؟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061320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298713" y="2690694"/>
            <a:ext cx="552328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للأسماء الموصولة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D8F077C-4418-220B-3640-597F9B98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– رددوا ورائي –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9F2C0EF6-213C-DA6F-0E74-6A68F3B5EB0B}"/>
              </a:ext>
            </a:extLst>
          </p:cNvPr>
          <p:cNvSpPr/>
          <p:nvPr/>
        </p:nvSpPr>
        <p:spPr>
          <a:xfrm>
            <a:off x="1028938" y="2155691"/>
            <a:ext cx="4947135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لطِّفْلُ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يَرْسُمُ مَوْهوبٌ.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3E4451AD-5FFB-C725-97CA-595C333A5DD6}"/>
              </a:ext>
            </a:extLst>
          </p:cNvPr>
          <p:cNvSpPr/>
          <p:nvPr/>
        </p:nvSpPr>
        <p:spPr>
          <a:xfrm>
            <a:off x="1028938" y="4333568"/>
            <a:ext cx="4947135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لطِّفْلَةُ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تَعْزِفُ مَحْبوبَةٌ.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F31CC1D-A5EF-ED93-79B9-52029EEAB9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200" y="2076893"/>
            <a:ext cx="1949004" cy="166919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44BA56A-2285-8D15-64AE-2D034D33C8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7871" y="4056777"/>
            <a:ext cx="1949003" cy="166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1910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AAE4B-D6C9-22EC-614A-4C34F2CA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3EDDCAA-4486-4164-7762-1D58BE4B42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94867B-2CBF-058F-32A5-CEAEAB46A7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0FB718-BFC4-CF33-A3CF-48EB2FAC21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D57ECC-3A6B-DADD-4876-1E52F9BBE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6E83DA-4910-91FF-C7BB-D1EE5774F5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FAC1454-0F9C-5BED-599D-AFD0FA5B76B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CC5E05-29A6-6090-D48E-61ED9BA90B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3655BB-C04C-D8EE-E564-98CC1A00CA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A8FF1F-860B-C7F8-A70B-51D97BAA470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019CCA-1DF2-63A4-C8DB-E6A9035F96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D235C7F-6BC6-E5D7-1AAD-400558EBF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411" y="756000"/>
            <a:ext cx="7364218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سأقرأ الجملة، عندما أتحدث عن مذكر أستعمل" الذي" وعندما أتحدث عن مؤنث أستعمل" التي".- رددوا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DBF60D0-65B9-614E-4D0E-A39F1C2D1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A9F55301-4A6D-3672-D298-AF12E3EEB5B7}"/>
              </a:ext>
            </a:extLst>
          </p:cNvPr>
          <p:cNvSpPr/>
          <p:nvPr/>
        </p:nvSpPr>
        <p:spPr>
          <a:xfrm>
            <a:off x="1028938" y="2155691"/>
            <a:ext cx="4947135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لطِّفْلُ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يَرْسُمُ مَوْهوبٌ.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FA972BD3-EDB7-6858-65B1-A88E7F8E64E9}"/>
              </a:ext>
            </a:extLst>
          </p:cNvPr>
          <p:cNvSpPr/>
          <p:nvPr/>
        </p:nvSpPr>
        <p:spPr>
          <a:xfrm>
            <a:off x="1028938" y="4333568"/>
            <a:ext cx="4947135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لطِّفْلَةُ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تَعْزِفُ مَحْبوبَةٌ.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508CDE3-35E8-17A2-4682-5254AFDF73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200" y="2076893"/>
            <a:ext cx="1949004" cy="16691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9E3D6A-53DC-CD1D-3CA0-522FDD1AB6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7871" y="4056777"/>
            <a:ext cx="1949003" cy="166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3922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9EBD7-E659-D5DB-D099-3CACEFF20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A3889A4-2E42-4FF1-23D9-486CF425C6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E7D1A0-807A-25A6-3DF1-F62AEEC822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435233-0308-71CC-C635-DDF54F2F46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0620DD-F261-6E0D-9B67-8185735A27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5D89E74-1989-D74B-5EEE-84B2FC116C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3B2FDEE-2C46-3B30-C543-C902CBA761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164994-DCED-BAFC-4BCD-1123C9F15A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AC01FD-9EED-765E-B22B-79EC4281C88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5AA1E1-E87A-FED4-101E-BBB52BB9CDF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DC6E52-662B-6BDE-427B-D8094F8FA36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4081063-3F77-E5A3-3197-F3C006DE7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411" y="756000"/>
            <a:ext cx="736421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أستعمل" الذي" للمذكر وأستعمل" التي" للمؤنث.- رددوا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BF2DFE-8C00-BA62-1296-1AEE6E1BC4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BF400E-1A4E-96EC-B8CF-2E628634E0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4549" y="2096682"/>
            <a:ext cx="1949004" cy="16691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78A67D-E570-E2CC-246D-9702DE8577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9220" y="4076566"/>
            <a:ext cx="1949003" cy="166919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B2AD4E1-3ACE-154C-426E-EC04BD3C039E}"/>
              </a:ext>
            </a:extLst>
          </p:cNvPr>
          <p:cNvGrpSpPr/>
          <p:nvPr/>
        </p:nvGrpSpPr>
        <p:grpSpPr>
          <a:xfrm>
            <a:off x="760104" y="2155691"/>
            <a:ext cx="4947135" cy="1276909"/>
            <a:chOff x="1028938" y="2155691"/>
            <a:chExt cx="4947135" cy="1276909"/>
          </a:xfrm>
        </p:grpSpPr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3FF80CC7-6E2D-C322-1796-097ADAFFD360}"/>
                </a:ext>
              </a:extLst>
            </p:cNvPr>
            <p:cNvSpPr/>
            <p:nvPr/>
          </p:nvSpPr>
          <p:spPr>
            <a:xfrm>
              <a:off x="1028938" y="2155691"/>
              <a:ext cx="4947135" cy="1276909"/>
            </a:xfrm>
            <a:prstGeom prst="rect">
              <a:avLst/>
            </a:prstGeom>
            <a:noFill/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  <a:buSzPts val="3600"/>
              </a:pPr>
              <a:r>
                <a:rPr lang="ar-MA" altLang="fr-FR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اَلْمُذَكَّرُ                       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لَّذي</a:t>
              </a:r>
              <a:endPara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" name="Flèche : gauche 4">
              <a:extLst>
                <a:ext uri="{FF2B5EF4-FFF2-40B4-BE49-F238E27FC236}">
                  <a16:creationId xmlns:a16="http://schemas.microsoft.com/office/drawing/2014/main" id="{BBA952F5-DBA8-CA58-77C6-D8F173B17BE8}"/>
                </a:ext>
              </a:extLst>
            </p:cNvPr>
            <p:cNvSpPr/>
            <p:nvPr/>
          </p:nvSpPr>
          <p:spPr>
            <a:xfrm>
              <a:off x="3150823" y="2698940"/>
              <a:ext cx="1238865" cy="324465"/>
            </a:xfrm>
            <a:prstGeom prst="lef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8D4C141-1136-771F-9496-7F10B4B6396F}"/>
              </a:ext>
            </a:extLst>
          </p:cNvPr>
          <p:cNvGrpSpPr/>
          <p:nvPr/>
        </p:nvGrpSpPr>
        <p:grpSpPr>
          <a:xfrm>
            <a:off x="760105" y="4220291"/>
            <a:ext cx="4947135" cy="1276909"/>
            <a:chOff x="976658" y="3271184"/>
            <a:chExt cx="4947135" cy="1276909"/>
          </a:xfrm>
        </p:grpSpPr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F1BA9BD5-7E85-D999-127E-2E953C3FBC06}"/>
                </a:ext>
              </a:extLst>
            </p:cNvPr>
            <p:cNvSpPr/>
            <p:nvPr/>
          </p:nvSpPr>
          <p:spPr>
            <a:xfrm>
              <a:off x="976658" y="3271184"/>
              <a:ext cx="4947135" cy="1276909"/>
            </a:xfrm>
            <a:prstGeom prst="rect">
              <a:avLst/>
            </a:prstGeom>
            <a:noFill/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  <a:buSzPts val="3600"/>
              </a:pPr>
              <a:r>
                <a:rPr lang="ar-MA" altLang="fr-FR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اَلْمُؤَنَّثُ                      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لَّتي </a:t>
              </a:r>
              <a:endPara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Flèche : gauche 7">
              <a:extLst>
                <a:ext uri="{FF2B5EF4-FFF2-40B4-BE49-F238E27FC236}">
                  <a16:creationId xmlns:a16="http://schemas.microsoft.com/office/drawing/2014/main" id="{FAB1AE03-0572-7A4D-F2F2-85864C76D986}"/>
                </a:ext>
              </a:extLst>
            </p:cNvPr>
            <p:cNvSpPr/>
            <p:nvPr/>
          </p:nvSpPr>
          <p:spPr>
            <a:xfrm>
              <a:off x="3094639" y="3801559"/>
              <a:ext cx="1238865" cy="324465"/>
            </a:xfrm>
            <a:prstGeom prst="lef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1854427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6F359-BFAE-9881-BDF7-E41663350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A5C7EA8-5C74-24AB-E98C-E2AE54D89A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2F8D27-0163-D817-CB52-90C8F1A88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12C71B-C303-1E7F-CC8E-BFBB07E37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FF24A8-30CF-049A-74BF-854CA4D86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FC4583-EDA1-067B-010B-667247B6F7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548BFDB-7400-D158-7232-76894854E7F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DBCEB2-FDBA-23CA-3864-FA6475E9817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820941-1EDF-E6FD-77EC-96AF0EA5EE8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78E22B-7C8E-67EC-0012-922FB97DF75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13F619-84F5-3E83-312A-4649CC323C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E532D1B-4103-174A-CCEB-13DB3B4B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06" y="756000"/>
            <a:ext cx="730847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معي الصور من يعبر عن الصورة1 باستعمال( الذي –التي)؟من يعبر الصورة2؟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0AE0E3-5525-BC9C-74D1-D279124D7B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9EF45B-FEEC-8076-000D-48012E4F00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1744" y="3959085"/>
            <a:ext cx="2213666" cy="22329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C87A49-39F2-28B8-A703-0C1CEEAD0A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7774" y="1963654"/>
            <a:ext cx="2280493" cy="1995431"/>
          </a:xfrm>
          <a:prstGeom prst="rect">
            <a:avLst/>
          </a:prstGeom>
        </p:spPr>
      </p:pic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2B8EED22-3506-C57E-7A11-EAD2595D2A8C}"/>
              </a:ext>
            </a:extLst>
          </p:cNvPr>
          <p:cNvSpPr/>
          <p:nvPr/>
        </p:nvSpPr>
        <p:spPr>
          <a:xfrm>
            <a:off x="1480773" y="2210529"/>
            <a:ext cx="4947135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لطِّفْلَةُ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تَعْزِفُ هادِئَةٌ.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CC749500-4E7C-35CD-9378-46FD595CD4DB}"/>
              </a:ext>
            </a:extLst>
          </p:cNvPr>
          <p:cNvSpPr/>
          <p:nvPr/>
        </p:nvSpPr>
        <p:spPr>
          <a:xfrm>
            <a:off x="610070" y="4329968"/>
            <a:ext cx="5757704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لطِّفْلُ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يَرْكَبُ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لْحِصانَ حَذِرٌ.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2122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( الذي – التي)  الذي يناسب كل جملة.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29A903-1E02-CB8D-303F-5D2B00EA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4C0D08-7C4C-D633-8009-FA65B4BC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35BB1-8FC6-ED72-EF2E-1B39C9F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86CC6-4115-892B-0F78-CE6FFA106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497950-530B-CF68-E13C-392E9466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5DAB5-056A-902B-7F53-83760C17BE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AEAD4-D9CD-E813-C239-82E638F1E21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604A2F-D80E-97F2-364C-38E36B2DBFD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FE888-47D0-10A0-D5F2-441A8CF122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F49CB-3285-2E14-34D7-D3A03607377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EE92F18-01C2-4B38-10B7-8ACDCDDBA8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4156C-D984-5917-A338-03CF776C8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19DBE05-E20F-0827-26E4-3E48988CB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( الذي – التي) حسب الجملة.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1D9A6D4-B0A3-6D8D-5378-2DB1296D5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4DE21D-998D-D664-9F35-BE3D79028F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83AF4F-1456-FD12-E5EE-9E15649287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F24F6D-6205-F9CD-5A65-25C673B470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6FA78A-9BD6-A64E-AD24-9C2E3302F0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78B03F-942C-D9F8-31D3-76982F502C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0159BD6-021D-761D-D0E3-C8F9E684839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54108F-12EE-90DD-7BBF-EC1D9830FA3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157BE25-560F-B29C-D1DB-9B24503227E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4ED4F1-97A6-2100-1CAC-70088068F1D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3E7C15-887C-E6D9-D0C2-993D4E1EE33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569626A-AFA0-C8D2-FBFA-A4FBAD18B043}"/>
              </a:ext>
            </a:extLst>
          </p:cNvPr>
          <p:cNvSpPr/>
          <p:nvPr/>
        </p:nvSpPr>
        <p:spPr>
          <a:xfrm>
            <a:off x="832253" y="3282245"/>
            <a:ext cx="644023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لطِّفْلَةُ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لَّتي-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لَّذي)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تَسْبَحُ قَوِيَّةٌ.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73357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05DF14-9BC7-7FE4-F449-7C6A0B6FE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D5F76-0983-5AED-2E88-D022170F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AB2A1-4EAB-49F7-A458-232494BEF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4FD32-C1EC-9B82-C23B-3BD953AC5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ADF91B-2B21-5505-10BE-88E70D3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D6096-618D-F6B0-137F-D9167AB588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C9208-99D3-52EE-4647-C6943B04A6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8600B-180D-F9C1-1208-D77DF9A161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BFC123-9F63-D3E8-B6C0-83639F9DF9A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0E401-7512-EA5A-9822-6B79A444C74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D8DFA63B-C0F0-492B-D400-60DB2EC1E5F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8AB8A8B-487A-A94F-E562-D040D4EA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559B-3160-C34F-DB13-2F45321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4F646F-198E-6E3B-8252-50ECB9F6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 (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لَّتي-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لَّذي)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E486B5-DBF6-AE8A-E743-5C4793BB7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A626BA-ED73-CB01-8EA4-A02198A7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0C0F3B-E5C9-ADF7-219C-FA09049B0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D405B5-96CC-14A6-E503-A86F918DFA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8B957A-AA34-54C6-4CFF-B1B8BE91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48CC9F-F405-F380-ECA4-A7F0E1596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C62C6A-BACE-5477-AB27-E3D5EE35B40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73686-4FD5-54F3-5CE2-21FFA20B4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C64F-718A-3CBD-2B0B-E8E0487DE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C70EA3-4EE9-5D34-A530-61ECB15CA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8CC79-9BF5-10D2-0022-D44233D379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9565469-DD29-8D55-B81B-636FF313515E}"/>
              </a:ext>
            </a:extLst>
          </p:cNvPr>
          <p:cNvSpPr/>
          <p:nvPr/>
        </p:nvSpPr>
        <p:spPr>
          <a:xfrm>
            <a:off x="844762" y="2987278"/>
            <a:ext cx="730885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لطَّبيبُ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لَّتي-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لَّذي)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يُعالِجُ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لْمَرْضى ماهِرٌ 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55511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068-F0DD-3526-81A4-174DB4E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07F6F03-3FFD-C865-7CE2-E20E270B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4F1095A-B7CD-1943-3DD2-BF9957E3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5F41-C5B2-83A2-3C3A-08A74E00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93B98E-0010-0F27-CBDF-610E4FC6F7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80C975-A9E7-7B6E-C5C9-F59BC645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D0EEB-EF19-BF3B-7513-396AB1FB9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8C38D4-C6FF-07BE-C736-8B54CD0B15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6C4F82-90E2-EF3F-61AC-107A6B9515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A90B5F-A3B3-316A-D125-60F07CCFB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C2124-F87B-DC33-7EDB-55AD2E7E42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9132-907A-072E-C5FF-F7733AB4B7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611DA-0303-AFE0-D8EA-844AAB56E4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B3900CD-E9BE-AF35-A6AC-886AF6EA110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16E6080-3A41-E25F-249C-B0E7625E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</a:t>
            </a:r>
            <a:endParaRPr lang="ar-MA" altLang="fr-FR" sz="6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54848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D5D70-E121-17D8-9708-10420FDD2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15D8296-40AA-D953-3B09-4E4E0AFC2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F6E3823-B0C0-F082-D307-8F32CC1D6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97B27F-4BB6-C57E-9CCB-0479C2CA23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A76936-0079-CAE5-39FC-DB5A3D0CBA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116775D-DA4F-64BA-97CC-84AD7BE69C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24B0065-19F8-C34A-AF7F-C5C23DE633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77F68F6-6365-469D-7557-FA220EC54B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D2E0FB0-DCA5-1698-9B71-378C9D17B3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EAE1F5-9F1F-DEB6-5975-4E935338EB3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12684CE-2709-B68B-DA3F-4EC424A7E54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B74116-1EC4-D5C2-DB34-5BA7C0CC8FA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6C0F50-D8E8-73CB-4855-4D8A9CBB416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4CF1A606-2BEB-1DE3-140D-990BC3526EFC}"/>
              </a:ext>
            </a:extLst>
          </p:cNvPr>
          <p:cNvSpPr/>
          <p:nvPr/>
        </p:nvSpPr>
        <p:spPr>
          <a:xfrm>
            <a:off x="901079" y="2033549"/>
            <a:ext cx="644023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لطِّفْلَةُ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تَسْبَحُ قَوِيَّةٌ.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46F64AFB-1159-78F8-7BEE-95FA1E2D295A}"/>
              </a:ext>
            </a:extLst>
          </p:cNvPr>
          <p:cNvSpPr/>
          <p:nvPr/>
        </p:nvSpPr>
        <p:spPr>
          <a:xfrm>
            <a:off x="901079" y="3907181"/>
            <a:ext cx="644023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</a:t>
            </a: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لطَّبيبُ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يُعالِجُ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لْمَرْضى ماهِرٌ .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2388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19057</TotalTime>
  <Words>1949</Words>
  <Application>Microsoft Office PowerPoint</Application>
  <PresentationFormat>Affichage à l'écran (4:3)</PresentationFormat>
  <Paragraphs>462</Paragraphs>
  <Slides>70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70</vt:i4>
      </vt:variant>
    </vt:vector>
  </HeadingPairs>
  <TitlesOfParts>
    <vt:vector size="97" baseType="lpstr">
      <vt:lpstr>Modern Love</vt:lpstr>
      <vt:lpstr>Arial</vt:lpstr>
      <vt:lpstr>Wingdings</vt:lpstr>
      <vt:lpstr>Calibri</vt:lpstr>
      <vt:lpstr>Dosis SemiBold</vt:lpstr>
      <vt:lpstr>Microsoft Himalaya</vt:lpstr>
      <vt:lpstr>Dosis</vt:lpstr>
      <vt:lpstr>Dosis Medium</vt:lpstr>
      <vt:lpstr>Abadi</vt:lpstr>
      <vt:lpstr>Cascadia Code</vt:lpstr>
      <vt:lpstr>Calibri Light</vt:lpstr>
      <vt:lpstr>Noto Sans Symbols</vt:lpstr>
      <vt:lpstr>Microsoft Uighur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خذوا الواجب المنزلي. سأمر لأراقب إنجازاتكم </vt:lpstr>
      <vt:lpstr>صححوا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من يقرأ الكلمات الملونة؟ يدعو الأستاذ متعلمي الفئة المتعثرة لقراءة الكلمات. ويسجل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 استماع وتحدث</vt:lpstr>
      <vt:lpstr> سنعيد الاستماع لحكاية "اللوحة الكاملة" وسأطرح عليكم أسئلة حول الأحداث. انتبهوا. </vt:lpstr>
      <vt:lpstr> عرض شريط الحكاية. </vt:lpstr>
      <vt:lpstr>ماذا حدث في البداية؟ في البداية، خرجت الأقلام من المقلمة وبدأ القلم البني يلون التربة. رددوا</vt:lpstr>
      <vt:lpstr>ماذا حدث بعد ذلك؟ انضمت الأقلام الملونة لرسم الشمس والمياه والنباتات . رددوا</vt:lpstr>
      <vt:lpstr> ماذا فعلت الأقلام بعد ذلك؟  </vt:lpstr>
      <vt:lpstr> رفضت الأقلام مشاركة القلم الأسود لأنهم يرونه سيفسد لوحتهم، لكن تأخر حلول الليل.- رددوا. </vt:lpstr>
      <vt:lpstr>ماذا حدث بعد ذلك؟ ماذا فعلت الأقلام؟ </vt:lpstr>
      <vt:lpstr>تساءلت  الأقلام عن سبب تأخر الليل، فظهر القلم الأسود من المقلمة  ورسم الليل– رددوا.</vt:lpstr>
      <vt:lpstr>ماذا حدث في النهاية؟ شعرت الأقلام بالسعادة واعتذرت من القلم الأسود. - رددوا.</vt:lpstr>
      <vt:lpstr>الآن، من يسرد أحداث الحكاية من البداية إلى النهاية؟</vt:lpstr>
      <vt:lpstr> والآن استمعوا  للحوار الذي دار بين الأقلام وهي تصف الطبيعة من خلال اللوحة التي رسمت.</vt:lpstr>
      <vt:lpstr>قالت القلم البني : انظروا إلى اللوحة! رسمت تربة ندية. – رددوا.</vt:lpstr>
      <vt:lpstr>ثم قال القَلَمُ الأَخْضَرُ  : سَأُضيفُ ٱلْعُشْبَ وَٱلنَّباتاتِ حَتّى تُصْبِحَ ٱلطَّبيعَةُ جَميلَةً.– رددوا.</vt:lpstr>
      <vt:lpstr>أضاف القلم الأزرق: وأنا سألون السماء وماء النهر بلوني الصافي. – رددوا.</vt:lpstr>
      <vt:lpstr>أما القلم الأصفر فقال: دعوني أضيء اللوحة بشمس مشرقة ترسل النور – رددوا.</vt:lpstr>
      <vt:lpstr>تابع القلم الأحمر قائلا: وأنا سأزين الحديقة بأزهار حمراء زاهية. ــــ تابعوا.</vt:lpstr>
      <vt:lpstr>لنتذكر الحوار. كيف عبرت الأقلام الملونة عن وصفها للطبيعة من خلال اللوحة التي رسمت؟ </vt:lpstr>
      <vt:lpstr>قراءة</vt:lpstr>
      <vt:lpstr>نمر الآن للتدرب على قراءة نص «اللوحة الكاملة».</vt:lpstr>
      <vt:lpstr>تابعوا معي، سأقرأ المقطع الأول. </vt:lpstr>
      <vt:lpstr>من يقرأ؟ خذوا كراساتكم، تابعوا مع زميلكم. يحرص الأستاذ على توجيه الفئة المتعثرة إلى قراءة الجملة الأولى من الفقرة.</vt:lpstr>
      <vt:lpstr>تابعوا معي، سأقرأ المقطع الثاني. </vt:lpstr>
      <vt:lpstr>من يقرأ؟ على كراساتكم، تابعوا مع زميلكم.</vt:lpstr>
      <vt:lpstr> ستتدربون الآن على الإجابة عن أسئلة الفهم. من يقرأ الفقرة؟</vt:lpstr>
      <vt:lpstr> اقرؤوا الفقرة قراءة صامتة ستجيبون عن أسئلة الفهم بعد ذلك. يوجه الأستاذ الفئة المتعثرة إلى الاستمرار في قراءة الفقرة قراءة صامتة</vt:lpstr>
      <vt:lpstr> من يقرأ السؤال؟ عودوا للفقرة واستنتجوا الجواب. يطلب من الفئة المتحكمة قراءة السؤال  والعودة إلى الفقرة لاستنتاج الجواب</vt:lpstr>
      <vt:lpstr>من يصوغ الجواب؟</vt:lpstr>
      <vt:lpstr>من يقرأ السؤال؟ عودوا للفقرة واستنتجوا الجواب.</vt:lpstr>
      <vt:lpstr>من يصوغ الجواب؟ انقلوا الجواب على كراساتكم. </vt:lpstr>
      <vt:lpstr> من يقرأ السؤال؟ عودوا للفقرة وابحثوا عن الجواب. يطلب من الفئة المتعثرة قراءة السؤال  والعودة إلى الفقرة للبحث عن  الجواب.</vt:lpstr>
      <vt:lpstr> أقرأ في النصِّ : قَفَزَٱلْقَلَمُ ٱلْبُنِّيُّ إِلى ٱلْوَرَقَةِ، وَراحَ يُلَوِّنُ التُّرْبَةَ. أصوغ جوابي.</vt:lpstr>
      <vt:lpstr>إملاء</vt:lpstr>
      <vt:lpstr> أقرأ – رددوا ورائي – من يقرأ؟ </vt:lpstr>
      <vt:lpstr> سأقرأ الجملة، عندما أتحدث عن مذكر أستعمل" الذي" وعندما أتحدث عن مؤنث أستعمل" التي".- رددوا </vt:lpstr>
      <vt:lpstr>أستعمل" الذي" للمذكر وأستعمل" التي" للمؤنث.- رددوا </vt:lpstr>
      <vt:lpstr> لاحظوا معي الصور من يعبر عن الصورة1 باستعمال( الذي –التي)؟من يعبر الصورة2؟ من يقرأ؟ </vt:lpstr>
      <vt:lpstr>خذوا ألواحكم. اكتبوا ( الذي – التي)  الذي يناسب كل جملة. </vt:lpstr>
      <vt:lpstr>اكتبوا ( الذي – التي) حسب الجملة. </vt:lpstr>
      <vt:lpstr>ارفعوا الألواح. صححوا. </vt:lpstr>
      <vt:lpstr> اكتبوا (ٱلَّتي- ٱلَّذي) .</vt:lpstr>
      <vt:lpstr>ارفعوا الألواح. صححوا. من يقرأ الكلمة؟ </vt:lpstr>
      <vt:lpstr> من يقرأ ؟ 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238</cp:revision>
  <dcterms:created xsi:type="dcterms:W3CDTF">2023-09-20T21:35:22Z</dcterms:created>
  <dcterms:modified xsi:type="dcterms:W3CDTF">2026-05-10T19:09:14Z</dcterms:modified>
</cp:coreProperties>
</file>