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8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9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theme/theme11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2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90"/>
  </p:notesMasterIdLst>
  <p:sldIdLst>
    <p:sldId id="2147482745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7" r:id="rId25"/>
    <p:sldId id="268" r:id="rId26"/>
    <p:sldId id="269" r:id="rId27"/>
    <p:sldId id="270" r:id="rId28"/>
    <p:sldId id="272" r:id="rId29"/>
    <p:sldId id="273" r:id="rId30"/>
    <p:sldId id="274" r:id="rId31"/>
    <p:sldId id="276" r:id="rId32"/>
    <p:sldId id="2147482708" r:id="rId33"/>
    <p:sldId id="282" r:id="rId34"/>
    <p:sldId id="2147482495" r:id="rId35"/>
    <p:sldId id="2147482496" r:id="rId36"/>
    <p:sldId id="2147482480" r:id="rId37"/>
    <p:sldId id="2134806561" r:id="rId38"/>
    <p:sldId id="2147482483" r:id="rId39"/>
    <p:sldId id="2134806565" r:id="rId40"/>
    <p:sldId id="2147482479" r:id="rId41"/>
    <p:sldId id="2134806560" r:id="rId42"/>
    <p:sldId id="2147482488" r:id="rId43"/>
    <p:sldId id="2134806424" r:id="rId44"/>
    <p:sldId id="2147482724" r:id="rId45"/>
    <p:sldId id="2147482528" r:id="rId46"/>
    <p:sldId id="2147482511" r:id="rId47"/>
    <p:sldId id="2147482491" r:id="rId48"/>
    <p:sldId id="2147482729" r:id="rId49"/>
    <p:sldId id="2147482735" r:id="rId50"/>
    <p:sldId id="2147482705" r:id="rId51"/>
    <p:sldId id="303" r:id="rId52"/>
    <p:sldId id="305" r:id="rId53"/>
    <p:sldId id="2147482718" r:id="rId54"/>
    <p:sldId id="310" r:id="rId55"/>
    <p:sldId id="2147482520" r:id="rId56"/>
    <p:sldId id="311" r:id="rId57"/>
    <p:sldId id="315" r:id="rId58"/>
    <p:sldId id="2147482746" r:id="rId59"/>
    <p:sldId id="314" r:id="rId60"/>
    <p:sldId id="316" r:id="rId61"/>
    <p:sldId id="2147482702" r:id="rId62"/>
    <p:sldId id="2147482749" r:id="rId63"/>
    <p:sldId id="331" r:id="rId64"/>
    <p:sldId id="325" r:id="rId65"/>
    <p:sldId id="2147482738" r:id="rId66"/>
    <p:sldId id="2147482737" r:id="rId67"/>
    <p:sldId id="2147482751" r:id="rId68"/>
    <p:sldId id="2147482736" r:id="rId69"/>
    <p:sldId id="2147482739" r:id="rId70"/>
    <p:sldId id="2147482740" r:id="rId71"/>
    <p:sldId id="2147482741" r:id="rId72"/>
    <p:sldId id="2147482742" r:id="rId73"/>
    <p:sldId id="2147482743" r:id="rId74"/>
    <p:sldId id="332" r:id="rId75"/>
    <p:sldId id="327" r:id="rId76"/>
    <p:sldId id="328" r:id="rId77"/>
    <p:sldId id="329" r:id="rId78"/>
    <p:sldId id="330" r:id="rId79"/>
    <p:sldId id="2147482750" r:id="rId80"/>
    <p:sldId id="333" r:id="rId81"/>
    <p:sldId id="2147482747" r:id="rId82"/>
    <p:sldId id="2147482694" r:id="rId83"/>
    <p:sldId id="342" r:id="rId84"/>
    <p:sldId id="337" r:id="rId85"/>
    <p:sldId id="2147482499" r:id="rId86"/>
    <p:sldId id="339" r:id="rId87"/>
    <p:sldId id="2147482510" r:id="rId88"/>
    <p:sldId id="2147482522" r:id="rId89"/>
  </p:sldIdLst>
  <p:sldSz cx="9144000" cy="6858000" type="screen4x3"/>
  <p:notesSz cx="6858000" cy="9144000"/>
  <p:embeddedFontLst>
    <p:embeddedFont>
      <p:font typeface="Abadi" panose="020B0604020104020204" pitchFamily="34" charset="0"/>
      <p:regular r:id="rId91"/>
      <p:bold r:id="rId92"/>
      <p:italic r:id="rId93"/>
      <p:boldItalic r:id="rId94"/>
    </p:embeddedFont>
    <p:embeddedFont>
      <p:font typeface="Dosis" pitchFamily="2" charset="0"/>
      <p:regular r:id="rId95"/>
      <p:bold r:id="rId96"/>
    </p:embeddedFont>
    <p:embeddedFont>
      <p:font typeface="Dosis ExtraBold" pitchFamily="2" charset="0"/>
      <p:bold r:id="rId97"/>
    </p:embeddedFont>
    <p:embeddedFont>
      <p:font typeface="Dosis Medium" pitchFamily="2" charset="0"/>
      <p:regular r:id="rId98"/>
      <p:bold r:id="rId99"/>
    </p:embeddedFont>
    <p:embeddedFont>
      <p:font typeface="Dosis SemiBold" pitchFamily="2" charset="0"/>
      <p:regular r:id="rId100"/>
      <p:bold r:id="rId101"/>
    </p:embeddedFont>
    <p:embeddedFont>
      <p:font typeface="Helvetica" panose="020B0604020202020204" pitchFamily="34" charset="0"/>
      <p:regular r:id="rId102"/>
      <p:bold r:id="rId103"/>
      <p:italic r:id="rId104"/>
      <p:boldItalic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Noto Sans Symbols" panose="020B0604020202020204" charset="0"/>
      <p:regular r:id="rId108"/>
      <p:bold r:id="rId10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7D3"/>
    <a:srgbClr val="00ABA3"/>
    <a:srgbClr val="FEECCE"/>
    <a:srgbClr val="424D7B"/>
    <a:srgbClr val="000000"/>
    <a:srgbClr val="E5E5E5"/>
    <a:srgbClr val="DDF1EC"/>
    <a:srgbClr val="D6E9EA"/>
    <a:srgbClr val="00ACA4"/>
    <a:srgbClr val="414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96" autoAdjust="0"/>
    <p:restoredTop sz="94660"/>
  </p:normalViewPr>
  <p:slideViewPr>
    <p:cSldViewPr snapToGrid="0">
      <p:cViewPr>
        <p:scale>
          <a:sx n="74" d="100"/>
          <a:sy n="74" d="100"/>
        </p:scale>
        <p:origin x="868" y="56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07" Type="http://schemas.openxmlformats.org/officeDocument/2006/relationships/font" Target="fonts/font17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39" Type="http://schemas.openxmlformats.org/officeDocument/2006/relationships/viewProps" Target="viewProps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13.fntdata"/><Relationship Id="rId108" Type="http://schemas.openxmlformats.org/officeDocument/2006/relationships/font" Target="fonts/font18.fntdata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font" Target="fonts/font1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19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7.fntdata"/><Relationship Id="rId104" Type="http://schemas.openxmlformats.org/officeDocument/2006/relationships/font" Target="fonts/font14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10.fntdata"/><Relationship Id="rId105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21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34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1073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B17B7E43-2EB2-EFEB-3339-2786CA74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7A926D0-9554-BF53-C427-68345AD87C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A5CA62D4-9AD6-48E1-C888-B7C8534BE7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5265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3F68CB6F-4AC8-B2E1-029F-BF3052F5A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5BA2D94-D391-5114-A6C1-A0764EA320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8EEED5CA-273D-0B24-2BDC-553DD88C7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98776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4CFA6780-D2D1-1E92-5915-D1045EAC0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F3096404-1E95-9A4C-9A4C-6583C5C7B9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93572839-289D-DA13-F60C-EC60BC3525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832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6B874705-963E-1BB3-4DE7-C1DCA4CA6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077205B8-8CC2-598C-7349-C9013D676F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BCAB2367-A363-31C4-7758-1A5DDB6FE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65370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17EAD2D-3FF1-C028-0A19-D9ACF193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E1ECC76C-F5EE-8EA2-A150-BD68624AA3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C7F7997A-A614-AC9B-C880-EBAD43C78B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44339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007DBA2-1C14-9334-ED44-5F4BC31A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1DEB3BB1-A357-93B0-2AE8-8E34C6EE25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4E87416D-E19E-4F0F-97BA-46FF7FA9FD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04380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B969BA71-1EF5-97C3-93B6-7DB806C9D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DFD1B681-C545-7FDB-A3FA-7FC237B96E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F72B702B-DD97-1130-8B41-B9597D76D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5777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C35F3F4-4230-C123-F840-4BAF58445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F531899B-33D9-37DC-6F1D-4DA0130575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CFDABF6C-AFBF-53DF-0A97-A2A37DDCD3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33074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FA911DCE-A1BD-274A-848D-55335B836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03CB911-2476-AE74-49A1-0BD37EF895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F04939D9-F128-DD67-6BD2-1BA5DC2BD9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53913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>
          <a:extLst>
            <a:ext uri="{FF2B5EF4-FFF2-40B4-BE49-F238E27FC236}">
              <a16:creationId xmlns:a16="http://schemas.microsoft.com/office/drawing/2014/main" id="{B3117AA0-B540-23B1-A4EC-D1F9C333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>
            <a:extLst>
              <a:ext uri="{FF2B5EF4-FFF2-40B4-BE49-F238E27FC236}">
                <a16:creationId xmlns:a16="http://schemas.microsoft.com/office/drawing/2014/main" id="{5CE9AAC0-653A-780F-13D8-B2A24A3D4D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>
            <a:extLst>
              <a:ext uri="{FF2B5EF4-FFF2-40B4-BE49-F238E27FC236}">
                <a16:creationId xmlns:a16="http://schemas.microsoft.com/office/drawing/2014/main" id="{6AECE88A-51AA-8C05-6A9C-EA5985BBAA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90104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image" Target="../media/image2.jpg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26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5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29" Type="http://schemas.openxmlformats.org/officeDocument/2006/relationships/image" Target="../media/image11.jp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slideLayout" Target="../slideLayouts/slideLayout142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Relationship Id="rId27" Type="http://schemas.openxmlformats.org/officeDocument/2006/relationships/slideLayout" Target="../slideLayouts/slideLayout14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image" Target="../media/image2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195.xml"/><Relationship Id="rId21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5" Type="http://schemas.openxmlformats.org/officeDocument/2006/relationships/image" Target="../media/image11.jpg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02.xml"/><Relationship Id="rId19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2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10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17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43.png"/><Relationship Id="rId12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11" Type="http://schemas.openxmlformats.org/officeDocument/2006/relationships/image" Target="../media/image36.png"/><Relationship Id="rId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11" Type="http://schemas.openxmlformats.org/officeDocument/2006/relationships/image" Target="../media/image44.png"/><Relationship Id="rId5" Type="http://schemas.openxmlformats.org/officeDocument/2006/relationships/image" Target="../media/image33.pn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gi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45.png"/><Relationship Id="rId4" Type="http://schemas.openxmlformats.org/officeDocument/2006/relationships/image" Target="../media/image33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7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6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6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72.xml"/><Relationship Id="rId5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11" Type="http://schemas.openxmlformats.org/officeDocument/2006/relationships/image" Target="../media/image50.png"/><Relationship Id="rId5" Type="http://schemas.openxmlformats.org/officeDocument/2006/relationships/image" Target="../media/image3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3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1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53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5.png"/><Relationship Id="rId11" Type="http://schemas.openxmlformats.org/officeDocument/2006/relationships/image" Target="../media/image51.png"/><Relationship Id="rId5" Type="http://schemas.openxmlformats.org/officeDocument/2006/relationships/image" Target="../media/image34.png"/><Relationship Id="rId10" Type="http://schemas.openxmlformats.org/officeDocument/2006/relationships/image" Target="../media/image50.png"/><Relationship Id="rId4" Type="http://schemas.openxmlformats.org/officeDocument/2006/relationships/image" Target="../media/image33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92.xml"/><Relationship Id="rId5" Type="http://schemas.openxmlformats.org/officeDocument/2006/relationships/image" Target="../media/image5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57.png"/><Relationship Id="rId4" Type="http://schemas.openxmlformats.org/officeDocument/2006/relationships/image" Target="../media/image33.png"/><Relationship Id="rId9" Type="http://schemas.openxmlformats.org/officeDocument/2006/relationships/image" Target="../media/image21.gi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5.png"/><Relationship Id="rId12" Type="http://schemas.openxmlformats.org/officeDocument/2006/relationships/image" Target="../media/image5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4.png"/><Relationship Id="rId11" Type="http://schemas.openxmlformats.org/officeDocument/2006/relationships/image" Target="../media/image21.gif"/><Relationship Id="rId5" Type="http://schemas.openxmlformats.org/officeDocument/2006/relationships/image" Target="../media/image33.pn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5.png"/><Relationship Id="rId12" Type="http://schemas.openxmlformats.org/officeDocument/2006/relationships/image" Target="../media/image5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4.png"/><Relationship Id="rId11" Type="http://schemas.openxmlformats.org/officeDocument/2006/relationships/image" Target="../media/image21.gif"/><Relationship Id="rId5" Type="http://schemas.openxmlformats.org/officeDocument/2006/relationships/image" Target="../media/image33.pn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7.png"/><Relationship Id="rId9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7.png"/><Relationship Id="rId9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7.png"/><Relationship Id="rId9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15.xml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6.png"/><Relationship Id="rId9" Type="http://schemas.openxmlformats.org/officeDocument/2006/relationships/image" Target="../media/image3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1.gif"/><Relationship Id="rId4" Type="http://schemas.openxmlformats.org/officeDocument/2006/relationships/image" Target="../media/image6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F5BE6C-D7A8-ABA6-C5FB-C529B38741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10" b="335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70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«أنا الشجرة»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اِكْتَسَتْ – تَمَلْمَلَ – تَثاءَبَ – يَتَدَفَّقُ – تَتَلَأْلَأُ – لَوْحَةٌ فَنِّيَةٌ</a:t>
            </a:r>
            <a:endParaRPr lang="fr-MA" sz="1600" b="1" dirty="0"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</a:pP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(اللوحة الكاملة):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كلمات وفقرات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«أنا الشجرة»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5A5227-90A2-1995-FDDB-7403402CCD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Design sans titre (2)">
            <a:hlinkClick r:id="" action="ppaction://media"/>
            <a:extLst>
              <a:ext uri="{FF2B5EF4-FFF2-40B4-BE49-F238E27FC236}">
                <a16:creationId xmlns:a16="http://schemas.microsoft.com/office/drawing/2014/main" id="{FF9FB106-7195-1645-39AC-A060E7894D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1233" y="1976923"/>
            <a:ext cx="7167984" cy="403199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3902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 النشيد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6337" y="756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7AA54E-2AF3-B1DB-0EF2-1E69D664CF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6981" y="1704227"/>
            <a:ext cx="6376082" cy="445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5225441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لشَّجَـــــــــرَ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346207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لْعاصِفَــــ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8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لشَّجَـــــــــرَ</a:t>
            </a:r>
            <a:r>
              <a:rPr lang="ar-MA" sz="8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</a:t>
            </a:r>
            <a:endParaRPr lang="fr-MA" sz="8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2847846"/>
            <a:ext cx="2619214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ٱلشَّجَـــــــــرَةُ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9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لْعاصِفَــــ</a:t>
            </a:r>
            <a:r>
              <a:rPr lang="ar-MA" sz="9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</a:t>
            </a:r>
            <a:endParaRPr lang="fr-MA"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الكلمتين.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94259"/>
            <a:ext cx="26840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هَبَّتِ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ٱلْعاصِفَــــةُ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166093" y="2718909"/>
            <a:ext cx="6681382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اِكْتَسَتْ – تَمَلْمَلَ – تَثاءَبَ – يَتَدَفَّقُ – تَتَلَأْلَأُ – لَوْحَةٌ فَنِّيَةٌ</a:t>
            </a:r>
            <a:endParaRPr lang="f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B6F2C9C-666E-A3B2-BD90-CB581D3125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0439" y="4207870"/>
            <a:ext cx="2151805" cy="196613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8B5FE842-A307-309A-8FD8-F305EC7B4C54}"/>
              </a:ext>
            </a:extLst>
          </p:cNvPr>
          <p:cNvGrpSpPr/>
          <p:nvPr/>
        </p:nvGrpSpPr>
        <p:grpSpPr>
          <a:xfrm>
            <a:off x="774250" y="1880443"/>
            <a:ext cx="7283335" cy="4293557"/>
            <a:chOff x="774250" y="1880443"/>
            <a:chExt cx="7283335" cy="429355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936935A-3A05-EF2F-C60C-BE81DF12E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41400" y="1912496"/>
              <a:ext cx="2209992" cy="199661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27F6A24-4751-0482-25BD-03B49CF75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67377" y="1891875"/>
              <a:ext cx="2377646" cy="1996612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6455851-EF88-5B90-92BC-106F94F52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90439" y="1880443"/>
              <a:ext cx="2248095" cy="1996612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C6C8AF3-4240-5BD7-4B70-B3351FC7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771387" y="4240713"/>
              <a:ext cx="2286198" cy="1933287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B4C15B5-E88C-047F-8C08-6A8EB5884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353562" y="4151110"/>
              <a:ext cx="2151805" cy="1996611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FA3E7F35-F6EB-AC0B-1C4E-F4DF061FA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74250" y="4151110"/>
              <a:ext cx="2232853" cy="195088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 ت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تدفق.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تتدفق.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تَتَدَفَّقُ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338AFE1-4039-69E8-0BA8-DA6C2A2A1C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013" y="2430693"/>
            <a:ext cx="2975281" cy="299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تَتَدَفَّقُ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ٱلْمياهُ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مِنَ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ٱلشَّلّالِ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بِغَزارَةٍ. تتدفق بمعنى تسيل.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9349DF-8277-772C-D571-964543841ECE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b="1" dirty="0"/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تَتَدَفَّق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ٱلْمياهُ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ٱلشَّلّالِ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بِغَزارَةٍ.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3964540-8A2D-0BBF-562C-123419EC12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4359" y="1989925"/>
            <a:ext cx="2975281" cy="299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اِكْتَسَتْ - رددوا اِكْتَسَتْ.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31591" y="3352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اِكْتَسَتْ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1106D67-DF5B-80C0-F951-0BDB4CEC81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2709" y="2420575"/>
            <a:ext cx="2957499" cy="296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هي </a:t>
            </a:r>
            <a:r>
              <a:rPr lang="ar-MA" sz="2400" dirty="0"/>
              <a:t>قممُ الجبالِ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  اكتست بمعنى تغطّت. اِكْتَسَتْ قِمَمُ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ٱلْجِبالِ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بِٱلثُّلوجِ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شِتاءً.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F3386-B9FD-FCC5-5D1E-6B08901B5BCD}"/>
              </a:ext>
            </a:extLst>
          </p:cNvPr>
          <p:cNvSpPr txBox="1"/>
          <p:nvPr/>
        </p:nvSpPr>
        <p:spPr>
          <a:xfrm>
            <a:off x="1735495" y="5355771"/>
            <a:ext cx="5850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اِكْتَسَتْ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قِمَمُ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بِٱلثُّلوجِ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شِتاءً.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57B7C0-D66E-49A9-18B4-09E7273C70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1947406"/>
            <a:ext cx="2957499" cy="296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لوحة فنية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لوحة فنية.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لَوْحَةٌ فَنِّيَةٌ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5840FD0-FB60-6531-A7D5-5151AB8F78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97" y="2472818"/>
            <a:ext cx="2607817" cy="26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رسم الفنان؟ كيف هي اللوحة الفنية؟ رَسَمَ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لْفَنّانُ لَوْحَةً فَنِّيَّةً رائِعَةً. رددوا 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8CDBD6-C57B-39E8-658C-01480FB7A524}"/>
              </a:ext>
            </a:extLst>
          </p:cNvPr>
          <p:cNvSpPr txBox="1"/>
          <p:nvPr/>
        </p:nvSpPr>
        <p:spPr>
          <a:xfrm>
            <a:off x="2173072" y="5205335"/>
            <a:ext cx="5204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رَسَمَ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لْفَنّانُ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لَوْحَةً فَنِّيَّةً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رائِعَةً.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9B3792-4918-502B-0DAA-AEBCAC03AB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0622" y="2155577"/>
            <a:ext cx="2607817" cy="26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25726" y="3399165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تَثاءَبَ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تثاءب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تثاءب.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17125C-279E-62C9-D912-BF520FEE4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4035" y="2621371"/>
            <a:ext cx="2680846" cy="28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فعل الطفل؟ لماذا؟ تثاءبَ الطفلُ لأنهُ يشعرُ بالنعاسِ</a:t>
            </a:r>
            <a: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b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1" y="548163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تَثاءَبَ</a:t>
            </a:r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لطِّفْلُ لِأَنَّهُ يَشْعُرُ 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لنُّعاسِ.</a:t>
            </a:r>
            <a:br>
              <a:rPr lang="ar-MA" sz="4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4932CD-E327-79BE-6C9D-F407EFDCC9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238816"/>
            <a:ext cx="2680846" cy="28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هذه النجوم التي تزين السماء. كيف هي؟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390699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تَتَلَأْلَأُ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035BC4-1EB7-CDAD-C012-DA00BB7D4D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327" y="2533440"/>
            <a:ext cx="2722904" cy="277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تَتَلَأْلَأُ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ٱلنُّجومُ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في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ٱلسَّماءِ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لَيْلاً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 رددوا – من سبق له أن استمتع بمنظر النجوم ليلا؟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C5297A-8D8F-94F0-51B3-F2A3273F9772}"/>
              </a:ext>
            </a:extLst>
          </p:cNvPr>
          <p:cNvSpPr txBox="1"/>
          <p:nvPr/>
        </p:nvSpPr>
        <p:spPr>
          <a:xfrm>
            <a:off x="679979" y="5373644"/>
            <a:ext cx="778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تَتَلَأْلَأ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ٱلنُّجومُ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ٱلسَّماءِ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لَيْلاً.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573E36-4BE4-845F-1C18-F142F47491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912" y="2203214"/>
            <a:ext cx="2722904" cy="277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هبت الرياح فتململت السحابة البيضاء. الكلمة الجديدة هي – تململت-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510008" y="3191732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تَمَلْمَلَتْ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1EE053D-0AFB-558D-68EE-D10D3A5EA1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107" y="2371078"/>
            <a:ext cx="2881073" cy="280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هَبَّتِ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لرّياحُ فَتَمَلْمَلَتِ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لسَّحابَةُ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لْبَيْضاءُ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-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1308252" y="4968556"/>
            <a:ext cx="68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هَبَّتِ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لرّياحُ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فَتَمَلْمَلَتِ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لسَّحابَةُ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لْبَيْضاءُ.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5BB4DD-048C-3280-7A4B-1C78A96A25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7622" y="2067019"/>
            <a:ext cx="2881073" cy="280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CFFC6-6C95-3B6A-437F-94A33B0A6916}"/>
              </a:ext>
            </a:extLst>
          </p:cNvPr>
          <p:cNvGrpSpPr/>
          <p:nvPr/>
        </p:nvGrpSpPr>
        <p:grpSpPr>
          <a:xfrm>
            <a:off x="774250" y="1880443"/>
            <a:ext cx="7283335" cy="4293557"/>
            <a:chOff x="774250" y="1880443"/>
            <a:chExt cx="7283335" cy="42935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53CC371-049F-3821-4800-D4CFB1F06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1400" y="1912496"/>
              <a:ext cx="2209992" cy="1996613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E5536F7-89AC-A1EC-CE03-B57705E7C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67377" y="1891875"/>
              <a:ext cx="2377646" cy="199661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03197EB-FD1B-4DE2-72CE-547088656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90439" y="1880443"/>
              <a:ext cx="2248095" cy="199661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707C0E5-39AD-5A5F-56FB-52D9DB01C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71387" y="4240713"/>
              <a:ext cx="2286198" cy="193328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441D96-064C-E246-BF8D-36B80C98C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53562" y="4151110"/>
              <a:ext cx="2151805" cy="199661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ACA2B03-2391-3B8A-E35D-AAE77F00A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74250" y="4151110"/>
              <a:ext cx="2232853" cy="195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 كيف هي مياه الشلال؟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A1FE69-DCCA-2D88-739B-F21F306DC1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420" y="2176334"/>
            <a:ext cx="7383142" cy="39207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0ED57ED-653B-579E-7537-AA8CD6A53341}"/>
              </a:ext>
            </a:extLst>
          </p:cNvPr>
          <p:cNvSpPr txBox="1"/>
          <p:nvPr/>
        </p:nvSpPr>
        <p:spPr>
          <a:xfrm>
            <a:off x="5145139" y="2531436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تَتَدَفَّقُ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BF9D0-4CC3-CFD1-EF3A-8FDE2E25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8C8B626F-DB77-6E3C-DA20-DF6329C6BD2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679DE03-B96A-8B4D-C448-D2855F39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078127D-BC33-FFBD-3D96-59950A0CD0A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تفعل العصافير الصغيرة في العش؟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0D717-EF3F-D1FB-A051-0AE9794EF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81D27EB4-4904-4DF2-E6E4-9506F45BCBA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6092D2BD-94ED-3CE9-6004-9B4A96215E9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CCCF0999-D3B9-A55F-A78D-4CA9D32D46E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9EACF443-71DC-38A9-2041-8DF72ED1EF4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853436AE-B401-0B91-F1AC-0B6EF9EFF2C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96BF922A-920B-4CC7-4248-12F6D8CF84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B9EAE334-C4AB-6B8E-235E-2F478CAA64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F563334-B1D7-7168-F1A3-38647B727A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1F563FE7-9EDB-06A7-6C61-10AFD8C0CA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19B0736-8603-FAB8-87A6-E1BE45CB241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08D11FA-7D57-DDC8-EC0E-2F5458ED5B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768" y="2008605"/>
            <a:ext cx="7383142" cy="392070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8A633A9-AB38-8B74-6150-E794F3E20D57}"/>
              </a:ext>
            </a:extLst>
          </p:cNvPr>
          <p:cNvSpPr txBox="1"/>
          <p:nvPr/>
        </p:nvSpPr>
        <p:spPr>
          <a:xfrm>
            <a:off x="2289972" y="4742791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تَتَمَلْمَلُ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8781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1DA2A-6F3C-FF49-F33D-720167007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D9E890B-9D3A-C4C5-92D5-E31CE6B1BAA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CB753E2-53D7-D46E-7266-8A244345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08E769C-BC07-46A9-B166-61F82E8C055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بماذا اكتست الأرض؟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7C6EB2-F896-72CA-FE36-9D9C51E97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AB9F671-2C86-ABB3-D25A-0C8D07CBFD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34356D8-F80A-81C9-DFC8-C006C3A9848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38EB42B3-0E3D-6696-81C1-0A49E764A9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B93652C-2D3A-7E5A-294D-742FAF7C92F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0C3BFCB-74C7-34FF-F408-A6DEBF5E339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330EBC92-231A-46DB-76A9-36270FD1817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85B3205C-E225-1B62-C0E7-8DC101E52EA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19CBA8F5-3715-050C-8C8C-731E61F48A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D70CCDD3-00C3-A7BB-F4C6-F46B4DC69DB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3A0415C6-49C5-9D4E-7867-1224E1F037A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1DD997C-9F91-7A4A-99A0-934219131D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768" y="2008605"/>
            <a:ext cx="7383142" cy="392070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5A55BA2-C4B9-81C7-26B0-09452AB4C3E2}"/>
              </a:ext>
            </a:extLst>
          </p:cNvPr>
          <p:cNvSpPr txBox="1"/>
          <p:nvPr/>
        </p:nvSpPr>
        <p:spPr>
          <a:xfrm>
            <a:off x="6606764" y="3185762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اِكْتَسَتِ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6451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(اللوحة الكاملة):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اللوحة الكاملة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162F9E-F891-3282-DE65-D5EB834E25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8450" y="1795367"/>
            <a:ext cx="5749699" cy="3916495"/>
          </a:xfrm>
          <a:prstGeom prst="round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DABD4-C50C-2F64-A828-0416580789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335" y="1847830"/>
            <a:ext cx="6615404" cy="45799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 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D90F03-C7CF-B29C-1E9A-B5AC983757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335" y="1847830"/>
            <a:ext cx="6615404" cy="457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AA85D3-82FF-6224-3A35-416DC30668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335" y="1847830"/>
            <a:ext cx="6615404" cy="45799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اللوحة الكاملة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9" name="Design sans titre (1)">
            <a:hlinkClick r:id="" action="ppaction://media"/>
            <a:extLst>
              <a:ext uri="{FF2B5EF4-FFF2-40B4-BE49-F238E27FC236}">
                <a16:creationId xmlns:a16="http://schemas.microsoft.com/office/drawing/2014/main" id="{3078293D-5F85-443E-05BB-841AF0A6F2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8069" y="1892949"/>
            <a:ext cx="6919168" cy="389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43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28049">
                <p:cTn id="16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268E90-0449-7205-5BF7-899A7F20E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8450" y="1795367"/>
            <a:ext cx="5749699" cy="3916495"/>
          </a:xfrm>
          <a:prstGeom prst="round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629521" y="74666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أن يكمل القلم الأسود اللوحة برسم الليل؟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42876A-95F5-38C3-A858-B6909DE707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483" y="2023968"/>
            <a:ext cx="5007480" cy="3398624"/>
          </a:xfrm>
          <a:prstGeom prst="round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«الشمس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9" name="Design sans titre (1)">
            <a:hlinkClick r:id="" action="ppaction://media"/>
            <a:extLst>
              <a:ext uri="{FF2B5EF4-FFF2-40B4-BE49-F238E27FC236}">
                <a16:creationId xmlns:a16="http://schemas.microsoft.com/office/drawing/2014/main" id="{8ABDB691-8166-06F8-E9B4-F0C8DB0C4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8069" y="1892949"/>
            <a:ext cx="6919168" cy="389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02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43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8049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الشمس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4 مرات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4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عاد الأقلام إلى القلم الأسود واعتذرت منه: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B43536-0E86-49B2-5B05-28FA16BA2D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2590800"/>
            <a:ext cx="7999742" cy="3123053"/>
          </a:xfrm>
          <a:prstGeom prst="rect">
            <a:avLst/>
          </a:prstGeom>
        </p:spPr>
      </p:pic>
      <p:grpSp>
        <p:nvGrpSpPr>
          <p:cNvPr id="9" name="Google Shape;2778;p84">
            <a:extLst>
              <a:ext uri="{FF2B5EF4-FFF2-40B4-BE49-F238E27FC236}">
                <a16:creationId xmlns:a16="http://schemas.microsoft.com/office/drawing/2014/main" id="{569DBC56-F99D-4CC2-A6D0-6B174B130417}"/>
              </a:ext>
            </a:extLst>
          </p:cNvPr>
          <p:cNvGrpSpPr/>
          <p:nvPr/>
        </p:nvGrpSpPr>
        <p:grpSpPr>
          <a:xfrm>
            <a:off x="5316103" y="3293757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10" name="Google Shape;2779;p84">
              <a:extLst>
                <a:ext uri="{FF2B5EF4-FFF2-40B4-BE49-F238E27FC236}">
                  <a16:creationId xmlns:a16="http://schemas.microsoft.com/office/drawing/2014/main" id="{EF3D5318-B5F0-FF75-24F8-86096DEAE2E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780;p84">
              <a:extLst>
                <a:ext uri="{FF2B5EF4-FFF2-40B4-BE49-F238E27FC236}">
                  <a16:creationId xmlns:a16="http://schemas.microsoft.com/office/drawing/2014/main" id="{6618695A-B393-D204-0202-755CA2CAE64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425290" y="3158999"/>
            <a:ext cx="58071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كلمات وفقرات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D2FF0-5758-A033-86C3-12133E474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6C1F948-3AC6-85B4-A242-9F7DAF8863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1A98469-67E0-DD43-881B-3CCA16248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5EBBCBF-E882-2406-5AED-FE1023A7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توجيهات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2A11C02-295A-27B5-A4AB-BA6E07832A76}"/>
              </a:ext>
            </a:extLst>
          </p:cNvPr>
          <p:cNvSpPr txBox="1">
            <a:spLocks/>
          </p:cNvSpPr>
          <p:nvPr/>
        </p:nvSpPr>
        <p:spPr>
          <a:xfrm>
            <a:off x="1259633" y="2590200"/>
            <a:ext cx="5972789" cy="195257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المراوحة بين التشغيل والاشتغال :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-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يعمل الأستاذ على تشغيل فئة التلاميذ المتحكمة بقراءة الفقرة الأولى قراءة صامتة ونقلها على دفاترهم كما توضح الشريحة الموالية؛</a:t>
            </a:r>
          </a:p>
          <a:p>
            <a:pPr marL="0" lvl="0" indent="0">
              <a:buClr>
                <a:srgbClr val="424D7B"/>
              </a:buClr>
              <a:buNone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-  يشتغل الأستاذ مع الفئة المتعثرة على قراءة سلسلة كلمات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1A3D0EFD-2220-AC6F-BFA9-A41A63294D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E15A1E1-09AB-D3D5-87D5-478899178C8D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7505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123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 الأولى قراءة هامسة وانقلوها الفقرة على دفاتركم.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الأستاذ من المتعلمين المتحكمين  نقل الفقرة الأولى على الدفاتر.</a:t>
            </a:r>
            <a:endParaRPr b="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9AF0D47F-7560-1720-F8E1-AE87B145E628}"/>
              </a:ext>
            </a:extLst>
          </p:cNvPr>
          <p:cNvGrpSpPr/>
          <p:nvPr/>
        </p:nvGrpSpPr>
        <p:grpSpPr>
          <a:xfrm>
            <a:off x="6467729" y="285789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7AAACE5-D8A6-793B-62A1-2D24410A403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7E4AB99-ADA3-93BA-31AC-FD945ACB61EA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E05CD63-BF0C-BEED-29BC-C8FFF4DEB9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333" y="1494000"/>
            <a:ext cx="3861362" cy="494412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يوجه الأستاذ الفئة المتعثرة إلى قراءة سلسلة كلمات. </a:t>
            </a:r>
            <a:endParaRPr b="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766551F-6F9E-DC4C-524E-DF58B3A60969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3F1FCF3C-21F1-9390-9FD6-5D2F4C576037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يَقْفِزُ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860D9B29-EE4F-B566-B170-A661B99D0B18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اَلْغُروبُ</a:t>
              </a: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73027BC8-1AE5-ADBE-16C0-989E38203364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أُمّي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75F13296-A72E-92AF-2578-E0A3A90190F9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تَتَجَوَّلُ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C8DD6C9E-969D-679E-2F54-FA67798DC6BE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بَقَرَةٌ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07875EE-61CC-D443-7642-10226FA7028C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32" name="Google Shape;1671;p201">
              <a:extLst>
                <a:ext uri="{FF2B5EF4-FFF2-40B4-BE49-F238E27FC236}">
                  <a16:creationId xmlns:a16="http://schemas.microsoft.com/office/drawing/2014/main" id="{C0A556C4-D4A5-8F9E-F891-4DDCF4F0509B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تَعودُ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F58C3395-4380-E09C-0C5F-D4281286A632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يَسْقي</a:t>
              </a:r>
            </a:p>
          </p:txBody>
        </p:sp>
        <p:sp>
          <p:nvSpPr>
            <p:cNvPr id="34" name="Google Shape;1671;p201">
              <a:extLst>
                <a:ext uri="{FF2B5EF4-FFF2-40B4-BE49-F238E27FC236}">
                  <a16:creationId xmlns:a16="http://schemas.microsoft.com/office/drawing/2014/main" id="{107ACE9F-7A48-840D-81D1-10215CB057E8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مُسْرِعاً</a:t>
              </a:r>
            </a:p>
          </p:txBody>
        </p:sp>
        <p:sp>
          <p:nvSpPr>
            <p:cNvPr id="35" name="Google Shape;1671;p201">
              <a:extLst>
                <a:ext uri="{FF2B5EF4-FFF2-40B4-BE49-F238E27FC236}">
                  <a16:creationId xmlns:a16="http://schemas.microsoft.com/office/drawing/2014/main" id="{B0821C7A-A996-1269-8478-9E4550BA81DC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حَمَلانِ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Google Shape;1671;p201">
              <a:extLst>
                <a:ext uri="{FF2B5EF4-FFF2-40B4-BE49-F238E27FC236}">
                  <a16:creationId xmlns:a16="http://schemas.microsoft.com/office/drawing/2014/main" id="{2A3952C7-815A-4252-B838-75DA01B8AE4F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تَمْضَغُ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BE251CB4-BF3B-99D7-A0CA-FD6E4F599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CF1563C1-0F83-9C14-AA09-F6661EA351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07B84-A551-E068-E384-4A5098504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FFC3C48-813B-23A7-A735-7AFBCBB4D68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7324881-3E5D-9460-2BF4-D14486BFE4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726BD25-2024-8909-085F-519021EBFC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113E0FDF-6E64-2074-7D73-316D0BE41CC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2A1C3636-49CB-489B-5922-0AA9CB6799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B1AE5EA0-2FE9-0F84-C3D0-F073B406839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BA57B9D-0503-51FD-F872-C51B2BDD07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F93B2317-ED73-E875-7A5C-C6C004D522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6F5A780-8E69-0AF1-D6B7-53C9E335BD7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105E459E-2823-12D6-DB79-70D75EACC78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E891A02-0FC6-F944-32B2-65F887629BBA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C32C1E54-2B4C-43D7-D294-D03D8BE13D8C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يَقْفِزُ</a:t>
              </a:r>
            </a:p>
          </p:txBody>
        </p:sp>
        <p:sp>
          <p:nvSpPr>
            <p:cNvPr id="39" name="Google Shape;1671;p201">
              <a:extLst>
                <a:ext uri="{FF2B5EF4-FFF2-40B4-BE49-F238E27FC236}">
                  <a16:creationId xmlns:a16="http://schemas.microsoft.com/office/drawing/2014/main" id="{43279AA5-5709-1008-AD26-B28A9A859105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اَلْغُروبُ</a:t>
              </a: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C7B90880-3FB9-07AD-AB4C-F65921881E59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أُمّي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F97C0B4E-8E22-96CC-2449-727A1DF1685B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تَتَجَوَّلُ</a:t>
              </a: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3C1D8887-830E-EA20-35AA-1039C9198434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بَقَرَةٌ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FC6B8D46-6AC6-CCBF-D845-B6C7B0008A8E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AA994CA0-1A78-7AA6-2422-3BB968D7DA06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تَعودُ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507F88A1-625C-8287-F386-D55B7130F0C0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يَسْقي</a:t>
              </a: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0BE9B59A-6935-8D5A-65C3-85B783BE5D2D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مُسْرِعاً</a:t>
              </a:r>
            </a:p>
          </p:txBody>
        </p:sp>
        <p:sp>
          <p:nvSpPr>
            <p:cNvPr id="47" name="Google Shape;1671;p201">
              <a:extLst>
                <a:ext uri="{FF2B5EF4-FFF2-40B4-BE49-F238E27FC236}">
                  <a16:creationId xmlns:a16="http://schemas.microsoft.com/office/drawing/2014/main" id="{D480163D-88D9-C462-ED5A-6E0C7504DF2C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حَمَلانِ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8" name="Google Shape;1671;p201">
              <a:extLst>
                <a:ext uri="{FF2B5EF4-FFF2-40B4-BE49-F238E27FC236}">
                  <a16:creationId xmlns:a16="http://schemas.microsoft.com/office/drawing/2014/main" id="{A974EFB5-1503-4ADB-A417-CE595617D540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تَمْضَغُ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67732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CF933A37-FB40-B733-BFC5-D49742F91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284EBFA4-2605-5507-19F9-74D292DF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مثل قراءتي؟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384458-3A8F-CA96-79DB-12BDF64BD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7E00DC19-142D-E798-BEF3-5DCA55E255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9F71A195-C602-B4AD-EAD9-422A8C23B42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64C89BBD-6E86-2923-9EFE-73A4ABAB033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B1B8BEF3-72BA-BA2A-1E5E-F855F4BCB84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40EE0097-69C4-07AD-C377-27C40E1F7CB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7B49716C-4A0C-9F6E-E892-F38CB5DDE06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600587C-537B-B1CD-EA1D-EB60E3094B7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DFA36442-FBF2-095C-A9B3-D1C764732E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A6AB7657-6A99-CC4E-94C4-8A9C1B70F7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3B43FF73-5241-4F22-1979-24E91C60D97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EC990138-F49B-0F5A-FD09-C1EF6C21E922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76152AB2-3AF5-5137-34E7-5E08039766BF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يَقْفِزُ</a:t>
              </a:r>
            </a:p>
          </p:txBody>
        </p:sp>
        <p:sp>
          <p:nvSpPr>
            <p:cNvPr id="39" name="Google Shape;1671;p201">
              <a:extLst>
                <a:ext uri="{FF2B5EF4-FFF2-40B4-BE49-F238E27FC236}">
                  <a16:creationId xmlns:a16="http://schemas.microsoft.com/office/drawing/2014/main" id="{58D3A761-8E76-F385-1E06-6A357A3C7745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اَلْغُروبُ</a:t>
              </a: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FF72115B-826B-7235-A647-9ED5631CF7F2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أُمّي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01597040-D4E8-BCF9-BBBB-D174D06B0DEB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تَتَجَوَّلُ</a:t>
              </a: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2EABB127-C557-0DC9-AD5A-FA6D965C6EB8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بَقَرَةٌ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FCE8F74-96E3-6057-F4B9-BF7B3FBD3E05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0F5DF740-743F-A896-1412-C38C85CEF58E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تَعودُ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81268252-186A-32CF-4D2A-AA7292C03827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يَسْقي</a:t>
              </a: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B9478DA5-C6EB-3DD8-C21B-78865A5E0E6D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مُسْرِعاً</a:t>
              </a:r>
            </a:p>
          </p:txBody>
        </p:sp>
        <p:sp>
          <p:nvSpPr>
            <p:cNvPr id="47" name="Google Shape;1671;p201">
              <a:extLst>
                <a:ext uri="{FF2B5EF4-FFF2-40B4-BE49-F238E27FC236}">
                  <a16:creationId xmlns:a16="http://schemas.microsoft.com/office/drawing/2014/main" id="{8D039A6C-CDEC-7EBF-93D3-5FD3278410D3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حَمَلانِ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8" name="Google Shape;1671;p201">
              <a:extLst>
                <a:ext uri="{FF2B5EF4-FFF2-40B4-BE49-F238E27FC236}">
                  <a16:creationId xmlns:a16="http://schemas.microsoft.com/office/drawing/2014/main" id="{5707E61A-D90E-04FD-1EAA-F98CC9B63529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تَمْضَغُ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732015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8B69CF0D-DD7A-A135-35CD-53B079537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6A64E98A-0EBD-DA5A-372D-E893688BAE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الكراسات ص 135 . ابحثوا عن الكلمات في الفقرة وضعوا تحتها سطرا.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يطلب الأستاذ من متعلمي الفئة المتعثرة  البحث عن الكلمات المقروءة في الفقرة الأولى.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1926CB-F1ED-BB32-C936-753B41656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995B238A-3938-059A-6C8B-6D6D96FFB6E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A13910C1-8C7F-FF19-C355-8E9FE9733BF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F724580D-6259-A440-07F4-7C56C14FCEE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6CDE49CB-977F-72C2-63C9-450C2FFF7CB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E2D77B94-E8D2-084E-3390-89A98E97DA0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9BE76284-2C7C-495A-404B-A68D7387340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6F178288-E989-BBC7-DDA3-99A253C65E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887162D8-CE0C-FC75-7E99-2EAC5E5078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C7433F1D-9CDE-E17E-C9B0-1800AB041D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3C98E38-D6BB-742F-9425-9B76F0DB1AC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2145F9-C6F7-DFEC-4F9D-7ED796B69EC2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CD300AED-DA9D-4448-5C14-417CCCD4188C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يَقْفِزُ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CE0ED452-C67B-89F0-E88B-87CEFFC82995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اَلْغُروبُ</a:t>
              </a: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D64527A0-DA1A-7BFE-5721-9F06B9569B84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أُمّي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D3038795-9665-AC35-A08F-046EA73866D4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تَتَجَوَّلُ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72D7382F-168C-254F-0F56-D7D2D23167EB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بَقَرَةٌ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BE09DBD-C84C-6EDE-904F-B6099FB5A53B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32" name="Google Shape;1671;p201">
              <a:extLst>
                <a:ext uri="{FF2B5EF4-FFF2-40B4-BE49-F238E27FC236}">
                  <a16:creationId xmlns:a16="http://schemas.microsoft.com/office/drawing/2014/main" id="{F5824F89-C90D-ABAF-FF47-A14E6E03DAC6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تَعودُ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F1012E5C-24B4-AF26-BE8F-B8111CCACD8B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يَسْقي</a:t>
              </a:r>
            </a:p>
          </p:txBody>
        </p:sp>
        <p:sp>
          <p:nvSpPr>
            <p:cNvPr id="34" name="Google Shape;1671;p201">
              <a:extLst>
                <a:ext uri="{FF2B5EF4-FFF2-40B4-BE49-F238E27FC236}">
                  <a16:creationId xmlns:a16="http://schemas.microsoft.com/office/drawing/2014/main" id="{66E94DB1-B00A-107A-A462-1BE1E12834C4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مُسْرِعاً</a:t>
              </a:r>
            </a:p>
          </p:txBody>
        </p:sp>
        <p:sp>
          <p:nvSpPr>
            <p:cNvPr id="35" name="Google Shape;1671;p201">
              <a:extLst>
                <a:ext uri="{FF2B5EF4-FFF2-40B4-BE49-F238E27FC236}">
                  <a16:creationId xmlns:a16="http://schemas.microsoft.com/office/drawing/2014/main" id="{D4920293-B0FD-18A8-B70F-9287F2C49D7A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حَمَلانِ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Google Shape;1671;p201">
              <a:extLst>
                <a:ext uri="{FF2B5EF4-FFF2-40B4-BE49-F238E27FC236}">
                  <a16:creationId xmlns:a16="http://schemas.microsoft.com/office/drawing/2014/main" id="{B2BDFB01-3C28-1941-405E-9C81E9C1BAC5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تَمْضَغُ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84560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596B52EB-2420-F42E-9817-7A3D21646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C47815BA-07B5-C8C7-A998-B64578DACE2E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لدَّجاجاتُ بِحُرِّيَّةٍ في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>
            <a:extLst>
              <a:ext uri="{FF2B5EF4-FFF2-40B4-BE49-F238E27FC236}">
                <a16:creationId xmlns:a16="http://schemas.microsoft.com/office/drawing/2014/main" id="{99D28676-F3A0-1AC0-301E-3872E3FFA620}"/>
              </a:ext>
            </a:extLst>
          </p:cNvPr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>
            <a:extLst>
              <a:ext uri="{FF2B5EF4-FFF2-40B4-BE49-F238E27FC236}">
                <a16:creationId xmlns:a16="http://schemas.microsoft.com/office/drawing/2014/main" id="{91D46F85-74CF-D79A-5AB1-915A848A47EF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1263AE20-C5B1-91AF-88CB-B349BFC04F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يوجه الأستاذ المتعلمين المتحكمين إلى قراءة الفقرة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6635EC-9146-B997-77F5-EFA71E6CB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EC14106-05DB-9513-8043-2A56A64A2E2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D43261A1-4044-459A-EC3A-F594B201E49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74BE5E45-E179-60AC-873B-CC5368E3C09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ACA54AAC-61D9-A64F-8D59-456CE48295F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F2C54FF6-7408-AE0B-4211-61B59355578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143BECB1-594F-38A8-FE70-AA4B7D1B2DF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D74D99F-1C56-CB32-D40D-2386333037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376B6B4-A854-4BDD-5522-6BEFE01F138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5D1D5BF4-1017-61FC-D73C-5F788AF41FB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2AA4FD96-9500-F283-D1FF-9D1FD82F8A7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26B8118A-688E-1FC1-8C4B-27472A207695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78609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8482F7F6-54FC-A453-12F0-B268CEFB1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D95E877D-6AAB-1D61-158E-685EC87C71F0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لدَّجاجاتُ بِحُرِّيَّةٍ في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>
            <a:extLst>
              <a:ext uri="{FF2B5EF4-FFF2-40B4-BE49-F238E27FC236}">
                <a16:creationId xmlns:a16="http://schemas.microsoft.com/office/drawing/2014/main" id="{B65FC8F2-AD7E-7BE3-D86B-5652B00868BE}"/>
              </a:ext>
            </a:extLst>
          </p:cNvPr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>
            <a:extLst>
              <a:ext uri="{FF2B5EF4-FFF2-40B4-BE49-F238E27FC236}">
                <a16:creationId xmlns:a16="http://schemas.microsoft.com/office/drawing/2014/main" id="{C1ADA371-4095-57D1-FA97-768ED7AF0544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7F42051C-5323-49A2-D972-FA1AF588A8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سأقرأ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2300AC-6CBF-33B1-10A3-D56FECE5F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C9295C14-9F7B-629C-3D34-C11DF4BFF2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369E4218-20E8-E182-B4D0-EC61F8C95BA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970B969F-934F-ACB6-036E-91B2069F634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98885721-034F-FCAD-11A1-29F57D30FDD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2D4E14E6-251C-09D8-A43B-D0EBE97A20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EEC8F285-8574-E7E6-C499-EDE032CB19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5416E0A9-B566-4A13-BC70-94764114E3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DFAD2288-4CB8-20BB-0E6A-8200B5B527A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148D12E-4D64-8796-294F-E4CED08DB1E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4751490C-EBC9-2AD8-0AB2-3DBAACA98CF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D26C4CA8-3708-C264-C847-C31234612BBA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5708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0721A8D4-4424-0836-7ACE-551AD086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A9B65156-7EDB-EBAF-1DCD-F544636234AD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لدَّجاجاتُ بِحُرِّيَّةٍ في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909C25B8-B9F8-A3D3-24DA-651F595AC7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2A8892-7366-3F0D-2CBB-B85B14453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DA037BF-AD42-802C-48A3-27BC87A1D2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57D6B99F-BA7A-A4DB-5CB9-42A3C38012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7DD966A0-95E4-3D22-3FE9-6916BF0857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C68F39BE-2507-0C39-6369-0B370165F0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BD00DF6C-7340-D1CE-E258-65EF462702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1907B8AC-348E-A3C4-0976-5A9D1DEBAF6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8FC2BB02-6D66-EB82-1AAA-F8A51E66914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E6956220-9DD3-F097-DEC9-7A10FD28DF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D236DDF-9595-D8FF-B9C5-DA6CE29E0AC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F530EAA6-CB50-3839-30D3-61E94995A0D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45730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D86B295A-D948-3219-DE62-A38F06BF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F6287187-791A-48C1-BEA0-D93A2AD2FEC2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لدَّجاجاتُ بِحُرِّيَّةٍ في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81FBC36C-3BF6-18C9-0CEE-1C90B312B4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F9FCDD-CB01-8F7D-9301-EB255F5B6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D88D1C4C-79B3-84C9-F337-8197E95E0D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E5B1327D-7C79-25A0-A0B9-369E3D445E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C2F25CA6-54AD-E91D-8C58-3D19459E56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2E54B5CB-BF32-BF64-16C7-D04500251A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799891FE-EBA5-BC32-7AA3-1DA5C0F439A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32C46DE0-DE5D-3ED8-D1EA-6787CE5F2B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84C52CDA-5C89-EA73-75E1-C51B361293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FBDB226B-104C-3E37-18DD-F677A99E94E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B297B1F-7057-3B21-91D0-1879FD8200F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DD1B0CF8-FBE3-29CF-4509-CBA6E138310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539918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EB19CE9D-CE54-8F2F-B735-8462EFF23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BEA27881-8D0A-45F7-3F3A-81146C5FF89B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لدَّجاجاتُ بِحُرِّيَّةٍ في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C190033A-1948-8D37-7EFF-50A5BA57C7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E0B1E2-B23C-6F07-3E26-BC1986E2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6AF695E3-DA07-C6D9-D6B2-146E4549E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0F7861D4-593E-661F-F11F-16D17FB473A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A90AED93-B4E5-38BB-0AA3-B260C5D26A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3156175B-0E68-3BF0-9237-8DBAD48A2F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8467E68D-A516-BF6D-48D0-D26ED7DA87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AD0DFF44-4941-3C0A-0764-59EA6B8A061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DF121DC0-9D8E-2FDB-B1BF-00151C1BC9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83769E51-D999-1250-1083-2344CCE7472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1203BC6A-5D81-4C6A-DD6B-B44F51171DD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E8F875EA-4A82-7248-5A67-BF1DBD1D685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66911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1DA87BF9-8E0F-63E1-14A6-60F4FE400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F8F425C7-4334-AE40-EAE1-6E6897D1068C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لدَّجاجاتُ بِحُرِّيَّةٍ في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55348550-4B5C-FC06-FA05-BA26ED1FFB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A7C2FA-92FE-0050-022C-56D1159C7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F3013959-3CEC-3981-7EE3-FFBFBFC632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03642AAD-3579-5870-3357-ED5279D2439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A2A32837-D088-C52F-58A9-AB93C88D44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1F808FF9-A985-0722-A81F-0631D6D8C59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9EF0D7C4-1638-712C-129A-A4F4E0A9E5E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2967789F-8EF6-D59D-BD35-02175E734B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6848D6D-9CD5-3261-6E8F-5CB69522B9C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40E9EF08-A8D1-16DD-51E9-4498B73163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01B7D7F4-6F34-88AF-7D07-7590E15B374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218A8B67-F242-ED2B-3273-F845B07F354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118165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533;p70">
            <a:extLst>
              <a:ext uri="{FF2B5EF4-FFF2-40B4-BE49-F238E27FC236}">
                <a16:creationId xmlns:a16="http://schemas.microsoft.com/office/drawing/2014/main" id="{4A4AC78C-05C0-9959-7DA4-8F8DE79E9915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لدَّجاجاتُ بِحُرِّيَّةٍ في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يوجه الأستاذ المتعلمين المتحكمين إلى قراءة الفقرة باسترسال.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258366-1D62-FB13-2EF4-277D7EEBB128}"/>
              </a:ext>
            </a:extLst>
          </p:cNvPr>
          <p:cNvSpPr txBox="1"/>
          <p:nvPr/>
        </p:nvSpPr>
        <p:spPr>
          <a:xfrm>
            <a:off x="629417" y="1909499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ٱلدَّجاجاتُ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بِحُرِّيَّةٍ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يَسْقي أَبي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خَضْراواتِ وَتَعْتَني أُمّي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بِٱلزُّهورِ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صُ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هُنا تَقِفُ بَقَرَةٌ تَمْضَغُ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ٱلْعَلَفَ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بِهُدوءٍ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وَهُناكَ يَقْفِزُ حَمَلانِ صَغيرا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وَبَعيداً يَرْكُضُ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ٱلْحِصانُ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ٱلْأَبْيَضُ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مُسْرِ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ٱلْأَغْنامُ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ٱلْحَظيرَةِ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وَتَهْدَأُ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ٱلْمَزْرَعَةُ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F234586-5874-6497-923C-0855D11E767A}"/>
              </a:ext>
            </a:extLst>
          </p:cNvPr>
          <p:cNvSpPr txBox="1"/>
          <p:nvPr/>
        </p:nvSpPr>
        <p:spPr>
          <a:xfrm>
            <a:off x="629417" y="1909499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ٱلدَّجاجاتُ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بِحُرِّيَّةٍ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يَسْقي أَبي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خَضْراواتِ وَتَعْتَني أُمّي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بِٱلزُّهورِ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صُ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هُنا تَقِفُ بَقَرَةٌ تَمْضَغُ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ٱلْعَلَفَ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بِهُدوءٍ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وَهُناكَ يَقْفِزُ حَمَلانِ صَغيرا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وَبَعيداً يَرْكُضُ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ٱلْحِصانُ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ٱلْأَبْيَضُ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مُسْرِ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ٱلْأَغْنامُ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ٱلْحَظيرَةِ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وَتَهْدَأُ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ٱلْمَزْرَعَةُ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D70515-4EEC-ECB8-D31C-DAB5153AC5E1}"/>
              </a:ext>
            </a:extLst>
          </p:cNvPr>
          <p:cNvSpPr txBox="1"/>
          <p:nvPr/>
        </p:nvSpPr>
        <p:spPr>
          <a:xfrm>
            <a:off x="629417" y="1909499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ٱلدَّجاجاتُ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بِحُرِّيَّةٍ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يَسْقي أَبي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خَضْراواتِ وَتَعْتَني أُمّي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بِٱلزُّهورِ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صُ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هُنا تَقِفُ بَقَرَةٌ تَمْضَغُ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ٱلْعَلَفَ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بِهُدوءٍ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وَهُناكَ يَقْفِزُ حَمَلانِ صَغيرا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وَبَعيداً يَرْكُضُ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ٱلْحِصانُ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ٱلْأَبْيَضُ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مُسْرِ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ٱلْأَغْنامُ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ٱلْحَظيرَةِ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وَتَهْدَأُ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ٱلْمَزْرَعَةُ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CAF7C0-4201-F52D-C4AB-A9DFFD503031}"/>
              </a:ext>
            </a:extLst>
          </p:cNvPr>
          <p:cNvSpPr txBox="1"/>
          <p:nvPr/>
        </p:nvSpPr>
        <p:spPr>
          <a:xfrm>
            <a:off x="629417" y="1909499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مَزْرَعَتِنا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ٱلصَّغيرَةِ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تَتَجَوَّلُ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ٱلدَّجاجاتُ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بِحُرِّيَّةٍ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فِنا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يَسْقي أَبي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خَضْراواتِ وَتَعْتَني أُمّي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بِٱلزُّهورِ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صُ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هُنا تَقِفُ بَقَرَةٌ تَمْضَغُ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ٱلْعَلَفَ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بِهُدوءٍ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وَهُناكَ يَقْفِزُ حَمَلانِ صَغيرا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وَبَعيداً يَرْكُضُ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ٱلْحِصانُ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ٱلْأَبْيَضُ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مُسْرِ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ٱلْأَغْنامُ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ٱلْحَظيرَةِ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وَتَهْدَأُ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ٱلْمَزْرَعَةُ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>
          <a:extLst>
            <a:ext uri="{FF2B5EF4-FFF2-40B4-BE49-F238E27FC236}">
              <a16:creationId xmlns:a16="http://schemas.microsoft.com/office/drawing/2014/main" id="{C7E6642B-6FC4-6CD8-4C09-CBF6D8E9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>
            <a:extLst>
              <a:ext uri="{FF2B5EF4-FFF2-40B4-BE49-F238E27FC236}">
                <a16:creationId xmlns:a16="http://schemas.microsoft.com/office/drawing/2014/main" id="{B8A4B493-D479-7EB3-8BB8-7A937ADB6C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123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2CCC85D-CEBB-8C39-A4A6-3F717439FA8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90101DAB-9F3B-026F-012E-695A5EE8784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4EE7350-B9C0-4EEB-2727-3F8BBAEDA12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8C95FE0F-7317-B200-5A5F-4B219690D7B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DF1E1A1-D751-9F15-BBEB-902768CD029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D45E2193-B1CA-1F68-B479-20B28CACB0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AFE5B96C-E806-726A-92C9-04F5A874DF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C728D706-0284-1BF4-4EBB-F8817AB7E1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85BBB2A4-A577-606D-2481-89203624B28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99032CE5-0193-3CA1-1D97-29043A73BB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7EBF74D-FD5A-0815-F637-3DC1B36DB98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614B42A6-9067-B378-6468-83A7957197C6}"/>
              </a:ext>
            </a:extLst>
          </p:cNvPr>
          <p:cNvGrpSpPr/>
          <p:nvPr/>
        </p:nvGrpSpPr>
        <p:grpSpPr>
          <a:xfrm>
            <a:off x="6467729" y="285789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29E2AE71-AF4B-D8B0-03A5-A74349EA7C72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9172646-23DF-3278-E043-026077816C50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7927D17-0E4F-B9CA-9E7E-D2B48EA74D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333" y="1494000"/>
            <a:ext cx="3861362" cy="494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83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C235DD-D246-F3A0-ADBA-9D4963326B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333" y="1494000"/>
            <a:ext cx="3861362" cy="494412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F970C9-7497-46DC-FBA3-C8CBE2A5D8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333" y="1494000"/>
            <a:ext cx="3861362" cy="494412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B08F55-5D7D-12BC-546C-340AC4CCC30D}"/>
              </a:ext>
            </a:extLst>
          </p:cNvPr>
          <p:cNvGrpSpPr/>
          <p:nvPr/>
        </p:nvGrpSpPr>
        <p:grpSpPr>
          <a:xfrm>
            <a:off x="774250" y="1880443"/>
            <a:ext cx="7283335" cy="4293557"/>
            <a:chOff x="774250" y="1880443"/>
            <a:chExt cx="7283335" cy="429355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8CF39FE-914C-D85B-09A6-471109EC0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1400" y="1912496"/>
              <a:ext cx="2209992" cy="1996613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F03A949-3E06-6D8B-ED0C-C2AE77AD5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67377" y="1891875"/>
              <a:ext cx="2377646" cy="199661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B671260-2005-BFE2-5C64-C6E5DE14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90439" y="1880443"/>
              <a:ext cx="2248095" cy="199661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AD25F9E-0DA2-BB13-AEA8-8DBF64F9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71387" y="4240713"/>
              <a:ext cx="2286198" cy="193328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F741662-6AA7-D3D4-356E-4839C9A9D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53562" y="4151110"/>
              <a:ext cx="2151805" cy="1996611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8F3EFA8-88D8-B8F2-94BD-2F3409935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74250" y="4151110"/>
              <a:ext cx="2232853" cy="195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BB6461B-849F-62CB-5AFD-C2B0054C0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67" y="1400019"/>
            <a:ext cx="3861362" cy="4944122"/>
          </a:xfrm>
          <a:prstGeom prst="rect">
            <a:avLst/>
          </a:prstGeom>
        </p:spPr>
      </p:pic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2848955" y="1968759"/>
            <a:ext cx="3215943" cy="2295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122.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81718" y="432725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A66D719-A0D4-18D1-B1EA-27A72E69A9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1927" y="1501491"/>
            <a:ext cx="3620892" cy="501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123.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78" name="Google Shape;2778;p84"/>
          <p:cNvGrpSpPr/>
          <p:nvPr/>
        </p:nvGrpSpPr>
        <p:grpSpPr>
          <a:xfrm>
            <a:off x="6467729" y="3065471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C8619BD-0651-666F-5E5A-010557AFD4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6367" y="1400019"/>
            <a:ext cx="3861362" cy="494412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7183</TotalTime>
  <Words>2022</Words>
  <Application>Microsoft Office PowerPoint</Application>
  <PresentationFormat>Affichage à l'écran (4:3)</PresentationFormat>
  <Paragraphs>552</Paragraphs>
  <Slides>76</Slides>
  <Notes>48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76</vt:i4>
      </vt:variant>
    </vt:vector>
  </HeadingPairs>
  <TitlesOfParts>
    <vt:vector size="100" baseType="lpstr">
      <vt:lpstr>Arial</vt:lpstr>
      <vt:lpstr>Dosis ExtraBold</vt:lpstr>
      <vt:lpstr>Calibri</vt:lpstr>
      <vt:lpstr>Wingdings</vt:lpstr>
      <vt:lpstr>Helvetica</vt:lpstr>
      <vt:lpstr>Dosis SemiBold</vt:lpstr>
      <vt:lpstr>Dosis</vt:lpstr>
      <vt:lpstr>Dosis Medium</vt:lpstr>
      <vt:lpstr>Abadi</vt:lpstr>
      <vt:lpstr>Noto Sans Symbols</vt:lpstr>
      <vt:lpstr>Microsoft Uighur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رددوا النشيد </vt:lpstr>
      <vt:lpstr>خذوا ألواحكم سأملي عليكم كلمات.</vt:lpstr>
      <vt:lpstr>سأقرأ الكلمات أولا.  من يقرأ ؟</vt:lpstr>
      <vt:lpstr>انظروا إلى الكلمتين جيدا. </vt:lpstr>
      <vt:lpstr>اكتبوا.  ينطق الأستاذ الكلمة.</vt:lpstr>
      <vt:lpstr>ارفعوا الألواح ــــ صححوا.</vt:lpstr>
      <vt:lpstr>انظروا إلى الكلمتين جيدا.  </vt:lpstr>
      <vt:lpstr>اكتبوا. ينطق الأستاذ الكلمتين.</vt:lpstr>
      <vt:lpstr>ارفعوا الألواح  ــــ صححوا.</vt:lpstr>
      <vt:lpstr>معجم</vt:lpstr>
      <vt:lpstr>ستتعرفون كلماتٍ جديدةً، لتكونوا قادرين على استخدامها لإنتاج جمل  مفيدة.</vt:lpstr>
      <vt:lpstr>الكلمة الأولى هي تتدفق. رددوا تتدفق.</vt:lpstr>
      <vt:lpstr>تَتَدَفَّقُ ٱلْمياهُ مِنَ ٱلشَّلّالِ بِغَزارَةٍ. تتدفق بمعنى تسيل. رددوا </vt:lpstr>
      <vt:lpstr> الكلمة الثانية هي  اِكْتَسَتْ - رددوا اِكْتَسَتْ.</vt:lpstr>
      <vt:lpstr>كيف هي قممُ الجبالِ؟  اكتست بمعنى تغطّت. اِكْتَسَتْ قِمَمُ ٱلْجِبالِ بِٱلثُّلوجِ شِتاءً.</vt:lpstr>
      <vt:lpstr>الكلمة الموالية هي لوحة فنية. رددوا لوحة فنية.</vt:lpstr>
      <vt:lpstr>ماذا رسم الفنان؟ كيف هي اللوحة الفنية؟ رَسَمَ ٱلْفَنّانُ لَوْحَةً فَنِّيَّةً رائِعَةً. رددوا . </vt:lpstr>
      <vt:lpstr>الكلمة الموالية هي تثاءب ــــ  رددوا : تثاءب.</vt:lpstr>
      <vt:lpstr> ماذا فعل الطفل؟ لماذا؟ تثاءبَ الطفلُ لأنهُ يشعرُ بالنعاسِ.  </vt:lpstr>
      <vt:lpstr>لاحظوا هذه النجوم التي تزين السماء. كيف هي؟</vt:lpstr>
      <vt:lpstr> تَتَلَأْلَأُ ٱلنُّجومُ في ٱلسَّماءِ لَيْلاً.  رددوا – من سبق له أن استمتع بمنظر النجوم ليلا؟ </vt:lpstr>
      <vt:lpstr>هبت الرياح فتململت السحابة البيضاء. الكلمة الجديدة هي – تململت- رددوا</vt:lpstr>
      <vt:lpstr>هَبَّتِ ٱلرّياحُ فَتَمَلْمَلَتِ ٱلسَّحابَةُ ٱلْبَيْضاءُ. - رددوا </vt:lpstr>
      <vt:lpstr>من يقول الكلمة الموافقة لكل صورة أشير إليها؟</vt:lpstr>
      <vt:lpstr> </vt:lpstr>
      <vt:lpstr> </vt:lpstr>
      <vt:lpstr> </vt:lpstr>
      <vt:lpstr>Présentation PowerPoint</vt:lpstr>
      <vt:lpstr> سنتعرف الآن الحكاية التي سندرسها هذا الأسبوع. عنوان حكايتنا هو : اللوحة الكاملة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 </vt:lpstr>
      <vt:lpstr>سنستمع الآن للحكاية للتحقق من توقعاتنا. أنصتوا جيدا</vt:lpstr>
      <vt:lpstr>عرض فيديو حكاية «اللوحة الكاملة».</vt:lpstr>
      <vt:lpstr>من كان توقعه قريبا لمضمون الحكاية؟  </vt:lpstr>
      <vt:lpstr>هل توقعت أن يكمل القلم الأسود اللوحة برسم الليل؟ اكتبوا في اللوحة: نعم أو لا</vt:lpstr>
      <vt:lpstr>سنعيد الاستماع للحكاية. أنصتوا بانتباه،  عدوا بأصابعكم كم مرة  تسمعون «الشمس».</vt:lpstr>
      <vt:lpstr>تكررت « الشمس» 4 مرات.</vt:lpstr>
      <vt:lpstr>عاد الأقلام إلى القلم الأسود واعتذرت منه:</vt:lpstr>
      <vt:lpstr>قراءة</vt:lpstr>
      <vt:lpstr>توجيهات</vt:lpstr>
      <vt:lpstr>خذوا كراساتكم ص 123 ـــ اقرؤوا الفقرة  الأولى قراءة هامسة وانقلوها الفقرة على دفاتركم. يطلب الأستاذ من المتعلمين المتحكمين  نقل الفقرة الأولى على الدفاتر.</vt:lpstr>
      <vt:lpstr>انتبهوا  كيف أقرأ باسترسال. يوجه الأستاذ الفئة المتعثرة إلى قراءة سلسلة كلمات. </vt:lpstr>
      <vt:lpstr>الآن نقرأ معا باسترسال.</vt:lpstr>
      <vt:lpstr>من يقرأ مثل قراءتي؟</vt:lpstr>
      <vt:lpstr>خذوا الكراسات ص 135 . ابحثوا عن الكلمات في الفقرة وضعوا تحتها سطرا. يطلب الأستاذ من متعلمي الفئة المتعثرة  البحث عن الكلمات المقروءة في الفقرة الأولى.</vt:lpstr>
      <vt:lpstr>انتبهوا  كيف أقرأ باسترسال. السهم يذكرني بأن أواصل القراءة. يوجه الأستاذ المتعلمين المتحكمين إلى قراءة الفقرة باسترسال.</vt:lpstr>
      <vt:lpstr>الآن سأقرأ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من يقرأ؟</vt:lpstr>
      <vt:lpstr>في ثنائيات - كل واحد منكم يقرأ لزميله.</vt:lpstr>
      <vt:lpstr>الآن سأقرأ الفقرة باسترسال. سأعين من يقرأ مثلي. يوجه الأستاذ المتعلمين المتحكمين إلى قراءة الفقرة باسترسال. </vt:lpstr>
      <vt:lpstr>الآن نقرأ معا باسترسال.</vt:lpstr>
      <vt:lpstr>من يقرأ؟ سيقرأ زميلكم وترددون بعده.</vt:lpstr>
      <vt:lpstr>اقرؤوا جماعة. </vt:lpstr>
      <vt:lpstr>خذوا كراساتكم ص 123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122. ارسموا علامة أمام المطلوب.</vt:lpstr>
      <vt:lpstr> تدربوا على قراءة الفقرة باسترسال ص 123.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86</cp:revision>
  <dcterms:created xsi:type="dcterms:W3CDTF">2023-09-20T21:35:22Z</dcterms:created>
  <dcterms:modified xsi:type="dcterms:W3CDTF">2026-05-10T18:36:31Z</dcterms:modified>
</cp:coreProperties>
</file>