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9.xml" ContentType="application/vnd.openxmlformats-officedocument.theme+xml"/>
  <Override PartName="/ppt/slideLayouts/slideLayout184.xml" ContentType="application/vnd.openxmlformats-officedocument.presentationml.slideLayout+xml"/>
  <Override PartName="/ppt/theme/theme10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5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16.xml" ContentType="application/vnd.openxmlformats-officedocument.theme+xml"/>
  <Override PartName="/ppt/slideLayouts/slideLayout285.xml" ContentType="application/vnd.openxmlformats-officedocument.presentationml.slideLayout+xml"/>
  <Override PartName="/ppt/theme/theme17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8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660" r:id="rId2"/>
    <p:sldMasterId id="2147483683" r:id="rId3"/>
    <p:sldMasterId id="2147483700" r:id="rId4"/>
    <p:sldMasterId id="2147483718" r:id="rId5"/>
    <p:sldMasterId id="2147483741" r:id="rId6"/>
    <p:sldMasterId id="2147483792" r:id="rId7"/>
    <p:sldMasterId id="2147483806" r:id="rId8"/>
    <p:sldMasterId id="2147483830" r:id="rId9"/>
    <p:sldMasterId id="2147483860" r:id="rId10"/>
    <p:sldMasterId id="2147483863" r:id="rId11"/>
    <p:sldMasterId id="2147483886" r:id="rId12"/>
    <p:sldMasterId id="2147483903" r:id="rId13"/>
    <p:sldMasterId id="2147483924" r:id="rId14"/>
    <p:sldMasterId id="2147483953" r:id="rId15"/>
    <p:sldMasterId id="2147483980" r:id="rId16"/>
    <p:sldMasterId id="2147484006" r:id="rId17"/>
    <p:sldMasterId id="2147484008" r:id="rId18"/>
    <p:sldMasterId id="2147484061" r:id="rId19"/>
  </p:sldMasterIdLst>
  <p:notesMasterIdLst>
    <p:notesMasterId r:id="rId98"/>
  </p:notesMasterIdLst>
  <p:handoutMasterIdLst>
    <p:handoutMasterId r:id="rId99"/>
  </p:handoutMasterIdLst>
  <p:sldIdLst>
    <p:sldId id="2147482869" r:id="rId20"/>
    <p:sldId id="2147482452" r:id="rId21"/>
    <p:sldId id="2147482559" r:id="rId22"/>
    <p:sldId id="2147482560" r:id="rId23"/>
    <p:sldId id="2147482691" r:id="rId24"/>
    <p:sldId id="261" r:id="rId25"/>
    <p:sldId id="263" r:id="rId26"/>
    <p:sldId id="264" r:id="rId27"/>
    <p:sldId id="2147482412" r:id="rId28"/>
    <p:sldId id="266" r:id="rId29"/>
    <p:sldId id="273" r:id="rId30"/>
    <p:sldId id="329" r:id="rId31"/>
    <p:sldId id="2147482692" r:id="rId32"/>
    <p:sldId id="278" r:id="rId33"/>
    <p:sldId id="281" r:id="rId34"/>
    <p:sldId id="282" r:id="rId35"/>
    <p:sldId id="2147482870" r:id="rId36"/>
    <p:sldId id="2147482871" r:id="rId37"/>
    <p:sldId id="2147482872" r:id="rId38"/>
    <p:sldId id="2147482873" r:id="rId39"/>
    <p:sldId id="285" r:id="rId40"/>
    <p:sldId id="288" r:id="rId41"/>
    <p:sldId id="289" r:id="rId42"/>
    <p:sldId id="292" r:id="rId43"/>
    <p:sldId id="293" r:id="rId44"/>
    <p:sldId id="283" r:id="rId45"/>
    <p:sldId id="284" r:id="rId46"/>
    <p:sldId id="2147482474" r:id="rId47"/>
    <p:sldId id="2147482699" r:id="rId48"/>
    <p:sldId id="2147482695" r:id="rId49"/>
    <p:sldId id="2147482475" r:id="rId50"/>
    <p:sldId id="2147482700" r:id="rId51"/>
    <p:sldId id="2147482707" r:id="rId52"/>
    <p:sldId id="301" r:id="rId53"/>
    <p:sldId id="302" r:id="rId54"/>
    <p:sldId id="2147482711" r:id="rId55"/>
    <p:sldId id="308" r:id="rId56"/>
    <p:sldId id="2147482857" r:id="rId57"/>
    <p:sldId id="320" r:id="rId58"/>
    <p:sldId id="2147482860" r:id="rId59"/>
    <p:sldId id="2147482808" r:id="rId60"/>
    <p:sldId id="325" r:id="rId61"/>
    <p:sldId id="2147482701" r:id="rId62"/>
    <p:sldId id="2147482509" r:id="rId63"/>
    <p:sldId id="2147482715" r:id="rId64"/>
    <p:sldId id="2147482874" r:id="rId65"/>
    <p:sldId id="2147482875" r:id="rId66"/>
    <p:sldId id="2147482876" r:id="rId67"/>
    <p:sldId id="2147482877" r:id="rId68"/>
    <p:sldId id="2147482878" r:id="rId69"/>
    <p:sldId id="2147482722" r:id="rId70"/>
    <p:sldId id="2147482723" r:id="rId71"/>
    <p:sldId id="2147482846" r:id="rId72"/>
    <p:sldId id="2147482847" r:id="rId73"/>
    <p:sldId id="2147482520" r:id="rId74"/>
    <p:sldId id="2147482697" r:id="rId75"/>
    <p:sldId id="366" r:id="rId76"/>
    <p:sldId id="2147482477" r:id="rId77"/>
    <p:sldId id="2147482831" r:id="rId78"/>
    <p:sldId id="2147482832" r:id="rId79"/>
    <p:sldId id="2147482879" r:id="rId80"/>
    <p:sldId id="2147482880" r:id="rId81"/>
    <p:sldId id="2147482881" r:id="rId82"/>
    <p:sldId id="2147482850" r:id="rId83"/>
    <p:sldId id="2147482853" r:id="rId84"/>
    <p:sldId id="2147482837" r:id="rId85"/>
    <p:sldId id="2147482882" r:id="rId86"/>
    <p:sldId id="2147482885" r:id="rId87"/>
    <p:sldId id="2147482884" r:id="rId88"/>
    <p:sldId id="2147482838" r:id="rId89"/>
    <p:sldId id="2147482642" r:id="rId90"/>
    <p:sldId id="376" r:id="rId91"/>
    <p:sldId id="2147482694" r:id="rId92"/>
    <p:sldId id="378" r:id="rId93"/>
    <p:sldId id="2147482557" r:id="rId94"/>
    <p:sldId id="381" r:id="rId95"/>
    <p:sldId id="2147482779" r:id="rId96"/>
    <p:sldId id="2147482631" r:id="rId97"/>
  </p:sldIdLst>
  <p:sldSz cx="9144000" cy="6858000" type="screen4x3"/>
  <p:notesSz cx="6858000" cy="9144000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  <p:bold r:id="rId104"/>
    </p:embeddedFont>
    <p:embeddedFont>
      <p:font typeface="Dosis SemiBold" pitchFamily="2" charset="0"/>
      <p:regular r:id="rId105"/>
      <p:bold r:id="rId106"/>
    </p:embeddedFont>
    <p:embeddedFont>
      <p:font typeface="Helvetica" panose="020B0604020202020204" pitchFamily="34" charset="0"/>
      <p:regular r:id="rId107"/>
      <p:bold r:id="rId108"/>
      <p:italic r:id="rId109"/>
      <p:boldItalic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967" userDrawn="1">
          <p15:clr>
            <a:srgbClr val="A4A3A4"/>
          </p15:clr>
        </p15:guide>
        <p15:guide id="2" orient="horz" pos="1661" userDrawn="1">
          <p15:clr>
            <a:srgbClr val="A4A3A4"/>
          </p15:clr>
        </p15:guide>
        <p15:guide id="5" orient="horz" pos="3430" userDrawn="1">
          <p15:clr>
            <a:srgbClr val="A4A3A4"/>
          </p15:clr>
        </p15:guide>
        <p15:guide id="6" pos="5670" userDrawn="1">
          <p15:clr>
            <a:srgbClr val="A4A3A4"/>
          </p15:clr>
        </p15:guide>
        <p15:guide id="7" pos="431" userDrawn="1">
          <p15:clr>
            <a:srgbClr val="A4A3A4"/>
          </p15:clr>
        </p15:guide>
        <p15:guide id="8" orient="horz" userDrawn="1">
          <p15:clr>
            <a:srgbClr val="A4A3A4"/>
          </p15:clr>
        </p15:guide>
        <p15:guide id="9" pos="4649" userDrawn="1">
          <p15:clr>
            <a:srgbClr val="A4A3A4"/>
          </p15:clr>
        </p15:guide>
        <p15:guide id="11" pos="158" userDrawn="1">
          <p15:clr>
            <a:srgbClr val="A4A3A4"/>
          </p15:clr>
        </p15:guide>
        <p15:guide id="12" orient="horz" pos="1298" userDrawn="1">
          <p15:clr>
            <a:srgbClr val="A4A3A4"/>
          </p15:clr>
        </p15:guide>
        <p15:guide id="13" pos="1179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orient="horz" pos="4088" userDrawn="1">
          <p15:clr>
            <a:srgbClr val="A4A3A4"/>
          </p15:clr>
        </p15:guide>
        <p15:guide id="16" pos="385" userDrawn="1">
          <p15:clr>
            <a:srgbClr val="A4A3A4"/>
          </p15:clr>
        </p15:guide>
        <p15:guide id="17" orient="horz" pos="709" userDrawn="1">
          <p15:clr>
            <a:srgbClr val="A4A3A4"/>
          </p15:clr>
        </p15:guide>
        <p15:guide id="18" pos="5261" userDrawn="1">
          <p15:clr>
            <a:srgbClr val="A4A3A4"/>
          </p15:clr>
        </p15:guide>
        <p15:guide id="19" orient="horz" pos="2523" userDrawn="1">
          <p15:clr>
            <a:srgbClr val="A4A3A4"/>
          </p15:clr>
        </p15:guide>
        <p15:guide id="20" pos="2018" userDrawn="1">
          <p15:clr>
            <a:srgbClr val="A4A3A4"/>
          </p15:clr>
        </p15:guide>
        <p15:guide id="22" orient="horz" pos="1026" userDrawn="1">
          <p15:clr>
            <a:srgbClr val="A4A3A4"/>
          </p15:clr>
        </p15:guide>
        <p15:guide id="23" orient="horz" pos="3929" userDrawn="1">
          <p15:clr>
            <a:srgbClr val="A4A3A4"/>
          </p15:clr>
        </p15:guide>
        <p15:guide id="24" pos="5738" userDrawn="1">
          <p15:clr>
            <a:srgbClr val="A4A3A4"/>
          </p15:clr>
        </p15:guide>
        <p15:guide id="25" pos="18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9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FFF4FA"/>
    <a:srgbClr val="00D0C6"/>
    <a:srgbClr val="00EEE3"/>
    <a:srgbClr val="00A9A1"/>
    <a:srgbClr val="00A89F"/>
    <a:srgbClr val="00ACA4"/>
    <a:srgbClr val="16AB98"/>
    <a:srgbClr val="5BCAC5"/>
    <a:srgbClr val="434E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74" autoAdjust="0"/>
  </p:normalViewPr>
  <p:slideViewPr>
    <p:cSldViewPr snapToGrid="0">
      <p:cViewPr varScale="1">
        <p:scale>
          <a:sx n="70" d="100"/>
          <a:sy n="70" d="100"/>
        </p:scale>
        <p:origin x="1240" y="52"/>
      </p:cViewPr>
      <p:guideLst>
        <p:guide pos="4967"/>
        <p:guide orient="horz" pos="1661"/>
        <p:guide orient="horz" pos="3430"/>
        <p:guide pos="5670"/>
        <p:guide pos="431"/>
        <p:guide orient="horz"/>
        <p:guide pos="4649"/>
        <p:guide pos="158"/>
        <p:guide orient="horz" pos="1298"/>
        <p:guide pos="1179"/>
        <p:guide pos="544"/>
        <p:guide orient="horz" pos="4088"/>
        <p:guide pos="385"/>
        <p:guide orient="horz" pos="709"/>
        <p:guide pos="5261"/>
        <p:guide orient="horz" pos="2523"/>
        <p:guide pos="2018"/>
        <p:guide orient="horz" pos="1026"/>
        <p:guide orient="horz" pos="3929"/>
        <p:guide pos="5738"/>
        <p:guide pos="1859"/>
      </p:guideLst>
    </p:cSldViewPr>
  </p:slideViewPr>
  <p:outlineViewPr>
    <p:cViewPr>
      <p:scale>
        <a:sx n="33" d="100"/>
        <a:sy n="33" d="100"/>
      </p:scale>
      <p:origin x="0" y="-3632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notesViewPr>
    <p:cSldViewPr snapToGrid="0" showGuides="1">
      <p:cViewPr varScale="1">
        <p:scale>
          <a:sx n="163" d="100"/>
          <a:sy n="163" d="100"/>
        </p:scale>
        <p:origin x="2312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12" Type="http://schemas.openxmlformats.org/officeDocument/2006/relationships/font" Target="fonts/font13.fntdata"/><Relationship Id="rId159" Type="http://customschemas.google.com/relationships/presentationmetadata" Target="meta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160" Type="http://schemas.openxmlformats.org/officeDocument/2006/relationships/presProps" Target="presProps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113" Type="http://schemas.openxmlformats.org/officeDocument/2006/relationships/font" Target="fonts/font14.fntdata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49" Type="http://schemas.openxmlformats.org/officeDocument/2006/relationships/slide" Target="slides/slide30.xml"/><Relationship Id="rId114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handoutMaster" Target="handoutMasters/handout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font" Target="fonts/font10.fntdata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16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110" Type="http://schemas.openxmlformats.org/officeDocument/2006/relationships/font" Target="fonts/font11.fntdata"/><Relationship Id="rId115" Type="http://schemas.openxmlformats.org/officeDocument/2006/relationships/font" Target="fonts/font16.fntdata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notesMaster" Target="notesMasters/notesMaster1.xml"/><Relationship Id="rId16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111" Type="http://schemas.openxmlformats.org/officeDocument/2006/relationships/font" Target="fonts/font12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7.xml"/><Relationship Id="rId57" Type="http://schemas.openxmlformats.org/officeDocument/2006/relationships/slide" Target="slides/slide38.xml"/><Relationship Id="rId106" Type="http://schemas.openxmlformats.org/officeDocument/2006/relationships/font" Target="fonts/font7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150C809-1C86-C812-26E7-D0646FCE2B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755E5FF-A347-196D-66A5-D0F056B89F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13193-B6F8-C845-B563-CCE08CF611BE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AAB816-2DB4-4868-C868-5DCA300AC9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EB7753-BF96-9FCA-B691-B8206A784B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1A117-A3A3-974A-A2C5-626C2AD4FB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91390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84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3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3198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4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583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335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09" name="Google Shape;14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15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>
          <a:extLst>
            <a:ext uri="{FF2B5EF4-FFF2-40B4-BE49-F238E27FC236}">
              <a16:creationId xmlns:a16="http://schemas.microsoft.com/office/drawing/2014/main" id="{5894D790-9C7F-35B8-D921-CB99B623E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>
            <a:extLst>
              <a:ext uri="{FF2B5EF4-FFF2-40B4-BE49-F238E27FC236}">
                <a16:creationId xmlns:a16="http://schemas.microsoft.com/office/drawing/2014/main" id="{CD3B2909-BCDF-1842-2C01-C23B516C87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>
            <a:extLst>
              <a:ext uri="{FF2B5EF4-FFF2-40B4-BE49-F238E27FC236}">
                <a16:creationId xmlns:a16="http://schemas.microsoft.com/office/drawing/2014/main" id="{228DD820-B7FB-E2A3-561B-EBA5FC3949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3021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>
          <a:extLst>
            <a:ext uri="{FF2B5EF4-FFF2-40B4-BE49-F238E27FC236}">
              <a16:creationId xmlns:a16="http://schemas.microsoft.com/office/drawing/2014/main" id="{14304364-9894-B4A9-4D7A-26C88EEAE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>
            <a:extLst>
              <a:ext uri="{FF2B5EF4-FFF2-40B4-BE49-F238E27FC236}">
                <a16:creationId xmlns:a16="http://schemas.microsoft.com/office/drawing/2014/main" id="{66A1A2B0-70C8-C3DD-1177-E88C2A441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>
            <a:extLst>
              <a:ext uri="{FF2B5EF4-FFF2-40B4-BE49-F238E27FC236}">
                <a16:creationId xmlns:a16="http://schemas.microsoft.com/office/drawing/2014/main" id="{633BD3D5-AB3F-D02E-4AB3-8E4E597CB6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381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>
          <a:extLst>
            <a:ext uri="{FF2B5EF4-FFF2-40B4-BE49-F238E27FC236}">
              <a16:creationId xmlns:a16="http://schemas.microsoft.com/office/drawing/2014/main" id="{59071810-4EEB-617D-9EA5-885C78F3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>
            <a:extLst>
              <a:ext uri="{FF2B5EF4-FFF2-40B4-BE49-F238E27FC236}">
                <a16:creationId xmlns:a16="http://schemas.microsoft.com/office/drawing/2014/main" id="{A18EA340-ABD6-63D9-4A58-E4D002B937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>
            <a:extLst>
              <a:ext uri="{FF2B5EF4-FFF2-40B4-BE49-F238E27FC236}">
                <a16:creationId xmlns:a16="http://schemas.microsoft.com/office/drawing/2014/main" id="{C3B3508D-6D79-AEAC-EE5D-2EE4845F5D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904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>
          <a:extLst>
            <a:ext uri="{FF2B5EF4-FFF2-40B4-BE49-F238E27FC236}">
              <a16:creationId xmlns:a16="http://schemas.microsoft.com/office/drawing/2014/main" id="{383D305F-A932-5E41-C124-B2F9F423C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>
            <a:extLst>
              <a:ext uri="{FF2B5EF4-FFF2-40B4-BE49-F238E27FC236}">
                <a16:creationId xmlns:a16="http://schemas.microsoft.com/office/drawing/2014/main" id="{3685DD18-3962-E9FC-8CF1-E4CDCEB889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>
            <a:extLst>
              <a:ext uri="{FF2B5EF4-FFF2-40B4-BE49-F238E27FC236}">
                <a16:creationId xmlns:a16="http://schemas.microsoft.com/office/drawing/2014/main" id="{B7C5CF3C-6FF2-8909-C67C-D84E79BF35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36042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3" name="Google Shape;162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53" name="Google Shape;16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560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1" name="Google Shape;16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2567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85" name="Google Shape;1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27150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93" name="Google Shape;169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2542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683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256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>
          <a:extLst>
            <a:ext uri="{FF2B5EF4-FFF2-40B4-BE49-F238E27FC236}">
              <a16:creationId xmlns:a16="http://schemas.microsoft.com/office/drawing/2014/main" id="{1FE80770-03BC-8D57-74A1-D3CB94F3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39:notes">
            <a:extLst>
              <a:ext uri="{FF2B5EF4-FFF2-40B4-BE49-F238E27FC236}">
                <a16:creationId xmlns:a16="http://schemas.microsoft.com/office/drawing/2014/main" id="{709246ED-2D08-CAA5-CEAE-65094868F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01" name="Google Shape;1701;p39:notes">
            <a:extLst>
              <a:ext uri="{FF2B5EF4-FFF2-40B4-BE49-F238E27FC236}">
                <a16:creationId xmlns:a16="http://schemas.microsoft.com/office/drawing/2014/main" id="{B94222F4-C335-C54C-5F22-F8B7EB7F6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4871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C8BC233-AE1F-E868-C18E-1E637017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DFAF2A1-A672-60A6-EAD8-B39CC8C01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867F96C-9B66-8F0B-35F8-7181CAE584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971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4B07F961-30AE-1F09-4569-A931E4BF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>
            <a:extLst>
              <a:ext uri="{FF2B5EF4-FFF2-40B4-BE49-F238E27FC236}">
                <a16:creationId xmlns:a16="http://schemas.microsoft.com/office/drawing/2014/main" id="{FB7AAC15-CE8B-34BA-5B10-AEDE97E739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>
            <a:extLst>
              <a:ext uri="{FF2B5EF4-FFF2-40B4-BE49-F238E27FC236}">
                <a16:creationId xmlns:a16="http://schemas.microsoft.com/office/drawing/2014/main" id="{CA28FCE2-188D-D120-F293-B3019FC22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7358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16" name="Google Shape;181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24" name="Google Shape;182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56" name="Google Shape;185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2" name="Google Shape;187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>
          <a:extLst>
            <a:ext uri="{FF2B5EF4-FFF2-40B4-BE49-F238E27FC236}">
              <a16:creationId xmlns:a16="http://schemas.microsoft.com/office/drawing/2014/main" id="{B0EF6B55-6245-C1F1-4D9B-A01E40E6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54:notes">
            <a:extLst>
              <a:ext uri="{FF2B5EF4-FFF2-40B4-BE49-F238E27FC236}">
                <a16:creationId xmlns:a16="http://schemas.microsoft.com/office/drawing/2014/main" id="{FD8496B6-0DC5-F769-FEC5-F3CF390648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9" name="Google Shape;1879;p54:notes">
            <a:extLst>
              <a:ext uri="{FF2B5EF4-FFF2-40B4-BE49-F238E27FC236}">
                <a16:creationId xmlns:a16="http://schemas.microsoft.com/office/drawing/2014/main" id="{AB82B232-15E9-2E59-8150-210C7A5FAE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35141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8" name="Google Shape;197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>
          <a:extLst>
            <a:ext uri="{FF2B5EF4-FFF2-40B4-BE49-F238E27FC236}">
              <a16:creationId xmlns:a16="http://schemas.microsoft.com/office/drawing/2014/main" id="{55E4DBFD-F6FD-0B5B-6F21-0D868D249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54:notes">
            <a:extLst>
              <a:ext uri="{FF2B5EF4-FFF2-40B4-BE49-F238E27FC236}">
                <a16:creationId xmlns:a16="http://schemas.microsoft.com/office/drawing/2014/main" id="{17B02E2F-F5B5-4CC5-46A8-6D072A4FE6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9" name="Google Shape;1879;p54:notes">
            <a:extLst>
              <a:ext uri="{FF2B5EF4-FFF2-40B4-BE49-F238E27FC236}">
                <a16:creationId xmlns:a16="http://schemas.microsoft.com/office/drawing/2014/main" id="{BB6A14EB-CF7F-BD2C-43A3-22C5C48FA6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6886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5ACE4C4-A544-F2C6-0D13-B19BEBBB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BDFED354-D3EA-C06B-4235-AA868ECA30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18CEFA74-BC0A-E36B-F612-400B81CE87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61462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273CB3F-F2FF-4C3A-22B4-7F1CD56A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3883157E-E52F-9A01-0A5D-08678F5708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9128DE53-E1D0-6719-DD6E-BD9FA4817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46518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0DC450B-E1A7-1943-E0E8-741A7EC4F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B52880D4-09E3-EC6B-EF22-AC5A792CE0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3AACE31-984F-AA3B-C850-A3E0199D0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68747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EAFFCC32-8460-2B49-6602-B1DD88934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57F57D3-34FE-17DD-B126-A68A7F4347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6FC56B90-B8FC-75F5-BE4C-7823425C1E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31066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2754AF82-4629-0A75-7E8C-639A1083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6795C5D-6202-E9F2-CCAF-721F32E9F4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5BF2C7F-7873-4D6A-C7F4-DA03781D2F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98535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25DF0FE2-4C97-924B-FEDF-374A0A158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5AAB1FE2-130A-A942-F4EC-10709B29B3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9B480949-2B69-A2E6-EECB-DB7F0515DC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44935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F3996272-509C-EE5D-DD19-731BB7213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D0C39E8D-7A7D-B8E7-3F05-8CE565921B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6834C9D3-5068-7CDE-C2FC-849212D2BC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3471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86041098-17EE-3A5D-70AF-E691B94FF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B0C1E8AE-C27F-ABBB-1A3A-4D13775C15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09FB873F-F888-22ED-3E85-A32EEF7F5D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3091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250CCCE3-CE5F-2804-1F89-DC6D62A4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577B1B05-3F89-90BF-6F32-E011253826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8DD501D2-0925-41DC-143F-DC756824E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0557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8039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512BB004-8EEF-229B-F088-A9B1895A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DEA86AFB-A7E0-B75C-E575-0FCE4318D3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8E4B66EE-5946-14ED-F13F-D08571B61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34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Layouts/_rels/slideLayout2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9.png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42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6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366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85757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681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0537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9528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2255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2489626" y="2528208"/>
            <a:ext cx="3568296" cy="23788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R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378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6788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22794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435;p138">
            <a:extLst>
              <a:ext uri="{FF2B5EF4-FFF2-40B4-BE49-F238E27FC236}">
                <a16:creationId xmlns:a16="http://schemas.microsoft.com/office/drawing/2014/main" id="{7F2AC96E-3074-4786-E22D-DAB165F9986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4120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651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5530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Vid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7637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8667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0604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34223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2816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88949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3474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92446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52098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5935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2946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06526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7038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06825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10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67470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5994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51597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332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1275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41007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62583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60747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731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7504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29535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4961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13730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990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896391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4527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14894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5835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3646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34951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1594679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818320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463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4842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29240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0264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6063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89136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0480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3855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221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59877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5556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7816157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161846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952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803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4169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0653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6224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55554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1818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8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9827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921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5850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40004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7318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29253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01066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406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58624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62786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307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127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55265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06312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826321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7660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2631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56422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45550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63103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813333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9473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76017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0239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324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16285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73021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5254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3468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3674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96233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2203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1848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9504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929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12366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88275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50163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90324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709274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5822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466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510935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3292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7651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473527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91559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80694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121219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26070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7726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86687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75173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57758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947901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587988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49963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82628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256609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897214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1098536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16378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784749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74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6.jpg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image" Target="../media/image6.jpg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Relationship Id="rId27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22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5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Relationship Id="rId27" Type="http://schemas.openxmlformats.org/officeDocument/2006/relationships/image" Target="../media/image13.bin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63.xml"/><Relationship Id="rId21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85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8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94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0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76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780" r:id="rId22"/>
    <p:sldLayoutId id="2147483781" r:id="rId23"/>
    <p:sldLayoutId id="2147483782" r:id="rId24"/>
    <p:sldLayoutId id="2147483783" r:id="rId25"/>
    <p:sldLayoutId id="2147483905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764" r:id="rId15"/>
    <p:sldLayoutId id="2147483765" r:id="rId16"/>
    <p:sldLayoutId id="214748369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907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87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858" r:id="rId2"/>
    <p:sldLayoutId id="2147483720" r:id="rId3"/>
    <p:sldLayoutId id="2147483722" r:id="rId4"/>
    <p:sldLayoutId id="2147483724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90" r:id="rId21"/>
    <p:sldLayoutId id="2147483908" r:id="rId22"/>
    <p:sldLayoutId id="2147484060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554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  <p:sldLayoutId id="2147483849" r:id="rId18"/>
    <p:sldLayoutId id="2147483850" r:id="rId19"/>
    <p:sldLayoutId id="2147483851" r:id="rId20"/>
    <p:sldLayoutId id="2147483852" r:id="rId21"/>
    <p:sldLayoutId id="2147483853" r:id="rId22"/>
    <p:sldLayoutId id="2147483854" r:id="rId23"/>
    <p:sldLayoutId id="2147483855" r:id="rId24"/>
    <p:sldLayoutId id="2147483856" r:id="rId25"/>
    <p:sldLayoutId id="2147483857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712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98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7899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3F436-5BC8-4D93-88AF-85A3E2DEEEF9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958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openxmlformats.org/officeDocument/2006/relationships/image" Target="../media/image28.gif"/><Relationship Id="rId7" Type="http://schemas.microsoft.com/office/2007/relationships/hdphoto" Target="../media/hdphoto4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microsoft.com/office/2007/relationships/hdphoto" Target="../media/hdphoto3.wdp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microsoft.com/office/2007/relationships/hdphoto" Target="../media/hdphoto7.wdp"/><Relationship Id="rId14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5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png"/><Relationship Id="rId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image" Target="../media/image48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1.png"/><Relationship Id="rId12" Type="http://schemas.openxmlformats.org/officeDocument/2006/relationships/image" Target="../media/image5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1.gif"/><Relationship Id="rId11" Type="http://schemas.openxmlformats.org/officeDocument/2006/relationships/image" Target="../media/image45.png"/><Relationship Id="rId5" Type="http://schemas.openxmlformats.org/officeDocument/2006/relationships/image" Target="../media/image50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62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64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65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65.png"/><Relationship Id="rId4" Type="http://schemas.openxmlformats.org/officeDocument/2006/relationships/image" Target="../media/image42.png"/><Relationship Id="rId9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61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56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56.png"/><Relationship Id="rId4" Type="http://schemas.openxmlformats.org/officeDocument/2006/relationships/image" Target="../media/image42.png"/><Relationship Id="rId9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11" Type="http://schemas.openxmlformats.org/officeDocument/2006/relationships/image" Target="../media/image58.png"/><Relationship Id="rId5" Type="http://schemas.openxmlformats.org/officeDocument/2006/relationships/image" Target="../media/image43.png"/><Relationship Id="rId10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68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11" Type="http://schemas.openxmlformats.org/officeDocument/2006/relationships/image" Target="../media/image58.png"/><Relationship Id="rId5" Type="http://schemas.openxmlformats.org/officeDocument/2006/relationships/image" Target="../media/image43.png"/><Relationship Id="rId10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7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72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3.png"/><Relationship Id="rId12" Type="http://schemas.openxmlformats.org/officeDocument/2006/relationships/image" Target="../media/image7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11" Type="http://schemas.openxmlformats.org/officeDocument/2006/relationships/image" Target="../media/image40.png"/><Relationship Id="rId5" Type="http://schemas.openxmlformats.org/officeDocument/2006/relationships/image" Target="../media/image41.png"/><Relationship Id="rId10" Type="http://schemas.openxmlformats.org/officeDocument/2006/relationships/image" Target="../media/image51.gif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3.png"/><Relationship Id="rId12" Type="http://schemas.openxmlformats.org/officeDocument/2006/relationships/image" Target="../media/image7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11" Type="http://schemas.openxmlformats.org/officeDocument/2006/relationships/image" Target="../media/image40.png"/><Relationship Id="rId5" Type="http://schemas.openxmlformats.org/officeDocument/2006/relationships/image" Target="../media/image41.png"/><Relationship Id="rId10" Type="http://schemas.openxmlformats.org/officeDocument/2006/relationships/image" Target="../media/image51.gif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51.gif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37.png"/><Relationship Id="rId10" Type="http://schemas.openxmlformats.org/officeDocument/2006/relationships/image" Target="../media/image79.png"/><Relationship Id="rId4" Type="http://schemas.openxmlformats.org/officeDocument/2006/relationships/image" Target="../media/image40.png"/><Relationship Id="rId9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42.png"/><Relationship Id="rId12" Type="http://schemas.openxmlformats.org/officeDocument/2006/relationships/image" Target="../media/image51.gif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11" Type="http://schemas.openxmlformats.org/officeDocument/2006/relationships/image" Target="../media/image83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7.xml"/><Relationship Id="rId5" Type="http://schemas.microsoft.com/office/2007/relationships/hdphoto" Target="../media/hdphoto4.wdp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5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2.png"/><Relationship Id="rId7" Type="http://schemas.openxmlformats.org/officeDocument/2006/relationships/image" Target="../media/image91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9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51.gif"/><Relationship Id="rId12" Type="http://schemas.openxmlformats.org/officeDocument/2006/relationships/image" Target="../media/image4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3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42.png"/><Relationship Id="rId12" Type="http://schemas.openxmlformats.org/officeDocument/2006/relationships/image" Target="../media/image9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1.png"/><Relationship Id="rId11" Type="http://schemas.openxmlformats.org/officeDocument/2006/relationships/image" Target="../media/image51.gif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6.sv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6.sv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6.sv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6.sv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6.sv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6.sv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2.png"/><Relationship Id="rId7" Type="http://schemas.openxmlformats.org/officeDocument/2006/relationships/image" Target="../media/image9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42.png"/><Relationship Id="rId12" Type="http://schemas.openxmlformats.org/officeDocument/2006/relationships/image" Target="../media/image51.gif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11" Type="http://schemas.openxmlformats.org/officeDocument/2006/relationships/image" Target="../media/image83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9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7.png"/><Relationship Id="rId3" Type="http://schemas.openxmlformats.org/officeDocument/2006/relationships/slideLayout" Target="../slideLayouts/slideLayout108.xml"/><Relationship Id="rId7" Type="http://schemas.openxmlformats.org/officeDocument/2006/relationships/image" Target="../media/image4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video" Target="../media/media7.mp4"/><Relationship Id="rId16" Type="http://schemas.openxmlformats.org/officeDocument/2006/relationships/image" Target="../media/image60.png"/><Relationship Id="rId1" Type="http://schemas.microsoft.com/office/2007/relationships/media" Target="../media/media7.mp4"/><Relationship Id="rId6" Type="http://schemas.openxmlformats.org/officeDocument/2006/relationships/image" Target="../media/image53.png"/><Relationship Id="rId11" Type="http://schemas.openxmlformats.org/officeDocument/2006/relationships/image" Target="../media/image45.png"/><Relationship Id="rId5" Type="http://schemas.openxmlformats.org/officeDocument/2006/relationships/image" Target="../media/image97.png"/><Relationship Id="rId1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43.png"/><Relationship Id="rId14" Type="http://schemas.openxmlformats.org/officeDocument/2006/relationships/image" Target="../media/image5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41.png"/><Relationship Id="rId12" Type="http://schemas.openxmlformats.org/officeDocument/2006/relationships/image" Target="../media/image99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53.png"/><Relationship Id="rId11" Type="http://schemas.openxmlformats.org/officeDocument/2006/relationships/image" Target="../media/image45.png"/><Relationship Id="rId5" Type="http://schemas.openxmlformats.org/officeDocument/2006/relationships/image" Target="../media/image98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54.xml"/><Relationship Id="rId9" Type="http://schemas.openxmlformats.org/officeDocument/2006/relationships/image" Target="../media/image4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0.png"/><Relationship Id="rId9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0.png"/><Relationship Id="rId9" Type="http://schemas.openxmlformats.org/officeDocument/2006/relationships/image" Target="../media/image4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02.png"/><Relationship Id="rId5" Type="http://schemas.openxmlformats.org/officeDocument/2006/relationships/image" Target="../media/image51.gif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AA66A1-9AAA-A59B-392F-6FA6CEF292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4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6AB3A6-4324-879D-762D-ED11A15A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</a:t>
            </a:r>
            <a:endParaRPr lang="fr-MA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7057F05-09E5-0CA7-80C1-038E5D828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ظواهر لغوية ـــــ  نقل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21A78DF-BB8B-8628-166B-8486389CA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7D4FADC-C026-6FF1-0EAC-09FF56329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 + الفهم القرائي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إملاء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E301AF2-8E5D-508D-968A-E1A7C6822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cs typeface="Microsoft Uighur" panose="02000000000000000000" pitchFamily="2" charset="-78"/>
              </a:rPr>
              <a:t>ا</a:t>
            </a:r>
            <a:r>
              <a:rPr lang="ar-MA" sz="1400" dirty="0">
                <a:cs typeface="Microsoft Uighur" panose="02000000000000000000" pitchFamily="2" charset="-78"/>
              </a:rPr>
              <a:t>ستماع وتحدث</a:t>
            </a:r>
            <a:r>
              <a:rPr lang="fr-FR" sz="1400" dirty="0">
                <a:cs typeface="Microsoft Uighur" panose="02000000000000000000" pitchFamily="2" charset="-78"/>
              </a:rPr>
              <a:t>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 ظواهر لغوية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B270136-9310-5788-4838-519F6A8A3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chemeClr val="bg2"/>
          </a:solidFill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</a:t>
            </a:r>
            <a:r>
              <a:rPr lang="fr-FR" sz="1400" dirty="0">
                <a:cs typeface="Microsoft Uighur" panose="02000000000000000000" pitchFamily="2" charset="-78"/>
              </a:rPr>
              <a:t> </a:t>
            </a:r>
            <a:r>
              <a:rPr lang="ar-MA" sz="1400" dirty="0">
                <a:cs typeface="Microsoft Uighur" panose="02000000000000000000" pitchFamily="2" charset="-78"/>
              </a:rPr>
              <a:t>أراجع ما تعلمته.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إنتاج كتابي 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1A81F6D-AF35-2B46-8499-36D45F14F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ظواهر لغوية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49F5F81-0254-FBA3-B2DB-4FF34AEBE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37764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5109BC6-018A-B424-F395-F6269EB00915}"/>
              </a:ext>
            </a:extLst>
          </p:cNvPr>
          <p:cNvSpPr txBox="1">
            <a:spLocks/>
          </p:cNvSpPr>
          <p:nvPr/>
        </p:nvSpPr>
        <p:spPr>
          <a:xfrm>
            <a:off x="4864611" y="238340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تصفية الصعوبات</a:t>
            </a:r>
            <a:endParaRPr lang="f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: رسم الألف واللام وإكمال كلمات</a:t>
            </a: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8732C77-92C9-E455-CA80-CAA836D9576B}"/>
              </a:ext>
            </a:extLst>
          </p:cNvPr>
          <p:cNvSpPr/>
          <p:nvPr/>
        </p:nvSpPr>
        <p:spPr>
          <a:xfrm>
            <a:off x="7024611" y="19377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Dosis ExtraBold" pitchFamily="2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844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08" y="1357863"/>
            <a:ext cx="5488778" cy="186660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86" y="2901158"/>
            <a:ext cx="5472000" cy="14058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14661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7663" y="3544170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الطبيعة: 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نهر – تلة– جبال – شاطئ البحر – رياح – بَرَد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39147" y="466382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حكاية: فات الأوان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fr-FR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التوقع </a:t>
            </a:r>
            <a:r>
              <a:rPr lang="ar-SA" sz="2200" b="1" dirty="0">
                <a:cs typeface="Microsoft Uighur" panose="02000000000000000000" pitchFamily="2" charset="-78"/>
              </a:rPr>
              <a:t>ــــــ</a:t>
            </a:r>
            <a:r>
              <a:rPr lang="ar-MA" sz="2200" b="1" dirty="0"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التسميع </a:t>
            </a:r>
            <a:r>
              <a:rPr lang="ar-SA" sz="2200" b="1" dirty="0">
                <a:cs typeface="Microsoft Uighur" panose="02000000000000000000" pitchFamily="2" charset="-78"/>
              </a:rPr>
              <a:t>ــــــ</a:t>
            </a:r>
            <a:r>
              <a:rPr lang="ar-MA" sz="2200" b="1" dirty="0">
                <a:cs typeface="Microsoft Uighur" panose="02000000000000000000" pitchFamily="2" charset="-78"/>
              </a:rPr>
              <a:t> </a:t>
            </a:r>
            <a:r>
              <a:rPr lang="fr-FR" sz="2200" b="1" dirty="0"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التحقق</a:t>
            </a:r>
            <a:r>
              <a:rPr lang="fr-FR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45499" y="2142462"/>
            <a:ext cx="50919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الترحيب وتدبير السلوك .</a:t>
            </a: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أنشطة اعتيادية: </a:t>
            </a:r>
            <a:r>
              <a:rPr lang="ar-MA" sz="2000" dirty="0">
                <a:cs typeface="Microsoft Uighur" panose="02000000000000000000" pitchFamily="2" charset="-78"/>
              </a:rPr>
              <a:t>إملاء</a:t>
            </a:r>
            <a:r>
              <a:rPr lang="ar-MA" sz="2000" b="1" dirty="0">
                <a:cs typeface="Microsoft Uighur" panose="02000000000000000000" pitchFamily="2" charset="-78"/>
              </a:rPr>
              <a:t>.</a:t>
            </a:r>
            <a:endParaRPr lang="ar-MA" sz="2000" dirty="0">
              <a:cs typeface="Microsoft Uighur" panose="02000000000000000000" pitchFamily="2" charset="-78"/>
            </a:endParaRP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كلمات بصرية + </a:t>
            </a:r>
            <a:r>
              <a:rPr lang="ar-MA" sz="2200" b="1" dirty="0">
                <a:cs typeface="Microsoft Uighur" panose="02000000000000000000" pitchFamily="2" charset="-78"/>
              </a:rPr>
              <a:t>قراءة مشتركة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33662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840224" y="30864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88634" y="1600640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847114" y="5894462"/>
            <a:ext cx="4691009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قراءة: تصفية الصعوبات (قراءة كلمات تتضمن ألف ولام)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كتابة: رسم الألف واللام وإكمال كلمات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04-قراءة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/ كتابة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3167" y="3159000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78963" y="4435786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769" y="1595571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45499" y="1529224"/>
            <a:ext cx="468000" cy="468000"/>
          </a:xfrm>
          <a:prstGeom prst="rect">
            <a:avLst/>
          </a:prstGeom>
        </p:spPr>
      </p:pic>
      <p:pic>
        <p:nvPicPr>
          <p:cNvPr id="28" name="Espace réservé pour une image  20">
            <a:extLst>
              <a:ext uri="{FF2B5EF4-FFF2-40B4-BE49-F238E27FC236}">
                <a16:creationId xmlns:a16="http://schemas.microsoft.com/office/drawing/2014/main" id="{383232EE-2955-5DFC-2D8C-B6697F98730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61435" y="2910539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8597" y="540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355571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 مفردات معجم الطبيعة؛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3288352"/>
            <a:ext cx="6696000" cy="932781"/>
            <a:chOff x="1331545" y="2851205"/>
            <a:chExt cx="6696000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242292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المضمون العام للحكاية؛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852254" y="4221133"/>
            <a:ext cx="7067746" cy="890781"/>
            <a:chOff x="959799" y="2851205"/>
            <a:chExt cx="7067746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959799" y="3151705"/>
              <a:ext cx="530652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2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</a:t>
              </a:r>
              <a:r>
                <a:rPr kumimoji="0" lang="ar-MA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راءة</a:t>
              </a: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مقاطع وكلمات وجمل تتضمن ألف ولام التعريف؛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5153913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5" y="3151705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rtl="1">
                <a:buClrTx/>
                <a:defRPr/>
              </a:pPr>
              <a:r>
                <a:rPr lang="ar-MA" sz="22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إكمال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34567" y="3356118"/>
            <a:ext cx="627118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</a:t>
            </a:r>
            <a:r>
              <a:rPr lang="ar-MA" sz="2800" b="1" dirty="0">
                <a:cs typeface="Microsoft Uighur" panose="02000000000000000000" pitchFamily="2" charset="-78"/>
              </a:rPr>
              <a:t>إملاء: </a:t>
            </a:r>
            <a:r>
              <a:rPr lang="ar-MA" sz="2800" dirty="0">
                <a:solidFill>
                  <a:srgbClr val="FF0000"/>
                </a:solidFill>
                <a:cs typeface="Microsoft Uighur" panose="02000000000000000000" pitchFamily="2" charset="-78"/>
              </a:rPr>
              <a:t>قُ – فِـ  –   يَتَسَلَّقُ - تَقْفِزُ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كلمات بصرية</a:t>
            </a:r>
            <a:r>
              <a:rPr lang="fr-FR" sz="2800" b="1" dirty="0">
                <a:cs typeface="Microsoft Uighur" panose="02000000000000000000" pitchFamily="2" charset="-78"/>
              </a:rPr>
              <a:t>   </a:t>
            </a:r>
            <a:r>
              <a:rPr kumimoji="0" lang="ar-MA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</a:rPr>
              <a:t>هيّا – هذا – بين – ماذا– هؤلاء – حافظوا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قراءة مشتركة.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xfrm>
            <a:off x="65478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6000" y="696795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0"/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0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0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0"/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2" name="Google Shape;92;p13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Google Shape;93;p13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4" name="Google Shape;94;p13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5" name="Google Shape;95;p13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b="1375"/>
          <a:stretch>
            <a:fillRect/>
          </a:stretch>
        </p:blipFill>
        <p:spPr>
          <a:xfrm>
            <a:off x="2169655" y="1830521"/>
            <a:ext cx="2402345" cy="4212769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 b="1396"/>
          <a:stretch>
            <a:fillRect/>
          </a:stretch>
        </p:blipFill>
        <p:spPr>
          <a:xfrm>
            <a:off x="4441371" y="1898300"/>
            <a:ext cx="2632075" cy="41449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76722" y="775890"/>
            <a:ext cx="681221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45115" y="676861"/>
            <a:ext cx="770277" cy="770277"/>
          </a:xfrm>
        </p:spPr>
      </p:pic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2284981" y="4812486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6103869" y="4081310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FBC340E2-6BBC-B897-D73A-2D05D95B4A4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FFA55122-A457-836E-AD7A-A1B02032C4C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42817D3-9E51-8F97-80BA-2903A4F1451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5725FF5-1663-DF8A-692A-C85B2BD13F2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012E21D6-02F6-A4F9-D625-A53B2DD7411E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F0D58011-7B01-8A58-3B12-05288226E0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D6F5E5BF-B0AE-F94C-9B47-392DCA9985B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C21B85E-1440-2063-CD2B-E2C341B381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6FBE02E5-1159-C9F7-FD82-822FF7007F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95B7804-AA32-FC94-C64F-510A0E1B682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73013" y="770320"/>
            <a:ext cx="67884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7514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4" name="Google Shape;86;p130">
            <a:extLst>
              <a:ext uri="{FF2B5EF4-FFF2-40B4-BE49-F238E27FC236}">
                <a16:creationId xmlns:a16="http://schemas.microsoft.com/office/drawing/2014/main" id="{C691E94A-C58F-D1AB-9EF1-37917C14D3A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BD6B4330-184F-9DDD-F730-122490990DB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205CF526-659A-6B28-4ACC-3FD9B5907DA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6C624D4D-C918-D41A-1FED-46491DCA0FE4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E41818F3-BCD5-BB58-09B4-97F1D3FC7822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D79E981F-0080-A7BA-2BDA-7B9BCB665C3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63533A3A-2B59-1181-3BA9-180C59D995C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0442C073-04D8-0AA5-B7F3-69EE314B1B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5523E7DF-73DA-BD5C-389A-769DB1DDD3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A485ACAE-9989-308D-9F33-2A145D9097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920C24-23FC-BDCA-A30A-DFAF52CDDB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9217" y="756000"/>
            <a:ext cx="731362" cy="7313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4242" mute="1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 المقاطع والكلمات–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005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"/>
          <p:cNvSpPr txBox="1">
            <a:spLocks noGrp="1"/>
          </p:cNvSpPr>
          <p:nvPr>
            <p:ph type="title"/>
          </p:nvPr>
        </p:nvSpPr>
        <p:spPr>
          <a:xfrm>
            <a:off x="678400" y="759778"/>
            <a:ext cx="679224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بِدايَةً؛  ستتعلمون قراءة مجموعة من الكلمات.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20199B6-0825-C5F2-4B4F-0BDEEBE57FE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69A35AD7-88B2-E588-19C7-75D9015B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5076C8A9-B313-163C-3009-036EA1A913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1CB6F570-97DB-7E33-9ECE-F869C294D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97270F5-84FA-43E4-A913-3D07275D3C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A062AE4-47F6-528F-A1AB-3BAAF6C514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EC0F0EF0-AA68-7568-46BD-F490EA9C6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0AF72ED7-016F-E88D-6F7E-E3F2BEFF94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7B226E55-9278-C6D7-8791-47D76E8A3E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82A90668-4A91-F020-A4BD-AEC2BA0276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8F6079B1-FAED-F3BD-3C70-43255966CC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0CBC96B-6916-09A0-7ABA-1FB7AC5E4BCE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هذا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5A68BEC-16DA-5EF7-9B16-647F94FA823A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هَيّا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F9E55C-1F04-3D03-7FCE-AEF174236ED8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بَيْنَ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5F90B6C-A538-9E7F-92C7-D355FCD9BB4B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حافِظوا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A6BC098-980C-929E-4A27-44019609B5B7}"/>
              </a:ext>
            </a:extLst>
          </p:cNvPr>
          <p:cNvSpPr/>
          <p:nvPr/>
        </p:nvSpPr>
        <p:spPr>
          <a:xfrm>
            <a:off x="3285344" y="4296853"/>
            <a:ext cx="2706894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هَؤُلاءِ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EBB0D99-A21E-2ACE-2256-E1862BED1462}"/>
              </a:ext>
            </a:extLst>
          </p:cNvPr>
          <p:cNvSpPr/>
          <p:nvPr/>
        </p:nvSpPr>
        <p:spPr>
          <a:xfrm>
            <a:off x="6147881" y="4296853"/>
            <a:ext cx="2526377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ماذا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/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نَقرأ معا. رددوا معي.  أنا أشير وأنتم تقرؤون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( الإشارة بدون ترتيب )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9C10EC5B-B67B-A7C0-6411-FACB48B79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7BFDCF4A-A147-B059-DE47-620DF056CA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FAF9F0CA-CF24-D647-5916-A27A85B4966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99C150FB-266D-E59A-515C-F251E91F051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20676AD7-D24E-0F10-71D8-120F80229E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4E8CFD6-AF7F-2B18-A5E2-42D33B7031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59CCE471-9469-8EA9-9476-9CB91A0493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EE12AA47-498C-CC0D-D256-0615BA2E62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88852FEA-6EDB-335A-0EC0-3B6A25AE9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A32DA88-BA6B-2461-FE0A-A892619EF3D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4B65FC-BA61-64D1-E38D-419AFA6C5D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57CB9AD-1914-B8DD-631C-9A08EFA333D4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هذا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F4B5BC-E730-1E14-6532-D4C86FFF3B44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هَيّا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5F2819-BE9B-3B3F-2C4F-0AFF52682FB2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بَيْنَ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807E7C8-9CD9-5F97-51D4-A76C1ECA1176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حافِظوا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A32D99E-7486-B57E-2387-F83471B05484}"/>
              </a:ext>
            </a:extLst>
          </p:cNvPr>
          <p:cNvSpPr/>
          <p:nvPr/>
        </p:nvSpPr>
        <p:spPr>
          <a:xfrm>
            <a:off x="3285344" y="4296853"/>
            <a:ext cx="2706894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هَؤُلاءِ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EF25C27-9CFE-6228-166E-C9BF724AF7ED}"/>
              </a:ext>
            </a:extLst>
          </p:cNvPr>
          <p:cNvSpPr/>
          <p:nvPr/>
        </p:nvSpPr>
        <p:spPr>
          <a:xfrm>
            <a:off x="6147881" y="4296853"/>
            <a:ext cx="2526377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ماذا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15A0B916-6B52-E833-9FB0-1D6BF23259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E5987D52-8B52-3C8E-C167-51666ECA200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9D6E4872-BD46-3E06-8406-98A13B8CDC7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1717440B-AF98-16C5-95E1-5201A5C08A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3642741-6ADB-249D-4909-D7BCB3A85C0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F555F5A7-ABA0-0A06-7580-0D5B3D799C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EED8503D-140F-553D-7F36-6E60290AABF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9444E88-A2F3-FEBF-6288-6062EB6668F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EB2F4FC8-1DBC-1592-C884-98EC6108951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C77F14AE-F67B-B3E3-B223-BA11E25C9A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5F44615-D267-3404-62B6-1F4B52B2F7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7361" y="1741141"/>
            <a:ext cx="5220429" cy="4382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764495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مـــعــجـــم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1418990" y="2854324"/>
            <a:ext cx="552099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الطبيعة: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Microsoft Uighur" panose="02000000000000000000" pitchFamily="2" charset="-78"/>
              </a:rPr>
              <a:t>نهر – تلة – جبال – شاطئ البحر – رياح – </a:t>
            </a:r>
            <a:r>
              <a:rPr lang="fr-FR" sz="28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Microsoft Uighur" panose="02000000000000000000" pitchFamily="2" charset="-78"/>
              </a:rPr>
              <a:t>برد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E838F18E-31CB-EA25-51FF-2A6E8F6743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989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xfrm>
            <a:off x="265472" y="766715"/>
            <a:ext cx="73035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انتبهوا الآن. سوف نتعلم كلمات جديدة، سنستعملها للتحدث عن الطبيعة.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36960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4C63E6B-5746-E1F3-ECC4-D804A53A42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1BB4AE-6140-3C54-6D8D-451AFA61C1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F2557DA3-CC31-82EA-783B-6C1903B5A7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83552300-D367-CF3C-6928-6DC7C308F6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F4FBB04F-A7F5-A718-7337-820F10C78C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1B020A71-E406-C9F9-58C6-6282741756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FCD3F637-23C2-82D4-90DC-1F29048F36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55FD3270-7CCD-EACC-E8C0-101280FF64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5D1ED1D6-2EA7-0A6F-3AD9-2A23F75EF41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0215B396-2C00-7220-C138-0F8FEBAF96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66343AC0-4D0C-F240-0288-81C3BCE1B97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89530" y="2182571"/>
            <a:ext cx="1370479" cy="1573660"/>
          </a:xfr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0FFB3BDA-B9EC-D5D8-27C4-4165D17A06F5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3737787" y="2182571"/>
            <a:ext cx="1589124" cy="1498043"/>
          </a:xfr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C7437E62-CDEE-418E-3205-9F1E83A42042}"/>
              </a:ext>
            </a:extLst>
          </p:cNvPr>
          <p:cNvSpPr>
            <a:spLocks noGrp="1"/>
          </p:cNvSpPr>
          <p:nvPr>
            <p:ph type="pic" idx="8"/>
          </p:nvPr>
        </p:nvSpPr>
        <p:spPr>
          <a:xfrm>
            <a:off x="1561508" y="2182571"/>
            <a:ext cx="1359100" cy="1498043"/>
          </a:xfr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CEA53FB-F134-9D20-BEB0-B47750C5F33B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1561508" y="4270250"/>
            <a:ext cx="1477514" cy="1434234"/>
          </a:xfr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6ACF2B69-821C-A685-FC66-280AD3CCB64E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3799609" y="4304408"/>
            <a:ext cx="1452529" cy="1297297"/>
          </a:xfrm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6EF48011-D583-BECD-54E9-795EF888EDB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6189530" y="4326372"/>
            <a:ext cx="1509644" cy="1378112"/>
          </a:xfrm>
        </p:spPr>
        <p:txBody>
          <a:bodyPr/>
          <a:lstStyle/>
          <a:p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93093C9-0F67-6228-1F4F-113E30A2FB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6301" y="4121950"/>
            <a:ext cx="1856151" cy="176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8DC1372-A14D-376D-5569-7CEAB7ADED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032" y="2047359"/>
            <a:ext cx="1856151" cy="176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1481A5A-E30D-3EBC-D61B-07B763BA3A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3358" y="2015277"/>
            <a:ext cx="1856151" cy="176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065D7F9-3EEF-C614-3D31-C0EA72E8FF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6301" y="2021508"/>
            <a:ext cx="1845578" cy="1756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C62E12-22D8-5422-5C97-5DB4AD0F56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6292" y="4087215"/>
            <a:ext cx="1834105" cy="1800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907A545-AD86-8057-30C9-8C82D2F553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69609" y="4103219"/>
            <a:ext cx="1925479" cy="183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/>
          <p:cNvSpPr txBox="1">
            <a:spLocks noGrp="1"/>
          </p:cNvSpPr>
          <p:nvPr>
            <p:ph type="title"/>
          </p:nvPr>
        </p:nvSpPr>
        <p:spPr>
          <a:xfrm>
            <a:off x="729412" y="757764"/>
            <a:ext cx="67423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الصورة نرى ماء يجري. ماذا نسمي هذا المجرى؟ 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1ACB77-706F-1333-4AAC-46ABFFFBF41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885113" y="688572"/>
            <a:ext cx="828000" cy="828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0976556-3A02-4A58-9C82-A740E5AFEE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56FEAB82-CDE4-3B75-B980-C19543819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E43C56B9-DAB7-0F6F-E5C3-3D1295021B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0E7BF8A-3348-DF5E-651F-3E6042B62A3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6931556-D3DC-2595-C7B8-B48E73CD3F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4A06B22C-1A3E-B27A-F17B-96CD741B70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88EF0206-D38B-2BD8-F40A-FCD64B6B05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BC253F1-CADD-648D-A262-788EFD350B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BDF3F317-D6B3-2D84-6FBB-99E9D3EA3B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B3FF343A-26BA-B389-103D-5FE7BEC648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C8FEF00-F260-3606-BD13-05251E7245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07000" y="2772695"/>
            <a:ext cx="1530000" cy="2032769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F35891B-3792-F752-C733-4AA29D32E2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3096" y="2182508"/>
            <a:ext cx="4675449" cy="3305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/>
          <p:cNvSpPr txBox="1">
            <a:spLocks noGrp="1"/>
          </p:cNvSpPr>
          <p:nvPr>
            <p:ph type="title"/>
          </p:nvPr>
        </p:nvSpPr>
        <p:spPr>
          <a:xfrm>
            <a:off x="64011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هذا نهر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نهرٌ.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نَهْرٌ.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47CA38F5-9379-471D-AD67-2CD97651C8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4A2280EB-9C0E-4298-8927-8D1653AC5F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E3D7A3F-C3ED-41AB-8AA9-65605F405C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0799015-4B1D-4C53-8D85-C41F94C39B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E8E499A0-CBDC-41C6-B92A-7533465EC9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1A6A3F9-254E-4E45-A2EE-A65CCC7480D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3391E00B-9E46-4AF0-A79B-B845B5CE1F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0E999F1-B6C2-4C4C-A015-641F726FD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0E8AE059-72CE-4839-BB7C-5F1951181D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9FDA3953-B6A7-4767-9CD5-E985EBBEEA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651DB6-5C2B-6CCA-56E4-D3E371D602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7495" cy="777495"/>
          </a:xfrm>
        </p:spPr>
      </p:pic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18351287-8C3A-4DDF-0139-E5969FE9D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8252" y="3288135"/>
            <a:ext cx="3420000" cy="777495"/>
          </a:xfrm>
        </p:spPr>
        <p:txBody>
          <a:bodyPr/>
          <a:lstStyle/>
          <a:p>
            <a:r>
              <a:rPr lang="ar-MA" sz="7200" dirty="0">
                <a:solidFill>
                  <a:srgbClr val="434E7B"/>
                </a:solidFill>
                <a:sym typeface="Arial"/>
              </a:rPr>
              <a:t>نَـهْـر</a:t>
            </a:r>
            <a:endParaRPr lang="fr-FR" sz="7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E3ADE2-BFFE-4BBB-B742-2D5262299D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7612" y="3429000"/>
            <a:ext cx="287114" cy="2153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79F8FB-3167-CA13-8EA0-A66D6C7131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2740" y="2364868"/>
            <a:ext cx="3619212" cy="2558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>
          <a:extLst>
            <a:ext uri="{FF2B5EF4-FFF2-40B4-BE49-F238E27FC236}">
              <a16:creationId xmlns:a16="http://schemas.microsoft.com/office/drawing/2014/main" id="{6CAA52A4-6A8A-A7F1-9844-3921EBF33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>
            <a:extLst>
              <a:ext uri="{FF2B5EF4-FFF2-40B4-BE49-F238E27FC236}">
                <a16:creationId xmlns:a16="http://schemas.microsoft.com/office/drawing/2014/main" id="{2DBF75A8-5239-5D4C-456A-00FCDB8632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412" y="757764"/>
            <a:ext cx="67423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نسمي هذه الأرض الخضراء المرتفعة قليلا؟ 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D11F8F-12BB-357A-5462-9D4285E380C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885113" y="688572"/>
            <a:ext cx="828000" cy="828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797743FB-939F-0187-0C81-6D94D6656F3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16AB28E6-6517-3F6E-C267-67D55ACA41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0B961ADF-9CDC-8121-E935-8926A48182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6EA332B-B3BE-2DC5-BC8C-2C0E7AB3F7F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7D072A7D-ADE6-2E48-BE7E-24210DBA805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8365243E-73B9-E64F-3022-DB6FD777C4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6C84F5C1-7309-B0F7-A821-72DD6803B1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F81CCD8F-B0F5-DDA7-ABE8-0D5FF075F7A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C95C2550-EC5C-A3B2-3950-DD6DC9FE11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22AD81AC-CE2F-9CD2-4744-56846EBA891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5D12C82-DE59-6984-C520-E2E5055A56F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07000" y="2772695"/>
            <a:ext cx="1530000" cy="2032769"/>
          </a:xfrm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682DCB-6452-92E7-AB35-A3C6FD5165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4275" y="2240874"/>
            <a:ext cx="4675449" cy="3312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57065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>
          <a:extLst>
            <a:ext uri="{FF2B5EF4-FFF2-40B4-BE49-F238E27FC236}">
              <a16:creationId xmlns:a16="http://schemas.microsoft.com/office/drawing/2014/main" id="{5BDD4174-108F-7E94-69F1-EFA80E319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>
            <a:extLst>
              <a:ext uri="{FF2B5EF4-FFF2-40B4-BE49-F238E27FC236}">
                <a16:creationId xmlns:a16="http://schemas.microsoft.com/office/drawing/2014/main" id="{21364824-C906-B7AA-1A6E-1299C52D82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11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الأرض الخضراء المرتفعة قليلا نسميها تَلَّةٌ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هذه تلة.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تَلَّةٌ.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B59A974-A0CA-512B-4578-3D83E1FF1E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1A982CED-887B-BFC5-40CE-F0E6967C3F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611DF01C-9F0B-C5D7-D316-68CD6041329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D1BB173C-324B-C5C2-B246-0A6F528A65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040C35C1-DDED-7D68-8EC0-5F83EED9223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9B011445-7CB2-A103-BC2E-A79328C12C1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FCC2988E-29EA-4803-6B42-E2AB4CFB01A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3AFC65A4-E02F-3ED1-ADDF-65BB80C717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A6F7D9A0-BF17-897B-4CCF-5613E9E8EC0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69087619-6CAF-2694-1A3A-7936F78A12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725C8C-ADA5-4566-7A94-BB345EBAFD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7495" cy="777495"/>
          </a:xfrm>
        </p:spPr>
      </p:pic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7021D57D-9DA5-B0E4-909A-44D52C89C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8252" y="3288135"/>
            <a:ext cx="3420000" cy="777495"/>
          </a:xfrm>
        </p:spPr>
        <p:txBody>
          <a:bodyPr/>
          <a:lstStyle/>
          <a:p>
            <a:r>
              <a:rPr lang="ar-MA" sz="7200" dirty="0">
                <a:solidFill>
                  <a:srgbClr val="434E7B"/>
                </a:solidFill>
                <a:sym typeface="Arial"/>
              </a:rPr>
              <a:t>تَـلَّـة</a:t>
            </a:r>
            <a:endParaRPr lang="fr-FR" sz="7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A4C8E2A-84E4-E783-94F4-33FA0319A6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523" y="3213664"/>
            <a:ext cx="287114" cy="2153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D3609F-D340-0BFF-6E56-7B467A6584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2468" y="2549934"/>
            <a:ext cx="3611863" cy="2558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324898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>
          <a:extLst>
            <a:ext uri="{FF2B5EF4-FFF2-40B4-BE49-F238E27FC236}">
              <a16:creationId xmlns:a16="http://schemas.microsoft.com/office/drawing/2014/main" id="{D2053D88-DA9E-8BE3-6E68-0C1EFCB11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>
            <a:extLst>
              <a:ext uri="{FF2B5EF4-FFF2-40B4-BE49-F238E27FC236}">
                <a16:creationId xmlns:a16="http://schemas.microsoft.com/office/drawing/2014/main" id="{A547BC00-801B-1828-A0E1-D8672ACDE5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412" y="757764"/>
            <a:ext cx="67423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نسمي هذه الأراضي المرتفعة؟ 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367BCA-86EA-64CD-AE41-A94959F3F35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885113" y="688572"/>
            <a:ext cx="828000" cy="828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EB380F4E-8DD5-72EE-84D6-33D3953B3D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69B52EF1-3369-5445-E645-A9599D2F86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50B6F958-728E-37C5-439C-5058A23B61C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CFA81CE-3B7D-91D5-C18C-556A0667CC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AD22B85D-07C4-F6B1-67FD-214B21918A7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CB51ED52-3A4F-308B-0AE5-E4B28CD32BB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2BD178B1-9B9D-B5D6-5046-AF1DD6C2F9A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FF4CC23C-FF13-4177-EA22-D7E461506BD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8BDAE182-14AC-FCD1-E96D-9BFCE9A6F6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47374A7D-B753-2AD5-907F-8313488C62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C693ED89-6034-9384-B612-DFE46F4EE0C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07000" y="2772695"/>
            <a:ext cx="1530000" cy="2032769"/>
          </a:xfrm>
        </p:spPr>
        <p:txBody>
          <a:bodyPr/>
          <a:lstStyle/>
          <a:p>
            <a:endParaRPr lang="fr-M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E3D1F4C-FA4F-4E47-AC7D-FF36EF937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7816" y="2201963"/>
            <a:ext cx="4675449" cy="3312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880334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>
          <a:extLst>
            <a:ext uri="{FF2B5EF4-FFF2-40B4-BE49-F238E27FC236}">
              <a16:creationId xmlns:a16="http://schemas.microsoft.com/office/drawing/2014/main" id="{1404F11A-6CD1-8CAE-01F0-3393FA373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>
            <a:extLst>
              <a:ext uri="{FF2B5EF4-FFF2-40B4-BE49-F238E27FC236}">
                <a16:creationId xmlns:a16="http://schemas.microsoft.com/office/drawing/2014/main" id="{8815CA0A-746D-C3C5-4074-2819BAE9F9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11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الأراضي المرتفعة نسميها جبال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هذه جِبالٌ.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جِبالٌ.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3D6861FB-3C9A-60A5-33B7-FC3F1B1047D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1D67F4F0-7C4E-94EE-ECFD-A423FB35CD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9D40A617-2C2F-263C-159D-9074E902BD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954D078E-337E-F1C2-B5C1-BC918FD9BB1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70B1D3E0-6304-B59B-E36E-8EC8B8821D3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2688C19-8014-4FC2-7224-E4926FD16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A81AAC51-8CED-FDFE-DB7E-B4F7EE5B0A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C23D6291-63B2-66E5-26A6-0392B819A3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F5B7B32D-5B23-B4DE-73CE-E2BE32572B8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614F3885-DBF0-FF16-2A74-5327545991B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C1FADC-5B9A-B4E7-7F8F-85B88394173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7495" cy="777495"/>
          </a:xfrm>
        </p:spPr>
      </p:pic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D4E1A72C-B606-6152-F2B3-82EC34F9E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8252" y="3288135"/>
            <a:ext cx="3420000" cy="777495"/>
          </a:xfrm>
        </p:spPr>
        <p:txBody>
          <a:bodyPr/>
          <a:lstStyle/>
          <a:p>
            <a:r>
              <a:rPr lang="ar-MA" sz="7200" dirty="0">
                <a:solidFill>
                  <a:srgbClr val="434E7B"/>
                </a:solidFill>
                <a:sym typeface="Arial"/>
              </a:rPr>
              <a:t>جِـبـال</a:t>
            </a:r>
            <a:endParaRPr lang="fr-FR" sz="7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791446A-5AFE-8BBF-E9C6-5EE5BFF5A0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2114" y="3288135"/>
            <a:ext cx="287114" cy="2153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B3306A-4DB2-8134-4879-74FDF2160A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8278" y="2549934"/>
            <a:ext cx="3611863" cy="2558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946481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30"/>
          <p:cNvSpPr txBox="1">
            <a:spLocks noGrp="1"/>
          </p:cNvSpPr>
          <p:nvPr>
            <p:ph type="title"/>
          </p:nvPr>
        </p:nvSpPr>
        <p:spPr>
          <a:xfrm>
            <a:off x="660215" y="766330"/>
            <a:ext cx="685162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الجبل أكثر ارتفاعا من التلة. رددوا: الجبل أكثر ارتفاعا من التلة.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BB33F585-C7F0-48F1-A56A-3F8B0E739F6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706F1179-A34F-4F56-81DF-5D8C71BBBF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1291689-EB40-4E18-9FD5-0F80F1CB9A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9;p130">
            <a:extLst>
              <a:ext uri="{FF2B5EF4-FFF2-40B4-BE49-F238E27FC236}">
                <a16:creationId xmlns:a16="http://schemas.microsoft.com/office/drawing/2014/main" id="{0CF55024-9267-4D46-9E6B-95F0A47793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DD91BAEF-4CC7-46D1-971B-F90F6ECFD0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90FDCF1E-B88C-43DF-810A-1AC57DEC8FE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2C2977FB-6C2D-4777-BB3B-44C6A3EC1B5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E1BC6043-59FB-4979-B61D-403AFC661C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66A57F50-454B-4D7D-B20A-81D18F9CBC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70721A9-080A-4EB4-BD73-B2FCC98A7ED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B0CD8-058C-B499-5C27-1A648698518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8857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A5E52B-3517-C92D-DCAD-C2F6A86CA7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5813" y="3429000"/>
            <a:ext cx="2863969" cy="1613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2575BD-1C54-20B8-6AC3-5A00C9F708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710" y="2140085"/>
            <a:ext cx="2863969" cy="2839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"/>
          <p:cNvSpPr txBox="1">
            <a:spLocks noGrp="1"/>
          </p:cNvSpPr>
          <p:nvPr>
            <p:ph type="title"/>
          </p:nvPr>
        </p:nvSpPr>
        <p:spPr>
          <a:xfrm>
            <a:off x="678990" y="756000"/>
            <a:ext cx="680080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ماذا نسمي هذا المكان الذي يظهر فيه البحر والرمال؟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8B257928-C01B-4CE1-8923-C9086BE027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64AF17BF-F0D8-40B7-A101-67DBA14564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7BE38BAE-7722-4417-ABE3-0B7F110E15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49C148C-1B36-48D7-8C1A-05FBB61C69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229D0C40-4BA6-4D7F-AB4E-E9CBA17D30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BA72AC52-0D09-4C7B-9447-64C6D4BFA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88379C33-D9EC-438E-B2A4-9847C78ACD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BF973C52-6F42-47DE-94EE-CE9300F757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C6D4D36F-FE3E-438F-A378-54FC34AA43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678ABB87-019C-4BB2-A24F-3E4AD1CEB7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095C4-B49C-60BD-2710-0C0A9FBB17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811" cy="761811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1AC61A-F567-EF1A-EF19-F09AD08850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7816" y="2201963"/>
            <a:ext cx="4675449" cy="3312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35142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هذا شاطئ البحر. شاطِئُ البَحْرِ.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شاطِئُ البحرِ.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E3140B-8BF4-A00F-0BA2-0B04A5CF8C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pic>
        <p:nvPicPr>
          <p:cNvPr id="15" name="Google Shape;86;p130">
            <a:extLst>
              <a:ext uri="{FF2B5EF4-FFF2-40B4-BE49-F238E27FC236}">
                <a16:creationId xmlns:a16="http://schemas.microsoft.com/office/drawing/2014/main" id="{121B395D-0F93-4246-A854-951AB223903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992F980E-3BD0-43BF-A424-1F4E745709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7EE40568-6E7B-4A4D-9284-7C3B3C8A12F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D7044E6E-E2D1-43FE-A4B3-16F7C9AA249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083B1D6C-704F-4058-929F-21518645757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78CCAB54-86C7-4D61-A2AA-FCFBEC5B1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2A09A647-6E8A-4BA2-93E2-A934C01449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BF7D5FE1-484B-4CA8-8D00-AA638E7CD5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FD303850-08AF-438F-AAF7-BEFF9F907F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7205D23B-F39E-4BB1-9758-21E6B535CC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BC873E80-FA85-ADFD-B98B-F1AA2C9AEBEA}"/>
              </a:ext>
            </a:extLst>
          </p:cNvPr>
          <p:cNvSpPr txBox="1">
            <a:spLocks/>
          </p:cNvSpPr>
          <p:nvPr/>
        </p:nvSpPr>
        <p:spPr>
          <a:xfrm>
            <a:off x="5199188" y="3347675"/>
            <a:ext cx="3257027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6600" dirty="0">
                <a:solidFill>
                  <a:srgbClr val="424D7B"/>
                </a:solidFill>
              </a:rPr>
              <a:t>شـاطِـئُ ٱلْـبَـحْـرِ</a:t>
            </a:r>
            <a:endParaRPr lang="fr-FR" sz="6600" dirty="0">
              <a:solidFill>
                <a:srgbClr val="424D7B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DF05EB-B63A-CC23-1F11-54CF5E570F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8278" y="2549934"/>
            <a:ext cx="3611863" cy="2558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302317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7"/>
          <p:cNvSpPr txBox="1">
            <a:spLocks noGrp="1"/>
          </p:cNvSpPr>
          <p:nvPr>
            <p:ph type="title"/>
          </p:nvPr>
        </p:nvSpPr>
        <p:spPr>
          <a:xfrm>
            <a:off x="767346" y="764238"/>
            <a:ext cx="669613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انظروا إلى الصورة، ما الذي يحرك الشجر والمظلة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؟</a:t>
            </a:r>
            <a:r>
              <a:rPr lang="fr-FR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98857740-B387-4F6F-B296-D4366006C0B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7776BF6C-E1BA-4831-82F1-E8D156D146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C436050-3B6A-42A3-884A-1BDFAB229A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94433E29-5327-4F9E-8D0C-9594063574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33835638-9615-43AB-A100-8F519C127F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6B20DA6-584E-43A8-BEE5-110DCB55F4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B03A8573-0535-4BFD-BC89-56F0DAB91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C0EFB237-B397-46B3-8FDC-13381EAC7D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43DFE3FD-B4D0-4C52-ADC4-9311E6B4FC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E23E3F53-5732-4690-BAF7-36AE7F858D2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03A219-463F-27E6-9AA4-EB8FE080C62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6435" cy="776435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D9DA41-9B34-71B2-4D67-0A5501FEEA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7815" y="2201963"/>
            <a:ext cx="4675449" cy="3312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340279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8"/>
          <p:cNvSpPr txBox="1">
            <a:spLocks noGrp="1"/>
          </p:cNvSpPr>
          <p:nvPr>
            <p:ph type="title"/>
          </p:nvPr>
        </p:nvSpPr>
        <p:spPr>
          <a:xfrm>
            <a:off x="712556" y="756000"/>
            <a:ext cx="68003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الرياح هي ما يحرك الشجر والمظلة. هذه رِياحٌ ــــ رَدِّدوا: رِياحٌ.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8EB37AD6-6658-439C-A7F1-12DD464793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EA26BC92-0F97-4570-B3F0-34B7B634FC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52EDE94-E41A-4DD1-BAC1-2A4E5B21993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4DC187C-73BE-4D14-96D3-6A42FC1A5A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10DDF5C9-5AEA-42E5-A494-F17FDEE284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67DB82B6-0359-4541-A316-F6CC8D04E1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1A3D4DE9-3E8D-4DE4-B65E-2F01F377A4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19650AC0-0A96-4910-BFC0-F883996FBF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C5618AE5-872A-4A83-AE01-8B89C2F205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174A0C9-20F3-4711-B278-FA6E89FE192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3EE0E5-3A27-521D-110C-022D19E82A4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24249" y="648000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texte 23">
            <a:extLst>
              <a:ext uri="{FF2B5EF4-FFF2-40B4-BE49-F238E27FC236}">
                <a16:creationId xmlns:a16="http://schemas.microsoft.com/office/drawing/2014/main" id="{83A944D9-D6E9-F9A3-BC20-45A450138272}"/>
              </a:ext>
            </a:extLst>
          </p:cNvPr>
          <p:cNvSpPr txBox="1">
            <a:spLocks/>
          </p:cNvSpPr>
          <p:nvPr/>
        </p:nvSpPr>
        <p:spPr>
          <a:xfrm>
            <a:off x="4316197" y="3319013"/>
            <a:ext cx="4581133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رِيـاح</a:t>
            </a:r>
            <a:endParaRPr lang="fr-FR" sz="8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546E8F-91BE-21E8-75FD-9E89D4447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0745" y="3321675"/>
            <a:ext cx="287114" cy="2153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61B637-EA9A-A190-F738-C63AFE49B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8278" y="2549935"/>
            <a:ext cx="3611863" cy="2558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817028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BF8E04-0720-48CF-AAB0-D12E7B4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614" y="756000"/>
            <a:ext cx="6752034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نسمي الكرات الثلجية الصغيرة التي تنزل من السماء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</a:rPr>
              <a:t>يمكن للمتعلمين استعمال اللغة الأم للتعبير عن الكلمة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4C3BD09F-BC95-4C11-A73B-9BB03637EE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190457ED-9F96-4937-B237-5563E58A5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8D056E8-76A8-40AD-BA8B-CE4B752F4B3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7CACBADD-14E3-4849-B251-E7480605E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F4122B46-9696-486B-AC60-E76541D093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E262ABAD-A219-48B2-99D2-2B963F29F8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C5DDC496-56C9-4E77-A5B9-945F7339A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42D8CB7B-E8C3-4216-AF37-E53288EA96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AA699BA3-9DF6-4B15-83E5-E409E77C7A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014970E-BC4A-4B24-A630-E99058C740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7DE0F1-4A5D-65BC-ADB1-5EBF9E2589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8857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017406A-B06E-3C6D-AAF4-A522DAB04E9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15239" y="2654709"/>
            <a:ext cx="2220351" cy="2456175"/>
          </a:xfrm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C9946B-5D37-4272-F41B-F5DEC5A27B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7816" y="2201963"/>
            <a:ext cx="4675448" cy="3312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408087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title"/>
          </p:nvPr>
        </p:nvSpPr>
        <p:spPr>
          <a:xfrm>
            <a:off x="719630" y="756000"/>
            <a:ext cx="68058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هذا بَرَدٌ. من سبق أن رأى منكم بردا؟ هذا بردٌ. بردٌ. رَدِّدوا: بَرَدٌ.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CC2D7A72-B4BE-4802-AD5A-652254EF21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B0B9B0EE-CA05-479E-9B29-955C006F47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7578173D-C951-46EF-92F9-B55BEC6A11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5764792C-5B02-46C8-AD2C-07DF8B4540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11162938-9219-48B7-B6AF-EFB90EAAFD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95628C51-7E94-4FB7-BD1F-163D04C793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94B9EC74-71D2-4920-911C-69220A358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D9F54C44-9D04-4A17-8CC9-861A7D0E43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1C301A27-4672-4FA1-A706-2936919A22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887E5B89-00F4-4ED6-B66F-D73C267FAE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9DE9CF-0827-BD38-A75F-89646A98F3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87211" cy="787211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384369-8326-F278-F440-56C9A9A9F2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0615" y="3354978"/>
            <a:ext cx="287114" cy="215336"/>
          </a:xfrm>
          <a:prstGeom prst="rect">
            <a:avLst/>
          </a:prstGeom>
        </p:spPr>
      </p:pic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782947F1-53F5-34FB-42DE-C44A688FF12D}"/>
              </a:ext>
            </a:extLst>
          </p:cNvPr>
          <p:cNvSpPr txBox="1">
            <a:spLocks/>
          </p:cNvSpPr>
          <p:nvPr/>
        </p:nvSpPr>
        <p:spPr>
          <a:xfrm>
            <a:off x="5179790" y="3350012"/>
            <a:ext cx="3103696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dirty="0">
                <a:solidFill>
                  <a:srgbClr val="434E7B"/>
                </a:solidFill>
                <a:sym typeface="Arial"/>
              </a:rPr>
              <a:t>بَـرَد</a:t>
            </a:r>
            <a:endParaRPr lang="fr-FR" sz="8000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DAE8999-4B51-BF5C-882B-96C64189467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567927" y="2481176"/>
            <a:ext cx="2220351" cy="2515168"/>
          </a:xfrm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6489A1-0BB1-B9D5-9B37-E38DF29B97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2715" y="2459293"/>
            <a:ext cx="3611863" cy="2558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40641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>
          <a:extLst>
            <a:ext uri="{FF2B5EF4-FFF2-40B4-BE49-F238E27FC236}">
              <a16:creationId xmlns:a16="http://schemas.microsoft.com/office/drawing/2014/main" id="{7E751E96-06D0-6ADE-1476-E29A6F8D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39">
            <a:extLst>
              <a:ext uri="{FF2B5EF4-FFF2-40B4-BE49-F238E27FC236}">
                <a16:creationId xmlns:a16="http://schemas.microsoft.com/office/drawing/2014/main" id="{364A81BC-E0D7-3A3B-F8F6-BD5CB8B5F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6311" y="785448"/>
            <a:ext cx="74060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في الشتاء، تَهُبُّ الرياحُ ويسقط البردُ.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رددوا: في الشتاء، تَهُبُّ الرياحُ ويسقط البردُ.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E2E1450A-2F0E-499C-B24E-F0DE4D1D71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;p130">
            <a:extLst>
              <a:ext uri="{FF2B5EF4-FFF2-40B4-BE49-F238E27FC236}">
                <a16:creationId xmlns:a16="http://schemas.microsoft.com/office/drawing/2014/main" id="{D78DD327-6257-444C-AF77-B5BC3F53CA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693C84D5-195A-4B3E-83E4-D49DA3380B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8EA7FE51-167F-4032-A8FE-FCB05AE15B1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6151B8E-3B13-466D-9B57-C0831FCDE9F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30">
            <a:extLst>
              <a:ext uri="{FF2B5EF4-FFF2-40B4-BE49-F238E27FC236}">
                <a16:creationId xmlns:a16="http://schemas.microsoft.com/office/drawing/2014/main" id="{20E1E44D-820A-475D-889A-6D3F113723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2;p130">
            <a:extLst>
              <a:ext uri="{FF2B5EF4-FFF2-40B4-BE49-F238E27FC236}">
                <a16:creationId xmlns:a16="http://schemas.microsoft.com/office/drawing/2014/main" id="{EF62D0FE-9B64-4255-9D76-16309D75C9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3;p130">
            <a:extLst>
              <a:ext uri="{FF2B5EF4-FFF2-40B4-BE49-F238E27FC236}">
                <a16:creationId xmlns:a16="http://schemas.microsoft.com/office/drawing/2014/main" id="{C39FD68F-BC46-4BD3-AF33-24FA236C2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4;p130">
            <a:extLst>
              <a:ext uri="{FF2B5EF4-FFF2-40B4-BE49-F238E27FC236}">
                <a16:creationId xmlns:a16="http://schemas.microsoft.com/office/drawing/2014/main" id="{D3409AB6-1ED3-4554-B136-692E6D0ACA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5;p130">
            <a:extLst>
              <a:ext uri="{FF2B5EF4-FFF2-40B4-BE49-F238E27FC236}">
                <a16:creationId xmlns:a16="http://schemas.microsoft.com/office/drawing/2014/main" id="{D0D1A0AB-FDDF-4274-8A4A-E0560F376BF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809038-18F2-ADF7-9533-005DC9B72D1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43184" cy="7431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ABE22-5B27-3921-E81C-A79AB7B5B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2618" y="2522523"/>
            <a:ext cx="2991498" cy="2119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14216B-249A-1996-E13D-2B5FBE29E7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9846" y="2522523"/>
            <a:ext cx="2991498" cy="2119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699748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E25656E-9068-A8A4-D33F-C03FFD6C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4E5DB08-202E-08E4-EA87-11971E334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835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الآن سوف نراجع الكلمات التي تعرفنا عليها. أنا أشير وأنت تقول.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Wingdings" panose="05000000000000000000" pitchFamily="2" charset="2"/>
              </a:rPr>
              <a:t>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48BCAEAD-B513-1D1E-86B1-5350D11AF2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9AD24E22-11B9-CAA8-C39E-B1B1CDC7F3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68E61211-D374-9FFE-2B7A-9859F1DD9D6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0C4C15EF-DB91-D045-63CA-A43B14E24B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94F323F1-1662-47E9-609C-BD169D0FAC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4BCADB33-AC4B-F807-0021-88EA4C03F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DE5E6FFD-FADF-C6DF-DA2E-F42104F3C6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FECE8D95-1BD3-24A3-3BD6-1B36422588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A2E3F56D-866B-C813-DDF5-3E9CBF88A49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8FDF3CB9-73DE-3ED2-B1D5-FBDDF054C0E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10EC77-A4DA-45F6-75E3-86BEE6AE53A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>
          <a:xfrm>
            <a:off x="7956000" y="714435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EEE6F9-5CAB-F2B1-AA7B-6BAF5BCFB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5728" y="4152205"/>
            <a:ext cx="1856151" cy="176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A879D4-E818-AE87-5449-C88D46687F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032" y="2047359"/>
            <a:ext cx="1856151" cy="176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F4EACB-6DC3-A3F3-1577-A02C2571C7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3358" y="2015277"/>
            <a:ext cx="1856151" cy="176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4ACC811-A88C-D179-F5BD-EAA49D0C4C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6301" y="2021508"/>
            <a:ext cx="1845578" cy="1756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263EE80-BD88-2A79-143C-80910AD020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6292" y="4087215"/>
            <a:ext cx="1834105" cy="1800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C9463F8-E2B8-76A6-4544-288B7928E9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69609" y="4103219"/>
            <a:ext cx="1925479" cy="183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86121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xfrm>
            <a:off x="694759" y="76783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خذوا الكراسة ص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Arial"/>
                <a:sym typeface="Arial"/>
              </a:rPr>
              <a:t>150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 ستنجزون تمرين: أنا أشير وأنت تقول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في ثنائيات».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1C7FBD-6CEB-01C3-43C1-82EB45EAA9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8695" y="4931417"/>
            <a:ext cx="2309060" cy="1714649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55273E0-875D-8FB8-EB9F-BC6172A5A746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7F18AA-B387-0558-2EB9-4EADE4F24B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6239" y="1727901"/>
            <a:ext cx="3280358" cy="4544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EE7CD916-9481-4187-5F82-51321FB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>
            <a:extLst>
              <a:ext uri="{FF2B5EF4-FFF2-40B4-BE49-F238E27FC236}">
                <a16:creationId xmlns:a16="http://schemas.microsoft.com/office/drawing/2014/main" id="{DB3012B6-D1D7-D9DD-EB99-ED48CD1F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5930" y="756000"/>
            <a:ext cx="6710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كل واحد يشير إلى الصورة وصديقه يقول الكلمة المناسبة لها.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89CF9D9-6DCC-45BA-AA0D-DF39DDBF8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318FA266-2391-4F7A-8AB4-BB534811B4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6ADD00F-E6B5-4F96-9100-96BFBF2A2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13C6C6A0-B81C-4EAA-A0A3-21F28FDBE5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362802AA-DAF3-4D96-AE08-2CC57EC7E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3F25F649-1A5E-4F23-9322-A375AFCF28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3DACC21B-A1DF-4140-A730-8EC853FCC8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6CA3EA87-2277-4B0A-8DFF-9A2F94EF87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E03718DE-6645-4A71-9529-40F53555F1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259F420C-E29E-4190-94C9-B83311074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F2AC11-BE14-1168-048C-D198B0A2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86448" y="723636"/>
            <a:ext cx="803804" cy="80380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4E27262-CEB6-E68E-ED54-C6B56F75E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5728" y="4152205"/>
            <a:ext cx="1856151" cy="176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F180AA-CCBB-1736-78EC-5CF0E140A7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032" y="2047359"/>
            <a:ext cx="1856151" cy="176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AB55BDF-9B6C-6ED3-094D-43A5457C24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3358" y="2015277"/>
            <a:ext cx="1856151" cy="1768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96D278-C696-6702-0179-703FE159EF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6301" y="2021508"/>
            <a:ext cx="1845578" cy="1756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0EB913-0382-9813-D2B6-93ABD3BCB6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6292" y="4087215"/>
            <a:ext cx="1834105" cy="1800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B25C84-E909-124D-5B99-8ECB92657F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69609" y="4103219"/>
            <a:ext cx="1925479" cy="183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587809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حكاية: فات الأوان</a:t>
            </a:r>
          </a:p>
          <a:p>
            <a:pPr marL="0" lvl="0" indent="0" algn="r" rtl="1">
              <a:buClr>
                <a:srgbClr val="424D7B"/>
              </a:buClr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التوقع ـــــ التسميع ـــــ التحقق.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96DF861-6DCD-1B32-B1B3-FD94BC31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6" r="-7526"/>
          <a:stretch>
            <a:fillRect/>
          </a:stretch>
        </p:blipFill>
        <p:spPr>
          <a:xfrm>
            <a:off x="872355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/>
          <p:cNvSpPr txBox="1">
            <a:spLocks noGrp="1"/>
          </p:cNvSpPr>
          <p:nvPr>
            <p:ph type="title"/>
          </p:nvPr>
        </p:nvSpPr>
        <p:spPr>
          <a:xfrm>
            <a:off x="671375" y="740176"/>
            <a:ext cx="680034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الآن سوف نستمع لحكاية جديدة. بداية سنتوقع ما سيحدث في الحكاية.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13" name="Google Shape;1813;p45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/>
          <a:stretch/>
        </p:blipFill>
        <p:spPr>
          <a:xfrm>
            <a:off x="585850" y="1547856"/>
            <a:ext cx="7118777" cy="4745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3" name="Google Shape;423;p13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95B9AD-250F-6353-44EE-CD8163C6A8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78781" cy="778781"/>
          </a:xfrm>
        </p:spPr>
      </p:pic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p46"/>
          <p:cNvSpPr txBox="1">
            <a:spLocks noGrp="1"/>
          </p:cNvSpPr>
          <p:nvPr>
            <p:ph type="title"/>
          </p:nvPr>
        </p:nvSpPr>
        <p:spPr>
          <a:xfrm>
            <a:off x="627335" y="78071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عنوان حكايتنا اليوم هو: فات الأوان. رددوا جميعا: فات الأوان.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612B1211-208B-4C6A-8A64-2AF530710A5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4;p137">
            <a:extLst>
              <a:ext uri="{FF2B5EF4-FFF2-40B4-BE49-F238E27FC236}">
                <a16:creationId xmlns:a16="http://schemas.microsoft.com/office/drawing/2014/main" id="{82E38EC4-8EFC-44AC-94BF-B3B138534B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5;p137">
            <a:extLst>
              <a:ext uri="{FF2B5EF4-FFF2-40B4-BE49-F238E27FC236}">
                <a16:creationId xmlns:a16="http://schemas.microsoft.com/office/drawing/2014/main" id="{9FC39B7A-84DD-4DC6-B34F-6484EC3C671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426;p137">
            <a:extLst>
              <a:ext uri="{FF2B5EF4-FFF2-40B4-BE49-F238E27FC236}">
                <a16:creationId xmlns:a16="http://schemas.microsoft.com/office/drawing/2014/main" id="{6668D7E9-A699-425E-909E-A1D76698C7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427;p137">
            <a:extLst>
              <a:ext uri="{FF2B5EF4-FFF2-40B4-BE49-F238E27FC236}">
                <a16:creationId xmlns:a16="http://schemas.microsoft.com/office/drawing/2014/main" id="{63408446-A78C-462B-AB07-E2CB0E79A54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Google Shape;428;p137">
            <a:extLst>
              <a:ext uri="{FF2B5EF4-FFF2-40B4-BE49-F238E27FC236}">
                <a16:creationId xmlns:a16="http://schemas.microsoft.com/office/drawing/2014/main" id="{3B94B1DB-CDC4-4F4C-B6D4-0B1C09E688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137">
            <a:extLst>
              <a:ext uri="{FF2B5EF4-FFF2-40B4-BE49-F238E27FC236}">
                <a16:creationId xmlns:a16="http://schemas.microsoft.com/office/drawing/2014/main" id="{044BD982-7D8A-4C4E-ACA2-DD1DB7AA3A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0;p137">
            <a:extLst>
              <a:ext uri="{FF2B5EF4-FFF2-40B4-BE49-F238E27FC236}">
                <a16:creationId xmlns:a16="http://schemas.microsoft.com/office/drawing/2014/main" id="{EB19D1D4-3894-48B1-8A59-67CCBDD4E2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31;p137">
            <a:extLst>
              <a:ext uri="{FF2B5EF4-FFF2-40B4-BE49-F238E27FC236}">
                <a16:creationId xmlns:a16="http://schemas.microsoft.com/office/drawing/2014/main" id="{EDA5CF60-E8ED-4D82-A030-9E3103ABB9C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32;p137">
            <a:extLst>
              <a:ext uri="{FF2B5EF4-FFF2-40B4-BE49-F238E27FC236}">
                <a16:creationId xmlns:a16="http://schemas.microsoft.com/office/drawing/2014/main" id="{3598C3DE-981E-4475-9510-251D53FBAC6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BD2076D-07F7-D7A3-A858-E7E8FD3455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EEB371-2B4C-4156-262B-5842CB43D2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2AB3C1-66C4-9525-2207-C90241E497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208" y="2098561"/>
            <a:ext cx="7218290" cy="406028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لاحظوا الصورة  وتوقعوا لماذا يبدو الحلزون حزينا؟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5CDC6C-4729-4E73-F9CA-CFFC3F65B5B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EEE45B6A-D58E-4C18-9A09-C3FDA3FAEE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017CFBF8-5B91-4988-90A4-0017D2566A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E0883CCA-A2A6-4157-BF17-A00C1050634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F165A645-7565-4EF5-A7D3-93F7609ECEF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2CD04EA-6CCA-4E4D-8D2A-E54F7A2CE7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E6C43A85-D264-4295-9048-890A3CCF779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B34F5429-23C2-4078-90AA-279DA65BECD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7C30C6B3-19A7-4F06-B18F-663E862F58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DE3565AB-271F-44EB-BED2-A8F43356329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A1C28A93-12CA-4B0A-8A70-CE40F324950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6001DFD-4B0E-F0CD-51BE-84791B66207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150069" y="2282291"/>
            <a:ext cx="4456695" cy="3006968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A63CCE-9A8C-1B53-3FD2-3619D0F30E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0950" y="2092462"/>
            <a:ext cx="6722099" cy="36079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51"/>
          <p:cNvSpPr txBox="1">
            <a:spLocks noGrp="1"/>
          </p:cNvSpPr>
          <p:nvPr>
            <p:ph type="title"/>
          </p:nvPr>
        </p:nvSpPr>
        <p:spPr>
          <a:xfrm>
            <a:off x="778417" y="759612"/>
            <a:ext cx="66445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له نفس التوقع؟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83331ED3-3D95-4F44-B5D5-BC767E8069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ED146F17-8D36-44FA-AFAE-98FA8D31067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49452D3C-2533-44D5-B1C8-7D85E6C5AD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A3B529C5-D84C-4C46-A896-0AD386C8AA9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C4BA943E-B7DA-4A30-9BC0-01CD5766BCE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EE4D6141-7E4C-43AA-A095-DD68505561E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69087AA8-86E1-44BD-BA66-630F1133BA3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C5771C3A-8C7C-4435-92F7-71A2FE9615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4EBB0AC5-7B07-4A27-94B6-0DEFBD9EFD2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565589D7-6C25-49EB-8EE2-99A33F69D8A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7590F8-31E1-A2F3-7980-C0BFB0435FA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53589" cy="753589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EA51F0-B24F-E873-A0B9-5B86AD4F54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340076" y="2487560"/>
            <a:ext cx="4119717" cy="2812027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7E5ADD-4A31-04E9-7190-9AD0B2E30A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0950" y="2092462"/>
            <a:ext cx="6722099" cy="36079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p53"/>
          <p:cNvSpPr txBox="1">
            <a:spLocks noGrp="1"/>
          </p:cNvSpPr>
          <p:nvPr>
            <p:ph type="title"/>
          </p:nvPr>
        </p:nvSpPr>
        <p:spPr>
          <a:xfrm>
            <a:off x="770158" y="760160"/>
            <a:ext cx="675098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لا تنسوا توقعاتكم سوف نتحقق منها بعد الاستماع إلى الحكاية. أريدكم أن تنصتوا جيدا.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oogle Shape;1876;p53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/>
          <a:stretch/>
        </p:blipFill>
        <p:spPr>
          <a:xfrm>
            <a:off x="953784" y="1547856"/>
            <a:ext cx="6831215" cy="4554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9EB2275D-85C1-4F39-961A-739D79DAFE9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481542C1-1BD5-43C1-A498-ABD935F9C23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1D162B85-9379-454F-984C-F8B3FD097E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6;p137">
            <a:extLst>
              <a:ext uri="{FF2B5EF4-FFF2-40B4-BE49-F238E27FC236}">
                <a16:creationId xmlns:a16="http://schemas.microsoft.com/office/drawing/2014/main" id="{2FEBE5B7-411C-4173-9EEE-E2296D750D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427;p137">
            <a:extLst>
              <a:ext uri="{FF2B5EF4-FFF2-40B4-BE49-F238E27FC236}">
                <a16:creationId xmlns:a16="http://schemas.microsoft.com/office/drawing/2014/main" id="{8EEFFB8C-C5BB-4602-9A3F-81F5E911F94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428;p137">
            <a:extLst>
              <a:ext uri="{FF2B5EF4-FFF2-40B4-BE49-F238E27FC236}">
                <a16:creationId xmlns:a16="http://schemas.microsoft.com/office/drawing/2014/main" id="{FFDC453B-FCED-4C5D-A962-4A9C0539937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29;p137">
            <a:extLst>
              <a:ext uri="{FF2B5EF4-FFF2-40B4-BE49-F238E27FC236}">
                <a16:creationId xmlns:a16="http://schemas.microsoft.com/office/drawing/2014/main" id="{B79DB6CB-76F0-4EB9-B1B8-CFCFB0A7E8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0;p137">
            <a:extLst>
              <a:ext uri="{FF2B5EF4-FFF2-40B4-BE49-F238E27FC236}">
                <a16:creationId xmlns:a16="http://schemas.microsoft.com/office/drawing/2014/main" id="{5CDBF005-BFAC-4FC8-837F-88C8ED1FEE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1;p137">
            <a:extLst>
              <a:ext uri="{FF2B5EF4-FFF2-40B4-BE49-F238E27FC236}">
                <a16:creationId xmlns:a16="http://schemas.microsoft.com/office/drawing/2014/main" id="{467A11CC-1910-46A3-B632-CE747492D42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32;p137">
            <a:extLst>
              <a:ext uri="{FF2B5EF4-FFF2-40B4-BE49-F238E27FC236}">
                <a16:creationId xmlns:a16="http://schemas.microsoft.com/office/drawing/2014/main" id="{2888B03B-ABA4-4103-8EE0-222A49828C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400AE6-6D8E-E30A-BC51-9DB469E29AD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>
          <a:extLst>
            <a:ext uri="{FF2B5EF4-FFF2-40B4-BE49-F238E27FC236}">
              <a16:creationId xmlns:a16="http://schemas.microsoft.com/office/drawing/2014/main" id="{1E2AD2F3-EF80-4DE4-A6F6-76235EDD0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54">
            <a:extLst>
              <a:ext uri="{FF2B5EF4-FFF2-40B4-BE49-F238E27FC236}">
                <a16:creationId xmlns:a16="http://schemas.microsoft.com/office/drawing/2014/main" id="{A02F0AD1-3A96-3D0B-C78F-9CE3591F53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1019" y="75351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أول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B97BC634-E31C-EA09-E1EB-454D76EB24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2A90F43A-125B-6333-0498-B67B27D9D68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5;p137">
            <a:extLst>
              <a:ext uri="{FF2B5EF4-FFF2-40B4-BE49-F238E27FC236}">
                <a16:creationId xmlns:a16="http://schemas.microsoft.com/office/drawing/2014/main" id="{65FB3803-20DA-9122-89D1-5A90D4F170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6;p137">
            <a:extLst>
              <a:ext uri="{FF2B5EF4-FFF2-40B4-BE49-F238E27FC236}">
                <a16:creationId xmlns:a16="http://schemas.microsoft.com/office/drawing/2014/main" id="{519594D6-4F27-687D-2ABB-21DCF182C72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7;p137">
            <a:extLst>
              <a:ext uri="{FF2B5EF4-FFF2-40B4-BE49-F238E27FC236}">
                <a16:creationId xmlns:a16="http://schemas.microsoft.com/office/drawing/2014/main" id="{4BCD968E-D97D-3C57-3A33-A15C1F5697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428;p137">
            <a:extLst>
              <a:ext uri="{FF2B5EF4-FFF2-40B4-BE49-F238E27FC236}">
                <a16:creationId xmlns:a16="http://schemas.microsoft.com/office/drawing/2014/main" id="{0A980EBE-E2AA-AB7F-9B50-6C80ABB30A6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F2EF6A91-C86D-35F6-1E46-CA32C06ECAB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0;p137">
            <a:extLst>
              <a:ext uri="{FF2B5EF4-FFF2-40B4-BE49-F238E27FC236}">
                <a16:creationId xmlns:a16="http://schemas.microsoft.com/office/drawing/2014/main" id="{40AE627D-E46E-F848-D1B5-24AFA1E284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1;p137">
            <a:extLst>
              <a:ext uri="{FF2B5EF4-FFF2-40B4-BE49-F238E27FC236}">
                <a16:creationId xmlns:a16="http://schemas.microsoft.com/office/drawing/2014/main" id="{18E7E7FD-F672-C00A-525D-9128E45B12B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2;p137">
            <a:extLst>
              <a:ext uri="{FF2B5EF4-FFF2-40B4-BE49-F238E27FC236}">
                <a16:creationId xmlns:a16="http://schemas.microsoft.com/office/drawing/2014/main" id="{F26DA067-62F2-4D14-64D6-AB708CF36BC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518402-80DF-D84B-665A-8791CAAA71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C9855E-9AAF-28ED-084B-A9DC3FA215E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3" name="انتقال الحلزون">
            <a:hlinkClick r:id="" action="ppaction://media"/>
            <a:extLst>
              <a:ext uri="{FF2B5EF4-FFF2-40B4-BE49-F238E27FC236}">
                <a16:creationId xmlns:a16="http://schemas.microsoft.com/office/drawing/2014/main" id="{633F191B-1A97-BF00-2EEC-15A5EAEBF3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6014" y="1915439"/>
            <a:ext cx="7171971" cy="39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6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67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9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بعد الاستماع إلى الحكاية؛  من كان توقعه صحيحا؟ إذن لماذا كان الحزون حزينا؟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90ADCA-91FE-F33C-8AD7-CB99E369D3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F79765AD-29F5-40D3-8839-1D3D285D96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0BF16128-AC8A-4853-BA5B-07C893A313A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B4DF06ED-D1B6-404C-857C-AABBFA55B2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4726EFA6-8B00-444A-BB02-F20E0E4856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624D35AB-6E1B-4E77-ADF3-07961C7BF75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811D557B-7A11-4D1A-80D4-39B9CBEFFA6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C5727B24-42E7-4F17-8BCC-77D1B2068F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346E3FD4-2D21-45D0-8BBF-BFDAEF2FAB5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4E4FAEFB-C7A6-41CC-B90B-0B8D23500B6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8C44DC24-48C0-42C1-BC9A-4D03E7BD0F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18BFC8-ACB0-718A-3F0A-4319103A18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0950" y="2092462"/>
            <a:ext cx="6722099" cy="36079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>
          <a:extLst>
            <a:ext uri="{FF2B5EF4-FFF2-40B4-BE49-F238E27FC236}">
              <a16:creationId xmlns:a16="http://schemas.microsoft.com/office/drawing/2014/main" id="{6CC23BE1-13E5-5C38-1C8C-7CAE97BAD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54">
            <a:extLst>
              <a:ext uri="{FF2B5EF4-FFF2-40B4-BE49-F238E27FC236}">
                <a16:creationId xmlns:a16="http://schemas.microsoft.com/office/drawing/2014/main" id="{CC9A192D-9CE8-6372-D5EB-1083283F45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1019" y="75351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 ثان.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بعد كل مقطع يطرح الأستاذ سؤالا بسيطا حوله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3EDD34B5-7257-87DF-361A-25147AC5B4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BE1583B5-8D35-8CD3-7ACF-13EE6DF76CF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5;p137">
            <a:extLst>
              <a:ext uri="{FF2B5EF4-FFF2-40B4-BE49-F238E27FC236}">
                <a16:creationId xmlns:a16="http://schemas.microsoft.com/office/drawing/2014/main" id="{F286C347-C974-82D1-B461-E0501C4BE1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6;p137">
            <a:extLst>
              <a:ext uri="{FF2B5EF4-FFF2-40B4-BE49-F238E27FC236}">
                <a16:creationId xmlns:a16="http://schemas.microsoft.com/office/drawing/2014/main" id="{3A7E6FA0-46DA-DCBB-EA74-033A7F327F6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7;p137">
            <a:extLst>
              <a:ext uri="{FF2B5EF4-FFF2-40B4-BE49-F238E27FC236}">
                <a16:creationId xmlns:a16="http://schemas.microsoft.com/office/drawing/2014/main" id="{9CDCE7F3-1222-B2FF-A44C-281B4CE8F6D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428;p137">
            <a:extLst>
              <a:ext uri="{FF2B5EF4-FFF2-40B4-BE49-F238E27FC236}">
                <a16:creationId xmlns:a16="http://schemas.microsoft.com/office/drawing/2014/main" id="{CF3D3A27-0C47-3076-9345-31E064F49D9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7B53E1D9-C88D-978E-7DA3-593725561C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0;p137">
            <a:extLst>
              <a:ext uri="{FF2B5EF4-FFF2-40B4-BE49-F238E27FC236}">
                <a16:creationId xmlns:a16="http://schemas.microsoft.com/office/drawing/2014/main" id="{77932BE7-BCB9-1A0E-2E47-0D2FB856B15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1;p137">
            <a:extLst>
              <a:ext uri="{FF2B5EF4-FFF2-40B4-BE49-F238E27FC236}">
                <a16:creationId xmlns:a16="http://schemas.microsoft.com/office/drawing/2014/main" id="{FD39D9F5-A235-706C-5CFC-BE62E1D02C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2;p137">
            <a:extLst>
              <a:ext uri="{FF2B5EF4-FFF2-40B4-BE49-F238E27FC236}">
                <a16:creationId xmlns:a16="http://schemas.microsoft.com/office/drawing/2014/main" id="{72E59F41-BDB2-733C-E861-DE7E755CABA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FEECD2-A19E-609F-3225-78C83BBA5B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C5825B-403E-1A04-FCE5-60689C6B09E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3" name="انتقال الحلزون">
            <a:hlinkClick r:id="" action="ppaction://media"/>
            <a:extLst>
              <a:ext uri="{FF2B5EF4-FFF2-40B4-BE49-F238E27FC236}">
                <a16:creationId xmlns:a16="http://schemas.microsoft.com/office/drawing/2014/main" id="{F582DFA3-428B-9D76-B39F-741E6A39FD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6014" y="1915439"/>
            <a:ext cx="7171971" cy="39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190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67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xfrm>
            <a:off x="473911" y="797642"/>
            <a:ext cx="708865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الآن سنلعب لعبة صيد الحروف. قفوا عندما تسمعون الصوت [ث]. من يقف أولا هو الفائز.</a:t>
            </a:r>
            <a:b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لا تقفوا إذا لم تسمعوا الصوت. </a:t>
            </a:r>
            <a:r>
              <a:rPr lang="ar-MA" sz="2400" i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كل كلمة مرتين.</a:t>
            </a:r>
            <a:endParaRPr sz="2400" i="1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27333" y="689642"/>
            <a:ext cx="828000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259CA1-3F47-0718-86AE-1C39DF632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E656F-44F0-9259-D732-876917642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8FD092-64B8-40A2-2FCB-CF0DECC280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C6ED49-F824-174C-D379-6E225C114FA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D636F4-831B-813E-998F-4AE593FD25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FE327-3AD5-1138-6DB6-64A764A33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A474C2-1AF2-E799-1239-C65468316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47977-8B30-0AF4-C865-08C898D3EF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485FE7-6E39-7A5A-FD94-4A62140339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0958" y="2564398"/>
            <a:ext cx="2004895" cy="20353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C1CC96-C750-BCCF-0E61-5614C13A4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0959" y="2470825"/>
            <a:ext cx="2079464" cy="24195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F224FE-9092-9927-E683-C219388C63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4878" y="2470825"/>
            <a:ext cx="2611626" cy="24577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CE6C59-91A2-DC92-7DED-602D557F5F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4879" y="2034789"/>
            <a:ext cx="2611625" cy="33298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0E46C3-C523-C297-E316-EBD938A74D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12409" y="1895753"/>
            <a:ext cx="3411445" cy="37448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xfrm>
            <a:off x="276635" y="771769"/>
            <a:ext cx="71768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وقت النجمة الآن. الفائز بنجمة الاستماع هو (هي) 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423;p137">
            <a:extLst>
              <a:ext uri="{FF2B5EF4-FFF2-40B4-BE49-F238E27FC236}">
                <a16:creationId xmlns:a16="http://schemas.microsoft.com/office/drawing/2014/main" id="{2B4F89A4-7CAA-4A48-A54E-B852F14796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C90BDACE-87DC-4BDA-ADC5-D24BD94089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00E68511-E0E5-4B2E-9109-A558250095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941C8C51-CFBF-4F8F-B8D3-674146403E0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772A52A-03CA-41F3-9562-C57752853F9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8C84B460-AC48-4D51-BD9C-689EBB1B61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2D209265-7F76-4505-8F12-AEBCEA0BE5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9C9E173E-1B6A-4275-BBAE-C8159261B1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AF58A34-1CEF-48AD-B2ED-4172DB02260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C64D8BEA-864B-4352-8357-0C385E1159A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47BAEC6-93F1-C4CD-9A61-84F5EBBDE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4B0812-F0AE-6EFE-90CF-8E1E19793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478187" y="3244195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: تصفية الصعوبات (ألف ولام التعريف).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كتابة: إكمال كلمات بألف ولام.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/ كتابة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7665AB5-B532-ED93-3D60-E956714FEC83}"/>
              </a:ext>
            </a:extLst>
          </p:cNvPr>
          <p:cNvSpPr>
            <a:spLocks noChangeAspect="1"/>
          </p:cNvSpPr>
          <p:nvPr/>
        </p:nvSpPr>
        <p:spPr>
          <a:xfrm>
            <a:off x="5043698" y="1038207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C7C34F9-D207-7C26-AEC3-0F5AD01B8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354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339" y="1914191"/>
            <a:ext cx="946867" cy="73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06" y="743006"/>
            <a:ext cx="6751740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اليوم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كيف نقرأ كلمات عندما نضيف لها الألف واللام.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3FDDDE-FCE1-9315-90B9-E1BB372F60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FC8E1C-7A7E-1AD2-CCC0-8047F753D7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C8A0-CE20-93A7-A95D-1D9DBE2F95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DBCA4-6786-A4B7-9EFE-6B4A67E06E7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AF326-B811-421D-6A1F-D2A2192E349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87C29C-E57C-41C7-67FD-19509D3894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6A3D96-2E64-B65E-AC96-65806A14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42EF86-14CB-FADD-B1D8-1629115D1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E4B28A-E56A-69C3-93A3-F9775453CA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F8C8AB-13ED-AB0B-9554-B956C8EE4A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61B2C281-A1F7-F073-5B4E-B3AE5BC38335}"/>
              </a:ext>
            </a:extLst>
          </p:cNvPr>
          <p:cNvSpPr/>
          <p:nvPr/>
        </p:nvSpPr>
        <p:spPr>
          <a:xfrm>
            <a:off x="5072114" y="2769810"/>
            <a:ext cx="1847632" cy="131838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اَلْــ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FDCE91B2-3C82-17C8-9F11-E71F3972B180}"/>
              </a:ext>
            </a:extLst>
          </p:cNvPr>
          <p:cNvSpPr/>
          <p:nvPr/>
        </p:nvSpPr>
        <p:spPr>
          <a:xfrm>
            <a:off x="2442130" y="2769810"/>
            <a:ext cx="1847632" cy="131838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اَلــ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96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5B23-B279-5D78-B335-1B69801A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3C28B3-7C7F-4C04-7F50-0C1097C39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 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(يشد الأستاذ انتباه المتعلمين إلى السكون فوق اللام)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351C300-3B04-5A7A-6A25-57310B87D8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84EB0AF2-4696-FFA2-1D68-A480438FFF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8949ECF0-EF52-A86B-2D14-C227AF755FA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38A9D24C-80CB-741C-A216-1491AF6E04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D8DD15EE-F381-CB3D-A3EA-A0C2E87ADE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14E4C4E7-664B-57AD-9F87-DAD1CE18BC2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FE0AACED-52DA-5E86-E48A-EADD02804C3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67FC19C7-CD7C-58E3-9C78-2CCFEEA59F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E345662-45CC-7DDD-9610-C56C10D8E4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221A7C26-FBCF-44B5-4204-A75BC7461D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E5322-AC85-DD8C-9667-2E7E25978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B01A2F74-A8D0-3596-F5A8-7E3D488785F0}"/>
              </a:ext>
            </a:extLst>
          </p:cNvPr>
          <p:cNvSpPr/>
          <p:nvPr/>
        </p:nvSpPr>
        <p:spPr>
          <a:xfrm>
            <a:off x="5064997" y="3073668"/>
            <a:ext cx="2079009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قَمَر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1E3840C8-091B-F50B-6EE0-3B3734EA1797}"/>
              </a:ext>
            </a:extLst>
          </p:cNvPr>
          <p:cNvSpPr/>
          <p:nvPr/>
        </p:nvSpPr>
        <p:spPr>
          <a:xfrm>
            <a:off x="2102606" y="3073668"/>
            <a:ext cx="2228096" cy="113840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ـقَمَرُ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3FFA13-A9E1-11C0-FEFF-DBAB466F2D57}"/>
              </a:ext>
            </a:extLst>
          </p:cNvPr>
          <p:cNvGrpSpPr/>
          <p:nvPr/>
        </p:nvGrpSpPr>
        <p:grpSpPr>
          <a:xfrm>
            <a:off x="5596362" y="3257150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5CE0FF63-EA90-A0B3-63DD-92D3778F7D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CB6C3B25-D399-C37F-17A6-698A86D002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74146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49ECF-0093-B23E-B744-ACF09971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5648DA3-4CDA-ACA6-A1E6-96A75A0AC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73" y="784248"/>
            <a:ext cx="7114839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   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(يشد الأستاذ انتباه المتعلمين إلى غياب السكون فوق اللام وظهور الشدة فوق الحرف الأول)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01D8BBF3-782D-8FAF-9FA8-FFD0589B0A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415D5293-CC5F-398C-2CC8-F996E74EC53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0538B94B-37DD-CBFA-579B-6387A89098A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253E8F5A-F2C8-8BE3-C8E8-D3990E9EFD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F5BFAF3A-BA12-63CE-AA6A-80E92004DA8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9A1322BA-BBE2-C828-355E-7D1CB1B5ECE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7A733064-0C24-0161-510D-965791081E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F5633E1B-0B11-50EB-49EA-08A5405AF5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9415C9D-B0F7-E894-2E27-150467AABD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46E82FD0-CDF0-4FCE-82B0-579995DD2D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125832-B136-EE55-2458-918F9E0640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6DEBF991-2211-EBF8-2B75-49708D4A82A9}"/>
              </a:ext>
            </a:extLst>
          </p:cNvPr>
          <p:cNvSpPr/>
          <p:nvPr/>
        </p:nvSpPr>
        <p:spPr>
          <a:xfrm>
            <a:off x="5063566" y="3112578"/>
            <a:ext cx="2233360" cy="11630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شَمْس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D9CF29DD-1D2C-4653-94CD-4474BA6EFDF0}"/>
              </a:ext>
            </a:extLst>
          </p:cNvPr>
          <p:cNvSpPr/>
          <p:nvPr/>
        </p:nvSpPr>
        <p:spPr>
          <a:xfrm>
            <a:off x="1856360" y="3112578"/>
            <a:ext cx="2684003" cy="11680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ـشَّمْسُ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0D3991-D611-51C0-BAFD-567855213987}"/>
              </a:ext>
            </a:extLst>
          </p:cNvPr>
          <p:cNvGrpSpPr/>
          <p:nvPr/>
        </p:nvGrpSpPr>
        <p:grpSpPr>
          <a:xfrm>
            <a:off x="5697276" y="3257150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8969767D-5F98-7C87-EDDB-F811657E31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8407012B-1F84-91BB-52CF-7EAA43537B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201221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BE04F-462A-3AF8-A2BF-CA29E2FC3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8D6F36-1735-94A0-AF9F-C0F99AD2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نتذكر كيف نقرأ كلمة بالألف واللام وسط جملة. أنا أقرأ وأنتم ترددون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78985BB6-B4DF-A8C0-F4F4-1148D3AB14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F2D9575B-7A84-B62A-906B-BBBB97E0EA4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A00F4F27-D022-1FA9-A8C9-0D27EACB1E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1F064E40-ACA1-BF18-93E5-AD56DC43DB6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0444A65C-D32B-B643-AC69-255AF4F2353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23D68E60-9233-9AAE-8839-52AFE13F55A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8134532C-B3D1-3080-A9FD-34357970F20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0C148617-9E61-C47E-EDEA-6A78D19CA1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34E6302-E869-4E1C-D007-7E93ED5DD1B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4CC3AC00-9DC9-4362-F099-350C62953B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2A19E-A50D-9797-F792-6D87B04C7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C5C00D5F-A151-713C-2BA9-C8DDD5B7E2D3}"/>
              </a:ext>
            </a:extLst>
          </p:cNvPr>
          <p:cNvSpPr/>
          <p:nvPr/>
        </p:nvSpPr>
        <p:spPr>
          <a:xfrm>
            <a:off x="5072114" y="2119072"/>
            <a:ext cx="2079009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قَمَر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1C31032E-6314-2E66-0837-558B7D3539C0}"/>
              </a:ext>
            </a:extLst>
          </p:cNvPr>
          <p:cNvSpPr/>
          <p:nvPr/>
        </p:nvSpPr>
        <p:spPr>
          <a:xfrm>
            <a:off x="2112864" y="2116640"/>
            <a:ext cx="2228096" cy="113840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اَلْـ</a:t>
            </a: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ـقَمَرُ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4;p107">
            <a:extLst>
              <a:ext uri="{FF2B5EF4-FFF2-40B4-BE49-F238E27FC236}">
                <a16:creationId xmlns:a16="http://schemas.microsoft.com/office/drawing/2014/main" id="{52B5705A-CD9F-96E9-CD04-962EF5CCB6C7}"/>
              </a:ext>
            </a:extLst>
          </p:cNvPr>
          <p:cNvSpPr/>
          <p:nvPr/>
        </p:nvSpPr>
        <p:spPr>
          <a:xfrm>
            <a:off x="2429131" y="4330685"/>
            <a:ext cx="4198178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أُحِبُّ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ـقَمَرَ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courbe vers la droite 6">
            <a:extLst>
              <a:ext uri="{FF2B5EF4-FFF2-40B4-BE49-F238E27FC236}">
                <a16:creationId xmlns:a16="http://schemas.microsoft.com/office/drawing/2014/main" id="{3C02B087-7854-0CD3-B3A0-637CC06C62FE}"/>
              </a:ext>
            </a:extLst>
          </p:cNvPr>
          <p:cNvSpPr/>
          <p:nvPr/>
        </p:nvSpPr>
        <p:spPr>
          <a:xfrm rot="5400000">
            <a:off x="4324656" y="3438016"/>
            <a:ext cx="457200" cy="954734"/>
          </a:xfrm>
          <a:prstGeom prst="curvedRightArrow">
            <a:avLst>
              <a:gd name="adj1" fmla="val 13236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FD5B1E-FA3F-280C-C4A5-2098A012652A}"/>
              </a:ext>
            </a:extLst>
          </p:cNvPr>
          <p:cNvGrpSpPr/>
          <p:nvPr/>
        </p:nvGrpSpPr>
        <p:grpSpPr>
          <a:xfrm>
            <a:off x="5702114" y="2269616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AB4DA729-661D-2AFB-9EFE-4D56F898AB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2098AAF8-2BB0-432A-3678-0240BD8A87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592188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4085B-3E46-A40B-F258-1CE3DEE5E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7662FE-AA11-CA67-9EDB-4D4031637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نتذكر كيف نقرأ كلمة بالألف واللام وسط جملة. أنا أقرأ وأنتم ترددون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D092DD27-22DC-8C03-1DEA-EDFF98A3C25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E62F7E60-342C-7E50-EF24-65C6330096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8FC1FDA3-90E8-85A1-B94A-386956B5C98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5EAD0A25-7D4A-907C-9A31-49D0B292C4F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0C39B482-8556-8DEF-D228-40BA745C5A8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A3E3FA16-1086-B591-3983-02394C3A2F4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7A47F875-CDFA-721D-E503-3BE5A710A29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FB77068B-56C6-B109-F5BD-BA6EDF36B5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45CCA8E3-8FF5-2CC4-F882-311DB22AAB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189A5C43-5D74-DCEE-4B70-FC56B3637E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E315EC-9095-7173-CEFE-ABFF4A83F4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sp>
        <p:nvSpPr>
          <p:cNvPr id="14" name="Google Shape;2404;p107">
            <a:extLst>
              <a:ext uri="{FF2B5EF4-FFF2-40B4-BE49-F238E27FC236}">
                <a16:creationId xmlns:a16="http://schemas.microsoft.com/office/drawing/2014/main" id="{7FA70645-4C78-E2AE-E468-D2351EBC1CC9}"/>
              </a:ext>
            </a:extLst>
          </p:cNvPr>
          <p:cNvSpPr/>
          <p:nvPr/>
        </p:nvSpPr>
        <p:spPr>
          <a:xfrm>
            <a:off x="2167881" y="4330685"/>
            <a:ext cx="4808237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تُشْرِقُ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ـشَّمْسُ.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courbe vers la droite 6">
            <a:extLst>
              <a:ext uri="{FF2B5EF4-FFF2-40B4-BE49-F238E27FC236}">
                <a16:creationId xmlns:a16="http://schemas.microsoft.com/office/drawing/2014/main" id="{371B87D4-3DD2-116E-6C4B-72AB148AA00C}"/>
              </a:ext>
            </a:extLst>
          </p:cNvPr>
          <p:cNvSpPr/>
          <p:nvPr/>
        </p:nvSpPr>
        <p:spPr>
          <a:xfrm rot="5400000">
            <a:off x="4422758" y="3305852"/>
            <a:ext cx="612001" cy="1204172"/>
          </a:xfrm>
          <a:prstGeom prst="curvedRightArrow">
            <a:avLst>
              <a:gd name="adj1" fmla="val 5945"/>
              <a:gd name="adj2" fmla="val 35109"/>
              <a:gd name="adj3" fmla="val 395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31FA2872-4419-2348-5042-CC91F0BC9DBA}"/>
              </a:ext>
            </a:extLst>
          </p:cNvPr>
          <p:cNvSpPr/>
          <p:nvPr/>
        </p:nvSpPr>
        <p:spPr>
          <a:xfrm>
            <a:off x="5153602" y="2209437"/>
            <a:ext cx="2233360" cy="11630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شَمْس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DCDA2485-94BC-4AC1-A6E9-1A7CFB9AF136}"/>
              </a:ext>
            </a:extLst>
          </p:cNvPr>
          <p:cNvSpPr/>
          <p:nvPr/>
        </p:nvSpPr>
        <p:spPr>
          <a:xfrm>
            <a:off x="1946396" y="2209437"/>
            <a:ext cx="2684003" cy="11680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اَلـ</a:t>
            </a: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ـشَّمْسُ</a:t>
            </a:r>
            <a:endParaRPr sz="88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FF7CD35-E1B2-FFFD-25B3-993C8269969F}"/>
              </a:ext>
            </a:extLst>
          </p:cNvPr>
          <p:cNvGrpSpPr/>
          <p:nvPr/>
        </p:nvGrpSpPr>
        <p:grpSpPr>
          <a:xfrm>
            <a:off x="5702114" y="2349976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5F9083DE-C314-CBA3-3B75-1999A804F5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74C039F9-33F8-F11C-3313-A54A18E5D0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129870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40E3A-D142-EAC4-9032-82D8046D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6B9EFC2-D4F3-0A4A-D072-B3EA739C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يقرأ. رددوا خلف صديقكم.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42AB7AC5-63E3-5881-09C7-90319E8CD5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A3D2B8ED-1FE6-4BBF-8978-F1A1A0B7A2E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D7833FA8-5D1D-92DA-15AC-09B2A984E12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E8762FC9-D2F6-4BB1-2E18-09824C0EF92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A12A8481-A62F-FC98-63FF-106586783A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37110FA1-AFE9-29C1-6931-59308003F7E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1361D07-144D-F39F-0F6F-15E0837D610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81248BBF-6751-F5BB-7060-4A1967C9C3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ED0595A-7E31-9089-8E7D-F8C1024E28B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AC6EBA2B-A715-6951-2530-9D9D83F28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0E9D4F-3A11-66FC-9461-645833912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B2C6638E-AA72-7E53-B40B-1D7BFEE0F0EF}"/>
              </a:ext>
            </a:extLst>
          </p:cNvPr>
          <p:cNvSpPr/>
          <p:nvPr/>
        </p:nvSpPr>
        <p:spPr>
          <a:xfrm>
            <a:off x="3216654" y="2265936"/>
            <a:ext cx="2684003" cy="11630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ـقَمَرُ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3AA2EE69-6B1D-5946-C0EC-0757EF144E5F}"/>
              </a:ext>
            </a:extLst>
          </p:cNvPr>
          <p:cNvSpPr/>
          <p:nvPr/>
        </p:nvSpPr>
        <p:spPr>
          <a:xfrm>
            <a:off x="3216653" y="4094144"/>
            <a:ext cx="2684003" cy="11680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ـشَّمْسُ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845690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73554-816D-08B1-73F5-6DFE54E1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3BCF2BA-3552-01F6-EF1F-BC3754CB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يقرأ. رددوا خلف صديقكم.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1915FCBB-B9A3-51C6-A99C-4166246E37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E6E67E8A-0803-4F34-5ACA-4201BF4564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0CB93CFC-F153-BF27-0E90-9191C192529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22927B8E-D46D-5FA6-6AE4-FF7A66218C7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778B79B1-68D0-74F5-5233-D7E0D7E4D45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B3D22E4C-0E64-482C-30A6-761F6445516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5598C504-D8B6-7A81-4C80-97FB4E20221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6818C63F-0E1E-39B9-200F-B613113A58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FDF2711A-BBA4-87C4-EADE-2716920533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8C474DC9-BF4B-F9C2-5A02-EFDE7F2C07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85BE3-AE59-15FA-2280-CAB30F19FB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338EA7C7-8423-4CB9-073B-0095EEE9362F}"/>
              </a:ext>
            </a:extLst>
          </p:cNvPr>
          <p:cNvSpPr/>
          <p:nvPr/>
        </p:nvSpPr>
        <p:spPr>
          <a:xfrm>
            <a:off x="2202220" y="2499077"/>
            <a:ext cx="4404544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أُحِبُّ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ـقَمَرَ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Flèche : courbe vers la droite 4">
            <a:extLst>
              <a:ext uri="{FF2B5EF4-FFF2-40B4-BE49-F238E27FC236}">
                <a16:creationId xmlns:a16="http://schemas.microsoft.com/office/drawing/2014/main" id="{4CCAE1CE-512F-564A-36E1-7FD4992BF3F6}"/>
              </a:ext>
            </a:extLst>
          </p:cNvPr>
          <p:cNvSpPr/>
          <p:nvPr/>
        </p:nvSpPr>
        <p:spPr>
          <a:xfrm rot="5400000">
            <a:off x="4195098" y="1565231"/>
            <a:ext cx="457200" cy="1001665"/>
          </a:xfrm>
          <a:prstGeom prst="curvedRightArrow">
            <a:avLst>
              <a:gd name="adj1" fmla="val 13236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EFD49938-C475-16C2-61C0-2E51B72144FA}"/>
              </a:ext>
            </a:extLst>
          </p:cNvPr>
          <p:cNvSpPr/>
          <p:nvPr/>
        </p:nvSpPr>
        <p:spPr>
          <a:xfrm>
            <a:off x="2167881" y="4330685"/>
            <a:ext cx="4808237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تُشْرِقُ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ـشَّمْسُ.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Flèche : courbe vers la droite 8">
            <a:extLst>
              <a:ext uri="{FF2B5EF4-FFF2-40B4-BE49-F238E27FC236}">
                <a16:creationId xmlns:a16="http://schemas.microsoft.com/office/drawing/2014/main" id="{A31926F5-8920-4BBA-AA61-FEAD1E1072BE}"/>
              </a:ext>
            </a:extLst>
          </p:cNvPr>
          <p:cNvSpPr/>
          <p:nvPr/>
        </p:nvSpPr>
        <p:spPr>
          <a:xfrm rot="5400000">
            <a:off x="4422758" y="3305852"/>
            <a:ext cx="612001" cy="1204172"/>
          </a:xfrm>
          <a:prstGeom prst="curvedRightArrow">
            <a:avLst>
              <a:gd name="adj1" fmla="val 5945"/>
              <a:gd name="adj2" fmla="val 35109"/>
              <a:gd name="adj3" fmla="val 395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5660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2298-7F1A-3ED6-F009-C8C5A762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83D963-9AC5-3B7C-BDC3-B2802D5372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006F02-D835-0A10-8B09-0A177A90AE8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4DD5DA2-F4EC-B509-40D6-676E44C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9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6B1FCF0-D71E-1F22-B9EF-688A9957AB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A0D01371-FA8F-60E9-064E-19A9A125E57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298CA79A-4CDC-802D-1B85-C6EECB696F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03A3FCE2-B500-B3C1-53E0-FB1C1B0515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016AE117-641C-6A6D-D1E2-8981274669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60184195-A951-A76E-F338-1C43C8955E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95C2643-E757-3D11-CCE1-50B4AD28F9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AD7FDE0A-1FA3-218B-4869-44EB108B665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6EC08EAC-2280-0560-9E6F-4D4EB4987F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25321BE-30CB-E929-4329-32973BF91C5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557B6-1C45-7241-B57B-000AED7815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A0D667-D95B-5F1A-DED6-75C3FE80B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159" y="2963796"/>
            <a:ext cx="7571681" cy="165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7009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796695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6 منكم لقيادة القراءة.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FDA58DDD-31C0-74BD-6225-B9D311B6E3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95FA37BB-62BF-E0AF-00C8-1B94CA2672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FD0DF0D-9745-BA58-4C0E-B7434269E4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50DCFE1-6CED-8E3F-6A69-9FC604114B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E0B8CDA5-CF66-8004-138E-12C4DA3DD7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D17AEAB-B790-AE3C-0725-790A6D5CCEF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7E788B47-75CE-0DEF-9432-26022BDE6F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9C5325-0890-FEA1-CAED-1B1CA82E438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BB5C192-ECDA-EA8D-FE3F-EC07537992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DA4BD1B0-5603-2E46-391B-5B569D478F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8542F-9CC4-DB06-D813-573E77FB35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76316"/>
            <a:ext cx="829755" cy="829755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57C620-E04B-E070-125B-07973716A9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159" y="4179753"/>
            <a:ext cx="7571681" cy="165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70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747F4-E240-1827-ACED-DE807F25C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4B903DD-E89F-5547-EA54-E8D55ADF1E0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99A544-0C99-C18A-C8F8-59B88CD7787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6DA9E26F-6157-867B-8979-8AE879ED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9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 الجمل باسترسال. رددوا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89348F29-3EB1-395D-66D4-60BB976FB9D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AB6F880-1B5F-A34F-EB8D-1FA795D107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326A1E25-C08E-101C-6D25-F7DCF245C7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10231B17-E8C8-0B89-9644-C67F0CBD98A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8095BD2F-9FC1-8776-68E0-B05E183D7DC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97D94C82-71FD-59D0-4E4E-F4AE4E52671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AD770F3-6FA2-9211-15E0-36494EA0275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BF4B424-F3C6-6039-EC68-692399DD39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390ED60-A5A8-29F9-683C-AA16D1985ED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BDDF7164-3B61-8C73-8FE8-E5134330E67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C09781-F082-1E53-A2B3-94FB11DEA2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CD8F09-8384-E265-4A9D-F85498B315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43" y="2814437"/>
            <a:ext cx="7608713" cy="180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8529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0228-2523-29EC-9CEC-C711B4E4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0BFF919-E407-C29D-8320-2D0DC219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796695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6 منكم لقيادة القراءة.  اقرؤوا باسترسال.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CE0ADAF5-D61D-AA09-753D-5240BA2C5E9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3619DA1F-E16E-B8B8-74E4-C8372F0735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82751883-C068-FC17-1A44-646CA59636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8C09DBE-2641-818C-A265-1B595D62CA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276AE0AD-5D77-6202-5CC6-FCAB8BB55B9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5D0175E1-43F6-CA3A-2802-AED98B046ED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41A12A4-0DD7-CF6F-6F73-DEB08538902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5C080535-ED4F-05EE-8E16-1111DCC5C6B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DA973E4F-135A-198A-D8EA-25C281A415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EDE1788A-E418-CD7C-61DC-15FDAE998F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874FB2-5FBF-4F45-8DF9-C4C2E148E4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76316"/>
            <a:ext cx="829755" cy="82975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FDD655-B5F0-E4BB-6A08-C60B9C4C66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43" y="4108216"/>
            <a:ext cx="7608713" cy="180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5928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152.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1CB0AD7D-BB1B-CEE3-707A-CF0364709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63F151C-8A3A-81BD-F058-92AC78A5E5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405C9F72-7EEB-31DB-0A9B-AB5B5CD8225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413A0300-0170-7C9B-FA8E-0057BA3FDA6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EB96DAF-F0C9-73FE-6745-81C79CE115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CAC7B8C-C8F6-5250-127E-B3D8E06A465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C59495CD-92CD-7D3A-A982-0464B17FA85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4ED98EF4-1381-4561-785D-A55ACA5979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BE8F7853-198D-81A2-4B7F-63714013CB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E5EB585E-B1AD-A21A-83B1-E82C4B124A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356FE842-07ED-70A0-FD76-D170BC3BA0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EB093E-6DFA-E3BD-2CA4-B3A0E6DAAB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4718" y="1809345"/>
            <a:ext cx="3155100" cy="4463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8AAC6A-53AB-FC29-E26B-5D5ACBC96508}"/>
              </a:ext>
            </a:extLst>
          </p:cNvPr>
          <p:cNvSpPr/>
          <p:nvPr/>
        </p:nvSpPr>
        <p:spPr>
          <a:xfrm>
            <a:off x="2947481" y="2143851"/>
            <a:ext cx="3486091" cy="164021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30822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16E7-1C5F-E0CE-F6C5-F2B7789C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08D773-1BCC-0D82-E19E-CC80E098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251" y="756000"/>
            <a:ext cx="6779253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بين الصفوف لأساعدكم.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F3AB2D0-69E6-3CAB-BD74-EFA3A9877AA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573B433-8DB6-2EA1-9ECD-E251189E85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5C8DA82-2D45-C486-3EF2-CED1000A70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08822670-B9C4-A57D-D756-CCB23EABACE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D1299449-39D9-FD85-B0EA-49DBE99EA5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85AEBB69-1996-C6C9-5D02-3F5D84BA786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5B55442F-8718-E4B8-2D0D-380EB04303C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79B678A3-6C21-4FD2-9EA3-3E28AE51AD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1CA9E31-8FB2-B396-550C-5B9E3A34D8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F5EC607D-7E80-3D46-BCF1-3AADD4D03F6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FA6C58A1-5870-65C5-88EA-3E5CD7253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764" y="4894650"/>
            <a:ext cx="1969000" cy="1747487"/>
          </a:xfrm>
          <a:prstGeom prst="rect">
            <a:avLst/>
          </a:prstGeom>
        </p:spPr>
      </p:pic>
      <p:pic>
        <p:nvPicPr>
          <p:cNvPr id="11" name="Espace réservé pour une image 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09B8066-DDCB-A743-F631-DFE5C5FB6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xfrm>
            <a:off x="8015416" y="737997"/>
            <a:ext cx="792481" cy="792481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B40285-0EE1-36BC-576A-33E6A88268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774" y="1883990"/>
            <a:ext cx="5591955" cy="338184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1847184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xfrm>
            <a:off x="6357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القراءة: ....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25" name="Google Shape;563;p140">
            <a:extLst>
              <a:ext uri="{FF2B5EF4-FFF2-40B4-BE49-F238E27FC236}">
                <a16:creationId xmlns:a16="http://schemas.microsoft.com/office/drawing/2014/main" id="{9B7C1AF4-650A-BA13-0DD7-34BF029F35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564;p140">
            <a:extLst>
              <a:ext uri="{FF2B5EF4-FFF2-40B4-BE49-F238E27FC236}">
                <a16:creationId xmlns:a16="http://schemas.microsoft.com/office/drawing/2014/main" id="{BD20491C-E761-E82E-7D44-FAB5C03751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565;p140">
            <a:extLst>
              <a:ext uri="{FF2B5EF4-FFF2-40B4-BE49-F238E27FC236}">
                <a16:creationId xmlns:a16="http://schemas.microsoft.com/office/drawing/2014/main" id="{27C3A1C4-2742-0D8B-4E08-F209CA0C931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6;p140">
            <a:extLst>
              <a:ext uri="{FF2B5EF4-FFF2-40B4-BE49-F238E27FC236}">
                <a16:creationId xmlns:a16="http://schemas.microsoft.com/office/drawing/2014/main" id="{518498B1-3BC5-38D9-C41F-D16805F4A4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7;p140">
            <a:extLst>
              <a:ext uri="{FF2B5EF4-FFF2-40B4-BE49-F238E27FC236}">
                <a16:creationId xmlns:a16="http://schemas.microsoft.com/office/drawing/2014/main" id="{40BEB9D1-35A8-7FD1-232A-82EB26FAC0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568;p140">
            <a:extLst>
              <a:ext uri="{FF2B5EF4-FFF2-40B4-BE49-F238E27FC236}">
                <a16:creationId xmlns:a16="http://schemas.microsoft.com/office/drawing/2014/main" id="{5F998196-5B12-E2D9-2FC2-B60BACEFB2B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569;p140">
            <a:extLst>
              <a:ext uri="{FF2B5EF4-FFF2-40B4-BE49-F238E27FC236}">
                <a16:creationId xmlns:a16="http://schemas.microsoft.com/office/drawing/2014/main" id="{D868167D-96CF-6FF1-1102-D98C089A064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70;p140">
            <a:extLst>
              <a:ext uri="{FF2B5EF4-FFF2-40B4-BE49-F238E27FC236}">
                <a16:creationId xmlns:a16="http://schemas.microsoft.com/office/drawing/2014/main" id="{69875019-6CCD-9215-2D3F-748796745820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1;p140">
            <a:extLst>
              <a:ext uri="{FF2B5EF4-FFF2-40B4-BE49-F238E27FC236}">
                <a16:creationId xmlns:a16="http://schemas.microsoft.com/office/drawing/2014/main" id="{F5E500E5-C919-8021-D535-E5FF40043D9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2;p140">
            <a:extLst>
              <a:ext uri="{FF2B5EF4-FFF2-40B4-BE49-F238E27FC236}">
                <a16:creationId xmlns:a16="http://schemas.microsoft.com/office/drawing/2014/main" id="{64D5ADD0-73C3-A999-9925-D680D7BDDCB3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476" y="7578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أنشودة "حيوانات المزرعة"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5C735-E4CE-3E03-90CC-2D27B1D91E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9DE93A70-2A5F-D34E-A4F2-F0218D02D10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5" name="نشيد الحيوانات">
            <a:hlinkClick r:id="" action="ppaction://media"/>
            <a:extLst>
              <a:ext uri="{FF2B5EF4-FFF2-40B4-BE49-F238E27FC236}">
                <a16:creationId xmlns:a16="http://schemas.microsoft.com/office/drawing/2014/main" id="{71D2371D-CE10-78CF-518A-2A3E859231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8990" y="1953855"/>
            <a:ext cx="7085512" cy="399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00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0553" y="827856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كيف ندخل ألف ولام على الكلمة.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AD275-9F47-721B-656A-83188374E15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24659" y="2267527"/>
            <a:ext cx="5218328" cy="319157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E8CC1B-A7B2-5F2B-320D-E83D28CCDDF2}"/>
              </a:ext>
            </a:extLst>
          </p:cNvPr>
          <p:cNvSpPr txBox="1"/>
          <p:nvPr/>
        </p:nvSpPr>
        <p:spPr>
          <a:xfrm>
            <a:off x="2415510" y="3429000"/>
            <a:ext cx="4582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اَلْــ       </a:t>
            </a:r>
            <a:r>
              <a:rPr kumimoji="0" lang="ar-MA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اَلـــّ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9B5CA3E-6217-954C-F592-B7FC1C4B312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299DA24-4776-A88B-1D08-9E3248622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F0F66D45-EAB6-C521-17E6-4717DABFF4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أولا الكلمة التي سأدخل عليها ألف ولام.  مطرٌ . رددوا: مطرٌ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D9A8EEA-9CFF-406C-818A-DA597F758E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ABCD7AF-6422-A64C-FDA1-E197E6FBA2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D082D88-E15B-C842-5E6B-3462E37200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970C4A1-1BF9-E915-2F98-6A6B06128EA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685E1490-BEFB-5E52-6E09-246853405D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42BDA6B-6C40-73CE-2EA8-F9EBB8790E9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3BE7FC95-2F55-4ECC-E538-B0B0C9CCE6D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AB7D136-36AE-0B00-BDCD-CAF4097678E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FA0B4078-F866-E306-1296-C20FA52DBD1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7D39559-80F2-A041-79C8-B3D627EF1C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A20059-E202-ED9F-2C18-543DFFFA44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38988" y="2390302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FEBB1B7-BD81-7DE3-B8F4-68286EB07EC7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مَطَـر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FF1B14E6-8BC4-FE82-7680-418080B8E6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FD11D2F-1A72-FF15-3524-84AFEE143FB5}"/>
              </a:ext>
            </a:extLst>
          </p:cNvPr>
          <p:cNvGrpSpPr/>
          <p:nvPr/>
        </p:nvGrpSpPr>
        <p:grpSpPr>
          <a:xfrm>
            <a:off x="3767876" y="3864820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7E33098B-3BBD-CC87-CC6B-5821AB30C1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5BF8157C-67F7-78ED-28A6-D6A83986E52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979142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D486FF81-E55E-E5FE-686C-C83EBB9C8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992F851F-D3F1-0734-FF8C-0DA9E9D5CA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أدخل "اَلْــ" مع كلمة "مطرٌ"  وأعوض تنويم الضم بضمة واحدة. هكذا. 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0E5967B-780C-F99A-4FC1-28F8ACB4FF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0DED4EE-E5A6-205F-37D8-42BF5A4E9F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7107DF9-B771-0263-15A1-BFCB3D57192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08FB617-DF3C-22CB-1B47-5DBABBD10F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1B99A8AC-5F05-4E85-59D2-83E4C54D595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9CE7A421-91A9-532A-E77D-347C74D519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79FB0991-0C7A-A01A-F644-F10CA7AAAD3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462328-3753-27A4-A438-873109B8822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0EB70CA1-837B-8C5A-3641-D940AD9458E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C1EEEA7F-3791-BA4B-D262-C8111C73F9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840DE2-EF03-DB88-616F-79D17449273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38988" y="2390302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09C566B-09C6-112A-19C0-C9CE5365BC69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ـمَطَـرُ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CE1BE32-8A11-2649-988E-33AF02F5522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566312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6E5561C3-B28A-57D5-D51C-F7601CB6B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F4EE380A-AA42-0EF0-F3E9-F03A7B7D56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أولا الكلمة التي سأدخل عليها ألف ولام. نملةٌ. رددوا: نملةٌ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F4D9769-0F02-747A-4CD5-8073EBB3DD5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CA0092D-CB0B-65A6-5E7A-52556530E2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736FC7A9-9691-D781-324C-8FED434B89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532C6D67-6D5A-D065-61C3-9763767949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3BFEFED5-BA20-D2C1-36FF-ECE50B3B8FF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5271A24-826A-8CC4-700D-883863247A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464D628F-BEF6-4E91-DF6A-C9959BBAB0E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69A7CBEF-7F22-30B3-D189-92C052DF74C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09A166B8-C438-F0B5-DB0D-7CE267D5CBB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E3C92A06-6CC0-E538-2C73-E15A7493AD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3F7B1E-CBAE-8024-6BBD-48E1E87C72C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75976" y="239565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E92DFE8-83AB-5526-BFE4-A783909E520C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نَـمْـلَـة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4211EEC-B457-E2BE-B6DC-2F94852ED7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A4B0080-B789-17B8-5AB1-DE6AE792102C}"/>
              </a:ext>
            </a:extLst>
          </p:cNvPr>
          <p:cNvGrpSpPr/>
          <p:nvPr/>
        </p:nvGrpSpPr>
        <p:grpSpPr>
          <a:xfrm>
            <a:off x="3623390" y="3626801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F0261208-C20A-F9B5-D5CC-07B4FF9EDF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C3F7D2C2-8964-8C9D-1BD8-8AC13A1DFE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007714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18675E2-91A8-E437-513C-268DFEDDD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9C86564D-3F44-92EC-51F4-8D5C630702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895" y="79055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أدخل "اَلـ" مع كلمة « نملةٌ"  أضع شدة فوق حرف النون وأعوض تنويم الضم بضمة واحدة. هكذا. 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B3F4FCBA-A23C-CFFD-053A-B8840098A1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BA84077E-E84D-7C1E-5BDE-C9D1149D8C0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5191EBFE-45D8-658F-8044-72152AE4890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555913CD-E16F-B258-5661-6A8E6EFA8A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0574CA55-F828-59B3-26E3-DE21D629A9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214B5F5A-7148-CB62-321A-2A9390B24EF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3E6CA006-FEF1-441B-EDC9-8CD8EA51B7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0117AE10-247D-BECC-662D-76A33EB7E98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3A5383F0-4E07-27E5-B155-4182C381A5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25FA33C7-B2DF-4267-2A10-E84E34348B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06C06-24F5-D49F-368D-A58AB8327A2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38988" y="2390302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9CBDB04-C128-1C87-2196-BFB8A59FD318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ـنَّـمْـلَـةُ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9B097C4F-0295-46C3-17FB-2CBC7465D1D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818948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43993C-2B58-091F-6CE3-8615FF652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B724525C-A78D-C7F1-DD96-36A12CA03C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ستدخلون "الْـ" على كلمة "عربةٌ"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23C9058-BA3E-6505-7985-F44C9AB280C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4F56B78A-2234-B30D-3098-C9DEB41A4A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49F758E-3C24-D07F-631C-EBE67E40EB0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23A7989-0FD7-D8EF-BAE7-EDD4F241750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33445EC-DC68-A5B6-98EC-C6C8B986507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17CAD13-3EAA-1FED-DEB4-3B36D1FBDFD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A838568F-CED4-8BCB-E73C-372C7E1015E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77B88EE6-3C43-D80B-5AD2-0F0A99CA74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429D2AC-7FB6-D30B-3667-E6DD2FB0B7E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EC0F939-AB77-D19D-75C2-86FBEEFEACF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3F0C4F-2044-864F-C8C9-58A83A71EB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E7B1BEE-FAA4-3D1D-79AF-1C0C62716F4A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عَـرَبَـة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A609818-6465-FFAC-7975-73911BB1D39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9274451-0EF2-E7BA-71F9-A6B94630B547}"/>
              </a:ext>
            </a:extLst>
          </p:cNvPr>
          <p:cNvGrpSpPr/>
          <p:nvPr/>
        </p:nvGrpSpPr>
        <p:grpSpPr>
          <a:xfrm>
            <a:off x="3623390" y="3626801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35C094C6-4B01-3B2F-140D-6BFAF12AA5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B3052491-3427-9ED3-FD50-5815D02177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517748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7F09847-A09C-1FB8-2A69-3F83514F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AE1D7C61-BCFE-8A60-DED3-EAA7F05D79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يقول الكلمة بعد إدخال "الْـ" عليها؟ اكتبوا الكلمة كاملة على ألواحكم.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F3F55406-6214-5C86-625A-650EAF86115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BA2C5CA-3554-D28E-E148-6884111D73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2415C77C-DA98-2BF4-1FD4-25837A7D9D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40C0D1AE-95E3-D0BF-F500-5B3B3CF05E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62BB580-A1DB-D5EF-1AAF-02DE1E5A0E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9FA8AE3-D709-E493-9E9B-449314527D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930FCA1-97D1-3876-975B-80F97EEA42E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C58A1EF2-1608-9C4B-4643-47F47BC893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1CFA2EF6-95FE-6632-D3D3-7EA1C8E0EE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58EC4C-52E6-9758-7283-1BB86F8F0FB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87AE15-C77B-D706-62DD-D77DADA3377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03C7CB6-F7EA-CA34-16AF-209899355C49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عَـرَبَـة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D2FA05F-BE9A-F91E-1055-FB92B57248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D1FCDCB-5787-E03F-D391-976388395A30}"/>
              </a:ext>
            </a:extLst>
          </p:cNvPr>
          <p:cNvGrpSpPr/>
          <p:nvPr/>
        </p:nvGrpSpPr>
        <p:grpSpPr>
          <a:xfrm>
            <a:off x="3623390" y="3626801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15DD752D-1105-46BD-BBC8-32638E4593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E98000F7-2014-88D5-81A5-1580EA7250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930163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  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(يقدم الأستاذ التغذية الراجعة المناسبة)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172B9477-DA33-50A6-607A-5218A2955E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اَلْـعَـرَبَـةُ</a:t>
            </a:r>
          </a:p>
        </p:txBody>
      </p:sp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5F147B5C-2255-DF2C-E55B-47A193858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2B8D5F41-7910-8219-E0CD-328FEC8BEC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ستدخلون "الـ" على كلمة "زُهورٌ"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66C6B90B-1CEB-A521-00B4-BCAF61CFF1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6AF4126-874C-BEF0-0144-DC34CE490B2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127F4A85-146A-1872-6031-66F60C85442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F0BD74FC-AB94-7540-D88F-4ACF528F0B7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83145AC5-66A5-2F48-2287-91053DF2CD7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C655AFE-7049-B2D7-7AA9-CEC1675290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84C3C51-9401-17B7-0916-A362811CA3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E99C7251-58DA-8378-C189-5F24E6EC5C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F6BD603-4BDB-8436-A833-C884BAFE09B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1E3D934D-B8ED-F8FE-6F03-B9FD0231BF3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57B9CE-C90B-4211-B398-1CFE9A49A92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E08C2D0-C125-5205-2DB5-5AA7568F02C9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زُهـور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156C27C-1AE0-8683-B410-B966E12B7E0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600305-9BCC-2996-1DA4-B03DEA77893A}"/>
              </a:ext>
            </a:extLst>
          </p:cNvPr>
          <p:cNvGrpSpPr/>
          <p:nvPr/>
        </p:nvGrpSpPr>
        <p:grpSpPr>
          <a:xfrm>
            <a:off x="3662125" y="3844413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CDB215DA-737D-C21B-5154-08906E92A2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0AAAB6B5-7C70-335A-32BB-0CDFBA525E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1198975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7EC1E41-4B8A-377E-2BA7-9D025AF93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269CAE1A-86AC-D622-1FF4-9148084148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يقول الكلمة بعد إدخال "الــ" عليها؟ اكتبوا الكلمة كاملة على ألواحكم.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B86625E-361E-462B-E685-4518576759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4B2141D3-7F31-6C6F-8B77-5522202B883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B664C22D-8E2F-5C78-1FB0-D64D52F4100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F3787D7-C5BF-7FF8-5936-9DEEBDBFD52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2419D2C5-8711-1486-F6E9-9F3A47805E1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287FA23E-626D-D2FB-1C18-58252A55399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DF3EC93E-865A-DE65-1E85-3EC6851ACF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AA4E3D2-8FC1-342C-20F0-BCBABAE743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317135A-A9FD-69D9-D308-9A90E71614D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1B8974E0-9B5E-1605-92B5-471FB118EE9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1D5581-10F3-56ED-0D5E-E4E023DE6B4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6C2F359-CC31-201A-3380-0505D8EA60A4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زُهـور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3BAA35-AEC2-27E6-15B0-FFEB9E282C8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3EFE9A5-D0BE-9D50-0208-EAB9487BB526}"/>
              </a:ext>
            </a:extLst>
          </p:cNvPr>
          <p:cNvGrpSpPr/>
          <p:nvPr/>
        </p:nvGrpSpPr>
        <p:grpSpPr>
          <a:xfrm>
            <a:off x="3662125" y="3844413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C742C906-7CF7-E34A-A1C4-2AE4DB2FCA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5F98137E-4E06-5BB0-F3EC-0B5CEBAF7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488855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1E28982-2889-2C2F-41E7-833AE899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3AE625E0-C9ED-C6DA-B205-6AE8E49FF6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    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(يقدم الأستاذ التغذية الراجعة المناسبة)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CE1D7FAE-F464-0428-D4D9-033EC16521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C4CBFA6-178C-FF55-4210-AF6A8F38A91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B0EB66B-7EFC-D710-1B60-89BDB4C96C9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4EC6CE3-B378-8527-67AB-00DBA5B01DF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CF2809C7-1D13-6C4C-C391-F5F012A388A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9DB975E9-C954-4CAE-978F-1788848E50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DA3F8D6F-C679-94A5-9E76-E3E6ECADF3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D7593983-7F65-7AEF-43CD-5A6C38069C0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34044E-B30A-1E95-69E1-028072421B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F6691D93-08FD-BA21-4871-6686046DED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C884851-8434-A45C-4403-47F48CE2258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6E8B1074-7E44-2600-09D6-17F8CB3879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04FF6C5-E3B3-8558-E20F-B494B772CED3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اَلـزُّهـورُ</a:t>
            </a:r>
          </a:p>
        </p:txBody>
      </p:sp>
    </p:spTree>
    <p:extLst>
      <p:ext uri="{BB962C8B-B14F-4D97-AF65-F5344CB8AC3E}">
        <p14:creationId xmlns:p14="http://schemas.microsoft.com/office/powerpoint/2010/main" val="175823185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152.  أكتبوا الكلمات بعد أن تدخلوا عليها "ال".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التصحيح على السبورة وفي الكراسات).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583EA1-5066-D475-DE62-C7CC3B759A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4718" y="1809345"/>
            <a:ext cx="3155100" cy="4463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947482" y="3715966"/>
            <a:ext cx="3472774" cy="1011677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18" y="756000"/>
            <a:ext cx="7375257" cy="612000"/>
          </a:xfrm>
        </p:spPr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انقلوا الكلمات التالية.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يرسم الأستاذ النموذج للمتعلمين المتعثرين). 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76767" y="2041956"/>
            <a:ext cx="6790466" cy="373639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1388496" y="3516530"/>
            <a:ext cx="2883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اَلـشَّـمْـسُ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D2BE8E82-5C32-C379-5DD3-2CAA44AC88F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743122-DD0E-ED75-8F4D-D181998C2CD0}"/>
              </a:ext>
            </a:extLst>
          </p:cNvPr>
          <p:cNvSpPr txBox="1"/>
          <p:nvPr/>
        </p:nvSpPr>
        <p:spPr>
          <a:xfrm>
            <a:off x="5436030" y="3516530"/>
            <a:ext cx="2341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اَلْقَـمَـرُ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72A4E5-488C-BCE7-8FF6-D8F49D836460}"/>
              </a:ext>
            </a:extLst>
          </p:cNvPr>
          <p:cNvSpPr txBox="1"/>
          <p:nvPr/>
        </p:nvSpPr>
        <p:spPr>
          <a:xfrm>
            <a:off x="4359108" y="3664275"/>
            <a:ext cx="1076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ـــــ</a:t>
            </a:r>
            <a:endParaRPr kumimoji="0" lang="ar-MA" sz="800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xfrm>
            <a:off x="725239" y="719856"/>
            <a:ext cx="6754553" cy="68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الكتابة: .....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6C4C83C-E9AD-455D-9D0A-8E82C644E14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4B1D742-057A-40C7-9928-E7882852B4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B4055B0-BCB8-4AE4-AD6F-13D200700D4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3EAD37D-4D11-49FB-83BA-DD06727169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39566C5-FED4-4503-A242-4730DC74DF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37D51A-03F0-4CC8-8C19-5733569057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10638A3-163E-4944-B042-DD8A296508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E485F0-FF5D-4D8E-AD0C-4875FE8AAB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992D62-4DFB-4205-9107-7AACA68776B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222188-9C99-42C4-BD46-4D1CD584C2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endParaRPr lang="ar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396950" y="2072116"/>
            <a:ext cx="2069161" cy="3486408"/>
          </a:xfrm>
        </p:spPr>
      </p:pic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xfrm>
            <a:off x="653330" y="761807"/>
            <a:ext cx="68227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اليوم كلمات جديدة، سنستعملها عند التحدث عن الطبيعة. من يذكرني بهذه الكلمات؟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23D11-9363-1A1B-2976-473960EB67A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1" name="Google Shape;774;p144">
            <a:extLst>
              <a:ext uri="{FF2B5EF4-FFF2-40B4-BE49-F238E27FC236}">
                <a16:creationId xmlns:a16="http://schemas.microsoft.com/office/drawing/2014/main" id="{76BDB680-C68C-4779-8B29-98CD74AF91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775;p144">
            <a:extLst>
              <a:ext uri="{FF2B5EF4-FFF2-40B4-BE49-F238E27FC236}">
                <a16:creationId xmlns:a16="http://schemas.microsoft.com/office/drawing/2014/main" id="{95DFE300-3195-4023-8771-8D48CB10E4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776;p144">
            <a:extLst>
              <a:ext uri="{FF2B5EF4-FFF2-40B4-BE49-F238E27FC236}">
                <a16:creationId xmlns:a16="http://schemas.microsoft.com/office/drawing/2014/main" id="{96013AEA-6481-4AAD-91AC-6EF104BBEE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777;p144">
            <a:extLst>
              <a:ext uri="{FF2B5EF4-FFF2-40B4-BE49-F238E27FC236}">
                <a16:creationId xmlns:a16="http://schemas.microsoft.com/office/drawing/2014/main" id="{425558BE-13DC-45F1-A8C0-B053E08EE4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778;p144">
            <a:extLst>
              <a:ext uri="{FF2B5EF4-FFF2-40B4-BE49-F238E27FC236}">
                <a16:creationId xmlns:a16="http://schemas.microsoft.com/office/drawing/2014/main" id="{83CDF450-1281-4CEC-AE19-C33BF03875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A5ED4CD1-5AE1-4480-8E5D-525036D1DD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0;p144">
            <a:extLst>
              <a:ext uri="{FF2B5EF4-FFF2-40B4-BE49-F238E27FC236}">
                <a16:creationId xmlns:a16="http://schemas.microsoft.com/office/drawing/2014/main" id="{CA52F972-4938-4F8C-9A67-B0AE9FD852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1;p144">
            <a:extLst>
              <a:ext uri="{FF2B5EF4-FFF2-40B4-BE49-F238E27FC236}">
                <a16:creationId xmlns:a16="http://schemas.microsoft.com/office/drawing/2014/main" id="{CF963642-50DB-4C89-A2B7-A9F3903A14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82;p144">
            <a:extLst>
              <a:ext uri="{FF2B5EF4-FFF2-40B4-BE49-F238E27FC236}">
                <a16:creationId xmlns:a16="http://schemas.microsoft.com/office/drawing/2014/main" id="{76FEF691-4F6F-4140-90AB-973C8165E34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83;p144">
            <a:extLst>
              <a:ext uri="{FF2B5EF4-FFF2-40B4-BE49-F238E27FC236}">
                <a16:creationId xmlns:a16="http://schemas.microsoft.com/office/drawing/2014/main" id="{3B9C5FC2-CC41-432F-B8AB-129CB347DC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5F0ECF-E5E7-8BAB-E490-3E5CC38AE1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6595" y="4119274"/>
            <a:ext cx="1350429" cy="1284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08938F-2405-C4EB-E2A2-F6C1F837AE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7823" y="2355676"/>
            <a:ext cx="1350429" cy="1286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E710C6-B27D-7F0A-F214-6FCB0E264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35964" y="2364743"/>
            <a:ext cx="1350429" cy="1286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871819-925B-9A66-68B9-19C7FB9CEA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86595" y="2364743"/>
            <a:ext cx="1342736" cy="1277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00ACDBF-4F9C-CEC5-AA5B-C2CE5C3BB06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64184" y="4071883"/>
            <a:ext cx="1334389" cy="1309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7AD2A-244D-579D-1D50-DE62D076610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50170" y="4071883"/>
            <a:ext cx="1400868" cy="1331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3EC9EC8F-B23E-F4BD-AE14-48A8591E3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775"/>
          <a:stretch>
            <a:fillRect/>
          </a:stretch>
        </p:blipFill>
        <p:spPr>
          <a:xfrm>
            <a:off x="6403890" y="1997787"/>
            <a:ext cx="1944585" cy="3451961"/>
          </a:xfrm>
          <a:prstGeom prst="rect">
            <a:avLst/>
          </a:prstGeom>
        </p:spPr>
      </p:pic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xfrm>
            <a:off x="64243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أيضا كيف نقرأ ونكتب كلمات وجملا تتضمن تنوين الألف واللام . من يقرأ ؟ </a:t>
            </a:r>
            <a:endParaRPr lang="a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0E055CF8-14BC-E5F3-6CAD-82D14239D6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5;p144">
            <a:extLst>
              <a:ext uri="{FF2B5EF4-FFF2-40B4-BE49-F238E27FC236}">
                <a16:creationId xmlns:a16="http://schemas.microsoft.com/office/drawing/2014/main" id="{E2D8BBEE-0D72-4BA5-BAA7-CEDC7DBE560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776;p144">
            <a:extLst>
              <a:ext uri="{FF2B5EF4-FFF2-40B4-BE49-F238E27FC236}">
                <a16:creationId xmlns:a16="http://schemas.microsoft.com/office/drawing/2014/main" id="{DCF69D3D-121C-55AC-4B29-BC40AAD927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7;p144">
            <a:extLst>
              <a:ext uri="{FF2B5EF4-FFF2-40B4-BE49-F238E27FC236}">
                <a16:creationId xmlns:a16="http://schemas.microsoft.com/office/drawing/2014/main" id="{B840E0CC-DEAF-3D52-95B9-DD273528AFF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8;p144">
            <a:extLst>
              <a:ext uri="{FF2B5EF4-FFF2-40B4-BE49-F238E27FC236}">
                <a16:creationId xmlns:a16="http://schemas.microsoft.com/office/drawing/2014/main" id="{48267189-2CF2-D90B-6E2D-2D84E5B306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779;p144">
            <a:extLst>
              <a:ext uri="{FF2B5EF4-FFF2-40B4-BE49-F238E27FC236}">
                <a16:creationId xmlns:a16="http://schemas.microsoft.com/office/drawing/2014/main" id="{110DE1B2-8553-04FB-AAC2-2F799FF0394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80;p144">
            <a:extLst>
              <a:ext uri="{FF2B5EF4-FFF2-40B4-BE49-F238E27FC236}">
                <a16:creationId xmlns:a16="http://schemas.microsoft.com/office/drawing/2014/main" id="{78D8478E-930B-046D-8619-A14A0D54EE7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1;p144">
            <a:extLst>
              <a:ext uri="{FF2B5EF4-FFF2-40B4-BE49-F238E27FC236}">
                <a16:creationId xmlns:a16="http://schemas.microsoft.com/office/drawing/2014/main" id="{8F7DC777-37F3-4D19-497F-E42F523D7EC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2;p144">
            <a:extLst>
              <a:ext uri="{FF2B5EF4-FFF2-40B4-BE49-F238E27FC236}">
                <a16:creationId xmlns:a16="http://schemas.microsoft.com/office/drawing/2014/main" id="{0DCEBAC3-0A25-8B29-FE85-5F424CFAF9A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3;p144">
            <a:extLst>
              <a:ext uri="{FF2B5EF4-FFF2-40B4-BE49-F238E27FC236}">
                <a16:creationId xmlns:a16="http://schemas.microsoft.com/office/drawing/2014/main" id="{32A86DCF-F71A-3EC5-41BA-1E1E1661C10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170B09-62C8-2A54-4D67-88734F277A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9112" y="3171217"/>
            <a:ext cx="4192254" cy="87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8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C30ACE1-5387-1E27-AD81-2A2E8BB89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718" y="1809345"/>
            <a:ext cx="3155100" cy="4463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xfrm>
            <a:off x="725239" y="78398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أعيدوا قراءة الكلمات والجمل في الكراسة ص 152.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93C0F11-1FFB-4BD2-369C-B07408BFD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387" y="599119"/>
            <a:ext cx="1060906" cy="1060906"/>
          </a:xfrm>
          <a:prstGeom prst="rect">
            <a:avLst/>
          </a:prstGeom>
        </p:spPr>
      </p:pic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FE08C5FB-0DCC-C3C6-2139-B9EFDACFB80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AD705C88-E64F-41F0-B415-0097AD50C1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5B6EC823-FF3F-EF29-E187-A701230A3E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2A43E54D-712D-1EB0-2FE2-4E3B3970856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5688D3B2-296C-4FF0-7BCE-50A9575E99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7E33311C-9480-7AB7-F051-8DA8CBB8ECD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DAD4CCE4-A2F9-D208-BA9C-EEFEB56DC22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B40F07C4-A7D1-490F-BA24-BA60F04177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1FD209EA-8D9B-62A7-4BD7-74BFE819F56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86366492-55E4-7269-D079-5D2EAA8F173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B11100-AE7B-C768-9E7C-B6732AEEB0F5}"/>
              </a:ext>
            </a:extLst>
          </p:cNvPr>
          <p:cNvSpPr/>
          <p:nvPr/>
        </p:nvSpPr>
        <p:spPr>
          <a:xfrm>
            <a:off x="2957209" y="2030257"/>
            <a:ext cx="3453319" cy="178298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634A01FF-3B78-AA82-E295-1470E4B57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F11E634-9E98-834C-EFA9-818ABF3BA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132" y="1765234"/>
            <a:ext cx="3155100" cy="4463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5D32E7E8-DA12-76A6-DB7F-B7F7B8DAAF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8398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البيت، انقلوا الكلمات ص 152 في دفاتركم، سأملي عليكم بعضا منها غدا.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EA280ADE-6302-8560-64DD-4B468A35F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387" y="599119"/>
            <a:ext cx="1060906" cy="1060906"/>
          </a:xfrm>
          <a:prstGeom prst="rect">
            <a:avLst/>
          </a:prstGeom>
        </p:spPr>
      </p:pic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01BB08C6-5685-E6F2-9E9C-F92BC75059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9D932539-8FEE-D545-BFA4-DE95C8D6A0B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AC2C9E23-4D6D-31D4-BA29-CF000A25B7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E727E91F-DB66-A9C4-2B4D-FBCC1364E3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8E24831A-01E0-C38B-44D4-00F79D27EFC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13E04F1F-141D-FF4B-FF1A-DE5305BB26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690DC222-7CB2-EBE1-0720-58F4B8A9A2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7BD7E279-E338-083F-505E-74E2684E9A1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6462D069-09B7-D558-FB59-6F1186ECA7D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510E4802-1A96-F489-E9CE-22B18F4AB89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25505DD-C285-3653-A9E4-173AE27FA9F9}"/>
              </a:ext>
            </a:extLst>
          </p:cNvPr>
          <p:cNvSpPr/>
          <p:nvPr/>
        </p:nvSpPr>
        <p:spPr>
          <a:xfrm>
            <a:off x="2918298" y="2329931"/>
            <a:ext cx="3531140" cy="530942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435888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04" y="756000"/>
            <a:ext cx="6840000" cy="612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15AEE86-16E3-6ED5-488F-D6FB18984C1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0077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14412</TotalTime>
  <Words>2018</Words>
  <Application>Microsoft Office PowerPoint</Application>
  <PresentationFormat>Affichage à l'écran (4:3)</PresentationFormat>
  <Paragraphs>530</Paragraphs>
  <Slides>78</Slides>
  <Notes>56</Notes>
  <HiddenSlides>0</HiddenSlides>
  <MMClips>12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78</vt:i4>
      </vt:variant>
    </vt:vector>
  </HeadingPairs>
  <TitlesOfParts>
    <vt:vector size="110" baseType="lpstr">
      <vt:lpstr>Microsoft Uighur</vt:lpstr>
      <vt:lpstr>Modern Love</vt:lpstr>
      <vt:lpstr>Aptos</vt:lpstr>
      <vt:lpstr>Helvetica</vt:lpstr>
      <vt:lpstr>Arial</vt:lpstr>
      <vt:lpstr>Dosis ExtraBold</vt:lpstr>
      <vt:lpstr>Dosis Medium</vt:lpstr>
      <vt:lpstr>Dosis</vt:lpstr>
      <vt:lpstr>Calibri</vt:lpstr>
      <vt:lpstr>Aptos Display</vt:lpstr>
      <vt:lpstr>Wingdings</vt:lpstr>
      <vt:lpstr>Dosis SemiBold</vt:lpstr>
      <vt:lpstr>Noto Sans Symbols</vt:lpstr>
      <vt:lpstr>1_Env-Enseignant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2_Env-Enseignant</vt:lpstr>
      <vt:lpstr>2_04- قراءة/ كتابة</vt:lpstr>
      <vt:lpstr>1_01- نشاط اعتيادي</vt:lpstr>
      <vt:lpstr>3_04- قراءة/ كتابة</vt:lpstr>
      <vt:lpstr>2_01- نشاط اعتيادي</vt:lpstr>
      <vt:lpstr>3_Env-Enseignant</vt:lpstr>
      <vt:lpstr>6_Env-Enseignant</vt:lpstr>
      <vt:lpstr>4_Env-Enseignant</vt:lpstr>
      <vt:lpstr>4_04- قراءة/ كتابة</vt:lpstr>
      <vt:lpstr>5_04- قراءة/ كتابة</vt:lpstr>
      <vt:lpstr>7_Env-Enseignant</vt:lpstr>
      <vt:lpstr>6_04- قراءة/ كتابة</vt:lpstr>
      <vt:lpstr>Thème Office</vt:lpstr>
      <vt:lpstr>Présentation PowerPoint</vt:lpstr>
      <vt:lpstr>تنظيم حصص الأسبوع </vt:lpstr>
      <vt:lpstr>هيكلة حصة اليوم</vt:lpstr>
      <vt:lpstr>عند نهاية الحصة</vt:lpstr>
      <vt:lpstr>افتتاح الحصة</vt:lpstr>
      <vt:lpstr>مرحبا بكم،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خذوا الألواح سأملي عليكم مقاطع وكلمات (يملي الأستاذ على المتعلمين، تباعا المقاطع والكلمات– المكتوبة في الشريحة الانتقالية الخاصة بافتتاح الحصة - مع التصحيح على السبورة والألواح)</vt:lpstr>
      <vt:lpstr>بِدايَةً؛  ستتعلمون قراءة مجموعة من الكلمات. </vt:lpstr>
      <vt:lpstr>نَقرأ معا. رددوا معي.  أنا أشير وأنتم تقرؤون ( الإشارة بدون ترتيب ) </vt:lpstr>
      <vt:lpstr>سنقرأ معا نص القراءة المشتركة. سأقرأ النص جملة جملة باسترسال وأنتم ترددون بعدي جماعة. </vt:lpstr>
      <vt:lpstr>مـــعــجـــم</vt:lpstr>
      <vt:lpstr>انتبهوا الآن. سوف نتعلم كلمات جديدة، سنستعملها للتحدث عن الطبيعة. </vt:lpstr>
      <vt:lpstr>في الصورة نرى ماء يجري. ماذا نسمي هذا المجرى؟  يمكن للمتعلمين استعمال اللغة الأم للتعبير عن الكلمة. </vt:lpstr>
      <vt:lpstr>هذا نهرـــ  نهرٌ.  رَدِّدوا : نَهْرٌ. </vt:lpstr>
      <vt:lpstr>ماذا نسمي هذه الأرض الخضراء المرتفعة قليلا؟  يمكن للمتعلمين استعمال اللغة الأم للتعبير عن الكلمة. </vt:lpstr>
      <vt:lpstr>الأرض الخضراء المرتفعة قليلا نسميها تَلَّةٌ ـــ  هذه تلة.  رَدِّدوا : تَلَّةٌ. </vt:lpstr>
      <vt:lpstr>ماذا نسمي هذه الأراضي المرتفعة؟  يمكن للمتعلمين استعمال اللغة الأم للتعبير عن الكلمة. </vt:lpstr>
      <vt:lpstr>الأراضي المرتفعة نسميها جبال ـــ  هذه جِبالٌ.  رَدِّدوا : جِبالٌ. </vt:lpstr>
      <vt:lpstr>الجبل أكثر ارتفاعا من التلة. رددوا: الجبل أكثر ارتفاعا من التلة.</vt:lpstr>
      <vt:lpstr>ماذا نسمي هذا المكان الذي يظهر فيه البحر والرمال؟  يمكن للمتعلمين استعمال اللغة الأم للتعبير عن الكلمة. </vt:lpstr>
      <vt:lpstr>هذا شاطئ البحر. شاطِئُ البَحْرِ. رَدِّدوا : شاطِئُ البحرِ.</vt:lpstr>
      <vt:lpstr>انظروا إلى الصورة، ما الذي يحرك الشجر والمظلة؟ يمكن للمتعلمين استعمال اللغة الأم للتعبير عن الكلمة. </vt:lpstr>
      <vt:lpstr> الرياح هي ما يحرك الشجر والمظلة. هذه رِياحٌ ــــ رَدِّدوا: رِياحٌ. </vt:lpstr>
      <vt:lpstr>ماذا نسمي الكرات الثلجية الصغيرة التي تنزل من السماء؟  يمكن للمتعلمين استعمال اللغة الأم للتعبير عن الكلمة. </vt:lpstr>
      <vt:lpstr>هذا بَرَدٌ. من سبق أن رأى منكم بردا؟ هذا بردٌ. بردٌ. رَدِّدوا: بَرَدٌ. </vt:lpstr>
      <vt:lpstr> في الشتاء، تَهُبُّ الرياحُ ويسقط البردُ.  رددوا: في الشتاء، تَهُبُّ الرياحُ ويسقط البردُ. </vt:lpstr>
      <vt:lpstr>الآن سوف نراجع الكلمات التي تعرفنا عليها. أنا أشير وأنت تقول.</vt:lpstr>
      <vt:lpstr> خذوا الكراسة ص 150. ستنجزون تمرين: أنا أشير وأنت تقول «في ثنائيات». </vt:lpstr>
      <vt:lpstr>كل واحد يشير إلى الصورة وصديقه يقول الكلمة المناسبة لها. </vt:lpstr>
      <vt:lpstr>استماع وتحدث</vt:lpstr>
      <vt:lpstr>الآن سوف نستمع لحكاية جديدة. بداية سنتوقع ما سيحدث في الحكاية. </vt:lpstr>
      <vt:lpstr>عنوان حكايتنا اليوم هو: فات الأوان. رددوا جميعا: فات الأوان. </vt:lpstr>
      <vt:lpstr>لاحظوا الصورة  وتوقعوا لماذا يبدو الحلزون حزينا؟</vt:lpstr>
      <vt:lpstr>من له نفس التوقع؟</vt:lpstr>
      <vt:lpstr> لا تنسوا توقعاتكم سوف نتحقق منها بعد الاستماع إلى الحكاية. أريدكم أن تنصتوا جيدا. </vt:lpstr>
      <vt:lpstr>تسميع أول </vt:lpstr>
      <vt:lpstr>بعد الاستماع إلى الحكاية؛  من كان توقعه صحيحا؟ إذن لماذا كان الحزون حزينا؟</vt:lpstr>
      <vt:lpstr>تسميع ثان.  بعد كل مقطع يطرح الأستاذ سؤالا بسيطا حوله. </vt:lpstr>
      <vt:lpstr>الآن سنلعب لعبة صيد الحروف. قفوا عندما تسمعون الصوت [ث]. من يقف أولا هو الفائز. لا تقفوا إذا لم تسمعوا الصوت. ينطق الأستاذ كل كلمة مرتين.</vt:lpstr>
      <vt:lpstr>وقت النجمة الآن. الفائز بنجمة الاستماع هو (هي) ..... صفقوا له (لها).</vt:lpstr>
      <vt:lpstr>قراءة كتابة</vt:lpstr>
      <vt:lpstr>اليوم سنتذكر كيف نقرأ كلمات عندما نضيف لها الألف واللام.</vt:lpstr>
      <vt:lpstr>أنا أقرأ وأنتم ترددون بعدي.    (يشد الأستاذ انتباه المتعلمين إلى السكون فوق اللام) </vt:lpstr>
      <vt:lpstr>أنا أقرأ وأنتم ترددون بعدي.    (يشد الأستاذ انتباه المتعلمين إلى غياب السكون فوق اللام وظهور الشدة فوق الحرف الأول) </vt:lpstr>
      <vt:lpstr>الآن، نتذكر كيف نقرأ كلمة بالألف واللام وسط جملة. أنا أقرأ وأنتم ترددون بعدي. </vt:lpstr>
      <vt:lpstr>الآن، نتذكر كيف نقرأ كلمة بالألف واللام وسط جملة. أنا أقرأ وأنتم ترددون بعدي. </vt:lpstr>
      <vt:lpstr>من يقرأ. رددوا خلف صديقكم. </vt:lpstr>
      <vt:lpstr>من يقرأ. رددوا خلف صديقكم. </vt:lpstr>
      <vt:lpstr> أقرأ. رددوا بعدي. </vt:lpstr>
      <vt:lpstr> من يقرأ؟ سأعين 6 منكم لقيادة القراءة. </vt:lpstr>
      <vt:lpstr> أقرأ الجمل باسترسال. رددوا بعدي. </vt:lpstr>
      <vt:lpstr> من يقرأ؟ سأعين 6 منكم لقيادة القراءة.  اقرؤوا باسترسال.</vt:lpstr>
      <vt:lpstr>خذوا الكراسة الصفحة 152. </vt:lpstr>
      <vt:lpstr>في ثنائيات ـــــ كل واحد منكم يقرأ الكلمات والجمل لزميله. سأمر بين الصفوف لأساعدكم.</vt:lpstr>
      <vt:lpstr>وقت النجمة الآن. الفائز بنجمة القراءة: ....</vt:lpstr>
      <vt:lpstr>قفوا، سنردد أنشودة "حيوانات المزرعة" مع الحركات.</vt:lpstr>
      <vt:lpstr>سنتعلم كيف ندخل ألف ولام على الكلمة.  تابعوا معي.</vt:lpstr>
      <vt:lpstr>أقرأ أولا الكلمة التي سأدخل عليها ألف ولام.  مطرٌ . رددوا: مطرٌ</vt:lpstr>
      <vt:lpstr>أدخل "اَلْــ" مع كلمة "مطرٌ"  وأعوض تنويم الضم بضمة واحدة. هكذا.  </vt:lpstr>
      <vt:lpstr>أقرأ أولا الكلمة التي سأدخل عليها ألف ولام. نملةٌ. رددوا: نملةٌ </vt:lpstr>
      <vt:lpstr>أدخل "اَلـ" مع كلمة « نملةٌ"  أضع شدة فوق حرف النون وأعوض تنويم الضم بضمة واحدة. هكذا.  </vt:lpstr>
      <vt:lpstr>الآن دوركم، ستدخلون "الْـ" على كلمة "عربةٌ"</vt:lpstr>
      <vt:lpstr>من يقول الكلمة بعد إدخال "الْـ" عليها؟ اكتبوا الكلمة كاملة على ألواحكم. </vt:lpstr>
      <vt:lpstr>ارفعوا ألواحكم. صححوا.     (يقدم الأستاذ التغذية الراجعة المناسبة)</vt:lpstr>
      <vt:lpstr>الآن، ستدخلون "الـ" على كلمة "زُهورٌ"</vt:lpstr>
      <vt:lpstr>من يقول الكلمة بعد إدخال "الــ" عليها؟ اكتبوا الكلمة كاملة على ألواحكم. </vt:lpstr>
      <vt:lpstr>ارفعوا ألواحكم. صححوا.       (يقدم الأستاذ التغذية الراجعة المناسبة)</vt:lpstr>
      <vt:lpstr>خذوا الكراسة الصفحة 152.  أكتبوا الكلمات بعد أن تدخلوا عليها "ال". (يشرح الأستاذ المطلوب.  يتم التصحيح على السبورة وفي الكراسات). </vt:lpstr>
      <vt:lpstr>خذوا دفاتر الكتابة. انقلوا الكلمات التالية. ( يرسم الأستاذ النموذج للمتعلمين المتعثرين).  </vt:lpstr>
      <vt:lpstr>وقت النجمة الآن. الفائز بنجمة الكتابة: .....</vt:lpstr>
      <vt:lpstr>اختــتام الحــصة</vt:lpstr>
      <vt:lpstr>تعلمنا اليوم كلمات جديدة، سنستعملها عند التحدث عن الطبيعة. من يذكرني بهذه الكلمات؟ </vt:lpstr>
      <vt:lpstr>تعلمنا أيضا كيف نقرأ ونكتب كلمات وجملا تتضمن تنوين الألف واللام . من يقرأ ؟ </vt:lpstr>
      <vt:lpstr>في البيت أعيدوا قراءة الكلمات والجمل في الكراسة ص 152. </vt:lpstr>
      <vt:lpstr>في البيت، انقلوا الكلمات ص 152 في دفاتركم، سأملي عليكم بعضا منها غدا. </vt:lpstr>
      <vt:lpstr>إلى الحصة القادمة.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210</cp:revision>
  <cp:lastPrinted>2025-11-03T17:43:54Z</cp:lastPrinted>
  <dcterms:created xsi:type="dcterms:W3CDTF">2023-09-20T21:35:22Z</dcterms:created>
  <dcterms:modified xsi:type="dcterms:W3CDTF">2026-05-24T22:09:38Z</dcterms:modified>
</cp:coreProperties>
</file>