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88"/>
  </p:notesMasterIdLst>
  <p:handoutMasterIdLst>
    <p:handoutMasterId r:id="rId89"/>
  </p:handoutMasterIdLst>
  <p:sldIdLst>
    <p:sldId id="779" r:id="rId4"/>
    <p:sldId id="911" r:id="rId5"/>
    <p:sldId id="2134807284" r:id="rId6"/>
    <p:sldId id="780" r:id="rId7"/>
    <p:sldId id="2134806760" r:id="rId8"/>
    <p:sldId id="973" r:id="rId9"/>
    <p:sldId id="950" r:id="rId10"/>
    <p:sldId id="2134806701" r:id="rId11"/>
    <p:sldId id="2134806827" r:id="rId12"/>
    <p:sldId id="2134807294" r:id="rId13"/>
    <p:sldId id="2134806702" r:id="rId14"/>
    <p:sldId id="2134806819" r:id="rId15"/>
    <p:sldId id="2134806821" r:id="rId16"/>
    <p:sldId id="2134807317" r:id="rId17"/>
    <p:sldId id="2134807318" r:id="rId18"/>
    <p:sldId id="2134806703" r:id="rId19"/>
    <p:sldId id="2134807298" r:id="rId20"/>
    <p:sldId id="2134806750" r:id="rId21"/>
    <p:sldId id="2134806753" r:id="rId22"/>
    <p:sldId id="2134807285" r:id="rId23"/>
    <p:sldId id="2134806756" r:id="rId24"/>
    <p:sldId id="2134807286" r:id="rId25"/>
    <p:sldId id="2134806877" r:id="rId26"/>
    <p:sldId id="2134806710" r:id="rId27"/>
    <p:sldId id="2134806711" r:id="rId28"/>
    <p:sldId id="2134807288" r:id="rId29"/>
    <p:sldId id="2134807309" r:id="rId30"/>
    <p:sldId id="2134806830" r:id="rId31"/>
    <p:sldId id="2134806832" r:id="rId32"/>
    <p:sldId id="2134807289" r:id="rId33"/>
    <p:sldId id="2134807335" r:id="rId34"/>
    <p:sldId id="2134807336" r:id="rId35"/>
    <p:sldId id="2134807310" r:id="rId36"/>
    <p:sldId id="2134807311" r:id="rId37"/>
    <p:sldId id="2134807312" r:id="rId38"/>
    <p:sldId id="2134807313" r:id="rId39"/>
    <p:sldId id="2134807314" r:id="rId40"/>
    <p:sldId id="2134807330" r:id="rId41"/>
    <p:sldId id="2134807327" r:id="rId42"/>
    <p:sldId id="2134807328" r:id="rId43"/>
    <p:sldId id="2134807329" r:id="rId44"/>
    <p:sldId id="2134807331" r:id="rId45"/>
    <p:sldId id="2134807332" r:id="rId46"/>
    <p:sldId id="2134807333" r:id="rId47"/>
    <p:sldId id="2134807334" r:id="rId48"/>
    <p:sldId id="909" r:id="rId49"/>
    <p:sldId id="2134807290" r:id="rId50"/>
    <p:sldId id="2134807302" r:id="rId51"/>
    <p:sldId id="2134807303" r:id="rId52"/>
    <p:sldId id="2134807308" r:id="rId53"/>
    <p:sldId id="2134807291" r:id="rId54"/>
    <p:sldId id="2134807316" r:id="rId55"/>
    <p:sldId id="2134806883" r:id="rId56"/>
    <p:sldId id="2134806885" r:id="rId57"/>
    <p:sldId id="2134807292" r:id="rId58"/>
    <p:sldId id="2134807224" r:id="rId59"/>
    <p:sldId id="2134807293" r:id="rId60"/>
    <p:sldId id="2134807206" r:id="rId61"/>
    <p:sldId id="2134806890" r:id="rId62"/>
    <p:sldId id="2134806891" r:id="rId63"/>
    <p:sldId id="2134807295" r:id="rId64"/>
    <p:sldId id="2134807209" r:id="rId65"/>
    <p:sldId id="2134807210" r:id="rId66"/>
    <p:sldId id="2134807212" r:id="rId67"/>
    <p:sldId id="2134807296" r:id="rId68"/>
    <p:sldId id="2134807337" r:id="rId69"/>
    <p:sldId id="2134807338" r:id="rId70"/>
    <p:sldId id="2134807339" r:id="rId71"/>
    <p:sldId id="2134807340" r:id="rId72"/>
    <p:sldId id="2134807341" r:id="rId73"/>
    <p:sldId id="2134807342" r:id="rId74"/>
    <p:sldId id="2134807343" r:id="rId75"/>
    <p:sldId id="2134807344" r:id="rId76"/>
    <p:sldId id="2134807345" r:id="rId77"/>
    <p:sldId id="2134807346" r:id="rId78"/>
    <p:sldId id="2134807287" r:id="rId79"/>
    <p:sldId id="2134807306" r:id="rId80"/>
    <p:sldId id="2134807215" r:id="rId81"/>
    <p:sldId id="2134807216" r:id="rId82"/>
    <p:sldId id="2134806699" r:id="rId83"/>
    <p:sldId id="2134807217" r:id="rId84"/>
    <p:sldId id="2134806797" r:id="rId85"/>
    <p:sldId id="2134807218" r:id="rId86"/>
    <p:sldId id="2134807219" r:id="rId87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90"/>
    </p:embeddedFont>
    <p:embeddedFont>
      <p:font typeface="DengXian" panose="02010600030101010101" pitchFamily="2" charset="-122"/>
      <p:regular r:id="rId91"/>
      <p:bold r:id="rId92"/>
    </p:embeddedFont>
    <p:embeddedFont>
      <p:font typeface="Dosis" pitchFamily="2" charset="0"/>
      <p:regular r:id="rId93"/>
      <p:bold r:id="rId9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A6D"/>
    <a:srgbClr val="B2B3AE"/>
    <a:srgbClr val="FC8D00"/>
    <a:srgbClr val="FFEFB9"/>
    <a:srgbClr val="4B5050"/>
    <a:srgbClr val="FAE496"/>
    <a:srgbClr val="17AB98"/>
    <a:srgbClr val="F6BB00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E3034C-2A38-4930-AE80-F97EF7CC3FAA}" v="6" dt="2026-04-11T21:55:35.133"/>
    <p1510:client id="{9AF70D02-3590-41B5-854F-3F721BC5EC5E}" v="238" dt="2026-04-11T13:45:01.1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6281" autoAdjust="0"/>
  </p:normalViewPr>
  <p:slideViewPr>
    <p:cSldViewPr snapToGrid="0">
      <p:cViewPr varScale="1">
        <p:scale>
          <a:sx n="64" d="100"/>
          <a:sy n="64" d="100"/>
        </p:scale>
        <p:origin x="16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font" Target="fonts/font1.fntdata"/><Relationship Id="rId95" Type="http://schemas.openxmlformats.org/officeDocument/2006/relationships/presProps" Target="presProp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2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5.fntdata"/><Relationship Id="rId9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4.fntdata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5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6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7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5 0 24575,'-4'0'0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8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9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0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1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2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59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0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1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5 0 24575,'-4'0'0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2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3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4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5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6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4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gi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0.png"/><Relationship Id="rId5" Type="http://schemas.openxmlformats.org/officeDocument/2006/relationships/image" Target="../media/image22.pn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gif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10.png"/><Relationship Id="rId4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1.gif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10.png"/><Relationship Id="rId4" Type="http://schemas.openxmlformats.org/officeDocument/2006/relationships/image" Target="../media/image1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0.png"/><Relationship Id="rId5" Type="http://schemas.openxmlformats.org/officeDocument/2006/relationships/image" Target="../media/image43.png"/><Relationship Id="rId4" Type="http://schemas.openxmlformats.org/officeDocument/2006/relationships/image" Target="../media/image15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1.gif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10.png"/><Relationship Id="rId4" Type="http://schemas.openxmlformats.org/officeDocument/2006/relationships/image" Target="../media/image15.e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1.png"/><Relationship Id="rId7" Type="http://schemas.openxmlformats.org/officeDocument/2006/relationships/image" Target="../media/image4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5.emf"/><Relationship Id="rId9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3" Type="http://schemas.openxmlformats.org/officeDocument/2006/relationships/image" Target="../media/image54.png"/><Relationship Id="rId7" Type="http://schemas.openxmlformats.org/officeDocument/2006/relationships/image" Target="../media/image4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1.png"/><Relationship Id="rId5" Type="http://schemas.openxmlformats.org/officeDocument/2006/relationships/image" Target="../media/image411.png"/><Relationship Id="rId4" Type="http://schemas.openxmlformats.org/officeDocument/2006/relationships/image" Target="../media/image401.png"/><Relationship Id="rId9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551.png"/><Relationship Id="rId3" Type="http://schemas.openxmlformats.org/officeDocument/2006/relationships/image" Target="../media/image54.png"/><Relationship Id="rId7" Type="http://schemas.openxmlformats.org/officeDocument/2006/relationships/image" Target="../media/image490.png"/><Relationship Id="rId12" Type="http://schemas.openxmlformats.org/officeDocument/2006/relationships/image" Target="../media/image5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0.png"/><Relationship Id="rId11" Type="http://schemas.openxmlformats.org/officeDocument/2006/relationships/image" Target="../media/image530.png"/><Relationship Id="rId5" Type="http://schemas.openxmlformats.org/officeDocument/2006/relationships/image" Target="../media/image470.png"/><Relationship Id="rId15" Type="http://schemas.openxmlformats.org/officeDocument/2006/relationships/image" Target="../media/image57.png"/><Relationship Id="rId10" Type="http://schemas.openxmlformats.org/officeDocument/2006/relationships/image" Target="../media/image520.png"/><Relationship Id="rId4" Type="http://schemas.openxmlformats.org/officeDocument/2006/relationships/image" Target="../media/image460.png"/><Relationship Id="rId9" Type="http://schemas.openxmlformats.org/officeDocument/2006/relationships/image" Target="../media/image56.png"/><Relationship Id="rId14" Type="http://schemas.openxmlformats.org/officeDocument/2006/relationships/image" Target="../media/image56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61.png"/><Relationship Id="rId3" Type="http://schemas.openxmlformats.org/officeDocument/2006/relationships/image" Target="../media/image54.png"/><Relationship Id="rId7" Type="http://schemas.openxmlformats.org/officeDocument/2006/relationships/image" Target="../media/image490.png"/><Relationship Id="rId12" Type="http://schemas.openxmlformats.org/officeDocument/2006/relationships/image" Target="../media/image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0.png"/><Relationship Id="rId11" Type="http://schemas.openxmlformats.org/officeDocument/2006/relationships/image" Target="../media/image59.png"/><Relationship Id="rId5" Type="http://schemas.openxmlformats.org/officeDocument/2006/relationships/image" Target="../media/image470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460.png"/><Relationship Id="rId9" Type="http://schemas.openxmlformats.org/officeDocument/2006/relationships/image" Target="../media/image56.png"/><Relationship Id="rId14" Type="http://schemas.openxmlformats.org/officeDocument/2006/relationships/image" Target="../media/image6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10.png"/><Relationship Id="rId4" Type="http://schemas.openxmlformats.org/officeDocument/2006/relationships/image" Target="../media/image15.e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1.png"/><Relationship Id="rId7" Type="http://schemas.openxmlformats.org/officeDocument/2006/relationships/image" Target="../media/image5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0.png"/><Relationship Id="rId5" Type="http://schemas.openxmlformats.org/officeDocument/2006/relationships/image" Target="../media/image65.png"/><Relationship Id="rId4" Type="http://schemas.openxmlformats.org/officeDocument/2006/relationships/image" Target="../media/image15.emf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customXml" Target="../ink/ink8.xml"/><Relationship Id="rId3" Type="http://schemas.openxmlformats.org/officeDocument/2006/relationships/image" Target="../media/image21.png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5" Type="http://schemas.openxmlformats.org/officeDocument/2006/relationships/image" Target="../media/image570.png"/><Relationship Id="rId10" Type="http://schemas.openxmlformats.org/officeDocument/2006/relationships/customXml" Target="../ink/ink5.xml"/><Relationship Id="rId4" Type="http://schemas.openxmlformats.org/officeDocument/2006/relationships/customXml" Target="../ink/ink1.xml"/><Relationship Id="rId9" Type="http://schemas.openxmlformats.org/officeDocument/2006/relationships/customXml" Target="../ink/ink4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customXml" Target="../ink/ink16.xml"/><Relationship Id="rId3" Type="http://schemas.openxmlformats.org/officeDocument/2006/relationships/image" Target="../media/image21.png"/><Relationship Id="rId7" Type="http://schemas.openxmlformats.org/officeDocument/2006/relationships/customXml" Target="../ink/ink11.xml"/><Relationship Id="rId12" Type="http://schemas.openxmlformats.org/officeDocument/2006/relationships/customXml" Target="../ink/ink1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0.xml"/><Relationship Id="rId11" Type="http://schemas.openxmlformats.org/officeDocument/2006/relationships/customXml" Target="../ink/ink14.xml"/><Relationship Id="rId5" Type="http://schemas.openxmlformats.org/officeDocument/2006/relationships/image" Target="../media/image570.png"/><Relationship Id="rId10" Type="http://schemas.openxmlformats.org/officeDocument/2006/relationships/customXml" Target="../ink/ink13.xml"/><Relationship Id="rId4" Type="http://schemas.openxmlformats.org/officeDocument/2006/relationships/customXml" Target="../ink/ink9.xml"/><Relationship Id="rId9" Type="http://schemas.openxmlformats.org/officeDocument/2006/relationships/customXml" Target="../ink/ink1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7.mp4"/><Relationship Id="rId7" Type="http://schemas.openxmlformats.org/officeDocument/2006/relationships/image" Target="../media/image2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7.mp4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009766" y="6043387"/>
            <a:ext cx="1124468" cy="288630"/>
            <a:chOff x="2255274" y="3768343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255274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110691" y="378410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84972-879C-84FA-FECB-9ABC27A9AB30}"/>
              </a:ext>
            </a:extLst>
          </p:cNvPr>
          <p:cNvSpPr/>
          <p:nvPr/>
        </p:nvSpPr>
        <p:spPr>
          <a:xfrm>
            <a:off x="959196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2A4E5D-E0F3-2367-B6ED-A421B3FC2E6C}"/>
              </a:ext>
            </a:extLst>
          </p:cNvPr>
          <p:cNvSpPr/>
          <p:nvPr/>
        </p:nvSpPr>
        <p:spPr>
          <a:xfrm>
            <a:off x="1814613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A14649-0D87-A4CA-A7E4-83835A324CAC}"/>
              </a:ext>
            </a:extLst>
          </p:cNvPr>
          <p:cNvSpPr/>
          <p:nvPr/>
        </p:nvSpPr>
        <p:spPr>
          <a:xfrm>
            <a:off x="7105974" y="603763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77BAC-ADB9-DE9B-BFAD-FCAAE5EE10F3}"/>
              </a:ext>
            </a:extLst>
          </p:cNvPr>
          <p:cNvSpPr/>
          <p:nvPr/>
        </p:nvSpPr>
        <p:spPr>
          <a:xfrm>
            <a:off x="7961391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27134" y="3771810"/>
            <a:ext cx="3780000" cy="1123837"/>
            <a:chOff x="4705002" y="182317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705002" y="206993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46572" y="182317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85002" y="220539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سلم التصاميم و الخرائط.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484789" y="3803029"/>
            <a:ext cx="3780000" cy="1123837"/>
            <a:chOff x="-1306775" y="530352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-1306775" y="777111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934795" y="530352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-1126775" y="912576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حل مسائل حول النسبة المئوية (2).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778" y="5256115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2500098" y="5472446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4615752" y="5019225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</a:p>
        </p:txBody>
      </p:sp>
    </p:spTree>
    <p:extLst>
      <p:ext uri="{BB962C8B-B14F-4D97-AF65-F5344CB8AC3E}">
        <p14:creationId xmlns:p14="http://schemas.microsoft.com/office/powerpoint/2010/main" val="12418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69977"/>
            <a:ext cx="8178799" cy="156914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0E3E9F-DEA8-8152-F6C6-27B35F36D344}"/>
              </a:ext>
            </a:extLst>
          </p:cNvPr>
          <p:cNvSpPr/>
          <p:nvPr/>
        </p:nvSpPr>
        <p:spPr>
          <a:xfrm rot="5616596">
            <a:off x="2970883" y="4345075"/>
            <a:ext cx="546726" cy="325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F730B7-39E6-1DDD-EA5E-B19855AA5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998" y="2310579"/>
            <a:ext cx="2925281" cy="40410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E2E50E-833D-CCE0-1064-E4B9B8EFF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518" y="2296839"/>
            <a:ext cx="2925281" cy="407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04EE-72EA-DBDB-3DB5-4AB9704B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AA4B79A-A8B2-0299-3B58-EC223C7291D0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C8AFC8-1270-20F6-35D0-5F2FED1E2805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25436D2-36F9-A4E3-342C-9A1F34480E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AF8668-BBDC-6ED4-44AC-D90EDE26032C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C17A0ED-C683-FF30-4120-5441C5E1775B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E76C20-7140-D90C-C04E-471EC26FD07A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60EB69-79A6-78CC-262E-0B7F34E1A544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34D550-8171-C87E-C859-16E81C68DDEB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5E8FD5-E5C8-E8A2-5898-C22F7EA5BEC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EAF564-9FF3-299E-48F8-480856E329F5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27B593-02EB-173D-88C9-692467820598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74C23A6-DC82-DC5B-F531-5A4E1CFBB0A8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5A01B1-8C07-9E24-D50C-BFC2E3CA14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DAFCAB9-DF2A-5252-AB84-7155C1AE5719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AA21FD6-1087-B998-EBBB-CF9A7D1F804E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AC32C20E-DC73-B94E-67D1-DFE48348E2A5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D721C27B-60AF-3A49-753B-2A000B3F3D3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1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668" y="3163414"/>
            <a:ext cx="6646959" cy="16150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3335" y="3458383"/>
            <a:ext cx="692707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تعرف وتوظيف السرعة المتوسطة في حل وضعيات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تعرف وتوظيف سلم التصاميم في حل وضعيات؛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مسائل بتوظيف النسبة المئوية؛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035290" y="2955380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2CD9-151D-A507-5867-76581F9B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C6BED5-7C90-5A6A-A691-64129F13029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A694CF-9B46-9C36-EAE9-B636ABB4D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9E45FF6-CA5A-704F-B82F-7BF119E9A7B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E20F8E3-F280-5E38-AE4F-EF8333F087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F28C8B8-0139-CE88-9965-94B1826C1A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6B0322-2E9C-1AD0-D326-4ABCE61A3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E46D0F-F1CA-EE83-E3C7-CF430C6FF26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620721-7F34-78BF-2B26-FE67BA24DC7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D305FF1-23D6-6F5C-0193-BF77AA8F330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219F60-4D72-D3A8-0F2B-849F5C0B30B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03786E-C5AC-899C-0E15-6D6F5294CB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3B894EF-FD2A-AC22-0F20-C60E4B3C5B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A8167392-BD90-5D8B-A979-EBF5265C1E5D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 dirty="0">
                <a:solidFill>
                  <a:srgbClr val="FCFEFD"/>
                </a:solidFill>
                <a:latin typeface="Arimo Italics"/>
              </a:rPr>
              <a:t>Version </a:t>
            </a:r>
            <a:r>
              <a:rPr lang="en-US" sz="841" dirty="0" err="1">
                <a:solidFill>
                  <a:srgbClr val="FCFEFD"/>
                </a:solidFill>
                <a:latin typeface="Arimo Italics"/>
              </a:rPr>
              <a:t>provisoire</a:t>
            </a:r>
            <a:r>
              <a:rPr lang="en-US" sz="841" dirty="0">
                <a:solidFill>
                  <a:srgbClr val="FCFEFD"/>
                </a:solidFill>
                <a:latin typeface="Arimo Italics"/>
              </a:rPr>
              <a:t> pour la formation des </a:t>
            </a:r>
            <a:r>
              <a:rPr lang="en-US" sz="841" dirty="0" err="1">
                <a:solidFill>
                  <a:srgbClr val="FCFEFD"/>
                </a:solidFill>
                <a:latin typeface="Arimo Italics"/>
              </a:rPr>
              <a:t>enseignants</a:t>
            </a:r>
            <a:r>
              <a:rPr lang="en-US" sz="841" dirty="0">
                <a:solidFill>
                  <a:srgbClr val="FCFEFD"/>
                </a:solidFill>
                <a:latin typeface="Arimo Italics"/>
              </a:rPr>
              <a:t> </a:t>
            </a:r>
          </a:p>
        </p:txBody>
      </p:sp>
      <p:sp>
        <p:nvSpPr>
          <p:cNvPr id="23" name="ZoneTexte 2">
            <a:extLst>
              <a:ext uri="{FF2B5EF4-FFF2-40B4-BE49-F238E27FC236}">
                <a16:creationId xmlns:a16="http://schemas.microsoft.com/office/drawing/2014/main" id="{ACCA27F9-386B-65CC-FC23-0187BEA4C931}"/>
              </a:ext>
            </a:extLst>
          </p:cNvPr>
          <p:cNvSpPr txBox="1"/>
          <p:nvPr/>
        </p:nvSpPr>
        <p:spPr>
          <a:xfrm>
            <a:off x="473062" y="87583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Image 2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EE2422D-A2CE-3927-A5DC-63DDFA07F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EFE2A1-DD3A-1210-FC86-F785CCDB7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283" y="1834453"/>
            <a:ext cx="2852801" cy="39251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CF6C0A-A6E5-C2CA-4C38-F48E8B4C8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006" y="1834453"/>
            <a:ext cx="2852801" cy="3941774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4234B31-355F-BE23-AFB4-B9497447ED63}"/>
              </a:ext>
            </a:extLst>
          </p:cNvPr>
          <p:cNvSpPr/>
          <p:nvPr/>
        </p:nvSpPr>
        <p:spPr>
          <a:xfrm flipH="1">
            <a:off x="1809120" y="4011561"/>
            <a:ext cx="2389982" cy="15644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80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0F17E-DAEE-4FC9-9F3F-AB015B22F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3C0C76-6836-B148-0D2B-A80C290092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FF614A7-8C87-83C4-2529-246D6A36D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1B9A21A-3995-DB4D-0529-76C5C215B83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1A0A07-49F3-5811-23C5-1276DC4791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12AD4B1-917C-6D2A-B69B-5762168A34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08E92E-2E27-25F3-2464-7AC3731AC04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68EE204-B19C-4A56-09EA-1F0A756281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CAD74AE-D951-0207-2B09-0026E3E387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BA601C4-415D-CB6A-631B-5FE2A2A105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94C4638-5790-BCAE-14F3-E5053BEDF35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86E4F64-45AE-6967-4667-5F2297E77DD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5D8F497-9E11-66F7-F035-AC528C700C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7F06F55-256F-E4CD-974B-ADA91994A0C3}"/>
              </a:ext>
            </a:extLst>
          </p:cNvPr>
          <p:cNvSpPr txBox="1"/>
          <p:nvPr/>
        </p:nvSpPr>
        <p:spPr>
          <a:xfrm>
            <a:off x="1196324" y="864376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494AE622-789E-F982-CDE1-3CB408CFD8DA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C52D46-F644-75F7-3CE6-995600A9F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48E7E0A8-1110-D151-13E8-9C0B8233866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0DAD4C77-60DA-3D70-C12D-802C10AA2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4A7806AD-C6B4-2B38-A574-7E0D5078B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7CE091C-087D-96EA-79CE-A4E06AA47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821" y="1907123"/>
            <a:ext cx="8090822" cy="42675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E98CA6F-DF04-59CE-ABEA-590A5392FDF0}"/>
                  </a:ext>
                </a:extLst>
              </p:cNvPr>
              <p:cNvSpPr/>
              <p:nvPr/>
            </p:nvSpPr>
            <p:spPr>
              <a:xfrm>
                <a:off x="3719427" y="3556431"/>
                <a:ext cx="298643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E98CA6F-DF04-59CE-ABEA-590A5392FD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427" y="3556431"/>
                <a:ext cx="2986436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84ADBB0-82B3-0E5F-F3D8-F034AB210457}"/>
                  </a:ext>
                </a:extLst>
              </p:cNvPr>
              <p:cNvSpPr/>
              <p:nvPr/>
            </p:nvSpPr>
            <p:spPr>
              <a:xfrm>
                <a:off x="3689776" y="4040908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884ADBB0-82B3-0E5F-F3D8-F034AB2104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776" y="4040908"/>
                <a:ext cx="3203976" cy="501445"/>
              </a:xfrm>
              <a:prstGeom prst="roundRect">
                <a:avLst/>
              </a:prstGeom>
              <a:blipFill>
                <a:blip r:embed="rId7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179D837-8CFE-35E4-3521-C004895CF535}"/>
              </a:ext>
            </a:extLst>
          </p:cNvPr>
          <p:cNvSpPr/>
          <p:nvPr/>
        </p:nvSpPr>
        <p:spPr>
          <a:xfrm>
            <a:off x="3549442" y="4815436"/>
            <a:ext cx="5015194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نسبة انخفاض مدة صلاحية البطارية هي:  </a:t>
            </a:r>
            <a:r>
              <a:rPr lang="fr-FR" sz="2400" b="1" dirty="0">
                <a:solidFill>
                  <a:srgbClr val="FF0000"/>
                </a:solidFill>
              </a:rPr>
              <a:t>25%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E15DE25B-7F7E-B327-54AC-66CD7566B0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154" y="3509607"/>
            <a:ext cx="2859352" cy="232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8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5CE89-7226-4B4F-70F5-D558247E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0FC9F7-8A25-827F-43C4-B4E38D0977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5B11AB6-826B-D6C9-6D25-33CFDC004D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DDDBEC7-F970-12C7-7D8B-FA5B96273A1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0DCAC-E7F0-8055-5C8A-40F861DBC8B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59A0081-A444-637B-4213-BF07A7900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70990" y="392579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0D26B-88EB-681E-B9C7-90B76BACA7A8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</a:t>
              </a: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537A4B2-1731-9ECD-FD81-E220257E69D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00F7CA5-030D-5CD8-F81C-E6879D008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C2A6DE-E0E5-2D4F-EDBA-C69A0E47EE0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1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D215-A4C3-B1BB-F9C4-BF5E3C23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CF9489-8569-110A-5175-8DA3ABBD020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486432B-E87E-01FE-7869-2C1D8E4A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CFE84A-AAA9-F87B-8103-FA5837425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73299D5-129C-3F10-1EB2-A12190DB86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E6F96A-4B2A-4C26-B278-EB495FD29B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0A02409-DFC0-636A-08EF-AD1DAA7ED7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FAEB2B7-08C4-69F5-E303-BB231EAFEEC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6C3FCF-97F8-E9C5-889C-6A3BD40A2A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5BEE594-F5EE-3796-C30E-F531D43790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9BBFB3F-7EE5-EBAC-E47A-8BE976480A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DEF5B11-3B73-DD16-D543-4961007A60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8B7AAA-4A5D-B796-D04B-5809791308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4D3340-5087-69C4-3AAB-96C4F49E753F}"/>
              </a:ext>
            </a:extLst>
          </p:cNvPr>
          <p:cNvSpPr txBox="1"/>
          <p:nvPr/>
        </p:nvSpPr>
        <p:spPr>
          <a:xfrm>
            <a:off x="961411" y="8274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الأسبوع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A364FF-F154-2745-FF54-29EF37A64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F116A78-8A17-AA60-71F1-63DD26476E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A6B9E42A-2F90-71CB-7E32-1C3BEBC085E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13FD6-7A4A-5771-C446-8FD0CD60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A819AF-10D2-C0C4-C636-CCD678E33C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E32C2C-08CE-C3F1-7AAF-01ABDCA1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F7562FE-7B16-07BC-3CD0-C80AF438231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69FCA2-CABC-D664-6F8E-5B102D85D9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49AA27-A413-215B-A5B1-22FCF8F8E9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5F65E59-7CAE-4FEB-E4F7-E1027F989B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E231697-EA95-01C2-B928-58EACA04DAF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1E9C42-096C-F63F-347E-3CA752B22E1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E968C62-104A-7A33-785B-9D7EDB7E636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FF9EEBA-DF70-B942-D4C8-4CF58E7E24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2BCB394-9CE8-73D3-CF3A-DF4B973575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0157E3-2243-23C3-4CC0-113F31FEE8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AF5B16D-F8F8-62F8-757D-4C49216CC785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B736B99-E8C9-2F25-D81E-B688C369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  <p:pic>
        <p:nvPicPr>
          <p:cNvPr id="6" name="Image 5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E5EF494-94C1-F98A-F2E3-AD226A19E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4B39A-A5F8-604B-752D-61212C6AB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A9DAFC4-DF9F-351F-DAC1-BFF868040AD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5C51E1C-CE5F-647E-4C11-8A8857502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DAA6FD1-CA02-6E4D-63FB-469C259CDCF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2F7A8A-5AFE-13E5-2BE5-95C4D9FA36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C485C05-26BD-EEE2-B435-E4536F4B66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6C2D8FB-8A91-9975-E3B2-5A0CB2E080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F39D89C-56C8-A2BC-D860-D7A209A4D39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447BFCC-B06B-5627-030B-8C95ACE9A04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0750F13-D218-6CF4-EAFE-C1DD5756375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ADE2C2F-035E-C0E8-65E8-C9AD25B3153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757875-8D81-3437-8BE8-D7FBAA64EA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4BD6921-76CB-1326-ACC3-1A4B09986E5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A749E2E-C72F-AA05-9371-6D6B8A1B09F4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8A15AF-5F33-EFA2-1D96-2C993D76C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53F124-33D3-74C2-94AB-18208C970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67" y="2812654"/>
            <a:ext cx="7962066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0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71362-5C91-00F9-CF95-57302692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6EA0274-958F-C5E7-E721-A3250640AE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F827EC2-FD03-1F50-0A45-FF769C9CD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522EACC-7F05-DD10-71E2-05DAEC0361C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8004346-D100-3BD7-5766-B92B8FD28F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5CC31C6-51B6-E1F0-8418-49EF2BD00F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70EB8F2-BAFE-DAC2-920E-0E04862983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F319C44-70CC-70B8-AB53-E64059BB762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EF2B388-2D8B-CDE5-A6F1-FE60C7593B2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D2B734C-CF14-9419-C5BF-AF8D4F5B9B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2BDA08E-3294-18CE-062D-A059A1E1A2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61447CD-FB5C-A44D-79FC-54FA52202A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BE4C2B7-9859-DC55-5B56-18C11A1BD5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562595C-5D77-4D52-6A62-32A534106D5D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437E12-A1E5-F609-9A6B-105A6F17D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67A660-1347-03BC-15EC-923C9980B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22" y="2881957"/>
            <a:ext cx="7858878" cy="14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259A-F2DC-AFA9-B900-FE59471F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8E32E4-588B-439B-73DF-093C47F63A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09D3544-491D-9BFF-9731-4716358A5F4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E6C11-4B51-6BB2-98CA-18C6EC932220}"/>
              </a:ext>
            </a:extLst>
          </p:cNvPr>
          <p:cNvGrpSpPr/>
          <p:nvPr/>
        </p:nvGrpSpPr>
        <p:grpSpPr>
          <a:xfrm>
            <a:off x="-275799" y="1699499"/>
            <a:ext cx="8123771" cy="3570592"/>
            <a:chOff x="1112967" y="2237493"/>
            <a:chExt cx="644680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1797921-0C7F-9076-8523-AEBB124C0706}"/>
                </a:ext>
              </a:extLst>
            </p:cNvPr>
            <p:cNvSpPr/>
            <p:nvPr/>
          </p:nvSpPr>
          <p:spPr>
            <a:xfrm>
              <a:off x="1862411" y="2601942"/>
              <a:ext cx="5685886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203DD8D-5892-A38C-6B16-662CFF20B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7894" y="347681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FCBA1AA-DB5B-ED85-D40D-77499E93D33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E16447-25EC-942B-263F-A610DEEE66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6D25D5-79F1-4E71-68F1-E2684803F213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 تعرف وتوظيف السرعة المتوسطة لحل وضعيات (1) :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00E665-6A80-F3C5-61A1-82F8C6BEC193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DC44AC-B699-3A23-0EE9-CC608A4159D1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434F83-A45E-6BFA-D344-439C56C3D290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96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B2336-FE70-31D5-3D16-A079D2902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6D78C9-5627-5019-CEA2-A071E578EBB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80E2094-5D57-4470-DA2D-717DECD28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74019AB-CE23-CEB2-0589-8C6F377049A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D14AAB1-7EB3-46D3-42E0-E3A9A9DBAB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F33EE05-9061-6869-6E1D-BAA6B0CF057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96EC31-7917-11BE-4014-3B10BD40EF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5C08A27-2CDC-B562-CF2A-B3014D1BE4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B4E9187-1911-4AA6-1E0D-57A7E51181D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1791404-29AC-9A79-5692-4A5938553B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75D8D80-7688-A55A-3BF5-D5B1A4AA161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0F2B64C-5A60-E4FA-CC16-E17A674CFFD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50EA0E2-7BBC-444F-5FAA-1D67DDD7E1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81F965A-3B99-63FE-CCDE-3C82A82A413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67C7A-A4BE-E77C-8722-2F2BD7CA33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EB3C48-8025-E827-16CE-601CEB1544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87754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DE567E-86F9-6174-2306-70BA91BA82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AFCB-557E-E551-73DD-759C2B41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8EE539-4A36-6D59-DA39-0EF1EDA880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DED991A-D804-D15E-3E44-8FACEA24BE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BD9ABB-E7C5-E3B8-8587-13834788E1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7EFD39-2A55-5048-7FD1-3DB265A32E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309159-1C33-645C-5C44-927261131A5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8996CD-38B5-3202-D42F-A2DAA3ECAF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F29EC8-89A8-FCB3-0BF9-786C739D2B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D642F0-C92A-29D7-7F04-ACFA5BB60D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36079FA-1EEE-AF25-0286-D0AE848099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51CF3B-5256-8FD2-454B-39D74AE7D8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43431A1-9E15-56AA-F696-FDF26CC69EAB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8A90213-A07A-0452-B2BD-C701AFB84143}"/>
              </a:ext>
            </a:extLst>
          </p:cNvPr>
          <p:cNvSpPr/>
          <p:nvPr/>
        </p:nvSpPr>
        <p:spPr>
          <a:xfrm>
            <a:off x="374918" y="195492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تَقْطَعُ سَيّارَةٌ مَسافَةَ 216 كيلُومِتْرًا خِلالَ 3 ساعاتٍ.</a:t>
            </a: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أُحْسُبِ السُّرْعَةَ الْمُتَوَسِّطَةَ لِهَذِهِ السَّيّارَةِ؟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302A98-2B33-5748-7402-D9C9A98329A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68288F-B323-7FCF-158A-70B764C4B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C610C39-5386-8A1F-BCA9-822FC70B1E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1C1E48-3AB5-FBB5-C22F-617D6D89E1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F452F4-A4C5-16F8-5B7B-8302BF67D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A42F73-A27F-63EA-CFFC-BB7F52C911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F91D158-5BCC-4676-7805-FD267ABC31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6BC2D5-DEEC-9637-6529-233DE74509E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8C8006-FD9C-603D-68A4-C96CC7FBAED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6967D0-C1F1-1A04-73E8-A99353D3921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1B0640-45C6-E5FA-9246-4C7F360F0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D0399F-0843-4CA4-40EB-4C58EE2D7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555038-66E5-8FE6-48CF-B00C0FAC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4A132AAB-178D-8E89-5DDB-640460B89E38}"/>
              </a:ext>
            </a:extLst>
          </p:cNvPr>
          <p:cNvSpPr/>
          <p:nvPr/>
        </p:nvSpPr>
        <p:spPr>
          <a:xfrm>
            <a:off x="2507227" y="3769847"/>
            <a:ext cx="740314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h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id="{5F43553B-2D73-18F2-6DFE-605EA700FE81}"/>
              </a:ext>
            </a:extLst>
          </p:cNvPr>
          <p:cNvSpPr/>
          <p:nvPr/>
        </p:nvSpPr>
        <p:spPr>
          <a:xfrm>
            <a:off x="1499534" y="3017381"/>
            <a:ext cx="2397558" cy="411540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(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بالساعات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59D9758-1785-06C7-6B70-0B75521A6C63}"/>
              </a:ext>
            </a:extLst>
          </p:cNvPr>
          <p:cNvCxnSpPr>
            <a:cxnSpLocks/>
          </p:cNvCxnSpPr>
          <p:nvPr/>
        </p:nvCxnSpPr>
        <p:spPr>
          <a:xfrm>
            <a:off x="3402860" y="3953806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1">
            <a:extLst>
              <a:ext uri="{FF2B5EF4-FFF2-40B4-BE49-F238E27FC236}">
                <a16:creationId xmlns:a16="http://schemas.microsoft.com/office/drawing/2014/main" id="{6CE57FCE-1D07-2CFF-E9B6-87508F0ACBF9}"/>
              </a:ext>
            </a:extLst>
          </p:cNvPr>
          <p:cNvSpPr/>
          <p:nvPr/>
        </p:nvSpPr>
        <p:spPr>
          <a:xfrm>
            <a:off x="4493463" y="3027364"/>
            <a:ext cx="2698963" cy="367921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المسافة (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بالكيلومتر</a:t>
            </a:r>
          </a:p>
        </p:txBody>
      </p:sp>
      <p:sp>
        <p:nvSpPr>
          <p:cNvPr id="42" name="Rectangle: Rounded Corners 1">
            <a:extLst>
              <a:ext uri="{FF2B5EF4-FFF2-40B4-BE49-F238E27FC236}">
                <a16:creationId xmlns:a16="http://schemas.microsoft.com/office/drawing/2014/main" id="{C6C18E91-572B-8FFB-D5D9-6AEF8377E354}"/>
              </a:ext>
            </a:extLst>
          </p:cNvPr>
          <p:cNvSpPr/>
          <p:nvPr/>
        </p:nvSpPr>
        <p:spPr>
          <a:xfrm>
            <a:off x="5189892" y="3769847"/>
            <a:ext cx="1127337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216 km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: Rounded Corners 1">
            <a:extLst>
              <a:ext uri="{FF2B5EF4-FFF2-40B4-BE49-F238E27FC236}">
                <a16:creationId xmlns:a16="http://schemas.microsoft.com/office/drawing/2014/main" id="{EA736EA3-34B2-4516-0A4F-DBE973463CA2}"/>
              </a:ext>
            </a:extLst>
          </p:cNvPr>
          <p:cNvSpPr/>
          <p:nvPr/>
        </p:nvSpPr>
        <p:spPr>
          <a:xfrm>
            <a:off x="2579873" y="4563250"/>
            <a:ext cx="653053" cy="330560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h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A4966118-4041-13FA-94F2-A80887A04E38}"/>
              </a:ext>
            </a:extLst>
          </p:cNvPr>
          <p:cNvCxnSpPr>
            <a:cxnSpLocks/>
          </p:cNvCxnSpPr>
          <p:nvPr/>
        </p:nvCxnSpPr>
        <p:spPr>
          <a:xfrm>
            <a:off x="3380328" y="4731056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1">
            <a:extLst>
              <a:ext uri="{FF2B5EF4-FFF2-40B4-BE49-F238E27FC236}">
                <a16:creationId xmlns:a16="http://schemas.microsoft.com/office/drawing/2014/main" id="{1E49E5DD-7B6F-2E60-DEFF-57963A27E7C3}"/>
              </a:ext>
            </a:extLst>
          </p:cNvPr>
          <p:cNvSpPr/>
          <p:nvPr/>
        </p:nvSpPr>
        <p:spPr>
          <a:xfrm>
            <a:off x="5115124" y="4525892"/>
            <a:ext cx="653053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: Rounded Corners 1">
            <a:extLst>
              <a:ext uri="{FF2B5EF4-FFF2-40B4-BE49-F238E27FC236}">
                <a16:creationId xmlns:a16="http://schemas.microsoft.com/office/drawing/2014/main" id="{24EB88AA-633F-FE87-6E0C-571F68972E53}"/>
              </a:ext>
            </a:extLst>
          </p:cNvPr>
          <p:cNvSpPr/>
          <p:nvPr/>
        </p:nvSpPr>
        <p:spPr>
          <a:xfrm>
            <a:off x="4866144" y="5559000"/>
            <a:ext cx="3554300" cy="58112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السرعة المتوسطة للسيارة هي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: Rounded Corners 1">
                <a:extLst>
                  <a:ext uri="{FF2B5EF4-FFF2-40B4-BE49-F238E27FC236}">
                    <a16:creationId xmlns:a16="http://schemas.microsoft.com/office/drawing/2014/main" id="{F791B5F3-EB30-030D-7ED9-E85A68E072F4}"/>
                  </a:ext>
                </a:extLst>
              </p:cNvPr>
              <p:cNvSpPr/>
              <p:nvPr/>
            </p:nvSpPr>
            <p:spPr>
              <a:xfrm>
                <a:off x="439235" y="5464805"/>
                <a:ext cx="3857461" cy="769517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𝑫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𝑻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𝟐𝟏𝟔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𝟕𝟐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𝒌𝒎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𝒉</m:t>
                      </m:r>
                    </m:oMath>
                  </m:oMathPara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Rectangle: Rounded Corners 1">
                <a:extLst>
                  <a:ext uri="{FF2B5EF4-FFF2-40B4-BE49-F238E27FC236}">
                    <a16:creationId xmlns:a16="http://schemas.microsoft.com/office/drawing/2014/main" id="{F791B5F3-EB30-030D-7ED9-E85A68E072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5" y="5464805"/>
                <a:ext cx="3857461" cy="769517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694023-4AFE-1518-47BC-E7DFAD071344}"/>
              </a:ext>
            </a:extLst>
          </p:cNvPr>
          <p:cNvSpPr/>
          <p:nvPr/>
        </p:nvSpPr>
        <p:spPr>
          <a:xfrm>
            <a:off x="409739" y="1874807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تَقْطَعُ سَيّارَةٌ مَسافَةَ 216 كيلُومِتْرًا خِلالَ 3 ساعاتٍ.</a:t>
            </a: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أُحْسُبِ السُّرْعَةَ الْمُتَوَسِّطَةَ لِهَذِهِ السَّيّارَةِ؟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605C9-7DFD-F0E7-EC42-D2FFE316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4A00A1C-3990-7D4F-5BFF-BEF26577991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961283C-D494-E580-8EBF-6EEC67CCD3B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56B8A60-5480-15CF-1186-E6FCE9323F98}"/>
              </a:ext>
            </a:extLst>
          </p:cNvPr>
          <p:cNvGrpSpPr/>
          <p:nvPr/>
        </p:nvGrpSpPr>
        <p:grpSpPr>
          <a:xfrm>
            <a:off x="-206973" y="1699499"/>
            <a:ext cx="8040492" cy="3570592"/>
            <a:chOff x="1167585" y="2237493"/>
            <a:chExt cx="6380712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BC8027-D310-B72E-AD53-B154277EBB3F}"/>
                </a:ext>
              </a:extLst>
            </p:cNvPr>
            <p:cNvSpPr/>
            <p:nvPr/>
          </p:nvSpPr>
          <p:spPr>
            <a:xfrm>
              <a:off x="1979449" y="2601942"/>
              <a:ext cx="5568848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BC03C-4C95-AFB8-27A2-D26306B5E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3" y="379274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D1EF9350-34CE-69A9-3465-7F3BA6E4B76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8FD6B60-5C6A-724B-5FC2-3C95C6A43C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2E7C431-EDA6-185F-2F9E-1076AE12326C}"/>
                </a:ext>
              </a:extLst>
            </p:cNvPr>
            <p:cNvSpPr txBox="1"/>
            <p:nvPr/>
          </p:nvSpPr>
          <p:spPr>
            <a:xfrm>
              <a:off x="1167585" y="3100742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 ت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رف وتوظيف 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لحل وضعيات 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(1)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CD6D089-6B4C-59CB-592B-36C3D7561704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604A5F-F192-1A6B-F37B-84288E1C7BD4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805118-E51E-6FAE-55AE-E21778B295B4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253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F8F1742-732B-9CC9-66AF-6AD0FCBD6E2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EDF8E62-B33B-C0C4-9ED6-EAB6CA74F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70D2C4D-813E-C358-034B-9A042A01FD1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A5042B8-0275-CA35-0FBD-10D0989422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045FAF8-B1D0-9338-0261-D0285859FEC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779835-440C-6FB4-0117-367F239986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173528-877B-896B-6DB0-3CBBE465A96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3E9539D-3B87-0460-8218-1D9149986B6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8278768-AE96-EAEA-4AB8-891576B1C23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EA0F8EB-236B-FDB3-AF9E-A7FB9B21BF0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6941646-C0C5-138D-BA5B-77FBB3BEAC7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A63F282-82D8-F317-B497-1A78F1DFA1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032B40B-0C95-05DA-3880-3E54F9030C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E034BA4-0536-1556-9C40-088FA6E274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6_P4_SEM3_S1_V1VF (1)">
            <a:hlinkClick r:id="" action="ppaction://media"/>
            <a:extLst>
              <a:ext uri="{FF2B5EF4-FFF2-40B4-BE49-F238E27FC236}">
                <a16:creationId xmlns:a16="http://schemas.microsoft.com/office/drawing/2014/main" id="{ADE9BD7E-6F4E-D825-8CE5-A1655F6715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4668" y="1909762"/>
            <a:ext cx="7784005" cy="385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418EF-1EBB-21F1-98D9-BC78DEF50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2DEB79A-7FB3-3C0D-2B0F-10A9762032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E60240D-026B-1601-BF8A-12BE5E9D941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890EFF-4543-4753-E313-4905A05F2D98}"/>
              </a:ext>
            </a:extLst>
          </p:cNvPr>
          <p:cNvGrpSpPr/>
          <p:nvPr/>
        </p:nvGrpSpPr>
        <p:grpSpPr>
          <a:xfrm>
            <a:off x="766916" y="1699499"/>
            <a:ext cx="7066602" cy="3570592"/>
            <a:chOff x="1940437" y="2237493"/>
            <a:chExt cx="560786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3ADF54A-8FC5-B6FF-4F8E-A70F4AC648EB}"/>
                </a:ext>
              </a:extLst>
            </p:cNvPr>
            <p:cNvSpPr/>
            <p:nvPr/>
          </p:nvSpPr>
          <p:spPr>
            <a:xfrm>
              <a:off x="1940437" y="2601942"/>
              <a:ext cx="560786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C76CDE9-B6B3-6DBD-423F-473BD06AA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47985" y="418755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2494906-FEDC-8D9D-CA34-66A246990255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B1CE956-2188-0012-1B4C-2A2674CC00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D69F36E-62CD-BF80-6033-F69832B73C74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CDF04D-F2DE-52BA-BE32-1A253341ED7C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435018-BE26-3B6B-39B0-F64965CD4574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F145DC-1550-744E-E5C1-EDD3FFEC80EC}"/>
              </a:ext>
            </a:extLst>
          </p:cNvPr>
          <p:cNvSpPr txBox="1"/>
          <p:nvPr/>
        </p:nvSpPr>
        <p:spPr>
          <a:xfrm>
            <a:off x="-206973" y="2893299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ت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رف وتوظيف 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السرعة المتوسطة 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وضعيات 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4121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8E34C-8882-0340-B7FA-D85529329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B2FFE44-C465-0CB4-4E85-B3C0D97BC3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877513B-EDE3-82C1-C942-A5FE2D4DD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178BF27-4A5E-8B4E-5FF4-0EADB0EAEAA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34F4578-B10D-673E-4BBA-F4E67ACA66B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6444AFB-A1D4-09C6-539A-2A61DA8B8D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E14AF46-537D-D919-4978-7BAC9F73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CBB0FB8-B5F7-D0B6-2E4F-B36F679363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EA1747D-D530-F9C8-0FE6-51F6740BBE0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BB01700-FBCE-F281-6761-9C24166B97E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5B0FD51-700C-8581-7E99-75A105F6448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8E6B673-3218-E309-A491-25C01AC44F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6680B15-ED1D-E3FA-9865-0A0B24352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C1267DC-1647-F68C-0779-BB71A18E33CD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5F85FA-CAD9-3BA5-F578-9FD6A73BA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65B347-5076-2964-FA31-EF485DB45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801" y="1954881"/>
            <a:ext cx="2925281" cy="40410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58D5B6-37A2-E099-B4B2-36A06EC03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321" y="1941141"/>
            <a:ext cx="2925281" cy="407501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427A81-C528-7B4E-7F02-FAB46A525D0F}"/>
              </a:ext>
            </a:extLst>
          </p:cNvPr>
          <p:cNvSpPr/>
          <p:nvPr/>
        </p:nvSpPr>
        <p:spPr>
          <a:xfrm>
            <a:off x="4985109" y="2320413"/>
            <a:ext cx="2330095" cy="11085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41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68C299-16C5-0ACE-56FB-A8081DAE03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10FB99D-189B-F879-F828-91EA9D6A4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41099-DA6F-ECCF-7626-6378DE44C1B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AD46564-99E4-AE23-C88E-43FE0B569B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474C50E-0E8E-CADE-BBEF-82BDD639BA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43AC08-A04E-0D4A-33A5-92926F5EE6A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8518493-DC6A-C809-478B-1AC678C2A0E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CD92C4-7FA8-BC55-F24E-7E440652EEC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4705303-E752-E852-59A3-9E6EE87875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A966580-B397-DA91-44DD-319EBF790EC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225C771-BBE8-732B-3E20-DCC56252E88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D2C6169-51B7-CB5B-191C-A307072390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FE3352-9411-E513-A25B-EED8F5FB7B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573" y="2560472"/>
            <a:ext cx="5581281" cy="32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D6EFFC-6DBE-0CB4-CC5A-A48C8DEBD7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54CF8A-3619-984C-10D2-9B7A835B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883015-25DC-E562-8955-59CDFF75EDF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B81D4F-EC72-46AA-43C4-EBF68807C0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ADBBC8B-337E-E3F7-2868-6412E9E50E6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B5E0D2E-02FE-E509-65E3-A8B28D7C72C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FA6FF4B-7867-707B-B193-B2FF938062D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4CCF29-C0C6-9C26-7C86-06603C9963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D27BE40-8A9F-F3A9-4439-09B089AB64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A7F4A2E-0CA9-7E18-187B-452FCD113E1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F7B365-7606-B65A-0BB4-B69AED4556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89E7CD7-5830-5498-793B-5FC0FDA740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BF797EE-D6F8-3EC4-58E7-495434C37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90" y="1990362"/>
            <a:ext cx="8064049" cy="41154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9C057091-F42B-77C3-ADED-199B381461E1}"/>
                  </a:ext>
                </a:extLst>
              </p:cNvPr>
              <p:cNvSpPr/>
              <p:nvPr/>
            </p:nvSpPr>
            <p:spPr>
              <a:xfrm>
                <a:off x="4985109" y="4555100"/>
                <a:ext cx="2548482" cy="100811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𝐃</m:t>
                          </m:r>
                        </m:num>
                        <m:den>
                          <m:r>
                            <a:rPr lang="fr-FR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𝐓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𝟒𝟖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9C057091-F42B-77C3-ADED-199B381461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109" y="4555100"/>
                <a:ext cx="2548482" cy="1008112"/>
              </a:xfrm>
              <a:prstGeom prst="roundRect">
                <a:avLst/>
              </a:prstGeom>
              <a:blipFill>
                <a:blip r:embed="rId6"/>
                <a:stretch>
                  <a:fillRect b="-29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9DEA6BB-4A36-EAAF-FB3D-8563285A25E9}"/>
              </a:ext>
            </a:extLst>
          </p:cNvPr>
          <p:cNvSpPr/>
          <p:nvPr/>
        </p:nvSpPr>
        <p:spPr>
          <a:xfrm>
            <a:off x="5158893" y="3970973"/>
            <a:ext cx="2548482" cy="3516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FF0000"/>
                </a:solidFill>
              </a:rPr>
              <a:t>السرعة المتوسطة لأنير:</a:t>
            </a:r>
            <a:endParaRPr lang="fr-FR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CE7B71F-C77A-941E-6269-372329BDDB1B}"/>
                  </a:ext>
                </a:extLst>
              </p:cNvPr>
              <p:cNvSpPr/>
              <p:nvPr/>
            </p:nvSpPr>
            <p:spPr>
              <a:xfrm>
                <a:off x="1610409" y="4476441"/>
                <a:ext cx="2548482" cy="100811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𝐃</m:t>
                          </m:r>
                        </m:num>
                        <m:den>
                          <m:r>
                            <a:rPr lang="fr-FR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𝐓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𝟒𝟖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CE7B71F-C77A-941E-6269-372329BDDB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09" y="4476441"/>
                <a:ext cx="2548482" cy="1008112"/>
              </a:xfrm>
              <a:prstGeom prst="roundRect">
                <a:avLst/>
              </a:prstGeom>
              <a:blipFill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43883A0-5D18-C03D-D97C-77AC0B57C670}"/>
              </a:ext>
            </a:extLst>
          </p:cNvPr>
          <p:cNvSpPr/>
          <p:nvPr/>
        </p:nvSpPr>
        <p:spPr>
          <a:xfrm>
            <a:off x="1784193" y="3892314"/>
            <a:ext cx="2548482" cy="3516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FF0000"/>
                </a:solidFill>
              </a:rPr>
              <a:t>السرعة المتوسطة لسيمان: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00515-F25D-E311-976F-64A1DA8E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0235AA8-EB74-04EA-0282-C1D451CEBA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5C56CF3-9945-6FB6-7A3E-616F27DED82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7F0B91-8616-A5FD-DCA9-2F187F551FB3}"/>
              </a:ext>
            </a:extLst>
          </p:cNvPr>
          <p:cNvGrpSpPr/>
          <p:nvPr/>
        </p:nvGrpSpPr>
        <p:grpSpPr>
          <a:xfrm>
            <a:off x="-42375" y="1699499"/>
            <a:ext cx="7971078" cy="3570592"/>
            <a:chOff x="1298206" y="2237493"/>
            <a:chExt cx="632562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AC7CDFD-D617-53A8-9681-33F803FD662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08EE6FD-4D0F-9CF4-2327-540DA2E1E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3577" y="345980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6E3C7063-255B-BB38-D788-F5BBD26397D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66C887E-471C-FE86-6969-3B63104E18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9DE6BF8-E4D2-DB83-CB41-4B70DB92CC74}"/>
                </a:ext>
              </a:extLst>
            </p:cNvPr>
            <p:cNvSpPr txBox="1"/>
            <p:nvPr/>
          </p:nvSpPr>
          <p:spPr>
            <a:xfrm>
              <a:off x="1298206" y="3007758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r" rtl="1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وتوظيف السرعة المتوسطة لحل وضعيات (2):</a:t>
              </a:r>
              <a:endPara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94A873C-D5EB-D8FC-FE6F-E4D6D15DEB30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A43CB1-D2D7-191A-612D-C17687CA4002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1F5B2A-4222-5812-04A0-741F1F7A5B9E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6495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11F17-B6F0-AF8F-517C-ECD21A72C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50464EF-CB1D-44BF-A04E-F120F807A7F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08B92F8-2C5F-3EBF-DAB6-CA2082C62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D997DFD-7B0E-4B62-D7C1-63F364BE16D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1CDAF2-7110-658D-FB60-44B623677B4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F26B9EA-EBD1-8CB7-E435-A4015317C29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12A50AD-B69D-2A71-6484-4D1229412C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5C4AEE9-2EB3-D276-C194-89A2B3A9B9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A0AC6D4-4B02-9848-F8CB-7F86CD6BB79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0092A7A-A074-1ABD-6049-DA8FC1FDEC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7C7F604-BF76-65EC-5D34-5004FB91B67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909F252-3E20-68A5-3B0E-5B40090D1E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67F507D-B2B4-9F18-1BD0-61D2832973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B280930-AC55-6EE7-85B4-9000562026F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177EB1-3173-E8AE-2186-F3F8E1C186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508E91-8A21-513B-C3A0-A0DC2FFBF9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56221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6535A-A050-EA73-8D26-51C39476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5B5A88-EDF7-8DEB-B50A-1853BD46BBF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4BAD7CD-7485-0DE8-16DD-B2535B266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1CF67D0-C87E-88D9-EFAD-E763B7DF1DD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422F61-C6E5-728A-8B3E-A03206A996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4EC553F-4773-E37E-0D8F-F65CE263D6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50FC311-B00F-E45D-A023-F34582DB75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189B5D-6A41-3573-1686-79A627D090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AEBA49B-A3E3-0034-5723-21111E70E8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2149BC1-D7C6-B00C-98B3-8AB793E30B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E7D6BBC-E2DC-2D7F-0D38-D60121C31F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C91AE7F-AA2D-4F61-2391-D18A15D2CE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83822EC-FA59-5AE6-2D9A-F3DB2EC838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BD761-7633-1801-46EF-844FB4DA0D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EFCEF8-1F44-AA82-4350-B4370A8ED182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1EFDE4-7727-D982-FC16-A1CA47B263A5}"/>
              </a:ext>
            </a:extLst>
          </p:cNvPr>
          <p:cNvSpPr/>
          <p:nvPr/>
        </p:nvSpPr>
        <p:spPr>
          <a:xfrm>
            <a:off x="374918" y="195492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لِدَرّاجٍ هِيَ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25 km/h،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ما الْمَسافَةُ الَّتي سَيَقْطَعُها هَذا الدَّرّاجُ بِنَفْسِ السُّرْعَةِ خِلالَ 5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1072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1BE9D-5D07-203D-3F57-95167724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309C12-5DDC-B81A-EE5C-B24BFCD799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00ADC9A-11FB-B3DA-9D70-9E3821F9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7B7EABF-E9A2-1428-34E9-91798A4D1AF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EE28BE-38DE-4EE3-65D3-AB82AC477AF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730135A-B7E1-9ED6-E283-FA9CD21270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B065C26-F98F-8C60-812C-A6DF8168F2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7586EFD-BDD8-6177-4306-5809F46D18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8CBEA6-35E9-617B-8129-56667F0BFF0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AF1B38C-4E6C-C5CA-C575-F1B3C25557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6B8F91F-2A6A-64C3-7142-ABADF5A320D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E922364-AFF6-9E32-9BA4-F0E6CA7C67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15FF741-EB86-A147-383A-4C113C3973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04F63D2-B261-4CF5-13D3-EF30EBB90E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FE7D65-433B-5D2D-A570-14AF2FCDF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773220A-871E-D88F-2666-EE2AC25FB82C}"/>
              </a:ext>
            </a:extLst>
          </p:cNvPr>
          <p:cNvCxnSpPr/>
          <p:nvPr/>
        </p:nvCxnSpPr>
        <p:spPr>
          <a:xfrm>
            <a:off x="3168813" y="4179451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1D43518-1872-25A2-2386-A6A6BEC06DAF}"/>
              </a:ext>
            </a:extLst>
          </p:cNvPr>
          <p:cNvCxnSpPr/>
          <p:nvPr/>
        </p:nvCxnSpPr>
        <p:spPr>
          <a:xfrm>
            <a:off x="3153946" y="4733282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C22FDB4-DCE8-269E-515B-0F53BB233F35}"/>
              </a:ext>
            </a:extLst>
          </p:cNvPr>
          <p:cNvSpPr/>
          <p:nvPr/>
        </p:nvSpPr>
        <p:spPr>
          <a:xfrm>
            <a:off x="1477878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 h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D0FA14C-CC0B-451B-7E4C-00C532B2CBE8}"/>
              </a:ext>
            </a:extLst>
          </p:cNvPr>
          <p:cNvSpPr/>
          <p:nvPr/>
        </p:nvSpPr>
        <p:spPr>
          <a:xfrm>
            <a:off x="1477879" y="451959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5 h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E8C666D-B03F-202D-F0ED-7EB12FFE5257}"/>
              </a:ext>
            </a:extLst>
          </p:cNvPr>
          <p:cNvSpPr/>
          <p:nvPr/>
        </p:nvSpPr>
        <p:spPr>
          <a:xfrm>
            <a:off x="5089390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25 km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018178-CE38-F6D0-337F-F7FF055E59F4}"/>
              </a:ext>
            </a:extLst>
          </p:cNvPr>
          <p:cNvSpPr/>
          <p:nvPr/>
        </p:nvSpPr>
        <p:spPr>
          <a:xfrm>
            <a:off x="5089390" y="451346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: Rounded Corners 1">
            <a:extLst>
              <a:ext uri="{FF2B5EF4-FFF2-40B4-BE49-F238E27FC236}">
                <a16:creationId xmlns:a16="http://schemas.microsoft.com/office/drawing/2014/main" id="{35F62517-4487-013A-0742-A9AC666B30A8}"/>
              </a:ext>
            </a:extLst>
          </p:cNvPr>
          <p:cNvSpPr/>
          <p:nvPr/>
        </p:nvSpPr>
        <p:spPr>
          <a:xfrm>
            <a:off x="3705007" y="5426225"/>
            <a:ext cx="4784924" cy="920145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المسافة  التي سيقطعها الدراج خلال 5 ساعات بنفس السرعة المتوسطة هي: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AA9B2341-8E06-2C45-6A87-5ADEFF04F7F4}"/>
                  </a:ext>
                </a:extLst>
              </p:cNvPr>
              <p:cNvSpPr/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𝑫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𝟏𝟐𝟓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𝒌𝒎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AA9B2341-8E06-2C45-6A87-5ADEFF04F7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b="-3550"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9E6B8DE-A6FE-C693-3ABD-9C2202A579DE}"/>
              </a:ext>
            </a:extLst>
          </p:cNvPr>
          <p:cNvSpPr/>
          <p:nvPr/>
        </p:nvSpPr>
        <p:spPr>
          <a:xfrm>
            <a:off x="1477877" y="318745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FE7994D-34B6-CB37-726F-607492AEB8C2}"/>
              </a:ext>
            </a:extLst>
          </p:cNvPr>
          <p:cNvSpPr/>
          <p:nvPr/>
        </p:nvSpPr>
        <p:spPr>
          <a:xfrm>
            <a:off x="5053938" y="3215309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C0B4260-CF14-23F8-4364-8F94AD91C3B7}"/>
              </a:ext>
            </a:extLst>
          </p:cNvPr>
          <p:cNvSpPr/>
          <p:nvPr/>
        </p:nvSpPr>
        <p:spPr>
          <a:xfrm>
            <a:off x="374918" y="195492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لِدَرّاجٍ هِيَ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25 km/h،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ما الْمَسافَةُ الَّتي سَيَقْطَعُها هَذا الدَّرّاجُ بِنَفْسِ السُّرْعَةِ خِلالَ 5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1852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A2BF1-0C82-5C70-23CF-28C465A33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7492D89-2BA1-65D4-8A92-B68815E807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352FE83-DDFC-BE25-B4D1-ACA05881D28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70CC560-F53F-FCE0-9DCF-06740FF4171B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41F8DBF-60F9-E15B-0139-AA942AAF34BA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FBAE8D9-D80C-99CF-7E1C-ADD43EC90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9169" y="384651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275E4DB-5047-63D4-2DE7-770C03B50E1A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2AFDBBF-996C-AE22-ECEC-7D95338E2A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591D818-16D9-8004-C159-B199D67369FB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2BABFD-0A58-C51A-45E7-F98C7E073AFC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7B7C2E-70EF-AE16-7CE4-D4E481C285C6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AA3543-C46F-9CA5-BF4D-DE9ECBEF6E2C}"/>
              </a:ext>
            </a:extLst>
          </p:cNvPr>
          <p:cNvSpPr txBox="1"/>
          <p:nvPr/>
        </p:nvSpPr>
        <p:spPr>
          <a:xfrm>
            <a:off x="-42375" y="2764710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السرعة المتوسطة لحل وضعيات (2):</a:t>
            </a:r>
            <a:endParaRPr lang="ar-MA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67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B2E59-4259-A9C5-3ABF-94FC3232F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568885C-8FA3-D134-DA09-88BFFBEFC1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285EC91-301D-A524-A5A9-D9549C364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8005609-A1FB-BA50-CAEB-06BD4C43E07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C79DC1-26D4-70B7-894D-222A7F0B0F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F368F93-D02D-E52F-1EC7-198B683E241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73B4A36-60DE-FD0F-6FAB-69E7A5EBE00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D1D953C-B9AC-FD71-E887-CD56975F2D3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4044F0-871E-97B6-FB01-4ECD2306681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BB66563-B117-8402-5C07-CB0C13A6CC0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686E524-1F4B-8642-AF4F-373FCB3E3E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410D6F2-17B8-365F-712E-F0426C17D8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12B58CA-0CF6-F7C8-118C-944062E243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634BAF7-7AC2-98C5-E4F6-7FB8C006EF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1B63D3-5DB7-CA8F-D4DD-6E0CA91EA681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3EE81FB-2FAA-C767-F7F8-B2E93680B29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6-P4_SEM 3_S2- (V1)">
            <a:hlinkClick r:id="" action="ppaction://media"/>
            <a:extLst>
              <a:ext uri="{FF2B5EF4-FFF2-40B4-BE49-F238E27FC236}">
                <a16:creationId xmlns:a16="http://schemas.microsoft.com/office/drawing/2014/main" id="{1D6AF563-0201-2AD7-85BA-8D732AB66D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3138" y="1920922"/>
            <a:ext cx="7313990" cy="411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9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B1A15-2CCE-D932-7903-304FCA5B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6DFE86D-97A7-EEE4-F301-79AD1C24D881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المسافة بمعرقة السرعة المتوسطة والمدة الزمنية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7106-B6CB-28F2-DA77-F5AC3156C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09BC42-B40E-DDF4-90A7-FA128074F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28" y="1889009"/>
            <a:ext cx="7849280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59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832CE-0521-6BD7-DFED-841334E7E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428151C-42BD-54BC-1220-345F65991F2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127CB69-692C-C26F-8BF0-732A3EF0E4C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2D34837-2F2C-90A2-DA79-7C5C491B3F13}"/>
              </a:ext>
            </a:extLst>
          </p:cNvPr>
          <p:cNvGrpSpPr/>
          <p:nvPr/>
        </p:nvGrpSpPr>
        <p:grpSpPr>
          <a:xfrm>
            <a:off x="-42375" y="1699499"/>
            <a:ext cx="7971078" cy="3570592"/>
            <a:chOff x="1298206" y="2237493"/>
            <a:chExt cx="632562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9F3EE1-0C45-D4B4-6CF9-93B4D285D37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C5E1C20-EEBE-3F1E-6E6E-7DCEA55EB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3577" y="345980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D4F8826-D699-7191-AF3C-0DD9394F7A3E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65DBE36-0B9E-6771-3D44-8C38AE2DE7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D389D8C-C956-4D24-DFAE-B095439CD219}"/>
                </a:ext>
              </a:extLst>
            </p:cNvPr>
            <p:cNvSpPr txBox="1"/>
            <p:nvPr/>
          </p:nvSpPr>
          <p:spPr>
            <a:xfrm>
              <a:off x="1298206" y="3007758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r" rtl="1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وتوظيف السرعة المتوسطة لحل وضعيات (3):</a:t>
              </a:r>
              <a:endPara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E5824B4-5A55-B39D-B759-910EAD3E9392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7B7F9C-0723-8D50-5101-265658A02E0C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1872BD-8DB8-76FE-1C87-13C6CD67D3D9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681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99B39-8190-FA22-B8DD-7A88CD676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A12E9AA-1233-8F7A-FE66-6B8EAEF2931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E785EE7-7013-4569-4EC0-2412145C5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FB8399-8CA3-9DA4-23FE-8041AA06E59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6748E0B-5508-0E6F-3186-8A4BBFC9476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A5582A8-5CC5-7665-C8BD-56F481A525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706528B-0AE2-BED7-4366-A40AAC66FF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72E0CB5-C2CA-FD4C-DF94-B61AC52E89A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E4EB73E-EBFD-89E1-E08F-9EBAE39187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ACA79AC-D6FE-3EF8-2ACE-53D15B78E9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078C043-C4E7-F549-60E8-AB5392A036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1DEF1EA-A859-5657-5D57-FD66EA7577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FFE9CDB-E072-7012-F5C3-DD9B84063D0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4DD200A-709D-FCA8-1F27-11C967E316A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B6989E-470A-6C7D-5228-255AAAF291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9C4A7-9524-40DA-0F23-331BE99D7E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691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0388F-FF02-11CF-40D1-9CBB41E31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40F4D94-7B78-17B1-666C-D9EBB279E71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E5935EF-920E-BB66-B53E-D521D3241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467B57F-D1A5-240C-3F53-97FED3DFEDE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6B518E7-CB9B-6DE9-4C82-85F10D60CC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0C42A29-392A-3F52-1FD0-36457D63A60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8B9BD9A-0D87-3178-AD3A-A8DEB5E5F9C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460368C-A2BA-729E-BE51-58093C6A8B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9053DB9-FFE5-7181-08DD-38F3AB9596B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E422B3-D75A-F3D6-06E7-82B2C591284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2F22A22-23F5-F6D7-2C13-56F5F35DD49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6D4C218-90E1-D011-6329-3E8858B11E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D0D4BE3-7828-D146-9B2C-28501D9033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963F6-A4B4-3BB0-5673-94F14E6FA7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0518BF-C815-8DB5-4F3B-BDD9C78DA357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4B2E16F-F8B1-27FE-F0F5-5027D2DBBAB6}"/>
              </a:ext>
            </a:extLst>
          </p:cNvPr>
          <p:cNvSpPr/>
          <p:nvPr/>
        </p:nvSpPr>
        <p:spPr>
          <a:xfrm>
            <a:off x="374918" y="195492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هِيَ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73،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ما الْمُدَّةُ الزَّمَنِيَّةُ اللّازِمَةُ لِتَقْطَعَ هَذِهِ السَّيّارَةُ بِنَفْسِ السُّرْعَةِ مَسافَةَ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365؟</a:t>
            </a:r>
          </a:p>
        </p:txBody>
      </p:sp>
    </p:spTree>
    <p:extLst>
      <p:ext uri="{BB962C8B-B14F-4D97-AF65-F5344CB8AC3E}">
        <p14:creationId xmlns:p14="http://schemas.microsoft.com/office/powerpoint/2010/main" val="36721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CC9DB-C2A3-2EBF-AC7A-9F65852C4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3BAA0B6-2148-72E9-8BA8-BEE1649398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6103F40-B07F-D73B-9C16-14D098415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DCE9285-394F-34FA-8328-7FA68AF10B3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F566A7C-2E08-8477-3C7B-0C445A59A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5793BF3-E654-C08E-A6EA-E8BBC5633B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C728D03-174B-2283-1C1F-06075E167D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BB3B2E8-AE34-0ED3-3CE1-3AFED2B1106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2E505F7-20A1-BE7A-B91B-4B22997C835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B78DF80-6947-4ED7-0116-499E4EA093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43D1F7C-2B1E-A2A6-B7B5-C4ABC383EB0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C8244D1-42D1-9020-4D7C-E5FA30A48C9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A4B140E-2021-F525-F6CE-A17E519DBA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A9514F3-4FD9-C0CB-63D1-13226D1C3740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6F6F1BD-B75C-1ED9-E4F9-F4ED3C13F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44B0E-22CF-53FD-50D0-A5CBA002ED9D}"/>
              </a:ext>
            </a:extLst>
          </p:cNvPr>
          <p:cNvSpPr/>
          <p:nvPr/>
        </p:nvSpPr>
        <p:spPr>
          <a:xfrm>
            <a:off x="374918" y="195492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هِيَ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73،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ما الْمُدَّةُ الزَّمَنِيَّةُ اللّازِمَةُ لِتَقْطَعَ هَذِهِ السَّيّارَةُ بِنَفْسِ السُّرْعَةِ مَسافَةَ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365؟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9BB7478-17A0-28D8-21AE-B881A0A074AA}"/>
              </a:ext>
            </a:extLst>
          </p:cNvPr>
          <p:cNvCxnSpPr/>
          <p:nvPr/>
        </p:nvCxnSpPr>
        <p:spPr>
          <a:xfrm>
            <a:off x="3168813" y="4179451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11814A3-7EF8-2AB9-8AB8-C424EE9D479B}"/>
              </a:ext>
            </a:extLst>
          </p:cNvPr>
          <p:cNvCxnSpPr/>
          <p:nvPr/>
        </p:nvCxnSpPr>
        <p:spPr>
          <a:xfrm>
            <a:off x="3153946" y="4733282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2906335-1FA3-CAF6-C372-3E9E679AC1BC}"/>
              </a:ext>
            </a:extLst>
          </p:cNvPr>
          <p:cNvSpPr/>
          <p:nvPr/>
        </p:nvSpPr>
        <p:spPr>
          <a:xfrm>
            <a:off x="1477878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73 km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EE58E55-AAA9-0E82-D342-4A4807EC8062}"/>
              </a:ext>
            </a:extLst>
          </p:cNvPr>
          <p:cNvSpPr/>
          <p:nvPr/>
        </p:nvSpPr>
        <p:spPr>
          <a:xfrm>
            <a:off x="1477879" y="451959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365 km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87662DB-F827-6CD1-2BF7-3D8CF966673C}"/>
              </a:ext>
            </a:extLst>
          </p:cNvPr>
          <p:cNvSpPr/>
          <p:nvPr/>
        </p:nvSpPr>
        <p:spPr>
          <a:xfrm>
            <a:off x="5089390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 h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1FF49A6-F3D0-EF63-16CF-058E7356F4DE}"/>
              </a:ext>
            </a:extLst>
          </p:cNvPr>
          <p:cNvSpPr/>
          <p:nvPr/>
        </p:nvSpPr>
        <p:spPr>
          <a:xfrm>
            <a:off x="5089390" y="451346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: Rounded Corners 1">
            <a:extLst>
              <a:ext uri="{FF2B5EF4-FFF2-40B4-BE49-F238E27FC236}">
                <a16:creationId xmlns:a16="http://schemas.microsoft.com/office/drawing/2014/main" id="{90349269-C59D-BF2B-80A1-B7F3AE892E3B}"/>
              </a:ext>
            </a:extLst>
          </p:cNvPr>
          <p:cNvSpPr/>
          <p:nvPr/>
        </p:nvSpPr>
        <p:spPr>
          <a:xfrm>
            <a:off x="3705007" y="5426225"/>
            <a:ext cx="4784924" cy="920145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التي سيستغرقها  القطار لقطع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365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كيلومترا بنفس السرعة المتوسطة هي: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9CE49DC4-5A4B-6791-DC2E-17EB0FD95710}"/>
                  </a:ext>
                </a:extLst>
              </p:cNvPr>
              <p:cNvSpPr/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𝑫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𝑽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𝟑𝟔𝟓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𝟕𝟑</m:t>
                          </m:r>
                        </m:den>
                      </m:f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𝒉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9CE49DC4-5A4B-6791-DC2E-17EB0FD957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2403C31-2F3B-FE00-34C8-EC8F6DF0AE84}"/>
              </a:ext>
            </a:extLst>
          </p:cNvPr>
          <p:cNvSpPr/>
          <p:nvPr/>
        </p:nvSpPr>
        <p:spPr>
          <a:xfrm>
            <a:off x="5089390" y="321530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057BC09-8AC1-EA36-E319-B3FE3F4F8C26}"/>
              </a:ext>
            </a:extLst>
          </p:cNvPr>
          <p:cNvSpPr/>
          <p:nvPr/>
        </p:nvSpPr>
        <p:spPr>
          <a:xfrm>
            <a:off x="1299586" y="3198783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3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08065-4921-B2FD-22C7-F204A662A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082BAFE-A972-67C0-FAC0-1E740965965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0282D2A-489B-272D-A94E-A52076A4AF3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F9CA99E-1618-B4EC-8A0E-6B4CB559423A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1D518CD-AB17-2BEE-336E-C99F0B92AC9F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D729FD8-E9DB-5D0D-7F3A-B6D44063F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9169" y="384651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9F13AA3-17A1-80C5-72E1-8CF419B1D57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AA5B422-1172-7FF1-66FA-7FC14D9401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04D2BCA-F5A2-9E5D-4002-4ECA9D9B6EC7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9690DD-09A1-77DB-7E3B-3FF6BB702EAB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F90947-F8EA-DA59-1131-5B311802804C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EA91AC-E3F2-0D93-9686-62347233BF3B}"/>
              </a:ext>
            </a:extLst>
          </p:cNvPr>
          <p:cNvSpPr txBox="1"/>
          <p:nvPr/>
        </p:nvSpPr>
        <p:spPr>
          <a:xfrm>
            <a:off x="-42375" y="2764710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السرعة المتوسطة لحل وضعيات (3):</a:t>
            </a:r>
            <a:endParaRPr lang="ar-MA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20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70BA4-70E1-179D-5433-2FCF5837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B7F8F9-B179-9461-D9C4-82B032DE2A80}"/>
              </a:ext>
            </a:extLst>
          </p:cNvPr>
          <p:cNvSpPr txBox="1"/>
          <p:nvPr/>
        </p:nvSpPr>
        <p:spPr>
          <a:xfrm>
            <a:off x="98322" y="774551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حالة نسبة تحكم تقل عن   80% يعيد الأستاذ النمذجة 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طريقة حساب المدة الزمنية بمعرقة السرعة المتوسطة والمسافة.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0F61D9-584B-A995-AB4E-6033DC6D1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F65D45-4251-49EE-99F7-80BE7A6855B1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</p:spTree>
    <p:extLst>
      <p:ext uri="{BB962C8B-B14F-4D97-AF65-F5344CB8AC3E}">
        <p14:creationId xmlns:p14="http://schemas.microsoft.com/office/powerpoint/2010/main" val="12931381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84262-B3C1-1AA2-8397-E5B93E547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7CAE2DC-EC69-B563-34EC-1098D70F8374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وأحدد القيم المتناسبة.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F9DE67-DB7B-87CC-BC41-971B00608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F5E39CE-2E12-D06F-2859-525F195CB144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</p:spTree>
    <p:extLst>
      <p:ext uri="{BB962C8B-B14F-4D97-AF65-F5344CB8AC3E}">
        <p14:creationId xmlns:p14="http://schemas.microsoft.com/office/powerpoint/2010/main" val="16679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6E5E2-02F0-A5D5-9F93-82058689F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A0B09A-E926-57AE-F670-17BE28016FBD}"/>
              </a:ext>
            </a:extLst>
          </p:cNvPr>
          <p:cNvSpPr txBox="1"/>
          <p:nvPr/>
        </p:nvSpPr>
        <p:spPr>
          <a:xfrm>
            <a:off x="0" y="884143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 المتناسبة في هذه الوضعية هِيَ المسافة بالكيلومتر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والمدة اللازمة لقطعها بالساعات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A04919-3B32-35E7-CE07-CEE9A0BDD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596F63-553F-722D-92D2-F339A97A29CD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019D7DE-7195-6C44-4CC4-DB23070A6DE7}"/>
              </a:ext>
            </a:extLst>
          </p:cNvPr>
          <p:cNvSpPr/>
          <p:nvPr/>
        </p:nvSpPr>
        <p:spPr>
          <a:xfrm>
            <a:off x="1977589" y="3283404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B5D4B5-E2E9-238B-1E61-AAA05D7D307B}"/>
              </a:ext>
            </a:extLst>
          </p:cNvPr>
          <p:cNvSpPr/>
          <p:nvPr/>
        </p:nvSpPr>
        <p:spPr>
          <a:xfrm>
            <a:off x="4838358" y="3283404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0556279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AD21E-4811-901C-3D1F-FB9F7807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52FFBF3-DF3B-6D0F-4E1C-CBC6B222A410}"/>
              </a:ext>
            </a:extLst>
          </p:cNvPr>
          <p:cNvSpPr txBox="1"/>
          <p:nvPr/>
        </p:nvSpPr>
        <p:spPr>
          <a:xfrm>
            <a:off x="90716" y="88523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السرعة المتوسطة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V=160 km/h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تعني أن المسافة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D=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متناسبة مع المدة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T= 1h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7ED631-48E8-CBED-A3C9-3808C7F1F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7FE6969-5751-1813-E684-4CF483CC52EC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84200CE-9385-B410-E492-0E6B5BA8B037}"/>
              </a:ext>
            </a:extLst>
          </p:cNvPr>
          <p:cNvSpPr/>
          <p:nvPr/>
        </p:nvSpPr>
        <p:spPr>
          <a:xfrm>
            <a:off x="4915719" y="3117746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E6D764E-745C-6CD2-F0C0-059DA1278134}"/>
              </a:ext>
            </a:extLst>
          </p:cNvPr>
          <p:cNvSpPr/>
          <p:nvPr/>
        </p:nvSpPr>
        <p:spPr>
          <a:xfrm>
            <a:off x="2093609" y="4168275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160 km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3C87018-F596-FAA6-687A-0FD2E2D723F8}"/>
              </a:ext>
            </a:extLst>
          </p:cNvPr>
          <p:cNvSpPr/>
          <p:nvPr/>
        </p:nvSpPr>
        <p:spPr>
          <a:xfrm>
            <a:off x="4976108" y="4171017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 h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4C86CEF-B164-70FC-35AD-D2C4AAA88744}"/>
              </a:ext>
            </a:extLst>
          </p:cNvPr>
          <p:cNvCxnSpPr/>
          <p:nvPr/>
        </p:nvCxnSpPr>
        <p:spPr>
          <a:xfrm>
            <a:off x="3887767" y="4389815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C926BC0-432C-CE72-AF64-034C581580B8}"/>
              </a:ext>
            </a:extLst>
          </p:cNvPr>
          <p:cNvSpPr/>
          <p:nvPr/>
        </p:nvSpPr>
        <p:spPr>
          <a:xfrm>
            <a:off x="1977589" y="3117746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813573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26384-3643-DDE9-FBB2-0539C80B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818AA4-08BD-9F99-31EA-A5BEF1311488}"/>
              </a:ext>
            </a:extLst>
          </p:cNvPr>
          <p:cNvSpPr txBox="1"/>
          <p:nvPr/>
        </p:nvSpPr>
        <p:spPr>
          <a:xfrm>
            <a:off x="90716" y="775683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أبدأ بكتابة عدد الكيلومترات (ما أعرفه،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)، ثم أضع علامة استفهام تحت المدة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 يستغرقها القطار لقطع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(ما أبحث عنه)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7734E7-0090-4DB0-A839-09B9D4582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78C59A4-B155-CEA1-F81D-903E4D634484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4AD05D-3FA3-4496-0B71-A339D198C09B}"/>
              </a:ext>
            </a:extLst>
          </p:cNvPr>
          <p:cNvSpPr/>
          <p:nvPr/>
        </p:nvSpPr>
        <p:spPr>
          <a:xfrm>
            <a:off x="4915719" y="3117746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123A86A-C26C-0010-AD0F-095F2525D216}"/>
              </a:ext>
            </a:extLst>
          </p:cNvPr>
          <p:cNvSpPr/>
          <p:nvPr/>
        </p:nvSpPr>
        <p:spPr>
          <a:xfrm>
            <a:off x="2093609" y="4168275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160 km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9D42BEB-AB40-9750-1443-26AC89DF91BC}"/>
              </a:ext>
            </a:extLst>
          </p:cNvPr>
          <p:cNvSpPr/>
          <p:nvPr/>
        </p:nvSpPr>
        <p:spPr>
          <a:xfrm>
            <a:off x="4976108" y="4171017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 h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F3C3810-4AF0-1EEE-10F4-732341275E34}"/>
              </a:ext>
            </a:extLst>
          </p:cNvPr>
          <p:cNvCxnSpPr/>
          <p:nvPr/>
        </p:nvCxnSpPr>
        <p:spPr>
          <a:xfrm>
            <a:off x="3887767" y="4389815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2C38909-D8FD-EDC4-4204-E7564F391E08}"/>
              </a:ext>
            </a:extLst>
          </p:cNvPr>
          <p:cNvSpPr/>
          <p:nvPr/>
        </p:nvSpPr>
        <p:spPr>
          <a:xfrm>
            <a:off x="1977589" y="3117746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C6CD0D7-54D5-DDA5-9876-509B3CA6414C}"/>
              </a:ext>
            </a:extLst>
          </p:cNvPr>
          <p:cNvSpPr/>
          <p:nvPr/>
        </p:nvSpPr>
        <p:spPr>
          <a:xfrm>
            <a:off x="2132938" y="4763126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480 km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7FC3B8-8522-CA71-BEC6-D73C052D7D6B}"/>
              </a:ext>
            </a:extLst>
          </p:cNvPr>
          <p:cNvSpPr/>
          <p:nvPr/>
        </p:nvSpPr>
        <p:spPr>
          <a:xfrm>
            <a:off x="5015437" y="4765868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13E557C-18D4-5D86-166F-1C4EF1CBEC4F}"/>
              </a:ext>
            </a:extLst>
          </p:cNvPr>
          <p:cNvCxnSpPr/>
          <p:nvPr/>
        </p:nvCxnSpPr>
        <p:spPr>
          <a:xfrm>
            <a:off x="3927096" y="4984666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3457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FEFE4-BD9A-5072-709C-C0DF918D3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F664AB-CD79-F0A7-B3E6-428115C1255C}"/>
              </a:ext>
            </a:extLst>
          </p:cNvPr>
          <p:cNvSpPr txBox="1"/>
          <p:nvPr/>
        </p:nvSpPr>
        <p:spPr>
          <a:xfrm>
            <a:off x="90716" y="819961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القاعدة الثلاثية لحساب المسافة : أَضْرِبُ الْقيمَةَ الْمَعْلومَةَ لَدَيَّ هُنا،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فِي الْمُتَناسِبِ المَعْلومِ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،ثُمَّ أَقْسِمُ عَلَى مُقابِلِها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160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3472F-FBC6-B409-D515-52EA93E28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4CC03A-4200-0473-EF85-83B0745B269F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013267-6F67-FBB9-167C-C4DE32D4EC93}"/>
              </a:ext>
            </a:extLst>
          </p:cNvPr>
          <p:cNvSpPr/>
          <p:nvPr/>
        </p:nvSpPr>
        <p:spPr>
          <a:xfrm>
            <a:off x="4915719" y="3117746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555D039-CFC1-498F-F07F-2DBEC2712B52}"/>
              </a:ext>
            </a:extLst>
          </p:cNvPr>
          <p:cNvSpPr/>
          <p:nvPr/>
        </p:nvSpPr>
        <p:spPr>
          <a:xfrm>
            <a:off x="2093609" y="4168275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160 km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22EA43-5A85-D54F-E8D4-66C20A1A9818}"/>
              </a:ext>
            </a:extLst>
          </p:cNvPr>
          <p:cNvSpPr/>
          <p:nvPr/>
        </p:nvSpPr>
        <p:spPr>
          <a:xfrm>
            <a:off x="4976108" y="4171017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 h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CD60808-67EC-1FFD-B706-86CBFF1A9C0D}"/>
              </a:ext>
            </a:extLst>
          </p:cNvPr>
          <p:cNvCxnSpPr/>
          <p:nvPr/>
        </p:nvCxnSpPr>
        <p:spPr>
          <a:xfrm>
            <a:off x="3887767" y="4389815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540B8C-3AB9-F320-D68A-609DC221E6F1}"/>
              </a:ext>
            </a:extLst>
          </p:cNvPr>
          <p:cNvSpPr/>
          <p:nvPr/>
        </p:nvSpPr>
        <p:spPr>
          <a:xfrm>
            <a:off x="1977589" y="3117746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B6FFD5-8F21-94EA-95DF-6DADC5620C9C}"/>
              </a:ext>
            </a:extLst>
          </p:cNvPr>
          <p:cNvSpPr/>
          <p:nvPr/>
        </p:nvSpPr>
        <p:spPr>
          <a:xfrm>
            <a:off x="2153998" y="5059828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480 km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AC2D14-28FA-816C-4DB2-789F553CB910}"/>
              </a:ext>
            </a:extLst>
          </p:cNvPr>
          <p:cNvSpPr/>
          <p:nvPr/>
        </p:nvSpPr>
        <p:spPr>
          <a:xfrm>
            <a:off x="5036497" y="5062570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4FF450F-3B7C-A8C6-96BF-1E140910F8F2}"/>
              </a:ext>
            </a:extLst>
          </p:cNvPr>
          <p:cNvCxnSpPr/>
          <p:nvPr/>
        </p:nvCxnSpPr>
        <p:spPr>
          <a:xfrm>
            <a:off x="3948156" y="5281368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25" descr="Line arrow: Counter-clockwise curve with solid fill">
            <a:extLst>
              <a:ext uri="{FF2B5EF4-FFF2-40B4-BE49-F238E27FC236}">
                <a16:creationId xmlns:a16="http://schemas.microsoft.com/office/drawing/2014/main" id="{B922B6B2-E774-FA71-DF23-EA2E59DCF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797964" flipH="1" flipV="1">
            <a:off x="4163382" y="3475828"/>
            <a:ext cx="493731" cy="1264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C76295B-6ED2-4698-CA0C-AD06C390EAB2}"/>
                  </a:ext>
                </a:extLst>
              </p:cNvPr>
              <p:cNvSpPr/>
              <p:nvPr/>
            </p:nvSpPr>
            <p:spPr>
              <a:xfrm>
                <a:off x="4218518" y="3799865"/>
                <a:ext cx="353482" cy="3955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C76295B-6ED2-4698-CA0C-AD06C390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518" y="3799865"/>
                <a:ext cx="353482" cy="395506"/>
              </a:xfrm>
              <a:prstGeom prst="ellipse">
                <a:avLst/>
              </a:prstGeom>
              <a:blipFill>
                <a:blip r:embed="rId4"/>
                <a:stretch>
                  <a:fillRect l="-11475"/>
                </a:stretch>
              </a:blip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Graphic 25" descr="Line arrow: Counter-clockwise curve with solid fill">
            <a:extLst>
              <a:ext uri="{FF2B5EF4-FFF2-40B4-BE49-F238E27FC236}">
                <a16:creationId xmlns:a16="http://schemas.microsoft.com/office/drawing/2014/main" id="{86E80848-0264-BC72-BE54-08FE0A5DCD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755324" flipH="1" flipV="1">
            <a:off x="4297205" y="4319145"/>
            <a:ext cx="329856" cy="1264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D337381-EAD4-A33F-D2A5-8C031A65AA16}"/>
                  </a:ext>
                </a:extLst>
              </p:cNvPr>
              <p:cNvSpPr/>
              <p:nvPr/>
            </p:nvSpPr>
            <p:spPr>
              <a:xfrm>
                <a:off x="4285392" y="4791894"/>
                <a:ext cx="353482" cy="3955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D337381-EAD4-A33F-D2A5-8C031A65AA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5392" y="4791894"/>
                <a:ext cx="353482" cy="395506"/>
              </a:xfrm>
              <a:prstGeom prst="ellipse">
                <a:avLst/>
              </a:prstGeom>
              <a:blipFill>
                <a:blip r:embed="rId5"/>
                <a:stretch>
                  <a:fillRect l="-11475"/>
                </a:stretch>
              </a:blip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5403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BEF7F-5DBD-F688-0D55-60F0B1A4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2ECBB18-6BC8-598E-FC80-CE29E688D755}"/>
              </a:ext>
            </a:extLst>
          </p:cNvPr>
          <p:cNvSpPr txBox="1"/>
          <p:nvPr/>
        </p:nvSpPr>
        <p:spPr>
          <a:xfrm>
            <a:off x="71052" y="87895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الْمُدَّةُ الَّتِي اسْتَغْرَقَهَا الْقِطَارُ لِقَطْعِ مَسَافَةِ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  480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 ثلاثُ ساعاتٍ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83129B-C9C2-8FF3-CA4E-D571995D0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D54E34-AAE3-62A4-A08E-AB8683775F28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4E0178F-9823-0A21-5047-7213E5B16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77" y="3192059"/>
            <a:ext cx="3461853" cy="1859063"/>
          </a:xfrm>
          <a:prstGeom prst="rect">
            <a:avLst/>
          </a:prstGeom>
        </p:spPr>
      </p:pic>
      <p:sp>
        <p:nvSpPr>
          <p:cNvPr id="19" name="Rectangle: Rounded Corners 1">
            <a:extLst>
              <a:ext uri="{FF2B5EF4-FFF2-40B4-BE49-F238E27FC236}">
                <a16:creationId xmlns:a16="http://schemas.microsoft.com/office/drawing/2014/main" id="{138F94E7-3A95-E870-D79C-ECD93C387AFB}"/>
              </a:ext>
            </a:extLst>
          </p:cNvPr>
          <p:cNvSpPr/>
          <p:nvPr/>
        </p:nvSpPr>
        <p:spPr>
          <a:xfrm>
            <a:off x="5486400" y="5370610"/>
            <a:ext cx="3043288" cy="769517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التي استغرقها  القطار لقطع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مسافة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هي: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h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">
                <a:extLst>
                  <a:ext uri="{FF2B5EF4-FFF2-40B4-BE49-F238E27FC236}">
                    <a16:creationId xmlns:a16="http://schemas.microsoft.com/office/drawing/2014/main" id="{4B4DE546-68F5-9893-4F94-352551CCB47C}"/>
                  </a:ext>
                </a:extLst>
              </p:cNvPr>
              <p:cNvSpPr/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𝟒𝟖𝟎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𝟏𝟔𝟎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𝒉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: Rounded Corners 1">
                <a:extLst>
                  <a:ext uri="{FF2B5EF4-FFF2-40B4-BE49-F238E27FC236}">
                    <a16:creationId xmlns:a16="http://schemas.microsoft.com/office/drawing/2014/main" id="{4B4DE546-68F5-9893-4F94-352551CCB4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95194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FF6F-27DC-E2E9-6D5C-08481A4C7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EC613E3-17AF-3EB8-A2C1-113CA7CDC2E6}"/>
              </a:ext>
            </a:extLst>
          </p:cNvPr>
          <p:cNvSpPr txBox="1"/>
          <p:nvPr/>
        </p:nvSpPr>
        <p:spPr>
          <a:xfrm>
            <a:off x="71052" y="87895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اَلْمُدَّةُ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 خَارٍجُ قِسْمَةِ الْمَسافَةِ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عَلى السُّرْعَةُ الْمُتَوَسِّطَةِ 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EAF802-5F1F-627D-18AD-9F1CD8EC8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67DFC16-267A-3AE4-3581-429D1B0D5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90" y="1966451"/>
            <a:ext cx="7037820" cy="373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476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المدة بمعرقة السرعة المتوسطة والمسافة.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C4214-1D90-D46A-588F-372D30CA1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50" y="1945075"/>
            <a:ext cx="7117150" cy="396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379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6CD6C-F844-E608-5EA6-9413B7A8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86B8A84-8F3E-1CCA-E9C8-5B876F90B8F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4345EDA-A158-9ACA-7B9C-DAD5D9ABEE5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51646B-E3BA-7F33-DFEB-8A8EE628C5E3}"/>
              </a:ext>
            </a:extLst>
          </p:cNvPr>
          <p:cNvGrpSpPr/>
          <p:nvPr/>
        </p:nvGrpSpPr>
        <p:grpSpPr>
          <a:xfrm>
            <a:off x="648929" y="1699499"/>
            <a:ext cx="7184589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FE5576F-2360-B5D9-FA27-7171F3FFF46C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4F8B849-5BEE-9062-4C52-9BA1747F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47985" y="418755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4F9B5347-927D-18CE-288C-04D47521DE1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1AD45FD-99E1-8082-2640-FA073D4DC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595757B-E59F-7FF9-DBA4-9036EC2E1B9E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781950-6DA7-386F-FD2C-150628E46BDE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0F10A9-2425-126E-7C81-AB7B02378CFB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0319A9-E089-0CCD-8DEB-5862AB38B4EF}"/>
              </a:ext>
            </a:extLst>
          </p:cNvPr>
          <p:cNvSpPr txBox="1"/>
          <p:nvPr/>
        </p:nvSpPr>
        <p:spPr>
          <a:xfrm>
            <a:off x="-42375" y="2764710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السرعة المتوسطة لحل وضعيات (2و3):</a:t>
            </a:r>
            <a:endParaRPr lang="ar-MA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1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64377-8536-C5B0-B254-74EEF0AF5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BB232A6-6776-6FF9-F199-E5610DADF2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8469B95-5E5B-02FA-33D5-D89650955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98DE52E-F61C-D580-0283-DD264F4AEA8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E64D09-6C59-FE81-BE53-7E0829814F3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FD3232C-3A8C-5B09-F0BE-C5EAC186B7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BB726BE-405D-DC89-2731-2761FC6F728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D72C838-0246-7971-782B-A31CB97FA39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69F2A30-D2F7-CD71-2607-7E81F1E928F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BDCE1F2-17C4-EA98-8AF0-6EBF45245BF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086F857-E355-B45F-CDE0-156714168B3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FB2021B-9AC3-37B2-8C2C-7C7EE764F22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457CC9C-3689-9037-5611-029141E852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5A0194-71D2-951B-3846-9CDE3379E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7F258D-EB69-BB27-762F-1723414AB41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6F35C2-9831-ED9C-A7E0-ABE79BFF2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801" y="1954881"/>
            <a:ext cx="2925281" cy="40410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9F8EC4-1509-7BD9-317B-1CBB29653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321" y="1941141"/>
            <a:ext cx="2925281" cy="407501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6317319-C9BC-61B4-8E98-A2CFCC480DA8}"/>
              </a:ext>
            </a:extLst>
          </p:cNvPr>
          <p:cNvSpPr/>
          <p:nvPr/>
        </p:nvSpPr>
        <p:spPr>
          <a:xfrm>
            <a:off x="4997326" y="3429000"/>
            <a:ext cx="2357203" cy="10938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60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01634-5151-F636-6957-9D30E0B0A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79240B8-4AB8-5023-4DE1-2510384C562A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BDC023F-B067-7177-28B7-8D1A3ACC5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3E84992-4AA2-7F39-C2AC-104D5683409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7418F59-A758-C654-D243-2CBAC892ABB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BAB5552-4E19-579E-9BB9-DBA0A534F09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0BF3E0C-840E-0FF1-46D3-1D26C1AAC8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222CB67-45A0-7CC1-59FE-1735387D56B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30E87F-9BA0-97B2-A238-21E23206A92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FD0791C-F049-CE09-20A2-E110BFE2F94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348F104-60B5-3A26-17F4-84EE1F0B4AA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789F256-F25E-4B00-B539-59D86C93A58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F17D601-25B2-A596-E951-44B05F3F8D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475AA-5380-6DA0-4E46-FF0989C9D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FA73C4-3683-064D-0029-6F55344CEB85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C461ADE7-AE7F-3760-C61B-5701701C637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251EF24F-7CA3-F302-1866-A8D310090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6F644E36-CB53-5F12-3928-29F6812199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60D3D76-9BA5-017B-04D0-E50907C4B9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C9D3D2-DA30-D78C-AE91-21B7BAD8A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5" y="2664542"/>
            <a:ext cx="5272005" cy="305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F3FE4-C156-AAF9-9AE8-54D1489F5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DE40FDE-6248-0366-7598-F49DF64BD14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D2A8596-7694-42ED-8B6C-6D2362351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6C2D134-483B-92A2-B275-67C721885FA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68A5194-49EC-0319-75B1-01B191663E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DDC94BC-BE92-C655-D618-BD3F0A0938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5EE47C7-1BD9-8DA4-F6F7-ACE0F83FEEA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7AA7007-8EFC-934A-6B9D-F1FD3A3D263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C01F18C-5E6A-F945-5DF2-AF174DFF0F7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D312C6B-9045-6CA5-82D1-C71EB9470B4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4B431E0-0F9E-96EF-7ACD-11C155F2142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BDE96B4-2308-FC53-8419-79C340D5132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DBF7864-7BD6-034E-CFBD-39185FF21B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39E3-8525-A915-A9CA-105EA9F23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5D2774-DB29-D80F-BAA3-1746B7D6E97D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FE457810-2CFA-1320-9552-F444F92DFAB1}"/>
              </a:ext>
            </a:extLst>
          </p:cNvPr>
          <p:cNvGrpSpPr>
            <a:grpSpLocks/>
          </p:cNvGrpSpPr>
          <p:nvPr/>
        </p:nvGrpSpPr>
        <p:grpSpPr bwMode="auto">
          <a:xfrm>
            <a:off x="442167" y="857641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A9ACA1CB-9CBC-20E1-6CE1-6B342EA84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73DB228-6270-FFCC-0C15-345E034CF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3A8226F-EC54-98B6-1E0A-A16ACD4CD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67" y="1990363"/>
            <a:ext cx="8111625" cy="41273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B994E186-42D6-522A-CA1B-F0AD9DE9D8F3}"/>
                  </a:ext>
                </a:extLst>
              </p:cNvPr>
              <p:cNvSpPr/>
              <p:nvPr/>
            </p:nvSpPr>
            <p:spPr>
              <a:xfrm>
                <a:off x="893214" y="3537420"/>
                <a:ext cx="2821393" cy="61843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𝐓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𝐃</m:t>
                          </m:r>
                        </m:num>
                        <m:den>
                          <m:r>
                            <a:rPr lang="fr-FR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𝐕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𝟖𝟎</m:t>
                          </m:r>
                        </m:den>
                      </m:f>
                      <m:r>
                        <a:rPr lang="fr-F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B994E186-42D6-522A-CA1B-F0AD9DE9D8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214" y="3537420"/>
                <a:ext cx="2821393" cy="61843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033C99D-0741-2C09-9CDC-17D2638E5DEB}"/>
              </a:ext>
            </a:extLst>
          </p:cNvPr>
          <p:cNvSpPr/>
          <p:nvPr/>
        </p:nvSpPr>
        <p:spPr>
          <a:xfrm>
            <a:off x="4032149" y="3521391"/>
            <a:ext cx="4105240" cy="7227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المدة التي استغرقتها السيارة لقطع مسافة </a:t>
            </a:r>
            <a:r>
              <a:rPr lang="fr-FR" sz="2000" b="1" dirty="0">
                <a:solidFill>
                  <a:srgbClr val="FF0000"/>
                </a:solidFill>
              </a:rPr>
              <a:t> 120 km</a:t>
            </a:r>
            <a:r>
              <a:rPr lang="ar-SA" sz="2000" b="1" dirty="0">
                <a:solidFill>
                  <a:srgbClr val="FF0000"/>
                </a:solidFill>
              </a:rPr>
              <a:t>هي:</a:t>
            </a:r>
            <a:r>
              <a:rPr lang="fr-FR" sz="2000" b="1" dirty="0">
                <a:solidFill>
                  <a:srgbClr val="FF0000"/>
                </a:solidFill>
              </a:rPr>
              <a:t> 1,5 h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596D00E-BFAB-FBB8-9E1A-3EDB2338ACDA}"/>
                  </a:ext>
                </a:extLst>
              </p:cNvPr>
              <p:cNvSpPr/>
              <p:nvPr/>
            </p:nvSpPr>
            <p:spPr>
              <a:xfrm>
                <a:off x="886511" y="5103674"/>
                <a:ext cx="2771290" cy="61843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𝐃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596D00E-BFAB-FBB8-9E1A-3EDB2338AC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11" y="5103674"/>
                <a:ext cx="2771290" cy="618436"/>
              </a:xfrm>
              <a:prstGeom prst="roundRect">
                <a:avLst/>
              </a:prstGeom>
              <a:blipFill>
                <a:blip r:embed="rId7"/>
                <a:stretch>
                  <a:fillRect b="-19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D79CA44-D99F-629E-4F65-85BCDDA25F6D}"/>
              </a:ext>
            </a:extLst>
          </p:cNvPr>
          <p:cNvSpPr/>
          <p:nvPr/>
        </p:nvSpPr>
        <p:spPr>
          <a:xfrm>
            <a:off x="4032149" y="5052419"/>
            <a:ext cx="4105241" cy="7227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المسافة التي ستقطعها السيارة خلال 5 ساعات وبنفس السرعة المتوسطة هي:</a:t>
            </a:r>
            <a:r>
              <a:rPr lang="fr-FR" sz="2000" b="1" dirty="0">
                <a:solidFill>
                  <a:srgbClr val="FF0000"/>
                </a:solidFill>
              </a:rPr>
              <a:t>400 km</a:t>
            </a:r>
          </a:p>
        </p:txBody>
      </p:sp>
    </p:spTree>
    <p:extLst>
      <p:ext uri="{BB962C8B-B14F-4D97-AF65-F5344CB8AC3E}">
        <p14:creationId xmlns:p14="http://schemas.microsoft.com/office/powerpoint/2010/main" val="135851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537D-6625-7F15-FFFD-D5224831E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89B40EA-042D-E695-DD57-8154B54920E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D4DE3C1-C521-9AFA-E962-4ADA3A13980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CAA975E-EEAA-D595-F941-BB19B50FC30A}"/>
              </a:ext>
            </a:extLst>
          </p:cNvPr>
          <p:cNvGrpSpPr/>
          <p:nvPr/>
        </p:nvGrpSpPr>
        <p:grpSpPr>
          <a:xfrm>
            <a:off x="-108651" y="1699499"/>
            <a:ext cx="7971078" cy="3570592"/>
            <a:chOff x="1245611" y="2237493"/>
            <a:chExt cx="632562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7C21890-2184-E33E-EF1A-B429BFC69EE7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32E98DA-F4D2-F309-404B-4D02FDC7F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42393" y="345980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2EDD904-E9BB-142F-FF6B-079ED9463220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7F66F68-57A5-992F-352D-D37B65483A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CC72B0A-F66E-65DC-6550-67F1C594EA3C}"/>
                </a:ext>
              </a:extLst>
            </p:cNvPr>
            <p:cNvSpPr txBox="1"/>
            <p:nvPr/>
          </p:nvSpPr>
          <p:spPr>
            <a:xfrm>
              <a:off x="1245611" y="3008169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 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توظيف سلم التصاميم لحل وضعيات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244687D-1724-1C77-6153-F84963490929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8B532D-40B8-193A-0B10-E7B1D37497D3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</a:t>
            </a:r>
            <a:r>
              <a:rPr lang="ar-SA" sz="24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الكراسة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07D735E-FD7F-EFA6-CDB0-91C942122696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80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3EFE4-712E-58EF-4031-7BEAC6F7D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8AAE782-F1DA-31E5-D450-44A4405717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C355396-0B74-528F-F1F2-135531041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58BED49-5F7A-BCBE-2D06-7C5CF552C9C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A42606E-25D6-88A6-2738-07A24AA817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2F132CB-60E5-CFD4-2479-0E5D8A5E04A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2D0C130-A836-87EC-A408-B4D32487D2F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A20F603-0717-503D-B957-CAA6052F10E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54AB764-8D61-B605-7A01-0CF39D5B3F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5C6C853-1850-3379-9931-849CA5F075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E616E62-BCA1-9731-B977-47BEE33BB9B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62ECD96-99B2-F25B-7190-3460470CFA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E8F333C-DF25-0F29-81A6-E9FB04FA3F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18E918F-2104-0918-A375-36EF9BF38B8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E03BFC-3AD7-A628-D3B2-DF61CC3BF3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2D6117-3756-FECC-6FE2-411AC45EA9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58395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345FB-ECD3-4FB9-A82B-AB4F22DA7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15356A3-0B82-951E-0682-5ABBD108715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3D12583-3880-DDB7-B184-01C93B503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D0EA9BC-2493-5F7B-D0D3-09DACCCC567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BBD002-F506-BC80-5C69-391CD19A36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6D19C1F-ACAD-FCFC-09FE-5BDE3BE64C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BA42875-619E-8CC4-A8E9-B5086E895F5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A864F99-0C91-0D14-F19E-C398350329E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0146C1E-9475-92C8-D1DF-8DF6120FED8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09ABFB3-A61C-E3D2-501C-0C1FF2CEF31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C68C1BF-A0E0-FCFE-50F7-0AD9D89EB44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A6A82BC-2CA6-A5B8-A8B7-D7565EF3170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E7F3593-66F6-B981-2FBA-77DCE232BA1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528A35-4300-7FD3-0900-3636E236D4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16FE29D0-C120-EA1D-3F5A-B6EB8F168EF9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قوموا بحل المسألة التالية: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70868E12-62B2-476B-6561-C4B9F7DC501A}"/>
                  </a:ext>
                </a:extLst>
              </p:cNvPr>
              <p:cNvSpPr/>
              <p:nvPr/>
            </p:nvSpPr>
            <p:spPr>
              <a:xfrm>
                <a:off x="313713" y="1940269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رُسِمَتْ خَرِيطَةٌ لِقَرْيَةٍ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𝟓𝟎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الْمَدْرَسَةِ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وَالسّوق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3cm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70868E12-62B2-476B-6561-C4B9F7DC50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13" y="1940269"/>
                <a:ext cx="8303513" cy="1295047"/>
              </a:xfrm>
              <a:prstGeom prst="roundRect">
                <a:avLst/>
              </a:prstGeom>
              <a:blipFill>
                <a:blip r:embed="rId4"/>
                <a:stretch>
                  <a:fillRect b="-12037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796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A08F8-0A2E-0980-746C-BA32FB22D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EF75C02-9908-8823-8E57-AFD4DEA3B0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ADFEEA6-17F1-A434-37D1-3505985F5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6169148-C952-BDED-AC37-DE88295644E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3F77E81-044C-C8E6-2A01-B9FF692811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6CAC646-30E1-34ED-3ABC-6BB8F9B45A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D767F8A-F3CC-EBF6-9D38-84C962918D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C47AB27-39C3-E296-132E-493077F68F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1BEE14D-9F02-BBDD-D2DE-8738B6B6239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8A8C7B0-00BE-9A84-83DB-0A599EDBA11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461EB6B-F25E-A9F4-59F0-2CC5BD9D4F7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C1098BE-9EBC-CFFC-E65E-98558CBB7F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E280CA9-65BA-A36D-772A-3379500122A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FDB5C56-E893-EF5F-8AA7-57A41854B278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35AD43-80BA-D214-F93B-C4DC86BF4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ABDBCC08-0A4E-71AA-6691-C7F0CDB667D0}"/>
                  </a:ext>
                </a:extLst>
              </p:cNvPr>
              <p:cNvSpPr/>
              <p:nvPr/>
            </p:nvSpPr>
            <p:spPr>
              <a:xfrm>
                <a:off x="313713" y="1920000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رُسِمَتْ خَرِيطَةٌ لِقَرْيَةٍ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𝟓𝟎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الْمَدْرَسَةِ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وَالسّوق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3cm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ABDBCC08-0A4E-71AA-6691-C7F0CDB667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13" y="1920000"/>
                <a:ext cx="8303513" cy="1295047"/>
              </a:xfrm>
              <a:prstGeom prst="roundRect">
                <a:avLst/>
              </a:prstGeom>
              <a:blipFill>
                <a:blip r:embed="rId4"/>
                <a:stretch>
                  <a:fillRect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B79D06-9E91-D855-F8EF-DECB7FF11DC3}"/>
              </a:ext>
            </a:extLst>
          </p:cNvPr>
          <p:cNvSpPr/>
          <p:nvPr/>
        </p:nvSpPr>
        <p:spPr>
          <a:xfrm>
            <a:off x="5089731" y="3391524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DE5891-53F7-921D-D807-DB5F3226C649}"/>
              </a:ext>
            </a:extLst>
          </p:cNvPr>
          <p:cNvSpPr/>
          <p:nvPr/>
        </p:nvSpPr>
        <p:spPr>
          <a:xfrm>
            <a:off x="1395762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436238-F70C-AEF4-7B92-B31DBA100F74}"/>
              </a:ext>
            </a:extLst>
          </p:cNvPr>
          <p:cNvSpPr/>
          <p:nvPr/>
        </p:nvSpPr>
        <p:spPr>
          <a:xfrm>
            <a:off x="1251660" y="3391524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B2128DC-D495-F264-EDC0-3AFE7C173BAF}"/>
              </a:ext>
            </a:extLst>
          </p:cNvPr>
          <p:cNvSpPr/>
          <p:nvPr/>
        </p:nvSpPr>
        <p:spPr>
          <a:xfrm>
            <a:off x="5121664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50 000 cm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8ABD17B-C945-1C13-1146-C97B738209B8}"/>
              </a:ext>
            </a:extLst>
          </p:cNvPr>
          <p:cNvCxnSpPr/>
          <p:nvPr/>
        </p:nvCxnSpPr>
        <p:spPr>
          <a:xfrm>
            <a:off x="3152819" y="412320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B06A905-EEE5-58D7-D7D4-5257795D3376}"/>
              </a:ext>
            </a:extLst>
          </p:cNvPr>
          <p:cNvSpPr/>
          <p:nvPr/>
        </p:nvSpPr>
        <p:spPr>
          <a:xfrm>
            <a:off x="1396888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3 cm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37A59B2-7FAC-E50E-FAB5-93FEDEFBFB4C}"/>
              </a:ext>
            </a:extLst>
          </p:cNvPr>
          <p:cNvSpPr/>
          <p:nvPr/>
        </p:nvSpPr>
        <p:spPr>
          <a:xfrm>
            <a:off x="5122790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1064664-504B-1267-A4E6-3BA37A22FAAB}"/>
              </a:ext>
            </a:extLst>
          </p:cNvPr>
          <p:cNvCxnSpPr/>
          <p:nvPr/>
        </p:nvCxnSpPr>
        <p:spPr>
          <a:xfrm>
            <a:off x="3153945" y="470203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A03BB1C4-6CA2-D94D-590E-C04DE4E57DCE}"/>
                  </a:ext>
                </a:extLst>
              </p:cNvPr>
              <p:cNvSpPr/>
              <p:nvPr/>
            </p:nvSpPr>
            <p:spPr>
              <a:xfrm>
                <a:off x="526774" y="5235148"/>
                <a:ext cx="7543800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الحقيقية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المسافة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𝟓𝟎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𝟎𝟎𝟎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𝟎𝟎𝟎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𝒌𝒎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A03BB1C4-6CA2-D94D-590E-C04DE4E57D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74" y="5235148"/>
                <a:ext cx="7543800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10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2E507-4CE0-8D00-5D2D-142FB0DA3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445270-C79B-FFAF-8577-D8CBC554027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39E0E1D-BC84-FD13-2223-24FC2371A22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2D59314-58A2-7B92-C6B6-68A3F3AAF4A5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82C9B5-3116-3CD5-940E-927EDAA81F5F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37B893C-CFB0-4F6B-47F1-A84FDA3D9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42394" y="37927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00D542CB-7288-DB9D-CC2E-C36F0A7265C3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8DEE63C-60B6-3EF5-8CC0-8D744A1C47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42CD1D1-479A-9DA5-3E1B-5B28788B0C65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CB32E9-B30C-1119-6533-3B4ED4FF416A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BDB5C1-6BA3-72AE-4DD2-1C226746267B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A1CCAD-9C15-A622-E268-4DA23C49349B}"/>
              </a:ext>
            </a:extLst>
          </p:cNvPr>
          <p:cNvSpPr txBox="1"/>
          <p:nvPr/>
        </p:nvSpPr>
        <p:spPr>
          <a:xfrm>
            <a:off x="-108651" y="2765279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توظيف سلم التصاميم لحل وضعيات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11977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BF447-2455-37AB-B71F-B8B42F4A1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5153E7-7166-4D69-54F1-A28FE349318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6A56C03-1E7F-8E15-171E-80EC329A2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DFB63F3-D533-A5D6-C52D-2D6FD8DF087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8792093-1A0F-A3B7-9D3E-15879443D1E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628F8F6-1841-F0F6-7F03-1A103129B56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EDE82A5-5F69-5567-9D5B-DE3BAA009F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A81AA81-73B2-019D-80D4-67F491ABC34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07680DC-D14C-EC40-85E9-DA3D38F05DF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31CF28C-48D4-85DE-84FB-658C5D3FA77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A7BFE06-9F80-377F-CF77-AF0658CD64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E9FAACE-B7BE-4A1C-63C3-CD031D783E0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20F71F7-749B-9694-7577-DB3719EBC5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456797B-B67C-2D63-FC18-303A16C9BD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E40E6FE-1035-4932-0FBB-EF92A1A285B0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CB18CAB-2377-D80A-0443-191AA3B768C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6_P4_SEM3_L3_V1VF (1)">
            <a:hlinkClick r:id="" action="ppaction://media"/>
            <a:extLst>
              <a:ext uri="{FF2B5EF4-FFF2-40B4-BE49-F238E27FC236}">
                <a16:creationId xmlns:a16="http://schemas.microsoft.com/office/drawing/2014/main" id="{B74A84D3-9EB9-A014-A5C3-BCCA2D5329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6081" y="1863212"/>
            <a:ext cx="7301480" cy="410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4CCFF-1868-BC60-474C-E3193D23A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7B6525A-764D-52C1-D102-68AECDD7FBA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C51EBDA-4C1E-329A-E986-C78ECCF9E4F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0C00000-7CCB-F164-B6F6-DE0620DE56ED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BA90F3-DAF4-F6D4-A275-8296C704778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1FC6E85-9FAB-AD5C-9826-A0F22BA7D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90731" y="4108466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2DD4FF4-8A21-745B-47BC-018242F5B8F6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AE00427-04D6-D4F4-756D-93EF181502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AA2F137-8C80-52AB-B293-344685DC44A3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564CE1-EDD3-63EF-7EED-527154F250CF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036386-49FA-6419-D08F-DFED2A6BA731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4B868C-BA41-2811-6ECB-0413F7CD4776}"/>
              </a:ext>
            </a:extLst>
          </p:cNvPr>
          <p:cNvSpPr txBox="1"/>
          <p:nvPr/>
        </p:nvSpPr>
        <p:spPr>
          <a:xfrm>
            <a:off x="-108651" y="2765279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توظيف سلم التصاميم لحل وضعيات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61094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9F12D-6EE2-F36A-37AC-C0F7E243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04B51E7-53E4-6305-FD4A-792F527C47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5CEC345-B558-12F0-C97D-250D9C64D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B00B85D-E02F-AE93-5306-D167B0B1214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529921F-2190-9F90-32E2-77690A252B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63FC94B-EA51-2E0C-1E7B-9689AB9CBB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69CB443-11DD-428C-0C98-CD42635732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197B5B0-807D-E7B2-EA3B-DC9C7FEC475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F3B5DA5-C42C-434C-649A-9FD8ACBD6A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6AB6124-FACB-5345-C79E-C706534AE7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2994CEE-12CE-3F67-AF9E-E978A4AB70F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A245498-D267-0873-E1D2-026DA717DD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73AEA0-F448-2CA5-AFD0-4651359228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0CA2C5-8D77-2774-5952-3228EFDC321C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AE40A0-B6AB-CAAD-8B10-99EAC0C70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EBE9AE-BFD4-E061-4C41-F689275E3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801" y="1954881"/>
            <a:ext cx="2925281" cy="40410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DFE15F-BCD3-98EB-547F-4EE87F9FF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321" y="1941141"/>
            <a:ext cx="2925281" cy="407501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9D6FD07-E79D-79AB-804E-4BE31F1030BD}"/>
              </a:ext>
            </a:extLst>
          </p:cNvPr>
          <p:cNvSpPr/>
          <p:nvPr/>
        </p:nvSpPr>
        <p:spPr>
          <a:xfrm>
            <a:off x="1701052" y="2330245"/>
            <a:ext cx="2472817" cy="13568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91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3E04F-DFD6-6F6C-D23F-7D7743E7C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147295D-9FB3-52F6-5FEF-78A9375D6586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D8DBE1-F7AC-421F-B955-5F10606EF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998D314-72DB-77E6-7E8B-B43B10916A2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8504E0F-327F-F246-2054-594F00276A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7A8D02E-DCB6-ADEE-CB78-D797B8DF446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6803F2F-46B3-B7AB-86BB-A23078CF049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BF0FC6A-95F5-FA15-1D74-CC2645498EC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F48D66-DAA1-8080-1D77-109C409FBC8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96A8FE9-A6B0-26A6-96C3-70EB0116EE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DC0DD26-EEEE-A82D-2E75-9038BA256B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5416C12-C2CD-AA58-5EAD-EB0646B148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D2123AC-BE2A-97AB-9F73-1BAFB4DBE7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DC99C7-9376-24C0-1B9E-C9669A03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FE103F-5B3D-B5EE-E983-4782086B786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14D97EB3-EF70-8023-67C1-92DF924D1A9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A107DDE-E40B-BBC3-F81A-27C04B12D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B018DB1F-9FF5-43C0-0A6F-9CE1538451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72191EF-A346-1B74-1697-2A19AC0F1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836A64-E573-EA03-7AE2-E24398661A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531" y="2635533"/>
            <a:ext cx="5279445" cy="315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4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EBC3A-E9FC-8566-2DF3-25B85A890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6D947D4-A9E5-BA5E-F8A4-145C92A7121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9A722BE-AEF6-1395-20C9-74C3286B5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EBFC24A-EDDE-48AF-8B6B-A7912B90448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9388A21-1359-B122-B511-703275A2BE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CCA25EC-E627-9AE0-6294-D05227C8708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53D5EEF-93F6-CE79-6B3A-A431D5A86BE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B40AE7E-F039-30CC-FD88-1444076C0C9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51886A6-2CFE-910F-5B20-7B11FE5BBD6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9122CDA-9FF4-1715-5D89-3FCB16A540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5D50C46-0017-4C35-9FD8-E33C17F4A85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365CC88-62F1-B97F-91AF-E2874635C53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E599592-D28D-067E-4BA2-A6CB15BF4F1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CED325-8220-CC11-3864-8823D48BD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24DF54-FF61-6CA2-4647-BB11085AAB79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55A4D234-D0F7-EAC7-7C9B-B668C61E269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54B75028-4B5F-6922-6EF4-BF69A819F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2AFE07C3-2A39-1B6D-BF21-6E43AD32C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375328E-8B25-D0FC-A07D-3F9AFF155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123" y="1818406"/>
            <a:ext cx="8180439" cy="47200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749676-D910-46D6-87E0-06AFDDB1E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24" y="4021394"/>
            <a:ext cx="3712245" cy="112277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14CA5D-74F8-D47D-2BE5-F7EF2BD225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9843" y="4395020"/>
            <a:ext cx="3977565" cy="530941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7AADAB3-5BC5-6668-0A7D-1BEFFFF48C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9843" y="5523717"/>
            <a:ext cx="3977565" cy="530941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F0AED55E-A6A3-24F1-3AD3-9DE75562B5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438" y="5292561"/>
            <a:ext cx="3613431" cy="88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2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7E32-E98E-8C01-C5E3-48095A65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5D128A-409A-7212-570D-C6291C8FB8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D836A37-C245-B5C8-981B-5E5E35BC23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AEB572-DA5E-C4F2-2F3F-D5C8102A066E}"/>
              </a:ext>
            </a:extLst>
          </p:cNvPr>
          <p:cNvGrpSpPr/>
          <p:nvPr/>
        </p:nvGrpSpPr>
        <p:grpSpPr>
          <a:xfrm>
            <a:off x="1091789" y="2560055"/>
            <a:ext cx="6686045" cy="3049877"/>
            <a:chOff x="2116780" y="2237493"/>
            <a:chExt cx="543917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E06E27-D87A-2959-05AE-43FC1AE17431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7A573C9-1C75-CA14-4DB0-140F8194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6" y="31615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CE0FE31-F8FD-83FB-9F81-0EAFECB0E74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7E3DB52-BA93-964B-70E0-D2258B684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5256221-E5C5-E674-E521-0556AD0BE2A3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069F8F-9D8B-9598-B882-B1D63CC2233C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BA9D83-AAAD-B728-055B-70829F83CBA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584EB2-4626-BFA8-C4E0-38CF1B38618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89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F9BF-2C83-2E79-9654-7192CEB6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4BDFED-07A1-C538-12DF-FBAF753210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29FD3-1CCA-27C6-EE82-63881328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B1EE56-BE8E-4300-89F7-F471000776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579FFD-A6FF-C1A5-80EC-3A183102E1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E109E7-DAA9-EC8B-AA07-7B8EB8B7B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6B1CDF-0C60-FABF-E816-B99C3441F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895E5E-4EAF-CF58-19DB-3FEDB528E9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82700FD-006F-020E-67B4-CDB2BFA10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E0B7893-0840-5D77-30CE-F76593A725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7ECA486-39B2-2900-F5E7-4CD060D649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A0B014-F6D8-82B4-7106-3142932434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44663CE-8AA5-046F-80E1-A20CC66D86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02E7403-E6F8-E765-B673-775EA82DC50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F232C-336C-133F-C059-B8A94AE85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061A2-0B17-39E0-86BD-453B86EBB0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252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74DA-6FF3-697A-FC15-5636C22D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4950D6-8CB4-3D6E-CA45-01D267835C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9E47A4-DE40-19E9-2CFF-877D5780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3E7392-A70E-EFBB-0EDF-3F28214B30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CB603EC-FCD4-7D9E-12B8-40CBD975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61230-4452-03B7-1889-EBA7EF91F6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A3215-E408-3DA4-37C7-2F1B3DEBBE8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56735FA-4142-6B9C-3976-AB7DC33153C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85E7A5-5453-0CD7-E683-40253E5E28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ACBB8FB-47C9-65B6-842E-E106A4C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3AFF03-2C81-F28F-AD35-8B85BE5F855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5190BF0-C23F-328E-945B-AA840458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CDA042-970E-2D87-4112-C2A32D7EC5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C712F2-03ED-56C1-EE43-E337625569E6}"/>
              </a:ext>
            </a:extLst>
          </p:cNvPr>
          <p:cNvSpPr txBox="1"/>
          <p:nvPr/>
        </p:nvSpPr>
        <p:spPr>
          <a:xfrm>
            <a:off x="92760" y="871391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D1D39-A78D-82B8-CD75-C3FAEE9E50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F392D6-0DD7-282D-B812-719A04FFA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49" y="1954925"/>
            <a:ext cx="8181541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4AD5-9986-42B4-0717-8C1D36DE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F2A541-016B-0969-43EB-A23327A328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AEDD26-200C-8E46-D190-FBE21F0F7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7100D6-3780-EC9C-48FB-3A8B3B1671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9EB219-8202-33F4-55DD-34967367F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11EFE7-0E4A-67AF-488A-FE100A226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1C50DC-E552-52B7-DF83-E4E3A67ED9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AEF792-74F7-39D2-C2FC-A4365F657A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F9BA93D-A45B-D094-0CFD-529902E78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A9F300B-899B-221F-4BF9-996F89D73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B9DA79-AE57-9B48-6F2B-CBDF5F6D2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941AC09-399D-E6FD-F452-876F7164E52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5E7EFD8-FE61-76C8-A66D-5D0557806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4C8B3C-F747-6DC9-E6AE-82E84646FC4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16F20B7-0882-7C4C-4653-EA62A4CF4EDF}"/>
              </a:ext>
            </a:extLst>
          </p:cNvPr>
          <p:cNvSpPr/>
          <p:nvPr/>
        </p:nvSpPr>
        <p:spPr>
          <a:xfrm>
            <a:off x="4375549" y="5454480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E4CE19-7418-E242-AA94-EDADB1142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790622-F20A-3AD6-6E69-80C0AE968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96" y="1850567"/>
            <a:ext cx="8181541" cy="4456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E2B5A0A-533D-AD98-D0F7-E8E7DECE4793}"/>
                  </a:ext>
                </a:extLst>
              </p:cNvPr>
              <p:cNvSpPr/>
              <p:nvPr/>
            </p:nvSpPr>
            <p:spPr>
              <a:xfrm>
                <a:off x="3998291" y="3627914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E2B5A0A-533D-AD98-D0F7-E8E7DECE47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291" y="3627914"/>
                <a:ext cx="2359742" cy="42278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90766DF-7D19-354D-645A-7F19A9453227}"/>
                  </a:ext>
                </a:extLst>
              </p:cNvPr>
              <p:cNvSpPr/>
              <p:nvPr/>
            </p:nvSpPr>
            <p:spPr>
              <a:xfrm>
                <a:off x="3549442" y="4059885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90766DF-7D19-354D-645A-7F19A94532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442" y="4059885"/>
                <a:ext cx="3203976" cy="501445"/>
              </a:xfrm>
              <a:prstGeom prst="roundRect">
                <a:avLst/>
              </a:prstGeom>
              <a:blipFill>
                <a:blip r:embed="rId6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00F3FA4F-C302-F191-6D48-904D48528BA4}"/>
              </a:ext>
            </a:extLst>
          </p:cNvPr>
          <p:cNvSpPr/>
          <p:nvPr/>
        </p:nvSpPr>
        <p:spPr>
          <a:xfrm>
            <a:off x="3761801" y="5243541"/>
            <a:ext cx="5015194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نِسْبَةُ الزِّيادَةِ الَّتي تُمَثِّلُ عَدَدَ السّاعاتِ الَّتي قَضتها سلمى بالمكتبة بَيْنَ شَهْرَيْ مارس وَأبريل هي:  </a:t>
            </a:r>
            <a:r>
              <a:rPr lang="fr-FR" sz="2400" b="1" dirty="0">
                <a:solidFill>
                  <a:srgbClr val="FF0000"/>
                </a:solidFill>
              </a:rPr>
              <a:t>60%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7AD72986-55E1-682D-CE0F-6A87433C67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39" y="3416882"/>
            <a:ext cx="2956304" cy="266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0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435B-552C-D967-2EB5-25037285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0B05FD-EA96-9FA9-6C94-4C05E2303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54BD1D7-D419-3F21-B884-BD0594ACE4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8690C3-010F-6A83-6E34-03C37DA05927}"/>
              </a:ext>
            </a:extLst>
          </p:cNvPr>
          <p:cNvGrpSpPr/>
          <p:nvPr/>
        </p:nvGrpSpPr>
        <p:grpSpPr>
          <a:xfrm>
            <a:off x="1091789" y="2560055"/>
            <a:ext cx="6676627" cy="3049877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DFA6B4-B0DA-B64E-7C8F-E3E07DF74B5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B7512-7636-B0C5-C91F-E498E026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8366" y="36445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FEF31B4-80E9-A4C3-70F9-155DEBE43E7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16E81E5-3BB2-7BEE-6D55-FAF9762F3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D02BED-C16D-C871-61AC-478DD8D8D664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19660-BC0B-29DE-EAE6-DB7F6EF7F6B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E72D3F-6C89-6FDD-F61F-BA2EB9D3180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2A5F9C-2959-C871-895A-FBAF1CC143FF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80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26966-59EE-8E80-4E85-EEABA006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022B2C-3B4F-206A-DB12-04D0A7FA6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4B30BB-6C2E-5275-A9EC-ED0CC7E654BB}"/>
              </a:ext>
            </a:extLst>
          </p:cNvPr>
          <p:cNvSpPr txBox="1"/>
          <p:nvPr/>
        </p:nvSpPr>
        <p:spPr>
          <a:xfrm>
            <a:off x="-252842" y="780904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i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حالة نسبة تحكم تقل عن   80% يعيد الأستاذ النمذجة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سأحل مسألة متعلقة بالنسبة المئوية. سأشرح لكم كيف سأفعل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4C6638A-7E8F-112D-6AAB-8573D4DF4D40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خِلَالَ شَهْرِ أُكْتُوبَرَ، قَضَتْ خَدِيجَةُ 20 سَاعَةً فِي مَكْتَبَةِ الْمَدْرَسَةِ لِلْمُطَالَعَةِ. وَبِسَبَبِ شَغَفِهَا بِالْكُتُبِ، قَضَتْ خِلَالَ شَهْرِ نونبر 35 سَاعَةً فِي الْمَكْتَبَةِ نَفْسِهَا.</a:t>
            </a:r>
          </a:p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مَا نِسْبَةُ الزِّيَادَةِ الَّتِي يُمَثِّلُهَا عَدَدُ السَّاعَاتِ الَّتِي قَضَتْهَا خَدِيجَةُ بِالْمَكْتَبَةِ بَيْنَ شَهْرَيْ أُكْتُوبَرَ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332921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A6D25-328D-E807-BAE6-950D19BFE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861C7B-9803-A4F2-5B9C-215FEEC1B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9BEF49-0ADA-DA67-CEE5-1730124A12E0}"/>
              </a:ext>
            </a:extLst>
          </p:cNvPr>
          <p:cNvSpPr txBox="1"/>
          <p:nvPr/>
        </p:nvSpPr>
        <p:spPr>
          <a:xfrm>
            <a:off x="-331501" y="89553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5940DA-F7F0-7F8F-F312-D97394082421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خِلَالَ شَهْرِ أُكْتُوبَرَ، قَضَتْ خَدِيجَةُ 20 سَاعَةً فِي مَكْتَبَةِ الْمَدْرَسَةِ لِلْمُطَالَعَةِ. وَبِسَبَبِ شَغَفِهَا بِالْكُتُبِ، قَضَتْ خِلَالَ شَهْرِ نُونبر 35 سَاعَةً فِي الْمَكْتَبَةِ نَفْسِهَا.</a:t>
            </a:r>
          </a:p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مَا نِسْبَةُ الزِّيَادَةِ الَّتِي يُمَثِّلُهَا عَدَدُ السَّاعَاتِ الَّتِي قَضَتْهَا خَدِيجَةُ بِالْمَكْتَبَةِ بَيْنَ شَهْرَيْ أُكْتُوبَرَ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9426709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D1266-0347-CD43-5EF7-2D21C1D9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C3169E-CB3E-31F8-B084-81C80E8F8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3AA8C2-CE4D-C153-7A51-A05D9CAB9441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خِلَالَ شَهْرِ أُكْتُوبَرَ، قَضَتْ خَدِيجَةُ 20 سَاعَةً فِي مَكْتَبَةِ الْمَدْرَسَةِ لِلْمُطَالَعَةِ. وَبِسَبَبِ شَغَفِهَا بِالْكُتُبِ، قَضَتْ خِلَالَ شَهْرِ نُونبر 35 سَاعَةً فِي الْمَكْتَبَةِ نَفْسِهَا.</a:t>
            </a:r>
          </a:p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مَا نِسْبَةُ الزِّيَادَةِ الَّتِي يُمَثِّلُهَا عَدَدُ السَّاعَاتِ الَّتِي قَضَتْهَا خَدِيجَةُ بِالْمَكْتَبَةِ بَيْنَ شَهْرَيْ أُكْتُوبَرَ وَنُونْبِر؟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3FEF86-A9EB-EF55-9D85-86AC8B858003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قضت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خذيجة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ساعة في المكتبة خلال شهر أكتوبر؟  ثم خلال شهر نونبر؟</a:t>
            </a:r>
          </a:p>
        </p:txBody>
      </p:sp>
    </p:spTree>
    <p:extLst>
      <p:ext uri="{BB962C8B-B14F-4D97-AF65-F5344CB8AC3E}">
        <p14:creationId xmlns:p14="http://schemas.microsoft.com/office/powerpoint/2010/main" val="12388909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0B341-320C-68DF-CA4C-8A5773937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925423-E342-A178-28A2-0EBEC9884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43D614-CF6A-F964-E5B5-F40B0815649B}"/>
              </a:ext>
            </a:extLst>
          </p:cNvPr>
          <p:cNvSpPr/>
          <p:nvPr/>
        </p:nvSpPr>
        <p:spPr>
          <a:xfrm>
            <a:off x="316526" y="1959492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خِلَالَ شَهْرِ أُكْتُوبَرَ، قَضَتْ خَدِيجَةُ </a:t>
            </a:r>
            <a:r>
              <a:rPr lang="ar-SA" sz="2200" b="1" dirty="0">
                <a:solidFill>
                  <a:srgbClr val="FF0000"/>
                </a:solidFill>
              </a:rPr>
              <a:t>20 سَاعَةً </a:t>
            </a:r>
            <a:r>
              <a:rPr lang="ar-SA" sz="2200" b="1" dirty="0">
                <a:solidFill>
                  <a:schemeClr val="tx1"/>
                </a:solidFill>
              </a:rPr>
              <a:t>فِي مَكْتَبَةِ الْمَدْرَسَةِ لِلْمُطَالَعَةِ. وَبِسَبَبِ شَغَفِهَا بِالْكُتُبِ، قَضَتْ خِلَالَ شَهْرِ نُونبر </a:t>
            </a:r>
            <a:r>
              <a:rPr lang="ar-SA" sz="2200" b="1" dirty="0">
                <a:solidFill>
                  <a:srgbClr val="FF0000"/>
                </a:solidFill>
              </a:rPr>
              <a:t>35 سَاعَةً </a:t>
            </a:r>
            <a:r>
              <a:rPr lang="ar-SA" sz="2200" b="1" dirty="0">
                <a:solidFill>
                  <a:schemeClr val="tx1"/>
                </a:solidFill>
              </a:rPr>
              <a:t>فِي الْمَكْتَبَةِ نَفْسِهَا.</a:t>
            </a:r>
          </a:p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مَا نِسْبَةُ الزِّيَادَةِ الَّتِي يُمَثِّلُهَا عَدَدُ السَّاعَاتِ الَّتِي قَضَتْهَا خَدِيجَةُ بِالْمَكْتَبَةِ بَيْنَ شَهْرَيْ أُكْتُوبَرَ وَنُونْبِر؟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CFCA48-FA85-2F1F-D31A-1F76A1B7C9D1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قضت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خذيجة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 ساعة في المكتبة خلال شهر أكتوبر، و 35 خلال شهر نونبر.</a:t>
            </a:r>
          </a:p>
        </p:txBody>
      </p:sp>
    </p:spTree>
    <p:extLst>
      <p:ext uri="{BB962C8B-B14F-4D97-AF65-F5344CB8AC3E}">
        <p14:creationId xmlns:p14="http://schemas.microsoft.com/office/powerpoint/2010/main" val="32091486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45E-CE8B-FBEE-F6D6-08697AAE0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5EF140-C624-4380-1E0F-4BC60C5EF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92FB24D-E73C-00C1-FC7F-F4FDFA0FDAF0}"/>
              </a:ext>
            </a:extLst>
          </p:cNvPr>
          <p:cNvSpPr/>
          <p:nvPr/>
        </p:nvSpPr>
        <p:spPr>
          <a:xfrm>
            <a:off x="316526" y="1959492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خِلَالَ شَهْرِ أُكْتُوبَرَ، قَضَتْ خَدِيجَةُ 20 سَاعَةً فِي مَكْتَبَةِ الْمَدْرَسَةِ لِلْمُطَالَعَةِ. وَبِسَبَبِ شَغَفِهَا بِالْكُتُبِ، قَضَتْ خِلَالَ شَهْرِ نُونبر 35 سَاعَةً فِي الْمَكْتَبَةِ نَفْسِهَا.</a:t>
            </a:r>
          </a:p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مَا نِسْبَةُ الزِّيَادَةِ الَّتِي يُمَثِّلُهَا عَدَدُ السَّاعَاتِ الَّتِي قَضَتْهَا خَدِيجَةُ بِالْمَكْتَبَةِ بَيْنَ شَهْرَيْ أُكْتُوبَرَ وَنُونْبِر؟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D8D74F-BC7A-F838-6F5B-6CBC235DC15D}"/>
              </a:ext>
            </a:extLst>
          </p:cNvPr>
          <p:cNvSpPr txBox="1"/>
          <p:nvPr/>
        </p:nvSpPr>
        <p:spPr>
          <a:xfrm>
            <a:off x="-600251" y="955377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المطلوب في هذه الوضعية ؟</a:t>
            </a:r>
          </a:p>
        </p:txBody>
      </p:sp>
    </p:spTree>
    <p:extLst>
      <p:ext uri="{BB962C8B-B14F-4D97-AF65-F5344CB8AC3E}">
        <p14:creationId xmlns:p14="http://schemas.microsoft.com/office/powerpoint/2010/main" val="9377589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B730-C9E8-C8CC-82D9-3EAD4087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8259DC-1D4B-3636-0D21-A4F8DE1C9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F36FC7-7675-B8FD-CA59-8FFDB77572C0}"/>
              </a:ext>
            </a:extLst>
          </p:cNvPr>
          <p:cNvSpPr/>
          <p:nvPr/>
        </p:nvSpPr>
        <p:spPr>
          <a:xfrm>
            <a:off x="316526" y="1959492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خِلَالَ شَهْرِ أُكْتُوبَرَ، قَضَتْ خَدِيجَةُ 20 سَاعَةً فِي مَكْتَبَةِ الْمَدْرَسَةِ لِلْمُطَالَعَةِ. وَبِسَبَبِ شَغَفِهَا بِالْكُتُبِ، قَضَتْ خِلَالَ شَهْرِ نُونبر 35 سَاعَةً فِي الْمَكْتَبَةِ نَفْسِهَا.</a:t>
            </a:r>
          </a:p>
          <a:p>
            <a:pPr algn="ctr" rtl="1"/>
            <a:r>
              <a:rPr lang="ar-SA" sz="2200" b="1" dirty="0">
                <a:solidFill>
                  <a:srgbClr val="FF0000"/>
                </a:solidFill>
              </a:rPr>
              <a:t>مَا نِسْبَةُ الزِّيَادَةِ الَّتِي يُمَثِّلُهَا عَدَدُ السَّاعَاتِ الَّتِي قَضَتْهَا خَدِيجَةُ بِالْمَكْتَبَةِ بَيْنَ شَهْرَيْ أُكْتُوبَرَ وَنُونْبِر؟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5364B7-9199-A972-A3C8-E63F9FB279AE}"/>
              </a:ext>
            </a:extLst>
          </p:cNvPr>
          <p:cNvSpPr txBox="1"/>
          <p:nvPr/>
        </p:nvSpPr>
        <p:spPr>
          <a:xfrm>
            <a:off x="-28146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أحسنتم المطلوب هو تحديد نسبة الزيادة التي يمثلها عدد الساعات التي قضتها 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خذيجة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بالمكتبة بين أكتوبر ونونبر. سنحتاج لخطوتين للإجابة عن المطلوب.</a:t>
            </a:r>
          </a:p>
        </p:txBody>
      </p:sp>
    </p:spTree>
    <p:extLst>
      <p:ext uri="{BB962C8B-B14F-4D97-AF65-F5344CB8AC3E}">
        <p14:creationId xmlns:p14="http://schemas.microsoft.com/office/powerpoint/2010/main" val="15928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6501-2895-1DC8-D1AC-200B914B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50D710-B598-1771-2FC7-889323B3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8060C-8ACE-9C0D-96F6-A854A20F09B7}"/>
              </a:ext>
            </a:extLst>
          </p:cNvPr>
          <p:cNvSpPr txBox="1"/>
          <p:nvPr/>
        </p:nvSpPr>
        <p:spPr>
          <a:xfrm>
            <a:off x="-27453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الخطوة الأولى: نحسب أولا الفرق بين القيمة النهائية (عدد ساعات شهر نونبر) والقيمة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البدئية (عدد ساعات شهر أكتوبر).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التخفيض نبدأ بالقيمة الأكبر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DF3412-B6FB-556C-D8A7-4CB28B8A0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2FC2DC1-1A7D-A97E-B13C-DF3D7F47C225}"/>
                  </a:ext>
                </a:extLst>
              </p:cNvPr>
              <p:cNvSpPr/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2FC2DC1-1A7D-A97E-B13C-DF3D7F47C2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ulle narrative : rectangle à coins arrondis 25">
            <a:extLst>
              <a:ext uri="{FF2B5EF4-FFF2-40B4-BE49-F238E27FC236}">
                <a16:creationId xmlns:a16="http://schemas.microsoft.com/office/drawing/2014/main" id="{1369D6D5-A02E-7B93-E81D-DC07A020C61D}"/>
              </a:ext>
            </a:extLst>
          </p:cNvPr>
          <p:cNvSpPr/>
          <p:nvPr/>
        </p:nvSpPr>
        <p:spPr>
          <a:xfrm>
            <a:off x="618696" y="3781204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ulle narrative : rectangle à coins arrondis 26">
            <a:extLst>
              <a:ext uri="{FF2B5EF4-FFF2-40B4-BE49-F238E27FC236}">
                <a16:creationId xmlns:a16="http://schemas.microsoft.com/office/drawing/2014/main" id="{56B34329-8CFD-03D7-427E-63E8FDD09B90}"/>
              </a:ext>
            </a:extLst>
          </p:cNvPr>
          <p:cNvSpPr/>
          <p:nvPr/>
        </p:nvSpPr>
        <p:spPr>
          <a:xfrm>
            <a:off x="2068995" y="3790179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7670A47-CE26-697E-5A92-494AE155D445}"/>
                  </a:ext>
                </a:extLst>
              </p:cNvPr>
              <p:cNvSpPr/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7670A47-CE26-697E-5A92-494AE155D4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87F7214-1597-7D59-7032-76DDB140EA9C}"/>
                  </a:ext>
                </a:extLst>
              </p:cNvPr>
              <p:cNvSpPr/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87F7214-1597-7D59-7032-76DDB140EA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47AA774-5F97-B1A8-C99F-2B725F518CD4}"/>
                  </a:ext>
                </a:extLst>
              </p:cNvPr>
              <p:cNvSpPr/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47AA774-5F97-B1A8-C99F-2B725F518C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E7FD91-29BB-EB56-7D07-11A50F9933BF}"/>
                  </a:ext>
                </a:extLst>
              </p:cNvPr>
              <p:cNvSpPr/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E7FD91-29BB-EB56-7D07-11A50F993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B85E864-D12F-7582-3761-9DD332953C00}"/>
                  </a:ext>
                </a:extLst>
              </p:cNvPr>
              <p:cNvSpPr/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M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B85E864-D12F-7582-3761-9DD332953C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24760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81AC5-DB63-E890-67B2-677331490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E904F6-C63E-6760-D50A-53EB57708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B9DC0C-A5F4-AD25-0962-16DA81A30881}"/>
              </a:ext>
            </a:extLst>
          </p:cNvPr>
          <p:cNvSpPr txBox="1"/>
          <p:nvPr/>
        </p:nvSpPr>
        <p:spPr>
          <a:xfrm>
            <a:off x="-27453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الخطوة الثانية :أحسب النسبة المئوية لهذا الفرق (الزيادة أو التخفيض)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هنا أحسب النسبة المئوية للزيادة  أي ما تمثله 15 ساعة من القيمة 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البدئية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20 ساعة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5153D2-C98B-3300-B83E-51A68EF1F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2" y="1849699"/>
            <a:ext cx="8272989" cy="44077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AA8AEEFD-F27C-566D-7E35-E2DEA9C1E468}"/>
                  </a:ext>
                </a:extLst>
              </p:cNvPr>
              <p:cNvSpPr/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AA8AEEFD-F27C-566D-7E35-E2DEA9C1E4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ulle narrative : rectangle à coins arrondis 25">
            <a:extLst>
              <a:ext uri="{FF2B5EF4-FFF2-40B4-BE49-F238E27FC236}">
                <a16:creationId xmlns:a16="http://schemas.microsoft.com/office/drawing/2014/main" id="{E846CE7F-D21C-4227-2CB4-A396455F4FE2}"/>
              </a:ext>
            </a:extLst>
          </p:cNvPr>
          <p:cNvSpPr/>
          <p:nvPr/>
        </p:nvSpPr>
        <p:spPr>
          <a:xfrm>
            <a:off x="573157" y="3429000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ulle narrative : rectangle à coins arrondis 26">
            <a:extLst>
              <a:ext uri="{FF2B5EF4-FFF2-40B4-BE49-F238E27FC236}">
                <a16:creationId xmlns:a16="http://schemas.microsoft.com/office/drawing/2014/main" id="{89A17978-1A73-0EF7-0494-573925663CD7}"/>
              </a:ext>
            </a:extLst>
          </p:cNvPr>
          <p:cNvSpPr/>
          <p:nvPr/>
        </p:nvSpPr>
        <p:spPr>
          <a:xfrm>
            <a:off x="2023456" y="3437975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618B3A3-0390-C5A4-A02D-28034E569848}"/>
                  </a:ext>
                </a:extLst>
              </p:cNvPr>
              <p:cNvSpPr/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618B3A3-0390-C5A4-A02D-28034E569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BB330-F19F-39EB-EDC2-C87FDE85144A}"/>
                  </a:ext>
                </a:extLst>
              </p:cNvPr>
              <p:cNvSpPr/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BB330-F19F-39EB-EDC2-C87FDE8514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626A4BF-B316-7DAA-3239-57727BDAABBA}"/>
                  </a:ext>
                </a:extLst>
              </p:cNvPr>
              <p:cNvSpPr/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626A4BF-B316-7DAA-3239-57727BDAAB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555C7A0-4657-7A3E-497B-0E67C5C49008}"/>
                  </a:ext>
                </a:extLst>
              </p:cNvPr>
              <p:cNvSpPr/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555C7A0-4657-7A3E-497B-0E67C5C490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BAC18EF-728F-A9ED-688E-659501B3A1D9}"/>
                  </a:ext>
                </a:extLst>
              </p:cNvPr>
              <p:cNvSpPr/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M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BAC18EF-728F-A9ED-688E-659501B3A1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937DB67-C51A-343C-6873-789923EB6407}"/>
                  </a:ext>
                </a:extLst>
              </p:cNvPr>
              <p:cNvSpPr/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937DB67-C51A-343C-6873-789923EB64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blipFill>
                <a:blip r:embed="rId10"/>
                <a:stretch>
                  <a:fillRect t="-1220" b="-97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651471B1-E4DB-E241-1E33-D9C1B1CC87B9}"/>
                  </a:ext>
                </a:extLst>
              </p:cNvPr>
              <p:cNvSpPr/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651471B1-E4DB-E241-1E33-D9C1B1CC87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5A302F25-4D23-6496-CD11-05D08216FD38}"/>
                  </a:ext>
                </a:extLst>
              </p:cNvPr>
              <p:cNvSpPr/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5A302F25-4D23-6496-CD11-05D08216FD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blipFill>
                <a:blip r:embed="rId12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5735A650-6ACC-A624-72BE-D1BBF4B8DEB7}"/>
                  </a:ext>
                </a:extLst>
              </p:cNvPr>
              <p:cNvSpPr/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5735A650-6ACC-A624-72BE-D1BBF4B8DE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1C352A7-4A0E-475F-B607-0AB7C3A4ECAE}"/>
                  </a:ext>
                </a:extLst>
              </p:cNvPr>
              <p:cNvSpPr/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1C352A7-4A0E-475F-B607-0AB7C3A4EC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0F42D78-4C1F-6972-AB3C-3ACDCDCD585F}"/>
                  </a:ext>
                </a:extLst>
              </p:cNvPr>
              <p:cNvSpPr/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0F42D78-4C1F-6972-AB3C-3ACDCDCD5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blipFill>
                <a:blip r:embed="rId15"/>
                <a:stretch>
                  <a:fillRect l="-7407" r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Bulle narrative : rectangle à coins arrondis 26">
            <a:extLst>
              <a:ext uri="{FF2B5EF4-FFF2-40B4-BE49-F238E27FC236}">
                <a16:creationId xmlns:a16="http://schemas.microsoft.com/office/drawing/2014/main" id="{002172F0-7FD0-B6C7-D9F9-8D20F12DB438}"/>
              </a:ext>
            </a:extLst>
          </p:cNvPr>
          <p:cNvSpPr/>
          <p:nvPr/>
        </p:nvSpPr>
        <p:spPr>
          <a:xfrm>
            <a:off x="310512" y="5864226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1679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5144-A565-2432-3A50-F4DC39ABD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E4649E-15BA-90C3-730F-3C9EE8B03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F501566-A315-FE19-2687-B1498524E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2" y="1849699"/>
            <a:ext cx="8272989" cy="44077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3E9C9E6-D2A8-EE8F-44F5-2ACB9A4DB330}"/>
                  </a:ext>
                </a:extLst>
              </p:cNvPr>
              <p:cNvSpPr/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3E9C9E6-D2A8-EE8F-44F5-2ACB9A4DB3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ulle narrative : rectangle à coins arrondis 25">
            <a:extLst>
              <a:ext uri="{FF2B5EF4-FFF2-40B4-BE49-F238E27FC236}">
                <a16:creationId xmlns:a16="http://schemas.microsoft.com/office/drawing/2014/main" id="{EEC0A5B3-16A1-E5D3-77A9-6F5657C61CA9}"/>
              </a:ext>
            </a:extLst>
          </p:cNvPr>
          <p:cNvSpPr/>
          <p:nvPr/>
        </p:nvSpPr>
        <p:spPr>
          <a:xfrm>
            <a:off x="573157" y="3429000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ulle narrative : rectangle à coins arrondis 26">
            <a:extLst>
              <a:ext uri="{FF2B5EF4-FFF2-40B4-BE49-F238E27FC236}">
                <a16:creationId xmlns:a16="http://schemas.microsoft.com/office/drawing/2014/main" id="{7EE061FB-C999-0186-2DBE-F940D2D64F99}"/>
              </a:ext>
            </a:extLst>
          </p:cNvPr>
          <p:cNvSpPr/>
          <p:nvPr/>
        </p:nvSpPr>
        <p:spPr>
          <a:xfrm>
            <a:off x="2023456" y="3437975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5456F79-3058-BD4B-A264-AE533C797A60}"/>
                  </a:ext>
                </a:extLst>
              </p:cNvPr>
              <p:cNvSpPr/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5456F79-3058-BD4B-A264-AE533C797A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113199-C1D5-F27C-8581-F09257D6B0E9}"/>
                  </a:ext>
                </a:extLst>
              </p:cNvPr>
              <p:cNvSpPr/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113199-C1D5-F27C-8581-F09257D6B0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944A936-7255-176C-8139-09F797828FCD}"/>
                  </a:ext>
                </a:extLst>
              </p:cNvPr>
              <p:cNvSpPr/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944A936-7255-176C-8139-09F797828F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AFE50DE-0988-2591-0954-57784DBD9B1D}"/>
                  </a:ext>
                </a:extLst>
              </p:cNvPr>
              <p:cNvSpPr/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AFE50DE-0988-2591-0954-57784DBD9B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276CC3C-4E30-F2FA-6570-62A4527891D0}"/>
                  </a:ext>
                </a:extLst>
              </p:cNvPr>
              <p:cNvSpPr/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M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276CC3C-4E30-F2FA-6570-62A452789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CEF2937-5A50-E9D1-5898-03272A0355A3}"/>
                  </a:ext>
                </a:extLst>
              </p:cNvPr>
              <p:cNvSpPr/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CEF2937-5A50-E9D1-5898-03272A0355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blipFill>
                <a:blip r:embed="rId10"/>
                <a:stretch>
                  <a:fillRect t="-1220" b="-97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B762C5F2-C8A4-28AC-48D0-5C709240B4F9}"/>
                  </a:ext>
                </a:extLst>
              </p:cNvPr>
              <p:cNvSpPr/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B762C5F2-C8A4-28AC-48D0-5C709240B4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A5AB3CAC-E05E-DDA4-14A3-294427CEAD79}"/>
                  </a:ext>
                </a:extLst>
              </p:cNvPr>
              <p:cNvSpPr/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A5AB3CAC-E05E-DDA4-14A3-294427CEAD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blipFill>
                <a:blip r:embed="rId12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EBF7AAFF-A999-6BFB-8566-4C806FB89AEA}"/>
                  </a:ext>
                </a:extLst>
              </p:cNvPr>
              <p:cNvSpPr/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EBF7AAFF-A999-6BFB-8566-4C806FB89A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30F23E2-82E0-7BFC-0D5C-FAFDEDB5B50D}"/>
                  </a:ext>
                </a:extLst>
              </p:cNvPr>
              <p:cNvSpPr/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30F23E2-82E0-7BFC-0D5C-FAFDEDB5B5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178D4F0-54C6-D165-A280-B12075493EC6}"/>
                  </a:ext>
                </a:extLst>
              </p:cNvPr>
              <p:cNvSpPr/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178D4F0-54C6-D165-A280-B12075493E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blipFill>
                <a:blip r:embed="rId15"/>
                <a:stretch>
                  <a:fillRect l="-7407" r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Bulle narrative : rectangle à coins arrondis 26">
            <a:extLst>
              <a:ext uri="{FF2B5EF4-FFF2-40B4-BE49-F238E27FC236}">
                <a16:creationId xmlns:a16="http://schemas.microsoft.com/office/drawing/2014/main" id="{07A92FF7-7ABD-B436-D653-DD300F157EA8}"/>
              </a:ext>
            </a:extLst>
          </p:cNvPr>
          <p:cNvSpPr/>
          <p:nvPr/>
        </p:nvSpPr>
        <p:spPr>
          <a:xfrm>
            <a:off x="310512" y="5864226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C151773-0641-01EB-74B5-B8ED39EBDF08}"/>
              </a:ext>
            </a:extLst>
          </p:cNvPr>
          <p:cNvSpPr txBox="1"/>
          <p:nvPr/>
        </p:nvSpPr>
        <p:spPr>
          <a:xfrm>
            <a:off x="-501670" y="841472"/>
            <a:ext cx="812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أكتب عبارة الحل : النسبة المئوية للزيادة التي تمثل عدد الساعات التي قضتها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خذيجة</a:t>
            </a:r>
            <a:endParaRPr lang="ar-M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بالمكتبة بين شهري أكتوبر ونونبر هي :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75 %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FC0F3B8-BB95-A270-D557-49C13E5E4CE2}"/>
              </a:ext>
            </a:extLst>
          </p:cNvPr>
          <p:cNvSpPr/>
          <p:nvPr/>
        </p:nvSpPr>
        <p:spPr>
          <a:xfrm>
            <a:off x="3757765" y="5174551"/>
            <a:ext cx="4959637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النسبة المئوية للزيادة التي تمثل عدد الساعات التي قضتها </a:t>
            </a:r>
            <a:r>
              <a:rPr lang="ar-SA" sz="2400" b="1" dirty="0" err="1">
                <a:solidFill>
                  <a:srgbClr val="FF0000"/>
                </a:solidFill>
              </a:rPr>
              <a:t>خذيجة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ar-SA" sz="2400" b="1" dirty="0">
                <a:solidFill>
                  <a:srgbClr val="FF0000"/>
                </a:solidFill>
              </a:rPr>
              <a:t>بالمكتبة بين شهري أكتوبر ونونبر هي : 75 %</a:t>
            </a:r>
          </a:p>
        </p:txBody>
      </p:sp>
    </p:spTree>
    <p:extLst>
      <p:ext uri="{BB962C8B-B14F-4D97-AF65-F5344CB8AC3E}">
        <p14:creationId xmlns:p14="http://schemas.microsoft.com/office/powerpoint/2010/main" val="4639156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 حل مسألة متعلقة بحساب نسبة الزيادة أو التخفيض :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1EAA4D-AFEE-7FA8-8C34-066A4AB6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396" y="2069353"/>
            <a:ext cx="7283207" cy="392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30B8-B4E2-CE4F-1140-8954AB26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536596-BDA9-2347-415B-9AE5D31BD48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606AA6A-FAE7-2BA8-773A-337933CB007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0C25CA-17E5-100B-8E9E-F171A02551B6}"/>
              </a:ext>
            </a:extLst>
          </p:cNvPr>
          <p:cNvGrpSpPr/>
          <p:nvPr/>
        </p:nvGrpSpPr>
        <p:grpSpPr>
          <a:xfrm>
            <a:off x="1091789" y="2560055"/>
            <a:ext cx="6686046" cy="3049877"/>
            <a:chOff x="2116780" y="2237493"/>
            <a:chExt cx="543918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76BE052-3C5B-5387-A6DE-BBB18738936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B6685D-CA07-A3B3-4C43-59846806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7" y="4005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361F5BB-DDAE-8508-DC84-72A5001FF9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34651D2-6710-658F-19E0-7884C9385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C54C51-492E-DD2B-A50B-A61966AE121A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14ECC0-C1AF-6E78-372D-2B699EBB984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3F6A4E-E5DE-FC7A-9BA8-D1E4ACF568DC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B8F97E-9FD7-B1CC-FEF1-BDB2EC23963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078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D165D-8B66-8DCA-BB6C-D3519601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2BD315A-368E-1C94-34C7-0144751B33A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7CE14C8-32E9-8884-68E8-C897FDB5F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48782D2-FDD8-7724-A772-5E181BC8E1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98E8590-34D4-BEEF-EBAD-E67E3BA324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C4331D-D644-AD4E-2886-31DE424D77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D58F180-0122-C49F-C21C-DF9F15EE7A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592A720-56CD-E951-D44C-AD040A2495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1EF707E-3F59-2D9C-F726-AAB81A895C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2313C8E-5580-4989-95BF-D923E09BFD7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0583C7-BDE1-7E51-AB57-503898A5E83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994F049-AC6E-4156-17B5-131DDB2CB1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5FB0700-F955-7E34-C817-A65F978438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32C873D-B4FD-1D70-E158-B4D19A102AD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3F3AAD-9E12-6430-775A-51B509BD68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0B3AEA-E3B2-26E7-948A-F699742FC1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855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3DDA-63C7-1CD0-8531-18579309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E59BBD6-1BAD-82D6-77C4-34A2CAD7CBB7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F5A723-CCA1-C305-831C-409C199F1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0C99B6-B57D-E722-4318-4E38E8F44FC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30EF6E-BE41-0DAE-147B-CF78669C7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806395-9436-2112-9415-DE82D6982A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5E93-FB1D-135A-F717-04D346BB42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0097F59-00B2-7D7C-BAD2-934F4E6E2B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84EF20A-B4F2-9E74-DFED-8669A2879F8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EAD81B-AF06-EE22-63B6-1A02C4F8D7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324102-9EE4-C48D-4A61-293C2D5C47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C7FE935-5F10-43B8-A1CD-5F62C3BCE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8C7ED71-F34D-1CCD-7BD9-89377E792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CE5DCF-3595-B724-AB6F-E20D4A6A4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05973F-0573-3092-75B2-0AAD205C541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2BE9222-1978-6D90-D395-F8E59B25BC3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7C075C8-0794-5127-6EEB-B37F52EBB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D6DF52-6B50-A03D-F6E0-CFD2062C6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0A1BA80-7299-CFB9-D117-6BE1702EF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07895" y="2790933"/>
            <a:ext cx="2105532" cy="21055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CC1B9D-8EB6-002A-BA5D-4FE74B1954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101" y="2605548"/>
            <a:ext cx="5256140" cy="281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2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8351-5F92-2B61-71F8-AB9B794D4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B14C0B4-46EB-9D6C-64CD-C794308BE3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8194D8E-B31C-816E-A045-39219C596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3E56004-7CA6-43A6-37F8-372430CE7AA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79213E5-4987-B372-37EF-54B5EEDA99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391BCE7-16D1-95E9-29BF-04637D4BBC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8286C32-3A1F-F3DF-53D1-08FE83E88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DBAC4FF-3065-284C-9BBA-A9ACDB61F3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ED7D504-B0E5-F789-453E-A4510FD7BFC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2DDFB16-77E3-0512-1E1A-F23E95016DC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34B522A-E312-2992-AC5F-F1CB746F5B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13160D2-B486-0835-0655-2C604B2A6A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977F1C6-D5DE-A7EF-1EDB-64F9CDA007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592084-205D-A693-F088-F8D30A9A0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BB870-8CC2-6806-7603-D93344A5782B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7717452F-CAE9-CB4B-BDBC-A6D07B4A5D3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8BDA844F-FC39-8BF9-9C94-A4AE2CF2A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945859DC-D745-E4ED-70E4-DBF3F4DA5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953AF76-BC1C-457D-6FCE-A3D5F481B0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02" y="1900482"/>
            <a:ext cx="8242506" cy="44138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E081F8A-F099-909C-53F0-1D45F3976581}"/>
                  </a:ext>
                </a:extLst>
              </p:cNvPr>
              <p:cNvSpPr/>
              <p:nvPr/>
            </p:nvSpPr>
            <p:spPr>
              <a:xfrm>
                <a:off x="3998291" y="3627914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E081F8A-F099-909C-53F0-1D45F39765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291" y="3627914"/>
                <a:ext cx="2359742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C9EC9BF-C86F-B964-BFA8-FBBEE6B2D07C}"/>
                  </a:ext>
                </a:extLst>
              </p:cNvPr>
              <p:cNvSpPr/>
              <p:nvPr/>
            </p:nvSpPr>
            <p:spPr>
              <a:xfrm>
                <a:off x="3549442" y="4059885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C9EC9BF-C86F-B964-BFA8-FBBEE6B2D0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442" y="4059885"/>
                <a:ext cx="3203976" cy="501445"/>
              </a:xfrm>
              <a:prstGeom prst="roundRect">
                <a:avLst/>
              </a:prstGeom>
              <a:blipFill>
                <a:blip r:embed="rId7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C6F445-DCCB-AC68-4A68-C1D5AECE3D9B}"/>
              </a:ext>
            </a:extLst>
          </p:cNvPr>
          <p:cNvSpPr/>
          <p:nvPr/>
        </p:nvSpPr>
        <p:spPr>
          <a:xfrm>
            <a:off x="3761801" y="5243541"/>
            <a:ext cx="5015194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نِسْبَةُ الزِّيادَةِ الَّتي تُمَثِّلُ عَدَدَ السّاعاتِ الَّتي قَضاها أمين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ar-SA" sz="2400" b="1" dirty="0">
                <a:solidFill>
                  <a:srgbClr val="FF0000"/>
                </a:solidFill>
              </a:rPr>
              <a:t>في القراءة بَيْنَ شَهْرَيْ يونيو وَيوليوز هي:  </a:t>
            </a:r>
            <a:r>
              <a:rPr lang="fr-FR" sz="2400" b="1" dirty="0">
                <a:solidFill>
                  <a:srgbClr val="FF0000"/>
                </a:solidFill>
              </a:rPr>
              <a:t>50%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7D9EE91B-B7FC-3E0C-4FC2-8BFB366950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005" y="3469309"/>
            <a:ext cx="3339728" cy="26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2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6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45E4-4611-255D-DC29-350F383E1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FF188B-DE02-C63B-603F-D65B80B4F6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A2C9605-D6B2-ABE2-12B5-7D5181FB9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BB46FA6-C1AC-6371-1BBB-F84223BDF333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0CFA34-A9F0-0B14-077B-2E1A5D4744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F6D7821-4ABD-F6E5-E4F6-BBCE54DC38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7809FCD-FC1E-E560-FB6F-7CDB348254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8585DE3-4B8B-2FE9-C536-B0DC594E2B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7A16179-F11E-0B87-2308-188F9A0FA5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C4CB2CC-C6FA-ECF6-1CE1-CC34152DDC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4C3DAE0-6F7E-1CFF-740B-822425A7C734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451F8A7-C20E-2737-BBC8-E59B15E7B0E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4C3A2D8-4552-59E4-B947-012BA8CD54E8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C2EAE2B-A93B-B5C3-AC25-0C89A09B605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ECA795-6966-51D3-0406-6C35B2D0C2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45CF19-F1DB-9996-67AC-90392A72D0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960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78E222-61FE-A0D6-BADE-7E47A6156C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545372-E914-90E4-25CE-9D87AFFC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44C5CD4-B9E8-83E9-9F47-7552DDBBA383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BDBB6B6-1181-2B13-0C0B-4E6445EA8E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64051F-D3DB-FB4A-4FD4-9B8BC4DC52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2A896A4-A486-0E97-0B42-8AD0209D913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30E96AB-F7E2-0B2D-5E0E-B6A75DE61DB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30FE77A-6939-7088-1B40-4A4556E85EA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C177370-2A42-26E9-9709-644440BAB10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A2D3AB-145C-733E-AC0F-46C0368272F5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370122D-D992-0A69-56D9-27C0DAED6E3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BB11B57-F9EB-3919-5B69-141DADBA9062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D061B64C-C237-F9EC-72CD-57703C78B777}"/>
              </a:ext>
            </a:extLst>
          </p:cNvPr>
          <p:cNvSpPr txBox="1"/>
          <p:nvPr/>
        </p:nvSpPr>
        <p:spPr>
          <a:xfrm>
            <a:off x="1069728" y="726417"/>
            <a:ext cx="6496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صلوا بخط كل عبارة بمقابلها في اللغة الفرنسية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algn="r" rtl="1"/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دقيقتان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لإنجاز المطلوب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6" name="Tableau 26">
            <a:extLst>
              <a:ext uri="{FF2B5EF4-FFF2-40B4-BE49-F238E27FC236}">
                <a16:creationId xmlns:a16="http://schemas.microsoft.com/office/drawing/2014/main" id="{84108DB2-A047-9A63-E1EE-B3D192CFE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255260"/>
              </p:ext>
            </p:extLst>
          </p:nvPr>
        </p:nvGraphicFramePr>
        <p:xfrm>
          <a:off x="410821" y="2358599"/>
          <a:ext cx="4519441" cy="2146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441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Distance sur 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Distance réelle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Échelle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Vitesse moyenne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p:graphicFrame>
        <p:nvGraphicFramePr>
          <p:cNvPr id="8" name="Tableau 26">
            <a:extLst>
              <a:ext uri="{FF2B5EF4-FFF2-40B4-BE49-F238E27FC236}">
                <a16:creationId xmlns:a16="http://schemas.microsoft.com/office/drawing/2014/main" id="{9CEA139E-ED1C-3ADF-156C-C090882EB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628617"/>
              </p:ext>
            </p:extLst>
          </p:nvPr>
        </p:nvGraphicFramePr>
        <p:xfrm>
          <a:off x="5724128" y="2390574"/>
          <a:ext cx="2773829" cy="2149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829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السرعة المتوسطة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سلم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487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مسافة حقيقية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مسافة على التصميم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18">
                <a:extLst>
                  <a:ext uri="{FF2B5EF4-FFF2-40B4-BE49-F238E27FC236}">
                    <a16:creationId xmlns:a16="http://schemas.microsoft.com/office/drawing/2014/main" id="{78904041-1C95-C5F5-0D82-B1AA4A6DD4A9}"/>
                  </a:ext>
                </a:extLst>
              </p14:cNvPr>
              <p14:cNvContentPartPr/>
              <p14:nvPr/>
            </p14:nvContentPartPr>
            <p14:xfrm>
              <a:off x="4935001" y="2637967"/>
              <a:ext cx="360" cy="360"/>
            </p14:xfrm>
          </p:contentPart>
        </mc:Choice>
        <mc:Fallback xmlns="">
          <p:pic>
            <p:nvPicPr>
              <p:cNvPr id="9" name="Ink 18">
                <a:extLst>
                  <a:ext uri="{FF2B5EF4-FFF2-40B4-BE49-F238E27FC236}">
                    <a16:creationId xmlns:a16="http://schemas.microsoft.com/office/drawing/2014/main" id="{78904041-1C95-C5F5-0D82-B1AA4A6DD4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25749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19">
                <a:extLst>
                  <a:ext uri="{FF2B5EF4-FFF2-40B4-BE49-F238E27FC236}">
                    <a16:creationId xmlns:a16="http://schemas.microsoft.com/office/drawing/2014/main" id="{AF51DFA1-0350-CE03-D6D5-7F286D1AFF3F}"/>
                  </a:ext>
                </a:extLst>
              </p14:cNvPr>
              <p14:cNvContentPartPr/>
              <p14:nvPr/>
            </p14:nvContentPartPr>
            <p14:xfrm>
              <a:off x="4935001" y="3188407"/>
              <a:ext cx="360" cy="360"/>
            </p14:xfrm>
          </p:contentPart>
        </mc:Choice>
        <mc:Fallback xmlns="">
          <p:pic>
            <p:nvPicPr>
              <p:cNvPr id="10" name="Ink 19">
                <a:extLst>
                  <a:ext uri="{FF2B5EF4-FFF2-40B4-BE49-F238E27FC236}">
                    <a16:creationId xmlns:a16="http://schemas.microsoft.com/office/drawing/2014/main" id="{AF51DFA1-0350-CE03-D6D5-7F286D1AFF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31254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20">
                <a:extLst>
                  <a:ext uri="{FF2B5EF4-FFF2-40B4-BE49-F238E27FC236}">
                    <a16:creationId xmlns:a16="http://schemas.microsoft.com/office/drawing/2014/main" id="{7FEE1492-CE85-C773-9A4B-8C333836B2D2}"/>
                  </a:ext>
                </a:extLst>
              </p14:cNvPr>
              <p14:cNvContentPartPr/>
              <p14:nvPr/>
            </p14:nvContentPartPr>
            <p14:xfrm>
              <a:off x="4923841" y="3710767"/>
              <a:ext cx="1800" cy="360"/>
            </p14:xfrm>
          </p:contentPart>
        </mc:Choice>
        <mc:Fallback xmlns="">
          <p:pic>
            <p:nvPicPr>
              <p:cNvPr id="11" name="Ink 20">
                <a:extLst>
                  <a:ext uri="{FF2B5EF4-FFF2-40B4-BE49-F238E27FC236}">
                    <a16:creationId xmlns:a16="http://schemas.microsoft.com/office/drawing/2014/main" id="{7FEE1492-CE85-C773-9A4B-8C333836B2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60841" y="3647767"/>
                <a:ext cx="12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21">
                <a:extLst>
                  <a:ext uri="{FF2B5EF4-FFF2-40B4-BE49-F238E27FC236}">
                    <a16:creationId xmlns:a16="http://schemas.microsoft.com/office/drawing/2014/main" id="{A25CE0C0-2017-0EC9-591D-57975DCD7579}"/>
                  </a:ext>
                </a:extLst>
              </p14:cNvPr>
              <p14:cNvContentPartPr/>
              <p14:nvPr/>
            </p14:nvContentPartPr>
            <p14:xfrm>
              <a:off x="4925281" y="4270567"/>
              <a:ext cx="360" cy="360"/>
            </p14:xfrm>
          </p:contentPart>
        </mc:Choice>
        <mc:Fallback xmlns="">
          <p:pic>
            <p:nvPicPr>
              <p:cNvPr id="12" name="Ink 21">
                <a:extLst>
                  <a:ext uri="{FF2B5EF4-FFF2-40B4-BE49-F238E27FC236}">
                    <a16:creationId xmlns:a16="http://schemas.microsoft.com/office/drawing/2014/main" id="{A25CE0C0-2017-0EC9-591D-57975DCD75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2281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22">
                <a:extLst>
                  <a:ext uri="{FF2B5EF4-FFF2-40B4-BE49-F238E27FC236}">
                    <a16:creationId xmlns:a16="http://schemas.microsoft.com/office/drawing/2014/main" id="{3BAD2FD4-A057-EC87-4590-64595A3E812A}"/>
                  </a:ext>
                </a:extLst>
              </p14:cNvPr>
              <p14:cNvContentPartPr/>
              <p14:nvPr/>
            </p14:nvContentPartPr>
            <p14:xfrm>
              <a:off x="5714768" y="2627887"/>
              <a:ext cx="360" cy="360"/>
            </p14:xfrm>
          </p:contentPart>
        </mc:Choice>
        <mc:Fallback xmlns="">
          <p:pic>
            <p:nvPicPr>
              <p:cNvPr id="13" name="Ink 22">
                <a:extLst>
                  <a:ext uri="{FF2B5EF4-FFF2-40B4-BE49-F238E27FC236}">
                    <a16:creationId xmlns:a16="http://schemas.microsoft.com/office/drawing/2014/main" id="{3BAD2FD4-A057-EC87-4590-64595A3E81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768" y="25648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23">
                <a:extLst>
                  <a:ext uri="{FF2B5EF4-FFF2-40B4-BE49-F238E27FC236}">
                    <a16:creationId xmlns:a16="http://schemas.microsoft.com/office/drawing/2014/main" id="{9EB097DD-30C8-7C0B-D96C-2B26508A5685}"/>
                  </a:ext>
                </a:extLst>
              </p14:cNvPr>
              <p14:cNvContentPartPr/>
              <p14:nvPr/>
            </p14:nvContentPartPr>
            <p14:xfrm>
              <a:off x="5724128" y="3150607"/>
              <a:ext cx="360" cy="360"/>
            </p14:xfrm>
          </p:contentPart>
        </mc:Choice>
        <mc:Fallback xmlns="">
          <p:pic>
            <p:nvPicPr>
              <p:cNvPr id="14" name="Ink 23">
                <a:extLst>
                  <a:ext uri="{FF2B5EF4-FFF2-40B4-BE49-F238E27FC236}">
                    <a16:creationId xmlns:a16="http://schemas.microsoft.com/office/drawing/2014/main" id="{9EB097DD-30C8-7C0B-D96C-2B26508A56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0876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32">
                <a:extLst>
                  <a:ext uri="{FF2B5EF4-FFF2-40B4-BE49-F238E27FC236}">
                    <a16:creationId xmlns:a16="http://schemas.microsoft.com/office/drawing/2014/main" id="{7A8B4A2D-BD86-16C7-1AB1-2D3066FE71EB}"/>
                  </a:ext>
                </a:extLst>
              </p14:cNvPr>
              <p14:cNvContentPartPr/>
              <p14:nvPr/>
            </p14:nvContentPartPr>
            <p14:xfrm>
              <a:off x="5724128" y="3691687"/>
              <a:ext cx="360" cy="360"/>
            </p14:xfrm>
          </p:contentPart>
        </mc:Choice>
        <mc:Fallback xmlns="">
          <p:pic>
            <p:nvPicPr>
              <p:cNvPr id="15" name="Ink 32">
                <a:extLst>
                  <a:ext uri="{FF2B5EF4-FFF2-40B4-BE49-F238E27FC236}">
                    <a16:creationId xmlns:a16="http://schemas.microsoft.com/office/drawing/2014/main" id="{7A8B4A2D-BD86-16C7-1AB1-2D3066FE71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6286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33">
                <a:extLst>
                  <a:ext uri="{FF2B5EF4-FFF2-40B4-BE49-F238E27FC236}">
                    <a16:creationId xmlns:a16="http://schemas.microsoft.com/office/drawing/2014/main" id="{CDB07F61-8C1E-29E4-E45C-4D655368FDE7}"/>
                  </a:ext>
                </a:extLst>
              </p14:cNvPr>
              <p14:cNvContentPartPr/>
              <p14:nvPr/>
            </p14:nvContentPartPr>
            <p14:xfrm>
              <a:off x="5724128" y="4270567"/>
              <a:ext cx="360" cy="360"/>
            </p14:xfrm>
          </p:contentPart>
        </mc:Choice>
        <mc:Fallback xmlns="">
          <p:pic>
            <p:nvPicPr>
              <p:cNvPr id="16" name="Ink 33">
                <a:extLst>
                  <a:ext uri="{FF2B5EF4-FFF2-40B4-BE49-F238E27FC236}">
                    <a16:creationId xmlns:a16="http://schemas.microsoft.com/office/drawing/2014/main" id="{CDB07F61-8C1E-29E4-E45C-4D655368FD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BD0C6-13D0-FFC4-68B1-2607EF06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C020F46-467E-71B0-0E60-92383EFF90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6904F1F-37A0-0B26-E404-316434808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E0CD173-C264-6A31-4C25-D20ADE86FE45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1452814-1094-C7FC-61F1-8CE5114CC6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C3C3CB9-3B35-B7EA-64AA-31BFB49682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FED78CB-2630-56CD-EBF4-754EDDADF1F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ADA4C46-4896-0B2D-7D90-C32CAACF87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4A6A24-3F24-33AE-D817-97377B81AF6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F958CE5-018A-33E3-36A4-B5B4B778398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89AB022-BF9B-65F4-4137-FCFA404CC559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3FE8B0-3089-55F7-28FC-65459862EF5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D9C2A4F-644F-F0A6-17A9-68D21C41A7CB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ZoneTexte 10">
            <a:extLst>
              <a:ext uri="{FF2B5EF4-FFF2-40B4-BE49-F238E27FC236}">
                <a16:creationId xmlns:a16="http://schemas.microsoft.com/office/drawing/2014/main" id="{1E7B754D-ED4E-6C32-19F2-A63AD6062397}"/>
              </a:ext>
            </a:extLst>
          </p:cNvPr>
          <p:cNvSpPr txBox="1"/>
          <p:nvPr/>
        </p:nvSpPr>
        <p:spPr>
          <a:xfrm>
            <a:off x="0" y="891223"/>
            <a:ext cx="7539708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على دفاتركم</a:t>
            </a:r>
            <a:r>
              <a:rPr kumimoji="0" lang="fr-F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3AA0F-7638-2100-AFE7-02243FEEB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" name="Tableau 26">
            <a:extLst>
              <a:ext uri="{FF2B5EF4-FFF2-40B4-BE49-F238E27FC236}">
                <a16:creationId xmlns:a16="http://schemas.microsoft.com/office/drawing/2014/main" id="{D6DE4541-1E27-7445-8564-5E8B837EF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545563"/>
              </p:ext>
            </p:extLst>
          </p:nvPr>
        </p:nvGraphicFramePr>
        <p:xfrm>
          <a:off x="410821" y="2358599"/>
          <a:ext cx="4519441" cy="2146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441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Distance sur 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Distance réelle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Échelle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Vitesse moyenne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p:graphicFrame>
        <p:nvGraphicFramePr>
          <p:cNvPr id="3" name="Tableau 26">
            <a:extLst>
              <a:ext uri="{FF2B5EF4-FFF2-40B4-BE49-F238E27FC236}">
                <a16:creationId xmlns:a16="http://schemas.microsoft.com/office/drawing/2014/main" id="{83DF36D1-C4FF-0EAC-A906-4A0B9188F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753304"/>
              </p:ext>
            </p:extLst>
          </p:nvPr>
        </p:nvGraphicFramePr>
        <p:xfrm>
          <a:off x="5724128" y="2390574"/>
          <a:ext cx="2732633" cy="2149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63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السرعة المتوسطة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سلم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487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مسافة حقيقية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مسافة على التصميم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18">
                <a:extLst>
                  <a:ext uri="{FF2B5EF4-FFF2-40B4-BE49-F238E27FC236}">
                    <a16:creationId xmlns:a16="http://schemas.microsoft.com/office/drawing/2014/main" id="{E6B8BB84-4513-975E-8D74-8728833806E9}"/>
                  </a:ext>
                </a:extLst>
              </p14:cNvPr>
              <p14:cNvContentPartPr/>
              <p14:nvPr/>
            </p14:nvContentPartPr>
            <p14:xfrm>
              <a:off x="4935001" y="2637967"/>
              <a:ext cx="360" cy="360"/>
            </p14:xfrm>
          </p:contentPart>
        </mc:Choice>
        <mc:Fallback xmlns="">
          <p:pic>
            <p:nvPicPr>
              <p:cNvPr id="4" name="Ink 18">
                <a:extLst>
                  <a:ext uri="{FF2B5EF4-FFF2-40B4-BE49-F238E27FC236}">
                    <a16:creationId xmlns:a16="http://schemas.microsoft.com/office/drawing/2014/main" id="{E6B8BB84-4513-975E-8D74-8728833806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25749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19">
                <a:extLst>
                  <a:ext uri="{FF2B5EF4-FFF2-40B4-BE49-F238E27FC236}">
                    <a16:creationId xmlns:a16="http://schemas.microsoft.com/office/drawing/2014/main" id="{6C8D5245-6CEE-7B97-C35E-53E1D3918FED}"/>
                  </a:ext>
                </a:extLst>
              </p14:cNvPr>
              <p14:cNvContentPartPr/>
              <p14:nvPr/>
            </p14:nvContentPartPr>
            <p14:xfrm>
              <a:off x="4935001" y="3188407"/>
              <a:ext cx="360" cy="360"/>
            </p14:xfrm>
          </p:contentPart>
        </mc:Choice>
        <mc:Fallback xmlns="">
          <p:pic>
            <p:nvPicPr>
              <p:cNvPr id="5" name="Ink 19">
                <a:extLst>
                  <a:ext uri="{FF2B5EF4-FFF2-40B4-BE49-F238E27FC236}">
                    <a16:creationId xmlns:a16="http://schemas.microsoft.com/office/drawing/2014/main" id="{6C8D5245-6CEE-7B97-C35E-53E1D3918F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31254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20">
                <a:extLst>
                  <a:ext uri="{FF2B5EF4-FFF2-40B4-BE49-F238E27FC236}">
                    <a16:creationId xmlns:a16="http://schemas.microsoft.com/office/drawing/2014/main" id="{CF360291-0115-4D2D-E95C-52FCE8639C79}"/>
                  </a:ext>
                </a:extLst>
              </p14:cNvPr>
              <p14:cNvContentPartPr/>
              <p14:nvPr/>
            </p14:nvContentPartPr>
            <p14:xfrm>
              <a:off x="4923841" y="3710767"/>
              <a:ext cx="1800" cy="360"/>
            </p14:xfrm>
          </p:contentPart>
        </mc:Choice>
        <mc:Fallback xmlns="">
          <p:pic>
            <p:nvPicPr>
              <p:cNvPr id="6" name="Ink 20">
                <a:extLst>
                  <a:ext uri="{FF2B5EF4-FFF2-40B4-BE49-F238E27FC236}">
                    <a16:creationId xmlns:a16="http://schemas.microsoft.com/office/drawing/2014/main" id="{CF360291-0115-4D2D-E95C-52FCE8639C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60841" y="3647767"/>
                <a:ext cx="12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21">
                <a:extLst>
                  <a:ext uri="{FF2B5EF4-FFF2-40B4-BE49-F238E27FC236}">
                    <a16:creationId xmlns:a16="http://schemas.microsoft.com/office/drawing/2014/main" id="{3A31A34E-8B15-EA3D-F451-47DACC6A9BBF}"/>
                  </a:ext>
                </a:extLst>
              </p14:cNvPr>
              <p14:cNvContentPartPr/>
              <p14:nvPr/>
            </p14:nvContentPartPr>
            <p14:xfrm>
              <a:off x="4925281" y="4270567"/>
              <a:ext cx="360" cy="360"/>
            </p14:xfrm>
          </p:contentPart>
        </mc:Choice>
        <mc:Fallback xmlns="">
          <p:pic>
            <p:nvPicPr>
              <p:cNvPr id="7" name="Ink 21">
                <a:extLst>
                  <a:ext uri="{FF2B5EF4-FFF2-40B4-BE49-F238E27FC236}">
                    <a16:creationId xmlns:a16="http://schemas.microsoft.com/office/drawing/2014/main" id="{3A31A34E-8B15-EA3D-F451-47DACC6A9B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2281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22">
                <a:extLst>
                  <a:ext uri="{FF2B5EF4-FFF2-40B4-BE49-F238E27FC236}">
                    <a16:creationId xmlns:a16="http://schemas.microsoft.com/office/drawing/2014/main" id="{069A637A-8C15-A645-D963-5C799167DF8E}"/>
                  </a:ext>
                </a:extLst>
              </p14:cNvPr>
              <p14:cNvContentPartPr/>
              <p14:nvPr/>
            </p14:nvContentPartPr>
            <p14:xfrm>
              <a:off x="5714768" y="2627887"/>
              <a:ext cx="360" cy="360"/>
            </p14:xfrm>
          </p:contentPart>
        </mc:Choice>
        <mc:Fallback xmlns="">
          <p:pic>
            <p:nvPicPr>
              <p:cNvPr id="8" name="Ink 22">
                <a:extLst>
                  <a:ext uri="{FF2B5EF4-FFF2-40B4-BE49-F238E27FC236}">
                    <a16:creationId xmlns:a16="http://schemas.microsoft.com/office/drawing/2014/main" id="{069A637A-8C15-A645-D963-5C799167DF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768" y="25648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23">
                <a:extLst>
                  <a:ext uri="{FF2B5EF4-FFF2-40B4-BE49-F238E27FC236}">
                    <a16:creationId xmlns:a16="http://schemas.microsoft.com/office/drawing/2014/main" id="{8B771FFF-429D-0BC2-A673-1FF384860B0F}"/>
                  </a:ext>
                </a:extLst>
              </p14:cNvPr>
              <p14:cNvContentPartPr/>
              <p14:nvPr/>
            </p14:nvContentPartPr>
            <p14:xfrm>
              <a:off x="5724128" y="3150607"/>
              <a:ext cx="360" cy="360"/>
            </p14:xfrm>
          </p:contentPart>
        </mc:Choice>
        <mc:Fallback xmlns="">
          <p:pic>
            <p:nvPicPr>
              <p:cNvPr id="9" name="Ink 23">
                <a:extLst>
                  <a:ext uri="{FF2B5EF4-FFF2-40B4-BE49-F238E27FC236}">
                    <a16:creationId xmlns:a16="http://schemas.microsoft.com/office/drawing/2014/main" id="{8B771FFF-429D-0BC2-A673-1FF384860B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0876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32">
                <a:extLst>
                  <a:ext uri="{FF2B5EF4-FFF2-40B4-BE49-F238E27FC236}">
                    <a16:creationId xmlns:a16="http://schemas.microsoft.com/office/drawing/2014/main" id="{D732F122-FC47-FCB4-2E95-FDE54C985874}"/>
                  </a:ext>
                </a:extLst>
              </p14:cNvPr>
              <p14:cNvContentPartPr/>
              <p14:nvPr/>
            </p14:nvContentPartPr>
            <p14:xfrm>
              <a:off x="5724128" y="3691687"/>
              <a:ext cx="360" cy="360"/>
            </p14:xfrm>
          </p:contentPart>
        </mc:Choice>
        <mc:Fallback xmlns="">
          <p:pic>
            <p:nvPicPr>
              <p:cNvPr id="10" name="Ink 32">
                <a:extLst>
                  <a:ext uri="{FF2B5EF4-FFF2-40B4-BE49-F238E27FC236}">
                    <a16:creationId xmlns:a16="http://schemas.microsoft.com/office/drawing/2014/main" id="{D732F122-FC47-FCB4-2E95-FDE54C98587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6286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33">
                <a:extLst>
                  <a:ext uri="{FF2B5EF4-FFF2-40B4-BE49-F238E27FC236}">
                    <a16:creationId xmlns:a16="http://schemas.microsoft.com/office/drawing/2014/main" id="{56EE65BA-4352-3851-3F3A-5AE32A602450}"/>
                  </a:ext>
                </a:extLst>
              </p14:cNvPr>
              <p14:cNvContentPartPr/>
              <p14:nvPr/>
            </p14:nvContentPartPr>
            <p14:xfrm>
              <a:off x="5724128" y="4270567"/>
              <a:ext cx="360" cy="360"/>
            </p14:xfrm>
          </p:contentPart>
        </mc:Choice>
        <mc:Fallback xmlns="">
          <p:pic>
            <p:nvPicPr>
              <p:cNvPr id="11" name="Ink 33">
                <a:extLst>
                  <a:ext uri="{FF2B5EF4-FFF2-40B4-BE49-F238E27FC236}">
                    <a16:creationId xmlns:a16="http://schemas.microsoft.com/office/drawing/2014/main" id="{56EE65BA-4352-3851-3F3A-5AE32A6024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Straight Connector 3">
            <a:extLst>
              <a:ext uri="{FF2B5EF4-FFF2-40B4-BE49-F238E27FC236}">
                <a16:creationId xmlns:a16="http://schemas.microsoft.com/office/drawing/2014/main" id="{30A91173-896B-77F7-DD9F-DC6BC93B1C26}"/>
              </a:ext>
            </a:extLst>
          </p:cNvPr>
          <p:cNvCxnSpPr/>
          <p:nvPr/>
        </p:nvCxnSpPr>
        <p:spPr>
          <a:xfrm flipH="1">
            <a:off x="4930262" y="2637967"/>
            <a:ext cx="784506" cy="16326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4">
            <a:extLst>
              <a:ext uri="{FF2B5EF4-FFF2-40B4-BE49-F238E27FC236}">
                <a16:creationId xmlns:a16="http://schemas.microsoft.com/office/drawing/2014/main" id="{A0F47C85-A690-E50C-63CD-2D7401498E58}"/>
              </a:ext>
            </a:extLst>
          </p:cNvPr>
          <p:cNvCxnSpPr/>
          <p:nvPr/>
        </p:nvCxnSpPr>
        <p:spPr>
          <a:xfrm flipH="1" flipV="1">
            <a:off x="4930262" y="2637967"/>
            <a:ext cx="784506" cy="16326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0764AB4A-7274-0360-5034-4C60D4362376}"/>
              </a:ext>
            </a:extLst>
          </p:cNvPr>
          <p:cNvCxnSpPr/>
          <p:nvPr/>
        </p:nvCxnSpPr>
        <p:spPr>
          <a:xfrm flipH="1">
            <a:off x="4964993" y="3179193"/>
            <a:ext cx="720080" cy="50328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4">
            <a:extLst>
              <a:ext uri="{FF2B5EF4-FFF2-40B4-BE49-F238E27FC236}">
                <a16:creationId xmlns:a16="http://schemas.microsoft.com/office/drawing/2014/main" id="{E216620F-C084-740C-DF2E-ED3089BB74E4}"/>
              </a:ext>
            </a:extLst>
          </p:cNvPr>
          <p:cNvCxnSpPr>
            <a:cxnSpLocks/>
          </p:cNvCxnSpPr>
          <p:nvPr/>
        </p:nvCxnSpPr>
        <p:spPr>
          <a:xfrm flipH="1" flipV="1">
            <a:off x="4945078" y="3128128"/>
            <a:ext cx="778690" cy="58936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09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ADF9-2F3F-6329-E56E-AFF70A7C6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443423D-745E-5F6F-8D1E-9B5AB578F30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778DA13-6968-BB96-58BE-8BC059908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5246BA7-8543-EA5E-CC57-3275CBA15567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BD96380-8A0B-37CC-0E07-7AB7043AF5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40C458D-0A72-576F-BAFE-AF60E43B02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6C217FF-B568-5B91-9FC0-1AA203A40D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698B9A6-1406-0A43-4BA0-E9D119E1EE5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D38374C-29B0-BDF4-C79F-5E47209F60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DCBB26-9C5B-A435-6BA9-FF3EB26D0A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BB05FD0-739E-D564-D779-E6A50305DDE7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B42D79E-4876-B2BF-690A-FA5955625A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518B35E-D264-C39F-B384-1B8A375CF5A7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9CEF4-A0CB-DBFB-3AB2-30C412922F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5ACF51-2C3B-5D11-EDA0-EC660042DE5D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88889F2-F469-C697-8DB3-595F930A79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F649B1A-35DD-BFE3-E73B-490FA08E7DF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27469</TotalTime>
  <Words>2972</Words>
  <Application>Microsoft Office PowerPoint</Application>
  <PresentationFormat>Affichage à l'écran (4:3)</PresentationFormat>
  <Paragraphs>699</Paragraphs>
  <Slides>84</Slides>
  <Notes>3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84</vt:i4>
      </vt:variant>
    </vt:vector>
  </HeadingPairs>
  <TitlesOfParts>
    <vt:vector size="95" baseType="lpstr">
      <vt:lpstr>Dosis</vt:lpstr>
      <vt:lpstr>Cambria Math</vt:lpstr>
      <vt:lpstr>Calibri</vt:lpstr>
      <vt:lpstr>Arimo Italics</vt:lpstr>
      <vt:lpstr>Arial</vt:lpstr>
      <vt:lpstr>DengXian</vt:lpstr>
      <vt:lpstr>Aptos</vt:lpstr>
      <vt:lpstr>Effra CC Arbc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156</cp:revision>
  <cp:lastPrinted>2025-08-13T10:11:39Z</cp:lastPrinted>
  <dcterms:created xsi:type="dcterms:W3CDTF">2025-08-01T12:31:49Z</dcterms:created>
  <dcterms:modified xsi:type="dcterms:W3CDTF">2026-04-14T09:46:12Z</dcterms:modified>
</cp:coreProperties>
</file>