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9"/>
  </p:notesMasterIdLst>
  <p:handoutMasterIdLst>
    <p:handoutMasterId r:id="rId60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2134807269" r:id="rId11"/>
    <p:sldId id="766" r:id="rId12"/>
    <p:sldId id="2134807202" r:id="rId13"/>
    <p:sldId id="2134807116" r:id="rId14"/>
    <p:sldId id="784" r:id="rId15"/>
    <p:sldId id="2134807280" r:id="rId16"/>
    <p:sldId id="2134807281" r:id="rId17"/>
    <p:sldId id="2134807299" r:id="rId18"/>
    <p:sldId id="2134807300" r:id="rId19"/>
    <p:sldId id="2134807301" r:id="rId20"/>
    <p:sldId id="2134807302" r:id="rId21"/>
    <p:sldId id="2134807303" r:id="rId22"/>
    <p:sldId id="2134807327" r:id="rId23"/>
    <p:sldId id="2134807305" r:id="rId24"/>
    <p:sldId id="2134807306" r:id="rId25"/>
    <p:sldId id="2134807307" r:id="rId26"/>
    <p:sldId id="2134807308" r:id="rId27"/>
    <p:sldId id="2134807309" r:id="rId28"/>
    <p:sldId id="2134807310" r:id="rId29"/>
    <p:sldId id="2134807312" r:id="rId30"/>
    <p:sldId id="2134807313" r:id="rId31"/>
    <p:sldId id="2134807314" r:id="rId32"/>
    <p:sldId id="2134807316" r:id="rId33"/>
    <p:sldId id="2134807317" r:id="rId34"/>
    <p:sldId id="2134807318" r:id="rId35"/>
    <p:sldId id="2134807319" r:id="rId36"/>
    <p:sldId id="2134807320" r:id="rId37"/>
    <p:sldId id="2134807321" r:id="rId38"/>
    <p:sldId id="2134807322" r:id="rId39"/>
    <p:sldId id="2134807323" r:id="rId40"/>
    <p:sldId id="2134807324" r:id="rId41"/>
    <p:sldId id="2134807325" r:id="rId42"/>
    <p:sldId id="2134807326" r:id="rId43"/>
    <p:sldId id="788" r:id="rId44"/>
    <p:sldId id="935" r:id="rId45"/>
    <p:sldId id="908" r:id="rId46"/>
    <p:sldId id="2134806699" r:id="rId47"/>
    <p:sldId id="2134807260" r:id="rId48"/>
    <p:sldId id="2134807262" r:id="rId49"/>
    <p:sldId id="2134807296" r:id="rId50"/>
    <p:sldId id="2134807297" r:id="rId51"/>
    <p:sldId id="2134807298" r:id="rId52"/>
    <p:sldId id="2134807261" r:id="rId53"/>
    <p:sldId id="2134807295" r:id="rId54"/>
    <p:sldId id="2134807294" r:id="rId55"/>
    <p:sldId id="937" r:id="rId56"/>
    <p:sldId id="2134806700" r:id="rId57"/>
    <p:sldId id="789" r:id="rId58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1"/>
    </p:embeddedFont>
    <p:embeddedFont>
      <p:font typeface="DengXian" panose="02010600030101010101" pitchFamily="2" charset="-122"/>
      <p:regular r:id="rId62"/>
      <p:bold r:id="rId63"/>
    </p:embeddedFont>
    <p:embeddedFont>
      <p:font typeface="Dosis" pitchFamily="2" charset="0"/>
      <p:regular r:id="rId64"/>
      <p:bold r:id="rId65"/>
    </p:embeddedFont>
    <p:embeddedFont>
      <p:font typeface="Microsoft Uighur" panose="02000000000000000000" pitchFamily="2" charset="-78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AD4C5"/>
    <a:srgbClr val="F6BB00"/>
    <a:srgbClr val="CEFADA"/>
    <a:srgbClr val="B2B3AE"/>
    <a:srgbClr val="00AB9B"/>
    <a:srgbClr val="FFEFB9"/>
    <a:srgbClr val="FAE496"/>
    <a:srgbClr val="FC8D00"/>
    <a:srgbClr val="4B5050"/>
    <a:srgbClr val="7F8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64" d="100"/>
          <a:sy n="64" d="100"/>
        </p:scale>
        <p:origin x="133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3.fntdata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6.fntdata"/><Relationship Id="rId5" Type="http://schemas.openxmlformats.org/officeDocument/2006/relationships/slide" Target="slides/slide2.xml"/><Relationship Id="rId61" Type="http://schemas.openxmlformats.org/officeDocument/2006/relationships/font" Target="fonts/font1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4.fntdata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2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CF16D-8EDC-BA6C-F1E7-393FDEA0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0C727F-C767-9653-4EF1-B277DBE8B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78487-547C-7B94-A8F7-4AA38C2B5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4A4C3-F0AC-28FD-1CE3-A20BCFBC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55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D30D-83BB-ADA8-8F3C-CD5DCAA0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F68909-3B01-6F5F-5FB2-3ECA978B4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7105B3-A0B5-05FF-1254-E2DF27743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B7F85-4D00-86FE-64FC-EA297DAD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24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FFCF6-6D32-ED20-9774-AE1B4C24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4AAECB-F339-D678-6A7F-982FB5E8D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B3756C-1D65-DB4E-58C8-31CD3D2DC4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34D72E-2A76-D351-3153-3DFF68E06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4685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8DA7-C2B3-46DD-B74E-591A9EFE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B621A6-F0AB-37EB-36C7-8D4A4979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A1FE54-1A9E-BEC6-8381-967625A5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13EB7-9EFF-839E-5D6B-0545F96C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709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5A7F-57A8-8156-6D90-D6F7E394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3FD906-C6E5-FD6B-A281-67536812E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A8631-C4A5-CD04-EF12-E0F3C7216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442B9E-F0B0-B6F9-0FC5-E3F6EB247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250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E0F1-EA5E-C40F-4328-6B89FBD8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C08D08-D1A8-20FC-42F4-6B48EF872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2CC016-C066-5CD2-2092-38A8B2EDC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25DCE4-BFAD-C41E-CFFD-B05AD6519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1456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6287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0B9B3-E04E-410B-0DD9-D4C46759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C4E08-34F9-ACF1-A5DB-FA5B47D16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AB7D2-2844-452C-419D-25D6FD6BF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E71C4-BE11-9F02-17E1-F749FB1E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4197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96CF-0E74-6A5A-1082-432F18DDF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045C5-29BD-7266-A902-B35DC4363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46B7FE-A2AB-A832-4912-D42B1E9D5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614589-61B9-D98F-A8F2-8FFC74CC1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766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7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  <p:sldLayoutId id="21474839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0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4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5.mp4"/><Relationship Id="rId7" Type="http://schemas.openxmlformats.org/officeDocument/2006/relationships/image" Target="../media/image5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7208224" y="6021421"/>
            <a:ext cx="1181712" cy="288630"/>
            <a:chOff x="6973769" y="5877672"/>
            <a:chExt cx="1181712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697376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7886430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5622668" y="6021421"/>
            <a:ext cx="1220486" cy="304389"/>
            <a:chOff x="7171312" y="7391531"/>
            <a:chExt cx="1220486" cy="304389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7171312" y="7407290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8122747" y="73915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4101891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11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4962189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(1)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المئوية (2).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244" y="4125564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640974" y="4294124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سلم التصاميم والخرائط</a:t>
            </a: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725218" y="3888674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سلم التصاميم والخرائط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4B6BB6-1BFF-44B2-6F6D-682ACE5AA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97" y="2305994"/>
            <a:ext cx="2957601" cy="40478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ED18D3-052D-8729-7454-3624F660E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930" y="2305992"/>
            <a:ext cx="2946513" cy="404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سلم التصاميم في وضعيات؛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09277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7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ADB5C4-CD88-882F-F753-686C720F7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58" y="2811517"/>
            <a:ext cx="7737987" cy="146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E1CAD1-7477-AB92-6A43-B17A492CE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38" y="2697209"/>
            <a:ext cx="7718324" cy="146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320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49655" y="3649698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09277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7084FE-5027-0E40-C318-2FBAF3D3E935}"/>
              </a:ext>
            </a:extLst>
          </p:cNvPr>
          <p:cNvSpPr txBox="1"/>
          <p:nvPr/>
        </p:nvSpPr>
        <p:spPr>
          <a:xfrm>
            <a:off x="1635252" y="3744710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E3F14-11FB-70D0-7826-8A7DCE4C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42A22E6-1E36-8624-D19C-94F20F7DE311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89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92CA93-F174-EF1A-4DB1-226BFB76C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686F35-3B48-98FE-0B0D-AE44B54C5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945" y="1890808"/>
            <a:ext cx="3215148" cy="3980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2CB9B9-21B2-5C19-0A4F-2347D18C5B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4301" y="1890807"/>
            <a:ext cx="2899986" cy="396245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C14615-6149-F69E-822A-E7DDCE5933A5}"/>
              </a:ext>
            </a:extLst>
          </p:cNvPr>
          <p:cNvSpPr/>
          <p:nvPr/>
        </p:nvSpPr>
        <p:spPr>
          <a:xfrm>
            <a:off x="1585906" y="2202426"/>
            <a:ext cx="2435487" cy="15534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951B-3534-FD18-1E57-746F7552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D87B33A6-81E8-006F-EC56-FEAE5821BAA5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، من يشرح  لنا كيف توصل للجواب الصحيح؟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2883E-7F9B-9514-0531-EE00FFDB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C9A54E-F8B5-D9A8-AC87-B2CC5F637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73" y="1883466"/>
            <a:ext cx="7718205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3E6C7-A452-A7D5-0C6A-5B91F53B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D0C880-DB12-5D1C-A06B-C550FD8412AC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73E2DC-F546-23E4-0421-859778767F71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سلم التصاميم في وضعيات؛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821986E-1A09-1CA8-1C25-A1D1F63AF76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ABBD460-C685-F9F9-6832-29A7F0942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629729C-2023-5A2F-AE44-CDD6470A8ED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753E218-436F-49CD-13D3-3A18D49F5D5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BB734796-3063-A856-3990-E0A7417ED19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0113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5DE8-4623-9F6E-239A-A24403EC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E37BD5-6829-8C87-290B-5C418DCE829D}"/>
              </a:ext>
            </a:extLst>
          </p:cNvPr>
          <p:cNvSpPr txBox="1"/>
          <p:nvPr/>
        </p:nvSpPr>
        <p:spPr>
          <a:xfrm>
            <a:off x="54280" y="9320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نحل مسألة متعلقة بسلم التصاميم والخرائط 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E51945-8678-4C8B-1A1F-06FC3A3B1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381A6C4-F97C-A314-2A82-46C0194F2BC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30C720-51EB-8E6E-1CA6-27D5A81E0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07EFC8-B5C5-6B61-170B-8EEA9A7D0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97BDD-8503-70D0-7A46-72AC77F7B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1B01AC8-8BAF-9121-FF18-26D715DEE9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E663041-6FCD-F16D-CB4C-F57AF440CF5C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CD7958A-8636-2CBD-C78C-705C12F72B3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 N6_P4_SEM3_L3_V1VF">
            <a:hlinkClick r:id="" action="ppaction://media"/>
            <a:extLst>
              <a:ext uri="{FF2B5EF4-FFF2-40B4-BE49-F238E27FC236}">
                <a16:creationId xmlns:a16="http://schemas.microsoft.com/office/drawing/2014/main" id="{547225CA-E4F0-4E8A-F356-108EA90421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5737" y="1860634"/>
            <a:ext cx="7346882" cy="413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10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FE7B0-2B65-9C11-714E-7BA66ED60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E145C5-0C30-4EC2-7DF1-819E34AF7CF4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حل مسألة متعلقة بسلم التصاميم والخرائط.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A9EA69-036A-6BA8-50AF-DE8E20687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2DB691-6876-D327-8FBC-6C9CCD1E4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74" y="1870389"/>
            <a:ext cx="7986452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0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4C9CD-B7E0-6FE7-DBE3-C288BF276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91D952-F65C-564C-DCF2-311560E7106A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DB9F3D-A133-72B6-1693-238F495217D7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2A670BA-AE3E-AE43-A8B1-E3261D1879A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4F4970-58BF-F51B-8D8C-2866E9A65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D48064B0-3690-188C-8705-6BB9118ECCEC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16FE036-8EFB-9339-254C-335761A450A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268A4B8-479A-04D0-AC91-5AACE8C83B7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AEDEE1-2F1B-775E-50E7-149039D95331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23A0D4-0D88-43B6-DA41-1FD23AD08AB5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44498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4CB69-C863-CDB6-2F62-4487E9929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D06F9C9-2586-EAA5-3F1E-F512864B8000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BD30A7A-1F26-E891-4CB1-B3A03383E9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907682-0EEC-722F-C31F-6980CD5501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92374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5691-6092-F7FA-F78C-C2DAA845E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BC4167E-33B5-3780-AE6E-521B81C0E454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سنحل هذه المسألة المتعلقة بسلم التصاميم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2CDAB-C14A-56E1-88DF-9C3D6F753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EF16A74D-B2AF-89D7-7FD1-C4623ABFBCF2}"/>
                  </a:ext>
                </a:extLst>
              </p:cNvPr>
              <p:cNvSpPr/>
              <p:nvPr/>
            </p:nvSpPr>
            <p:spPr>
              <a:xfrm>
                <a:off x="313713" y="1915375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وُضِعَ تَصْمِيمٌ لِمَلْعَبٍ رِيَاضِيٍّ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الْمَدْخَلِ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وَالْمَدْرَجِ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5cm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؟</a:t>
                </a:r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EF16A74D-B2AF-89D7-7FD1-C4623ABFBC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13" y="1915375"/>
                <a:ext cx="8303513" cy="1295047"/>
              </a:xfrm>
              <a:prstGeom prst="roundRect">
                <a:avLst/>
              </a:prstGeom>
              <a:blipFill>
                <a:blip r:embed="rId3"/>
                <a:stretch>
                  <a:fillRect l="-805" b="-12037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56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FD823-7E1C-CCE1-E236-E4E140AF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E372E-0194-11E4-2475-F1C3ABCDD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F8296642-DD84-519D-74C3-6B6F3A80BFE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C9F5BD7-C94D-DDF8-B699-219685956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58EB97-1B78-A2BB-BB7C-3A2AD576E090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BF70369-00BE-D90A-12FB-F3EEE764D3C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C1A62492-4A76-C432-BA1D-CD80AF417E7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53641FAD-4F92-83B7-97C9-1F7F18624503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5DC7DC8-0531-C72E-9A69-2973BF2B0EC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99C944-D745-473C-9B2A-012CD82D3B73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A02F8E1-BC3B-DCD1-FFB2-E7A683401873}"/>
                  </a:ext>
                </a:extLst>
              </p:cNvPr>
              <p:cNvSpPr/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وُضِعَ تَصْمِيمٌ لِمَلْعَبٍ رِيَاضِيٍّ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الْمَدْخَلِ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وَالْمَدْرَجِ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5cm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؟</a:t>
                </a:r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A02F8E1-BC3B-DCD1-FFB2-E7A6834018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blipFill>
                <a:blip r:embed="rId4"/>
                <a:stretch>
                  <a:fillRect l="-806"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45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CF162-9607-2AEC-9030-1CF1CCFD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73C60-6B88-CF5B-8280-9E1286EF3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8711C78-FC54-CCC3-DDD4-CF219B8AB004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استخرجوا معطيات المسألة ونظموها 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A46F04-B551-DBF9-D71D-60E88FF2BD00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9A7AC1B-30F2-645A-1E02-C7AFFF03644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0B966278-1839-3CA9-B986-86C32666D0D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E9FAEF1F-5F2F-B9DC-7449-8610068E7AB4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C2A65003-2D88-70EF-3524-7F3AD3E49AB1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E57907D-0F1C-C0F8-3E7D-96508FF71203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464A88F-E78C-4522-413C-D79C58978FF2}"/>
                  </a:ext>
                </a:extLst>
              </p:cNvPr>
              <p:cNvSpPr/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وُضِعَ تَصْمِيمٌ لِمَلْعَبٍ رِيَاضِيٍّ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الْمَدْخَلِ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وَالْمَدْرَجِ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5cm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؟</a:t>
                </a:r>
                <a:endParaRPr lang="fr-FR" sz="24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2464A88F-E78C-4522-413C-D79C58978F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blipFill>
                <a:blip r:embed="rId3"/>
                <a:stretch>
                  <a:fillRect l="-806"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838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F16E1-0C33-71E5-74C0-4FB3EDB0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DFF73F-1579-D35C-62EB-FCE78F70E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A2CF49-DE88-763B-6FA2-A5DF2E559D14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033E5E9-8013-9A7F-C60B-A09ABE7C1062}"/>
              </a:ext>
            </a:extLst>
          </p:cNvPr>
          <p:cNvSpPr/>
          <p:nvPr/>
        </p:nvSpPr>
        <p:spPr>
          <a:xfrm>
            <a:off x="5089731" y="3704108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5F7DA7F-1966-8EF8-D2A5-16A69470760A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7CFB610-3ACB-2E34-37DF-41F5211FFC72}"/>
              </a:ext>
            </a:extLst>
          </p:cNvPr>
          <p:cNvSpPr/>
          <p:nvPr/>
        </p:nvSpPr>
        <p:spPr>
          <a:xfrm>
            <a:off x="1251660" y="3704108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ADEA521-285A-D683-7CF4-F438C82B05F5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10 000 cm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E9B2302-B61E-F44C-F190-5F1361058C6F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EDDF8A3-3C0E-46E5-D6F9-9B88AC7B0733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6BFA0E5-1D4B-EDD1-F6D7-2DB0BC3DDB0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CF921DE5-774A-3582-07BB-69A6581A0ED4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C494739-8CC1-1A65-C4BC-EF15AFBA2BAF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D65A4E8-1516-1DF4-2EF1-9CDDAC10CBC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A6A16A9-C040-EEB8-21EA-67DEE1794E32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47BF87B-4855-E582-3D1F-D3B7227008EE}"/>
                  </a:ext>
                </a:extLst>
              </p:cNvPr>
              <p:cNvSpPr/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وُضِعَ تَصْمِيمٌ لِمَلْعَبٍ رِيَاضِيٍّ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الْمَدْخَلِ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وَالْمَدْرَجِ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5cm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47BF87B-4855-E582-3D1F-D3B7227008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blipFill>
                <a:blip r:embed="rId3"/>
                <a:stretch>
                  <a:fillRect l="-806"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6AAA1D8-8640-982F-7545-41BF4C4B4C6A}"/>
              </a:ext>
            </a:extLst>
          </p:cNvPr>
          <p:cNvSpPr/>
          <p:nvPr/>
        </p:nvSpPr>
        <p:spPr>
          <a:xfrm>
            <a:off x="1364956" y="486176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5 cm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ADFF3AA-0EC8-6F91-BE4D-BBDD5C05909A}"/>
              </a:ext>
            </a:extLst>
          </p:cNvPr>
          <p:cNvSpPr/>
          <p:nvPr/>
        </p:nvSpPr>
        <p:spPr>
          <a:xfrm>
            <a:off x="5090858" y="486176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3F3458CB-FD33-67EB-DB51-89EED4F16C84}"/>
              </a:ext>
            </a:extLst>
          </p:cNvPr>
          <p:cNvCxnSpPr/>
          <p:nvPr/>
        </p:nvCxnSpPr>
        <p:spPr>
          <a:xfrm>
            <a:off x="3122013" y="507131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40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56708-AE7F-A018-4535-4AA05720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FDD8A4-245B-FE18-FA42-018939104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492B101B-C966-87C6-1CE4-A97BCA6443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4947AAF-DBF6-B5C4-9310-AE591C69B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5A6FA-2D6F-8773-3417-78DF9C0FC922}"/>
              </a:ext>
            </a:extLst>
          </p:cNvPr>
          <p:cNvSpPr/>
          <p:nvPr/>
        </p:nvSpPr>
        <p:spPr>
          <a:xfrm>
            <a:off x="5089731" y="3704108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EF35186-5212-8556-D7E0-BEECE6342B53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164C34-72AE-7514-A50D-ADC6638F3416}"/>
              </a:ext>
            </a:extLst>
          </p:cNvPr>
          <p:cNvSpPr/>
          <p:nvPr/>
        </p:nvSpPr>
        <p:spPr>
          <a:xfrm>
            <a:off x="1251660" y="3704108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70467FF-35F7-5F9B-1271-4C9ACACE72C7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10 000 cm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BF5AEA0-2820-F646-05AB-4DE6F60AC3EC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F878544-807E-D2BD-41EA-36A05375E9EF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7C4247E5-FEBE-A002-3313-7A1AE729CBA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18DFB9A8-864A-C57C-69D7-3212958A7B4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2" name="Rectangle : coins arrondis 4">
            <a:extLst>
              <a:ext uri="{FF2B5EF4-FFF2-40B4-BE49-F238E27FC236}">
                <a16:creationId xmlns:a16="http://schemas.microsoft.com/office/drawing/2014/main" id="{461058D4-5F96-7B88-B076-89EF6A991E72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A2800DDA-C7A2-7987-2FCD-D4D75DE3FEEE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D4CCCA4-5D14-D45E-B657-0A7E6AF9A99E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856EAF9-A46A-3D27-840A-C904F6F0DDD6}"/>
                  </a:ext>
                </a:extLst>
              </p:cNvPr>
              <p:cNvSpPr/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وُضِعَ تَصْمِيمٌ لِمَلْعَبٍ رِيَاضِيٍّ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الْمَدْخَلِ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وَالْمَدْرَجِ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5cm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</a:p>
            </p:txBody>
          </p:sp>
        </mc:Choice>
        <mc:Fallback xmlns=""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856EAF9-A46A-3D27-840A-C904F6F0DD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blipFill>
                <a:blip r:embed="rId4"/>
                <a:stretch>
                  <a:fillRect l="-806"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A621322-4B53-BAFE-2BF0-950FC955937F}"/>
              </a:ext>
            </a:extLst>
          </p:cNvPr>
          <p:cNvSpPr/>
          <p:nvPr/>
        </p:nvSpPr>
        <p:spPr>
          <a:xfrm>
            <a:off x="1364956" y="486176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5 cm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8D6636D-9682-DEC5-06D7-94F01E9F6CDB}"/>
              </a:ext>
            </a:extLst>
          </p:cNvPr>
          <p:cNvSpPr/>
          <p:nvPr/>
        </p:nvSpPr>
        <p:spPr>
          <a:xfrm>
            <a:off x="5090858" y="486176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EE463CC-7A9E-1E40-E07A-1412EA3730B1}"/>
              </a:ext>
            </a:extLst>
          </p:cNvPr>
          <p:cNvCxnSpPr/>
          <p:nvPr/>
        </p:nvCxnSpPr>
        <p:spPr>
          <a:xfrm>
            <a:off x="3122013" y="507131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0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09349-99F8-63AB-989F-9E06840D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BE8A3-6ADC-05B3-5DD0-D77A961AA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2A47337-39F6-4F07-0A9D-949D13A954A1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طبقوا القاعدة الثلاثية لحساب المسافة الحقيقية.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B0AA437-5EB7-3773-C834-3B3F53684ED8}"/>
              </a:ext>
            </a:extLst>
          </p:cNvPr>
          <p:cNvSpPr/>
          <p:nvPr/>
        </p:nvSpPr>
        <p:spPr>
          <a:xfrm>
            <a:off x="5089731" y="3704108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0BDF84-0534-E52A-B7E5-FE7719CFB9AC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C7AD4B5-B7DB-9847-D025-10816A3A1CE0}"/>
              </a:ext>
            </a:extLst>
          </p:cNvPr>
          <p:cNvSpPr/>
          <p:nvPr/>
        </p:nvSpPr>
        <p:spPr>
          <a:xfrm>
            <a:off x="1251660" y="3704108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045517E-2B1A-0144-E8EB-6FC416D05CBA}"/>
              </a:ext>
            </a:extLst>
          </p:cNvPr>
          <p:cNvSpPr/>
          <p:nvPr/>
        </p:nvSpPr>
        <p:spPr>
          <a:xfrm>
            <a:off x="5089732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10 000 cm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1F66E87-E8FE-D122-DE81-D7696C8F80C8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2410E9D-FE80-673C-2778-07B35B93DFF9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45AD5FAC-7F16-95E8-14CA-26A602921B4A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3E7A3258-4F6C-000E-EEA0-99992BFA8E98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3F3B16D6-31BB-7EA4-A656-1DF17223D241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AEAE91CB-ACCF-D667-3664-3FEFB64B1E18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752AB40-91D9-4A41-BD5B-082D74E55EBF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7F736AD-BB78-7F67-97AF-133C2735FDED}"/>
                  </a:ext>
                </a:extLst>
              </p:cNvPr>
              <p:cNvSpPr/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وُضِعَ تَصْمِيمٌ لِمَلْعَبٍ رِيَاضِيٍّ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𝟏𝟎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الْمَدْخَلِ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وَالْمَدْرَجِ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5cm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</a:p>
            </p:txBody>
          </p:sp>
        </mc:Choice>
        <mc:Fallback xmlns=""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87F736AD-BB78-7F67-97AF-133C2735FD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35" y="2218376"/>
                <a:ext cx="8303513" cy="1295047"/>
              </a:xfrm>
              <a:prstGeom prst="roundRect">
                <a:avLst/>
              </a:prstGeom>
              <a:blipFill>
                <a:blip r:embed="rId3"/>
                <a:stretch>
                  <a:fillRect l="-806"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77CD21C-F969-A1B7-0B6A-10B76896DFC8}"/>
              </a:ext>
            </a:extLst>
          </p:cNvPr>
          <p:cNvSpPr/>
          <p:nvPr/>
        </p:nvSpPr>
        <p:spPr>
          <a:xfrm>
            <a:off x="1364956" y="486176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5 cm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8DF8DC0-BA7F-24B1-62BC-F00066810607}"/>
              </a:ext>
            </a:extLst>
          </p:cNvPr>
          <p:cNvSpPr/>
          <p:nvPr/>
        </p:nvSpPr>
        <p:spPr>
          <a:xfrm>
            <a:off x="5090858" y="486176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DB533338-60E2-6B0F-038D-795B6C0093FE}"/>
              </a:ext>
            </a:extLst>
          </p:cNvPr>
          <p:cNvCxnSpPr/>
          <p:nvPr/>
        </p:nvCxnSpPr>
        <p:spPr>
          <a:xfrm>
            <a:off x="3122013" y="507131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11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B06E5-2EEB-188E-6146-921A4178A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4DAD6A-97F8-337C-A353-59B798999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380FBB-C98A-86AC-7B44-43C3ACB14DE6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0F428F-42AF-C33D-7E34-314C1449A9A9}"/>
              </a:ext>
            </a:extLst>
          </p:cNvPr>
          <p:cNvSpPr/>
          <p:nvPr/>
        </p:nvSpPr>
        <p:spPr>
          <a:xfrm>
            <a:off x="5089731" y="3391524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1EA0D6-B436-03A0-4E1F-91F166B2258B}"/>
              </a:ext>
            </a:extLst>
          </p:cNvPr>
          <p:cNvSpPr/>
          <p:nvPr/>
        </p:nvSpPr>
        <p:spPr>
          <a:xfrm>
            <a:off x="1395762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46E3F3B-349F-F776-9C0F-2AECE8148C7D}"/>
              </a:ext>
            </a:extLst>
          </p:cNvPr>
          <p:cNvSpPr/>
          <p:nvPr/>
        </p:nvSpPr>
        <p:spPr>
          <a:xfrm>
            <a:off x="1251660" y="3391524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E36EE2D-1C58-59A7-3340-16FAE37ACD64}"/>
              </a:ext>
            </a:extLst>
          </p:cNvPr>
          <p:cNvSpPr/>
          <p:nvPr/>
        </p:nvSpPr>
        <p:spPr>
          <a:xfrm>
            <a:off x="5121664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10 000 cm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1DB3BE4-B40E-D0A2-F81E-009F1C16E0F9}"/>
              </a:ext>
            </a:extLst>
          </p:cNvPr>
          <p:cNvCxnSpPr/>
          <p:nvPr/>
        </p:nvCxnSpPr>
        <p:spPr>
          <a:xfrm>
            <a:off x="3152819" y="412320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F6F998-FC2E-5A28-386C-B570DBB49459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CF63758C-30FB-EC66-6FE0-2D32DC9E82E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2A2E108A-061A-F746-1063-A841077EE1C8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7" name="Rectangle : coins arrondis 4">
            <a:extLst>
              <a:ext uri="{FF2B5EF4-FFF2-40B4-BE49-F238E27FC236}">
                <a16:creationId xmlns:a16="http://schemas.microsoft.com/office/drawing/2014/main" id="{97531741-FBC2-977C-930E-E70EFE915C39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8" name="Oval 80">
            <a:extLst>
              <a:ext uri="{FF2B5EF4-FFF2-40B4-BE49-F238E27FC236}">
                <a16:creationId xmlns:a16="http://schemas.microsoft.com/office/drawing/2014/main" id="{BCBE334B-3043-B408-7FAA-79D38110D58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3A09A84-ED5F-506A-1318-8212FC9C5D9F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949EE44-55A6-0072-5A2D-C5731EA83995}"/>
              </a:ext>
            </a:extLst>
          </p:cNvPr>
          <p:cNvSpPr/>
          <p:nvPr/>
        </p:nvSpPr>
        <p:spPr>
          <a:xfrm>
            <a:off x="1396888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5 cm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AA3A159A-A862-8838-6FCA-FA85F613923D}"/>
              </a:ext>
            </a:extLst>
          </p:cNvPr>
          <p:cNvSpPr/>
          <p:nvPr/>
        </p:nvSpPr>
        <p:spPr>
          <a:xfrm>
            <a:off x="5122790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92EE183-EFDE-A120-6339-B034D4960115}"/>
              </a:ext>
            </a:extLst>
          </p:cNvPr>
          <p:cNvCxnSpPr/>
          <p:nvPr/>
        </p:nvCxnSpPr>
        <p:spPr>
          <a:xfrm>
            <a:off x="3153945" y="470203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38611A19-B1BB-80A4-5E47-C7D1B165B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49" y="2325037"/>
            <a:ext cx="8180003" cy="971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: Rounded Corners 1">
                <a:extLst>
                  <a:ext uri="{FF2B5EF4-FFF2-40B4-BE49-F238E27FC236}">
                    <a16:creationId xmlns:a16="http://schemas.microsoft.com/office/drawing/2014/main" id="{11DB667C-DFED-9EEA-92AF-ADD41E73D5F7}"/>
                  </a:ext>
                </a:extLst>
              </p:cNvPr>
              <p:cNvSpPr/>
              <p:nvPr/>
            </p:nvSpPr>
            <p:spPr>
              <a:xfrm>
                <a:off x="1759006" y="5235148"/>
                <a:ext cx="4860235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الحقيقية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المسافة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𝟎𝟎𝟎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Rectangle: Rounded Corners 1">
                <a:extLst>
                  <a:ext uri="{FF2B5EF4-FFF2-40B4-BE49-F238E27FC236}">
                    <a16:creationId xmlns:a16="http://schemas.microsoft.com/office/drawing/2014/main" id="{11DB667C-DFED-9EEA-92AF-ADD41E73D5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006" y="5235148"/>
                <a:ext cx="4860235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78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8DE65-AFCA-6B12-A498-92A39545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46F01E-D743-9115-4DB4-61DF66DD9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9CE1BD7-B922-E594-F038-B4CCEA7B8DA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B8D67C6-7369-C279-4CCF-73E18BE6B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B102F05-B5C9-6F34-87F9-CD6311A5797B}"/>
              </a:ext>
            </a:extLst>
          </p:cNvPr>
          <p:cNvSpPr/>
          <p:nvPr/>
        </p:nvSpPr>
        <p:spPr>
          <a:xfrm>
            <a:off x="5089731" y="3391524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C4F70B6-409C-A6C0-58BC-4391960B9B33}"/>
              </a:ext>
            </a:extLst>
          </p:cNvPr>
          <p:cNvSpPr/>
          <p:nvPr/>
        </p:nvSpPr>
        <p:spPr>
          <a:xfrm>
            <a:off x="1395762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F9671D7-7400-9A89-CEF9-D88520A12CA8}"/>
              </a:ext>
            </a:extLst>
          </p:cNvPr>
          <p:cNvSpPr/>
          <p:nvPr/>
        </p:nvSpPr>
        <p:spPr>
          <a:xfrm>
            <a:off x="1251660" y="3391524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A7E5814-FCEF-844A-33D2-C1CAA43902A0}"/>
              </a:ext>
            </a:extLst>
          </p:cNvPr>
          <p:cNvSpPr/>
          <p:nvPr/>
        </p:nvSpPr>
        <p:spPr>
          <a:xfrm>
            <a:off x="5121664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10 000 cm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4A84B2E-08DE-1B2C-9471-CCE6E57999D9}"/>
              </a:ext>
            </a:extLst>
          </p:cNvPr>
          <p:cNvCxnSpPr/>
          <p:nvPr/>
        </p:nvCxnSpPr>
        <p:spPr>
          <a:xfrm>
            <a:off x="3152819" y="412320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AA3F1F-FCDD-8A27-3F4D-163EA2F0083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E4814327-6B05-9A7C-6865-8AEEB05413F7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FBF4AF88-AC3A-F4FE-5AC2-287F4E0397C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3FA69250-22CB-2448-304C-FD852A004FFE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CAD875D-375D-D2AC-CD1B-E466A6B936F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573CEF2-B914-2C37-F3CD-FC9C1B565AFF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F766A2B-4875-FAA3-90F7-21327FDD381A}"/>
              </a:ext>
            </a:extLst>
          </p:cNvPr>
          <p:cNvSpPr/>
          <p:nvPr/>
        </p:nvSpPr>
        <p:spPr>
          <a:xfrm>
            <a:off x="1396888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5 cm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8DA2CE4-4ADA-0430-7B0A-37350CDF8616}"/>
              </a:ext>
            </a:extLst>
          </p:cNvPr>
          <p:cNvSpPr/>
          <p:nvPr/>
        </p:nvSpPr>
        <p:spPr>
          <a:xfrm>
            <a:off x="5122790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D75414DA-6D5F-FFBC-253F-5A0E188A2131}"/>
              </a:ext>
            </a:extLst>
          </p:cNvPr>
          <p:cNvCxnSpPr/>
          <p:nvPr/>
        </p:nvCxnSpPr>
        <p:spPr>
          <a:xfrm>
            <a:off x="3153945" y="470203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0288B88D-A03E-287F-4A7C-80B0C4FED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49" y="2325037"/>
            <a:ext cx="8180003" cy="971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: Rounded Corners 1">
                <a:extLst>
                  <a:ext uri="{FF2B5EF4-FFF2-40B4-BE49-F238E27FC236}">
                    <a16:creationId xmlns:a16="http://schemas.microsoft.com/office/drawing/2014/main" id="{7F44160B-0865-4539-8BC8-58116EAEBF16}"/>
                  </a:ext>
                </a:extLst>
              </p:cNvPr>
              <p:cNvSpPr/>
              <p:nvPr/>
            </p:nvSpPr>
            <p:spPr>
              <a:xfrm>
                <a:off x="1759006" y="5235148"/>
                <a:ext cx="4860235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الحقيقية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المسافة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𝟎𝟎𝟎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Rectangle: Rounded Corners 1">
                <a:extLst>
                  <a:ext uri="{FF2B5EF4-FFF2-40B4-BE49-F238E27FC236}">
                    <a16:creationId xmlns:a16="http://schemas.microsoft.com/office/drawing/2014/main" id="{7F44160B-0865-4539-8BC8-58116EAEBF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006" y="5235148"/>
                <a:ext cx="4860235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5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AD03C-A8EF-F692-9FB9-84B5AD69D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6E619B-1C2E-D9DD-6700-E0966CEF4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CCB4913-3727-8F62-35E9-F28815FB962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طبقوا عدديا وانتبهوا للوحدة.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89DEE82-AFDE-2DA8-2EF1-6801E75A0557}"/>
              </a:ext>
            </a:extLst>
          </p:cNvPr>
          <p:cNvSpPr/>
          <p:nvPr/>
        </p:nvSpPr>
        <p:spPr>
          <a:xfrm>
            <a:off x="5089731" y="3391524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2C78160-3727-FCED-B159-67E74057B9CA}"/>
              </a:ext>
            </a:extLst>
          </p:cNvPr>
          <p:cNvSpPr/>
          <p:nvPr/>
        </p:nvSpPr>
        <p:spPr>
          <a:xfrm>
            <a:off x="1395762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3DD1244-994B-C506-1C16-3AAB323D60AC}"/>
              </a:ext>
            </a:extLst>
          </p:cNvPr>
          <p:cNvSpPr/>
          <p:nvPr/>
        </p:nvSpPr>
        <p:spPr>
          <a:xfrm>
            <a:off x="1251660" y="3391524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D5F0AA6-7885-FF6D-2DFA-CA801E523DB0}"/>
              </a:ext>
            </a:extLst>
          </p:cNvPr>
          <p:cNvSpPr/>
          <p:nvPr/>
        </p:nvSpPr>
        <p:spPr>
          <a:xfrm>
            <a:off x="5121664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10 000 cm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14AAEAE-6CC8-BB98-C488-48D601E25BCB}"/>
              </a:ext>
            </a:extLst>
          </p:cNvPr>
          <p:cNvCxnSpPr/>
          <p:nvPr/>
        </p:nvCxnSpPr>
        <p:spPr>
          <a:xfrm>
            <a:off x="3152819" y="412320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4F8225A-2F6E-AEDD-8925-609EB1CADF26}"/>
              </a:ext>
            </a:extLst>
          </p:cNvPr>
          <p:cNvSpPr/>
          <p:nvPr/>
        </p:nvSpPr>
        <p:spPr>
          <a:xfrm>
            <a:off x="1396888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5 cm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A75830D-2351-D09B-BA19-6576FF3EE70B}"/>
              </a:ext>
            </a:extLst>
          </p:cNvPr>
          <p:cNvSpPr/>
          <p:nvPr/>
        </p:nvSpPr>
        <p:spPr>
          <a:xfrm>
            <a:off x="5122790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25AE80D7-455E-4B0C-B42F-3AB3A0874391}"/>
              </a:ext>
            </a:extLst>
          </p:cNvPr>
          <p:cNvCxnSpPr/>
          <p:nvPr/>
        </p:nvCxnSpPr>
        <p:spPr>
          <a:xfrm>
            <a:off x="3153945" y="470203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Image 32">
            <a:extLst>
              <a:ext uri="{FF2B5EF4-FFF2-40B4-BE49-F238E27FC236}">
                <a16:creationId xmlns:a16="http://schemas.microsoft.com/office/drawing/2014/main" id="{B713CECC-B379-B2E3-E050-026FA5E1C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49" y="2325037"/>
            <a:ext cx="8180003" cy="971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: Rounded Corners 1">
                <a:extLst>
                  <a:ext uri="{FF2B5EF4-FFF2-40B4-BE49-F238E27FC236}">
                    <a16:creationId xmlns:a16="http://schemas.microsoft.com/office/drawing/2014/main" id="{5D62892B-3768-C36A-49C2-556AE5BC35F8}"/>
                  </a:ext>
                </a:extLst>
              </p:cNvPr>
              <p:cNvSpPr/>
              <p:nvPr/>
            </p:nvSpPr>
            <p:spPr>
              <a:xfrm>
                <a:off x="1759006" y="5235148"/>
                <a:ext cx="4860235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الحقيقية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المسافة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𝟎𝟎𝟎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4" name="Rectangle: Rounded Corners 1">
                <a:extLst>
                  <a:ext uri="{FF2B5EF4-FFF2-40B4-BE49-F238E27FC236}">
                    <a16:creationId xmlns:a16="http://schemas.microsoft.com/office/drawing/2014/main" id="{5D62892B-3768-C36A-49C2-556AE5BC35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006" y="5235148"/>
                <a:ext cx="4860235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C1A60D22-9449-72F3-503B-2CB8F727E8CA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B96ED779-9D3F-CBFD-18C1-D31E366D589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7" name="Oval 80">
            <a:extLst>
              <a:ext uri="{FF2B5EF4-FFF2-40B4-BE49-F238E27FC236}">
                <a16:creationId xmlns:a16="http://schemas.microsoft.com/office/drawing/2014/main" id="{36D0D42E-92A1-4FD5-99BE-8D3A4703A3EE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8" name="Rectangle : coins arrondis 4">
            <a:extLst>
              <a:ext uri="{FF2B5EF4-FFF2-40B4-BE49-F238E27FC236}">
                <a16:creationId xmlns:a16="http://schemas.microsoft.com/office/drawing/2014/main" id="{CB805045-72A4-4FE1-A085-ACBE33CF554F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9" name="Oval 80">
            <a:extLst>
              <a:ext uri="{FF2B5EF4-FFF2-40B4-BE49-F238E27FC236}">
                <a16:creationId xmlns:a16="http://schemas.microsoft.com/office/drawing/2014/main" id="{C6394021-0412-0ECA-22EF-EF7B243EA52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3F1A5C7C-D4BB-0BA8-1964-AD800C3315C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07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A781-825B-1B84-6326-DFBA95A57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F3A9B5-7130-B5E8-B439-5DDE35143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2D87037-6189-39A3-5270-3C076F0D098C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7CA4C03-4268-8D71-FD18-E038EEA5C3A3}"/>
              </a:ext>
            </a:extLst>
          </p:cNvPr>
          <p:cNvSpPr/>
          <p:nvPr/>
        </p:nvSpPr>
        <p:spPr>
          <a:xfrm>
            <a:off x="5089731" y="3391524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D230AC2-E6B6-26DB-6EAC-6B6B8F18B22E}"/>
              </a:ext>
            </a:extLst>
          </p:cNvPr>
          <p:cNvSpPr/>
          <p:nvPr/>
        </p:nvSpPr>
        <p:spPr>
          <a:xfrm>
            <a:off x="1395762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96051A0-60F1-EEB6-3C25-BF0C736B3534}"/>
              </a:ext>
            </a:extLst>
          </p:cNvPr>
          <p:cNvSpPr/>
          <p:nvPr/>
        </p:nvSpPr>
        <p:spPr>
          <a:xfrm>
            <a:off x="1251660" y="3391524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4CD6D31-17EC-FB2C-CCD3-0D2F7208BD7F}"/>
              </a:ext>
            </a:extLst>
          </p:cNvPr>
          <p:cNvSpPr/>
          <p:nvPr/>
        </p:nvSpPr>
        <p:spPr>
          <a:xfrm>
            <a:off x="5121664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10 000 cm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0C44CC4-23C4-3A91-3A5F-17D7131656EC}"/>
              </a:ext>
            </a:extLst>
          </p:cNvPr>
          <p:cNvCxnSpPr/>
          <p:nvPr/>
        </p:nvCxnSpPr>
        <p:spPr>
          <a:xfrm>
            <a:off x="3152819" y="412320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E7E3316-05AB-8628-773A-A03706ED84FD}"/>
              </a:ext>
            </a:extLst>
          </p:cNvPr>
          <p:cNvSpPr/>
          <p:nvPr/>
        </p:nvSpPr>
        <p:spPr>
          <a:xfrm>
            <a:off x="1396888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5 cm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CBE5C4-0E50-1C3C-A4E2-39CD4C88CDD1}"/>
              </a:ext>
            </a:extLst>
          </p:cNvPr>
          <p:cNvSpPr/>
          <p:nvPr/>
        </p:nvSpPr>
        <p:spPr>
          <a:xfrm>
            <a:off x="5122790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DC02C4A-C0EA-8690-62A7-D9DB03CC519A}"/>
              </a:ext>
            </a:extLst>
          </p:cNvPr>
          <p:cNvCxnSpPr/>
          <p:nvPr/>
        </p:nvCxnSpPr>
        <p:spPr>
          <a:xfrm>
            <a:off x="3153945" y="470203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DC056999-E8DD-D9D2-77FE-10A2EB145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49" y="2325037"/>
            <a:ext cx="8180003" cy="971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: Rounded Corners 1">
                <a:extLst>
                  <a:ext uri="{FF2B5EF4-FFF2-40B4-BE49-F238E27FC236}">
                    <a16:creationId xmlns:a16="http://schemas.microsoft.com/office/drawing/2014/main" id="{D9E18E83-204C-5852-DF73-128EC7776965}"/>
                  </a:ext>
                </a:extLst>
              </p:cNvPr>
              <p:cNvSpPr/>
              <p:nvPr/>
            </p:nvSpPr>
            <p:spPr>
              <a:xfrm>
                <a:off x="526774" y="5235148"/>
                <a:ext cx="7543800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الحقيقية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المسافة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𝟓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𝟎𝟎𝟎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𝟎𝟎𝟎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𝟓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𝒌𝒎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Rectangle: Rounded Corners 1">
                <a:extLst>
                  <a:ext uri="{FF2B5EF4-FFF2-40B4-BE49-F238E27FC236}">
                    <a16:creationId xmlns:a16="http://schemas.microsoft.com/office/drawing/2014/main" id="{D9E18E83-204C-5852-DF73-128EC77769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74" y="5235148"/>
                <a:ext cx="7543800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846CF17-5B5B-EE42-6542-F56A74FB5983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المسألة...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2" name="Oval 80">
            <a:extLst>
              <a:ext uri="{FF2B5EF4-FFF2-40B4-BE49-F238E27FC236}">
                <a16:creationId xmlns:a16="http://schemas.microsoft.com/office/drawing/2014/main" id="{F424B7E7-A3CA-65F0-E53B-530C78CCAC9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33" name="Oval 80">
            <a:extLst>
              <a:ext uri="{FF2B5EF4-FFF2-40B4-BE49-F238E27FC236}">
                <a16:creationId xmlns:a16="http://schemas.microsoft.com/office/drawing/2014/main" id="{622FEF63-E017-5616-8284-2DCDD708CD30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34" name="Rectangle : coins arrondis 4">
            <a:extLst>
              <a:ext uri="{FF2B5EF4-FFF2-40B4-BE49-F238E27FC236}">
                <a16:creationId xmlns:a16="http://schemas.microsoft.com/office/drawing/2014/main" id="{B6A667F7-EA75-B894-6466-26F59FA38E6B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أستعمل القاعدة...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AA6B7859-9E94-15A7-6BB1-72BB60EAEBE1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29178EBD-3DC5-5C44-F9D3-DE8F44090FD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أطبق عدديا و ...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78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9970E-32BF-EBAC-BD99-3814448F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8CFF114-D2DE-5F6E-D091-5724790A143F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F1A485-8AA3-399F-BED6-F8E27A7CA53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5469A2F-73EF-71FC-BABB-40F66DA1A70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22020F4-06E1-CFD9-2C8A-3DE52A4D0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E94EB4DB-83DF-2995-4403-DBD7CBF8BA5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30E6BC14-99C2-CA21-2B96-69424062F93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15CD4A46-3878-A1C8-1122-25B868258B1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7629DF-BB7B-9F81-7D8E-069E5FC39CDD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E884D9-8A08-008E-0849-63BE7278A9A0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28160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6B58-5FCE-E101-4F89-ECF8579E9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FF0186B-067D-7AA8-8904-CCED59509CEB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F8C38C-8FAD-8B47-5499-6C3FCAD8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D3FF06-AEC3-3BF0-D278-1C01195B50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0644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0823C-B227-1685-1ED7-C847D6B7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857560F-4472-6192-3F72-8AE03CB8C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72469EB7-6544-FF49-1696-F2CE1B53E41A}"/>
              </a:ext>
            </a:extLst>
          </p:cNvPr>
          <p:cNvSpPr txBox="1"/>
          <p:nvPr/>
        </p:nvSpPr>
        <p:spPr>
          <a:xfrm>
            <a:off x="195944" y="843254"/>
            <a:ext cx="734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قوموا بحل هذه المسألة: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D7EECC75-F566-9819-37A7-8288A4066937}"/>
                  </a:ext>
                </a:extLst>
              </p:cNvPr>
              <p:cNvSpPr/>
              <p:nvPr/>
            </p:nvSpPr>
            <p:spPr>
              <a:xfrm>
                <a:off x="303774" y="1900324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رُسِمَتْ خَرِيطَةٌ لِمَدِينَةٍ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𝟐𝟓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الْمُسْتَشْفَى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وَالْمَحَطَّةِ الطُّرُقيَّةِ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4cm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D7EECC75-F566-9819-37A7-8288A40669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74" y="1900324"/>
                <a:ext cx="8303513" cy="1295047"/>
              </a:xfrm>
              <a:prstGeom prst="roundRect">
                <a:avLst/>
              </a:prstGeom>
              <a:blipFill>
                <a:blip r:embed="rId3"/>
                <a:stretch>
                  <a:fillRect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88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A1784-873B-ADC6-C285-7765204D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70D4C4-C8D2-50BF-73A3-769FE029E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6760648-4AA8-CBE1-035B-1922486162C5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CD994ED3-9E43-7AA2-DA7D-323C846BD9DD}"/>
                  </a:ext>
                </a:extLst>
              </p:cNvPr>
              <p:cNvSpPr/>
              <p:nvPr/>
            </p:nvSpPr>
            <p:spPr>
              <a:xfrm>
                <a:off x="264018" y="1851001"/>
                <a:ext cx="8303513" cy="12950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رُسِمَتْ خَرِيطَةٌ لِمَدِينَةٍ بِسُلَّمِ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𝟏</m:t>
                        </m:r>
                      </m:num>
                      <m:den>
                        <m:r>
                          <a:rPr lang="ar-SA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𝟐𝟓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 </m:t>
                        </m:r>
                        <m:r>
                          <a:rPr lang="fr-FR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  <m:t>𝟎𝟎𝟎</m:t>
                        </m:r>
                      </m:den>
                    </m:f>
                  </m:oMath>
                </a14:m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، فَكَانَتِ الْمَسَافَةُ بَيْنَ الْمُسْتَشْفَى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 وَالْمَحَطَّةِ الطُّرُقيَّةِ (النُّقْطَةِ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B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)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عَلَى التَّصْمِيمِ هِيَ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4cm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.</a:t>
                </a:r>
              </a:p>
              <a:p>
                <a:pPr algn="ctr" rtl="1"/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أَحْسِبِ الْمَسَافَةَ الْحَقِيقِيَّةَ بَيْنَ النُّقْطَتَيْنِ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A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وَ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 B </a:t>
                </a:r>
                <a:r>
                  <a:rPr lang="ar-SA" sz="2400" b="1" dirty="0">
                    <a:solidFill>
                      <a:schemeClr val="tx1"/>
                    </a:solidFill>
                    <a:cs typeface="+mj-cs"/>
                  </a:rPr>
                  <a:t>بِالْكِيلُومِتْرِ </a:t>
                </a:r>
                <a:r>
                  <a:rPr lang="fr-FR" sz="2400" b="1" dirty="0">
                    <a:solidFill>
                      <a:schemeClr val="tx1"/>
                    </a:solidFill>
                    <a:cs typeface="+mj-cs"/>
                  </a:rPr>
                  <a:t>(km)</a:t>
                </a:r>
              </a:p>
            </p:txBody>
          </p:sp>
        </mc:Choice>
        <mc:Fallback xmlns=""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CD994ED3-9E43-7AA2-DA7D-323C846BD9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18" y="1851001"/>
                <a:ext cx="8303513" cy="1295047"/>
              </a:xfrm>
              <a:prstGeom prst="roundRect">
                <a:avLst/>
              </a:prstGeom>
              <a:blipFill>
                <a:blip r:embed="rId3"/>
                <a:stretch>
                  <a:fillRect b="-1209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B5D0EB-2DF2-D9D6-2773-E987139A9D86}"/>
              </a:ext>
            </a:extLst>
          </p:cNvPr>
          <p:cNvSpPr/>
          <p:nvPr/>
        </p:nvSpPr>
        <p:spPr>
          <a:xfrm>
            <a:off x="5089731" y="3391524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الحقيقية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73D19A6-B09F-5818-B7F6-2CE56C3F8C9F}"/>
              </a:ext>
            </a:extLst>
          </p:cNvPr>
          <p:cNvSpPr/>
          <p:nvPr/>
        </p:nvSpPr>
        <p:spPr>
          <a:xfrm>
            <a:off x="1395762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1 cm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7C3C669-776C-EAFD-F904-C18460EE4499}"/>
              </a:ext>
            </a:extLst>
          </p:cNvPr>
          <p:cNvSpPr/>
          <p:nvPr/>
        </p:nvSpPr>
        <p:spPr>
          <a:xfrm>
            <a:off x="1251660" y="3391524"/>
            <a:ext cx="186922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على التصميم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448EEB7-0D3D-4641-B077-CAC41CFCFCE6}"/>
              </a:ext>
            </a:extLst>
          </p:cNvPr>
          <p:cNvSpPr/>
          <p:nvPr/>
        </p:nvSpPr>
        <p:spPr>
          <a:xfrm>
            <a:off x="5121664" y="391365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25 000 cm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EF7818E-9E2F-1299-85D1-296F112FE0C9}"/>
              </a:ext>
            </a:extLst>
          </p:cNvPr>
          <p:cNvCxnSpPr/>
          <p:nvPr/>
        </p:nvCxnSpPr>
        <p:spPr>
          <a:xfrm>
            <a:off x="3152819" y="412320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4CFCDDD-1938-7CA1-D23E-E3FC88FBC193}"/>
              </a:ext>
            </a:extLst>
          </p:cNvPr>
          <p:cNvSpPr/>
          <p:nvPr/>
        </p:nvSpPr>
        <p:spPr>
          <a:xfrm>
            <a:off x="1396888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 4 cm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9AA64F6-0AFA-2363-C5CE-B62280223F57}"/>
              </a:ext>
            </a:extLst>
          </p:cNvPr>
          <p:cNvSpPr/>
          <p:nvPr/>
        </p:nvSpPr>
        <p:spPr>
          <a:xfrm>
            <a:off x="5122790" y="4492487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9A91EFA-0E88-3E70-C9CC-9B248EC4F0E9}"/>
              </a:ext>
            </a:extLst>
          </p:cNvPr>
          <p:cNvCxnSpPr/>
          <p:nvPr/>
        </p:nvCxnSpPr>
        <p:spPr>
          <a:xfrm>
            <a:off x="3153945" y="4702036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09CA7477-044F-D413-7341-6C5CEE223D8D}"/>
                  </a:ext>
                </a:extLst>
              </p:cNvPr>
              <p:cNvSpPr/>
              <p:nvPr/>
            </p:nvSpPr>
            <p:spPr>
              <a:xfrm>
                <a:off x="526774" y="5235148"/>
                <a:ext cx="7543800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algn="ctr" defTabSz="457200" eaLnBrk="1" latinLnBrk="0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الحقيقية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المسافة</m:t>
                      </m:r>
                      <m:r>
                        <a:rPr lang="fr-FR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𝟒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𝟐𝟓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𝟎𝟎𝟎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𝟏</m:t>
                          </m:r>
                        </m:den>
                      </m:f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𝟏𝟎𝟎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𝟎𝟎𝟎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𝒄𝒎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𝒌𝒎</m:t>
                      </m:r>
                    </m:oMath>
                  </m:oMathPara>
                </a14:m>
                <a:endParaRPr lang="ar-SA" sz="2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Rectangle: Rounded Corners 1">
                <a:extLst>
                  <a:ext uri="{FF2B5EF4-FFF2-40B4-BE49-F238E27FC236}">
                    <a16:creationId xmlns:a16="http://schemas.microsoft.com/office/drawing/2014/main" id="{09CA7477-044F-D413-7341-6C5CEE223D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74" y="5235148"/>
                <a:ext cx="7543800" cy="967245"/>
              </a:xfrm>
              <a:custGeom>
                <a:avLst/>
                <a:gdLst>
                  <a:gd name="connsiteX0" fmla="*/ 0 w 1465130"/>
                  <a:gd name="connsiteY0" fmla="*/ 94921 h 569516"/>
                  <a:gd name="connsiteX1" fmla="*/ 94921 w 1465130"/>
                  <a:gd name="connsiteY1" fmla="*/ 0 h 569516"/>
                  <a:gd name="connsiteX2" fmla="*/ 520017 w 1465130"/>
                  <a:gd name="connsiteY2" fmla="*/ 0 h 569516"/>
                  <a:gd name="connsiteX3" fmla="*/ 932360 w 1465130"/>
                  <a:gd name="connsiteY3" fmla="*/ 0 h 569516"/>
                  <a:gd name="connsiteX4" fmla="*/ 1370209 w 1465130"/>
                  <a:gd name="connsiteY4" fmla="*/ 0 h 569516"/>
                  <a:gd name="connsiteX5" fmla="*/ 1465130 w 1465130"/>
                  <a:gd name="connsiteY5" fmla="*/ 94921 h 569516"/>
                  <a:gd name="connsiteX6" fmla="*/ 1465130 w 1465130"/>
                  <a:gd name="connsiteY6" fmla="*/ 474595 h 569516"/>
                  <a:gd name="connsiteX7" fmla="*/ 1370209 w 1465130"/>
                  <a:gd name="connsiteY7" fmla="*/ 569516 h 569516"/>
                  <a:gd name="connsiteX8" fmla="*/ 983372 w 1465130"/>
                  <a:gd name="connsiteY8" fmla="*/ 569516 h 569516"/>
                  <a:gd name="connsiteX9" fmla="*/ 545523 w 1465130"/>
                  <a:gd name="connsiteY9" fmla="*/ 569516 h 569516"/>
                  <a:gd name="connsiteX10" fmla="*/ 94921 w 1465130"/>
                  <a:gd name="connsiteY10" fmla="*/ 569516 h 569516"/>
                  <a:gd name="connsiteX11" fmla="*/ 0 w 1465130"/>
                  <a:gd name="connsiteY11" fmla="*/ 474595 h 569516"/>
                  <a:gd name="connsiteX12" fmla="*/ 0 w 1465130"/>
                  <a:gd name="connsiteY12" fmla="*/ 94921 h 569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65130" h="569516" fill="none" extrusionOk="0">
                    <a:moveTo>
                      <a:pt x="0" y="94921"/>
                    </a:moveTo>
                    <a:cubicBezTo>
                      <a:pt x="9146" y="50134"/>
                      <a:pt x="52058" y="-10531"/>
                      <a:pt x="94921" y="0"/>
                    </a:cubicBezTo>
                    <a:cubicBezTo>
                      <a:pt x="228281" y="-12167"/>
                      <a:pt x="391214" y="18801"/>
                      <a:pt x="520017" y="0"/>
                    </a:cubicBezTo>
                    <a:cubicBezTo>
                      <a:pt x="648820" y="-18801"/>
                      <a:pt x="791585" y="8143"/>
                      <a:pt x="932360" y="0"/>
                    </a:cubicBezTo>
                    <a:cubicBezTo>
                      <a:pt x="1073135" y="-8143"/>
                      <a:pt x="1251348" y="38479"/>
                      <a:pt x="1370209" y="0"/>
                    </a:cubicBezTo>
                    <a:cubicBezTo>
                      <a:pt x="1409186" y="-6637"/>
                      <a:pt x="1475576" y="35840"/>
                      <a:pt x="1465130" y="94921"/>
                    </a:cubicBezTo>
                    <a:cubicBezTo>
                      <a:pt x="1509702" y="273036"/>
                      <a:pt x="1441761" y="364878"/>
                      <a:pt x="1465130" y="474595"/>
                    </a:cubicBezTo>
                    <a:cubicBezTo>
                      <a:pt x="1473752" y="527139"/>
                      <a:pt x="1434084" y="579795"/>
                      <a:pt x="1370209" y="569516"/>
                    </a:cubicBezTo>
                    <a:cubicBezTo>
                      <a:pt x="1205113" y="603764"/>
                      <a:pt x="1148071" y="543649"/>
                      <a:pt x="983372" y="569516"/>
                    </a:cubicBezTo>
                    <a:cubicBezTo>
                      <a:pt x="818673" y="595383"/>
                      <a:pt x="683831" y="555379"/>
                      <a:pt x="545523" y="569516"/>
                    </a:cubicBezTo>
                    <a:cubicBezTo>
                      <a:pt x="407215" y="583653"/>
                      <a:pt x="269481" y="534601"/>
                      <a:pt x="94921" y="569516"/>
                    </a:cubicBezTo>
                    <a:cubicBezTo>
                      <a:pt x="39053" y="554821"/>
                      <a:pt x="1717" y="522488"/>
                      <a:pt x="0" y="474595"/>
                    </a:cubicBezTo>
                    <a:cubicBezTo>
                      <a:pt x="-41069" y="321204"/>
                      <a:pt x="29213" y="221457"/>
                      <a:pt x="0" y="94921"/>
                    </a:cubicBezTo>
                    <a:close/>
                  </a:path>
                  <a:path w="1465130" h="569516" stroke="0" extrusionOk="0">
                    <a:moveTo>
                      <a:pt x="0" y="94921"/>
                    </a:moveTo>
                    <a:cubicBezTo>
                      <a:pt x="-12995" y="46914"/>
                      <a:pt x="43220" y="-1706"/>
                      <a:pt x="94921" y="0"/>
                    </a:cubicBezTo>
                    <a:cubicBezTo>
                      <a:pt x="264886" y="-6878"/>
                      <a:pt x="313453" y="45592"/>
                      <a:pt x="481758" y="0"/>
                    </a:cubicBezTo>
                    <a:cubicBezTo>
                      <a:pt x="650063" y="-45592"/>
                      <a:pt x="776363" y="13585"/>
                      <a:pt x="868596" y="0"/>
                    </a:cubicBezTo>
                    <a:cubicBezTo>
                      <a:pt x="960829" y="-13585"/>
                      <a:pt x="1147853" y="42046"/>
                      <a:pt x="1370209" y="0"/>
                    </a:cubicBezTo>
                    <a:cubicBezTo>
                      <a:pt x="1430340" y="-5891"/>
                      <a:pt x="1472581" y="48476"/>
                      <a:pt x="1465130" y="94921"/>
                    </a:cubicBezTo>
                    <a:cubicBezTo>
                      <a:pt x="1479394" y="180122"/>
                      <a:pt x="1433420" y="352911"/>
                      <a:pt x="1465130" y="474595"/>
                    </a:cubicBezTo>
                    <a:cubicBezTo>
                      <a:pt x="1458351" y="530155"/>
                      <a:pt x="1419358" y="568033"/>
                      <a:pt x="1370209" y="569516"/>
                    </a:cubicBezTo>
                    <a:cubicBezTo>
                      <a:pt x="1255241" y="595086"/>
                      <a:pt x="1110299" y="528651"/>
                      <a:pt x="970619" y="569516"/>
                    </a:cubicBezTo>
                    <a:cubicBezTo>
                      <a:pt x="830939" y="610381"/>
                      <a:pt x="726522" y="557453"/>
                      <a:pt x="558276" y="569516"/>
                    </a:cubicBezTo>
                    <a:cubicBezTo>
                      <a:pt x="390030" y="581579"/>
                      <a:pt x="216490" y="540165"/>
                      <a:pt x="94921" y="569516"/>
                    </a:cubicBezTo>
                    <a:cubicBezTo>
                      <a:pt x="42347" y="568213"/>
                      <a:pt x="3301" y="526035"/>
                      <a:pt x="0" y="474595"/>
                    </a:cubicBezTo>
                    <a:cubicBezTo>
                      <a:pt x="-5308" y="286391"/>
                      <a:pt x="22427" y="209707"/>
                      <a:pt x="0" y="94921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  <a:prstDash val="solid"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57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D0268-F840-3564-ADD6-D201C9111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70E6777-E38D-78B4-52CC-C1E6C51C766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52DA9F-FE0B-0A7D-A715-B01776B5C2CB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717D6ED-740E-E17E-7E63-8FB906D96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7E94FC8-AE0F-2CD5-02C7-4541855DE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9E46EE0-ABB2-749A-15F2-9BC14B9A4B22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97770B2-C5DF-5564-CB06-24F6E46D5ED6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19B6D00-A7F7-A2FA-8052-DB2D804B851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E073AD-22AC-6F94-B9EE-CF56C8128441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0835E7-63C9-4721-D416-628E651F8E5E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39004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C4F4E-87E3-3C64-0FED-EFE911F05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F55AEC4-1C01-04B3-A034-D92D514A54AC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299F30D-27D4-3D6F-97DA-0CC597863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CAD955-BABF-3D1A-6AC1-7109805E5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54" y="2033174"/>
            <a:ext cx="2957601" cy="40478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1CD6F9-6EC5-0792-B754-AC72C7B6E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687" y="2033172"/>
            <a:ext cx="2946513" cy="404785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1F7F5EA-59B9-967A-AA61-AD76D9A13C0C}"/>
              </a:ext>
            </a:extLst>
          </p:cNvPr>
          <p:cNvSpPr/>
          <p:nvPr/>
        </p:nvSpPr>
        <p:spPr>
          <a:xfrm>
            <a:off x="4648173" y="4175855"/>
            <a:ext cx="2424362" cy="16882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84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FDD6C-451F-2C78-81C3-F4DF2D63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2DFB915-7542-1BC5-378B-5CBE92D9017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62BECB80-4524-41B5-76B4-5797F7E4577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B03F02D0-B552-7650-AED1-D74836043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79D81462-B7E7-4ECC-DDD0-CBDB67860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40DE16A-8D99-11DF-A875-FF8262A75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83225A-A10E-874E-020A-8652A77DE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FEBCAA-5FD4-73B0-3974-A34CC4F66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2025467"/>
            <a:ext cx="5967101" cy="413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771A0-FB8F-1E83-7921-622A3AC62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CD04B69-11E2-D913-FE05-8CDFB53825D3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D2036B5-63E8-A6F8-49FC-CE6E0BFE5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79C1B-FAA0-45E0-6141-9C34FE17D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1792-3B3B-BE44-F65B-E6D3F62D6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A4F8B7-A40C-B3DE-7027-3460C3D5BB50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79EEFBA-5A48-5A61-D75C-B416F9414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CFF178-024D-5EE2-BA59-B45430FC3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74" y="1870389"/>
            <a:ext cx="7986452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173C6-4D21-A911-FBDB-7834C58B4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C74F4A5-A4DF-70EE-060A-0640607F8AC4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B0D5B1-4E61-A4C8-6EED-759153F92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5A5BCE-BA10-F325-4A68-84FC3B0B1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99" y="1792687"/>
            <a:ext cx="7626757" cy="4584589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AD94DEB-E645-5EB5-35C3-81C4D33B4B35}"/>
              </a:ext>
            </a:extLst>
          </p:cNvPr>
          <p:cNvSpPr txBox="1"/>
          <p:nvPr/>
        </p:nvSpPr>
        <p:spPr>
          <a:xfrm>
            <a:off x="1493521" y="5807715"/>
            <a:ext cx="6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AE0953-6BAA-4E6E-7604-552B46713A27}"/>
              </a:ext>
            </a:extLst>
          </p:cNvPr>
          <p:cNvSpPr txBox="1"/>
          <p:nvPr/>
        </p:nvSpPr>
        <p:spPr>
          <a:xfrm>
            <a:off x="5606431" y="5641350"/>
            <a:ext cx="1178560" cy="369332"/>
          </a:xfrm>
          <a:prstGeom prst="rect">
            <a:avLst/>
          </a:prstGeom>
          <a:solidFill>
            <a:srgbClr val="AAD4C5"/>
          </a:solidFill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1,5 Km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AD2C559-ADAB-E94C-1DA9-9D33F3422D6A}"/>
              </a:ext>
            </a:extLst>
          </p:cNvPr>
          <p:cNvSpPr txBox="1"/>
          <p:nvPr/>
        </p:nvSpPr>
        <p:spPr>
          <a:xfrm>
            <a:off x="5382911" y="3951115"/>
            <a:ext cx="1178560" cy="369332"/>
          </a:xfrm>
          <a:prstGeom prst="rect">
            <a:avLst/>
          </a:prstGeom>
          <a:solidFill>
            <a:srgbClr val="AAD4C5"/>
          </a:solidFill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0,5 Km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07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60FD548-89C8-CFCB-1A5F-83D751CEA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097" y="1870572"/>
            <a:ext cx="3272026" cy="449503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464904" y="2483011"/>
            <a:ext cx="2549676" cy="15224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2B148E4-2C41-A226-7AAE-FD663090E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94" y="1907578"/>
            <a:ext cx="7998645" cy="471261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439118-3A4B-0FC6-1B4B-6F36F37F7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262" y="4163549"/>
            <a:ext cx="702338" cy="1777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5AD6E9-D529-2F30-817B-78D5928BB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062" y="5484349"/>
            <a:ext cx="702338" cy="17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1E9A2C9-64A3-6DE3-31C6-3ED1579363E5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75F06F2-3146-BC67-BB9C-A6FFE3DB0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91CAAD-00B4-046A-CCE3-89E734C9E9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2A6CC-3401-7D4E-DF1C-226277F3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59B40C-3C91-1D3F-C474-8FFBAD718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FB7A3B05-0915-BF79-B00A-70D2DAB14594}"/>
              </a:ext>
            </a:extLst>
          </p:cNvPr>
          <p:cNvSpPr txBox="1"/>
          <p:nvPr/>
        </p:nvSpPr>
        <p:spPr>
          <a:xfrm>
            <a:off x="1026594" y="923251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152A2F60-A5A1-556D-D734-408B16D7BD3E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F627A22E-BB13-609D-1DD2-FA518643FACA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4D30F418-6F1C-6A29-8949-CBC1E1CA0D1E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C426B4-918B-2B11-8C78-C16B60CF50BE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AE802131-5283-A053-A8A2-2B98279B510B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DAD77EE3-B374-08B3-9E1A-82D5EF2AE78B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Échelle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9A1327CE-3FA5-C468-660F-16088F6DFACD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سلم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A528CAAE-1368-985D-8DE4-2A5D854C4598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59FDC655-7F2F-206F-257D-DC0C7CF3A085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</p:spTree>
    <p:extLst>
      <p:ext uri="{BB962C8B-B14F-4D97-AF65-F5344CB8AC3E}">
        <p14:creationId xmlns:p14="http://schemas.microsoft.com/office/powerpoint/2010/main" val="18762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FD9-9C33-4D63-CAAA-BCF72E27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CED839C-ABAE-1625-C95D-7FF7AF25935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307212-AD2D-9027-71FB-EA6303A9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1B7403-7422-DD0C-0F3E-EFA76453B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C692-A8A7-AAE2-27B0-4961D793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825D1A-EA8A-9102-3DA3-366DDCDB7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BAB492AD-F3E8-06EC-0DC8-D8209A796698}"/>
              </a:ext>
            </a:extLst>
          </p:cNvPr>
          <p:cNvSpPr txBox="1"/>
          <p:nvPr/>
        </p:nvSpPr>
        <p:spPr>
          <a:xfrm>
            <a:off x="964827" y="880045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20D97BDC-547A-DAE2-D85F-7D9E5F0953DE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514854BD-72EF-36B7-61D8-C87AFC583A64}"/>
              </a:ext>
            </a:extLst>
          </p:cNvPr>
          <p:cNvSpPr/>
          <p:nvPr/>
        </p:nvSpPr>
        <p:spPr>
          <a:xfrm>
            <a:off x="7234950" y="3496123"/>
            <a:ext cx="576000" cy="576000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03E76AC6-E522-102B-43B2-CE9CAB790BE9}"/>
              </a:ext>
            </a:extLst>
          </p:cNvPr>
          <p:cNvSpPr/>
          <p:nvPr/>
        </p:nvSpPr>
        <p:spPr>
          <a:xfrm>
            <a:off x="7264618" y="44350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182F80-1B8A-F467-FBAB-AF0C5AC3A299}"/>
              </a:ext>
            </a:extLst>
          </p:cNvPr>
          <p:cNvSpPr txBox="1"/>
          <p:nvPr/>
        </p:nvSpPr>
        <p:spPr>
          <a:xfrm>
            <a:off x="1921494" y="3438009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Échelle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68A22EA8-BBE1-6389-17AE-780817CF58FD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8A9CD640-9AF6-6487-84A2-5E8298861025}"/>
              </a:ext>
            </a:extLst>
          </p:cNvPr>
          <p:cNvSpPr txBox="1"/>
          <p:nvPr/>
        </p:nvSpPr>
        <p:spPr>
          <a:xfrm>
            <a:off x="1992471" y="440938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19433079-AA6F-1C31-CC6C-FE14E7587E43}"/>
              </a:ext>
            </a:extLst>
          </p:cNvPr>
          <p:cNvSpPr txBox="1"/>
          <p:nvPr/>
        </p:nvSpPr>
        <p:spPr>
          <a:xfrm>
            <a:off x="145471" y="140557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كلمة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سلم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FE75A2B2-C8D4-646C-8E06-BB46AD399DEE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E2105BD5-A588-5BFE-A341-52A98FA4F854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09016E22-CFE0-424D-CCDE-20411D0EC2D7}"/>
              </a:ext>
            </a:extLst>
          </p:cNvPr>
          <p:cNvGrpSpPr/>
          <p:nvPr/>
        </p:nvGrpSpPr>
        <p:grpSpPr>
          <a:xfrm>
            <a:off x="1600863" y="3546155"/>
            <a:ext cx="413157" cy="376435"/>
            <a:chOff x="1600863" y="3546155"/>
            <a:chExt cx="413157" cy="376435"/>
          </a:xfrm>
        </p:grpSpPr>
        <p:sp>
          <p:nvSpPr>
            <p:cNvPr id="14" name="Oval 86">
              <a:extLst>
                <a:ext uri="{FF2B5EF4-FFF2-40B4-BE49-F238E27FC236}">
                  <a16:creationId xmlns:a16="http://schemas.microsoft.com/office/drawing/2014/main" id="{B56724BC-A365-0B1D-6C72-BB8726885E8B}"/>
                </a:ext>
              </a:extLst>
            </p:cNvPr>
            <p:cNvSpPr/>
            <p:nvPr/>
          </p:nvSpPr>
          <p:spPr>
            <a:xfrm flipH="1">
              <a:off x="1600863" y="3546155"/>
              <a:ext cx="387758" cy="37643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6" name="Graphique 25">
              <a:extLst>
                <a:ext uri="{FF2B5EF4-FFF2-40B4-BE49-F238E27FC236}">
                  <a16:creationId xmlns:a16="http://schemas.microsoft.com/office/drawing/2014/main" id="{5518AAC8-3CDF-F7EF-16C2-52B39F0104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61924" y="3579194"/>
              <a:ext cx="352096" cy="272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03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42722E23-86E4-F0F6-0B96-F7297EEBBE04}"/>
              </a:ext>
            </a:extLst>
          </p:cNvPr>
          <p:cNvSpPr txBox="1"/>
          <p:nvPr/>
        </p:nvSpPr>
        <p:spPr>
          <a:xfrm>
            <a:off x="1026594" y="916890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مقابل الكلمة باللغة الفرنسية؟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رمز الإجابة الصحيحة فقط على الألواح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48DD3B36-07DE-FCA8-9FE6-E2784E7C7D8D}"/>
              </a:ext>
            </a:extLst>
          </p:cNvPr>
          <p:cNvSpPr/>
          <p:nvPr/>
        </p:nvSpPr>
        <p:spPr>
          <a:xfrm>
            <a:off x="7194097" y="2590456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</a:t>
            </a:r>
            <a:endParaRPr lang="fr-FR" sz="2400" b="1" dirty="0"/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C3771C20-7736-DCC0-1AEE-E30A3ACA6853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0A64E5D4-87E5-10DC-76D0-66924DE5AF0D}"/>
              </a:ext>
            </a:extLst>
          </p:cNvPr>
          <p:cNvSpPr/>
          <p:nvPr/>
        </p:nvSpPr>
        <p:spPr>
          <a:xfrm>
            <a:off x="7196574" y="3510520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2F8955-6A22-D982-E645-920E58E068CD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1E3956E1-EA0A-8695-F48F-927972BEC1F6}"/>
              </a:ext>
            </a:extLst>
          </p:cNvPr>
          <p:cNvSpPr txBox="1"/>
          <p:nvPr/>
        </p:nvSpPr>
        <p:spPr>
          <a:xfrm>
            <a:off x="1907702" y="2553611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  <a:endParaRPr lang="fr-FR" sz="3200" b="1" dirty="0">
              <a:solidFill>
                <a:srgbClr val="426C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3B9436C9-3E5D-5A25-ADF8-F54C253F647A}"/>
              </a:ext>
            </a:extLst>
          </p:cNvPr>
          <p:cNvSpPr txBox="1"/>
          <p:nvPr/>
        </p:nvSpPr>
        <p:spPr>
          <a:xfrm>
            <a:off x="1907703" y="3488903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693BA304-5363-4223-1070-36BE56654604}"/>
              </a:ext>
            </a:extLst>
          </p:cNvPr>
          <p:cNvSpPr txBox="1"/>
          <p:nvPr/>
        </p:nvSpPr>
        <p:spPr>
          <a:xfrm>
            <a:off x="0" y="1676469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مقابل عبارة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مسافة حقيقية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الفرنسية؟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693FD72B-1528-25EB-E6AE-D3C8C0619D77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9339CEA8-AA83-E763-9735-89503E7DD64F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426C7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</p:spTree>
    <p:extLst>
      <p:ext uri="{BB962C8B-B14F-4D97-AF65-F5344CB8AC3E}">
        <p14:creationId xmlns:p14="http://schemas.microsoft.com/office/powerpoint/2010/main" val="3800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3320-3405-FB47-9B23-4929F1E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F7B6DD9-2394-A635-A739-F4110DE8105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982B0A-B44C-693E-60BA-EBFE4A6E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7D6A9-7175-C760-74FE-EC708FD559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67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7226B-6AB2-F617-5EBB-A8289BED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46A733-422E-FDED-B323-7E89AECC5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9D625B2D-8B0D-B5DB-69F3-154765C35150}"/>
              </a:ext>
            </a:extLst>
          </p:cNvPr>
          <p:cNvSpPr txBox="1"/>
          <p:nvPr/>
        </p:nvSpPr>
        <p:spPr>
          <a:xfrm>
            <a:off x="889044" y="876408"/>
            <a:ext cx="6496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rganigramme : Connecteur 13">
            <a:extLst>
              <a:ext uri="{FF2B5EF4-FFF2-40B4-BE49-F238E27FC236}">
                <a16:creationId xmlns:a16="http://schemas.microsoft.com/office/drawing/2014/main" id="{69004A10-7FA8-3545-44F5-7EA006800D14}"/>
              </a:ext>
            </a:extLst>
          </p:cNvPr>
          <p:cNvSpPr/>
          <p:nvPr/>
        </p:nvSpPr>
        <p:spPr>
          <a:xfrm>
            <a:off x="7148640" y="34718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B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Organigramme : Connecteur 19">
            <a:extLst>
              <a:ext uri="{FF2B5EF4-FFF2-40B4-BE49-F238E27FC236}">
                <a16:creationId xmlns:a16="http://schemas.microsoft.com/office/drawing/2014/main" id="{E13916C5-DC43-052F-3F00-7A4996A4C6BE}"/>
              </a:ext>
            </a:extLst>
          </p:cNvPr>
          <p:cNvSpPr/>
          <p:nvPr/>
        </p:nvSpPr>
        <p:spPr>
          <a:xfrm>
            <a:off x="7173183" y="4427484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C</a:t>
            </a:r>
          </a:p>
        </p:txBody>
      </p:sp>
      <p:sp>
        <p:nvSpPr>
          <p:cNvPr id="5" name="Organigramme : Connecteur 41">
            <a:extLst>
              <a:ext uri="{FF2B5EF4-FFF2-40B4-BE49-F238E27FC236}">
                <a16:creationId xmlns:a16="http://schemas.microsoft.com/office/drawing/2014/main" id="{2EC4574E-8986-3E83-C5B3-BA1445B2138D}"/>
              </a:ext>
            </a:extLst>
          </p:cNvPr>
          <p:cNvSpPr/>
          <p:nvPr/>
        </p:nvSpPr>
        <p:spPr>
          <a:xfrm>
            <a:off x="7151116" y="2510437"/>
            <a:ext cx="576000" cy="576000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249148-2053-E4B6-FBD7-DF30872423F0}"/>
              </a:ext>
            </a:extLst>
          </p:cNvPr>
          <p:cNvSpPr txBox="1"/>
          <p:nvPr/>
        </p:nvSpPr>
        <p:spPr>
          <a:xfrm>
            <a:off x="1907701" y="4427484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Vitesse moyenne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B9389DF4-08D3-5831-0569-BD9B216194C5}"/>
              </a:ext>
            </a:extLst>
          </p:cNvPr>
          <p:cNvSpPr txBox="1"/>
          <p:nvPr/>
        </p:nvSpPr>
        <p:spPr>
          <a:xfrm>
            <a:off x="1862245" y="3435047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en-US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73C85072-7A10-5E76-5862-5EBF43C36FBD}"/>
              </a:ext>
            </a:extLst>
          </p:cNvPr>
          <p:cNvSpPr txBox="1"/>
          <p:nvPr/>
        </p:nvSpPr>
        <p:spPr>
          <a:xfrm>
            <a:off x="1862245" y="2488820"/>
            <a:ext cx="5097191" cy="692229"/>
          </a:xfrm>
          <a:prstGeom prst="roundRect">
            <a:avLst>
              <a:gd name="adj" fmla="val 272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réelle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AD552C2E-FEA7-E1BE-A555-E789F1A776A4}"/>
              </a:ext>
            </a:extLst>
          </p:cNvPr>
          <p:cNvSpPr txBox="1"/>
          <p:nvPr/>
        </p:nvSpPr>
        <p:spPr>
          <a:xfrm>
            <a:off x="145472" y="1628311"/>
            <a:ext cx="885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مقابل عبارة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S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مسافة حقيقية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ar-M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باللغة الفرنسية</a:t>
            </a:r>
            <a:r>
              <a:rPr lang="ar-SA" sz="36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fr-FR" sz="36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Connecteur 19">
            <a:extLst>
              <a:ext uri="{FF2B5EF4-FFF2-40B4-BE49-F238E27FC236}">
                <a16:creationId xmlns:a16="http://schemas.microsoft.com/office/drawing/2014/main" id="{D5A32C58-1D6A-3FC4-969D-4E1F7D943B83}"/>
              </a:ext>
            </a:extLst>
          </p:cNvPr>
          <p:cNvSpPr/>
          <p:nvPr/>
        </p:nvSpPr>
        <p:spPr>
          <a:xfrm>
            <a:off x="7234950" y="5405592"/>
            <a:ext cx="576000" cy="5760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D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id="{1FE85CE0-0257-BDFB-CA0E-D601E840F952}"/>
              </a:ext>
            </a:extLst>
          </p:cNvPr>
          <p:cNvSpPr txBox="1"/>
          <p:nvPr/>
        </p:nvSpPr>
        <p:spPr>
          <a:xfrm>
            <a:off x="1901616" y="5362776"/>
            <a:ext cx="5097191" cy="692229"/>
          </a:xfrm>
          <a:prstGeom prst="roundRect">
            <a:avLst>
              <a:gd name="adj" fmla="val 272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/>
            <a:r>
              <a:rPr lang="fr-FR" sz="3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sur plan</a:t>
            </a:r>
          </a:p>
        </p:txBody>
      </p:sp>
      <p:sp>
        <p:nvSpPr>
          <p:cNvPr id="13" name="Oval 86">
            <a:extLst>
              <a:ext uri="{FF2B5EF4-FFF2-40B4-BE49-F238E27FC236}">
                <a16:creationId xmlns:a16="http://schemas.microsoft.com/office/drawing/2014/main" id="{7FB3FAF9-29E6-6048-FD4C-8AD4D28A2823}"/>
              </a:ext>
            </a:extLst>
          </p:cNvPr>
          <p:cNvSpPr/>
          <p:nvPr/>
        </p:nvSpPr>
        <p:spPr>
          <a:xfrm flipH="1">
            <a:off x="1532698" y="2690823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raphique 25">
            <a:extLst>
              <a:ext uri="{FF2B5EF4-FFF2-40B4-BE49-F238E27FC236}">
                <a16:creationId xmlns:a16="http://schemas.microsoft.com/office/drawing/2014/main" id="{AA015FAB-ECC7-6A41-7E4D-7E4802CDF4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6002" y="2706794"/>
            <a:ext cx="352096" cy="2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7949B9-20C3-E1FB-60FE-1B9DBBE78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797" y="2305994"/>
            <a:ext cx="2957601" cy="40478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588E10-8ED2-D6C3-3E01-9563ECE2A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930" y="2305992"/>
            <a:ext cx="2946513" cy="404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28200</TotalTime>
  <Words>1283</Words>
  <Application>Microsoft Office PowerPoint</Application>
  <PresentationFormat>Affichage à l'écran (4:3)</PresentationFormat>
  <Paragraphs>330</Paragraphs>
  <Slides>55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6" baseType="lpstr">
      <vt:lpstr>Dosis</vt:lpstr>
      <vt:lpstr>Cambria Math</vt:lpstr>
      <vt:lpstr>Microsoft Uighur</vt:lpstr>
      <vt:lpstr>Calibri</vt:lpstr>
      <vt:lpstr>Arial</vt:lpstr>
      <vt:lpstr>DengXian</vt:lpstr>
      <vt:lpstr>Aptos</vt:lpstr>
      <vt:lpstr>Effra CC Arbc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177</cp:revision>
  <cp:lastPrinted>2025-08-13T10:11:39Z</cp:lastPrinted>
  <dcterms:created xsi:type="dcterms:W3CDTF">2025-08-01T12:31:49Z</dcterms:created>
  <dcterms:modified xsi:type="dcterms:W3CDTF">2026-04-14T09:34:26Z</dcterms:modified>
</cp:coreProperties>
</file>