
<file path=[Content_Types].xml><?xml version="1.0" encoding="utf-8"?>
<Types xmlns="http://schemas.openxmlformats.org/package/2006/content-types">
  <Default Extension="emf" ContentType="image/x-emf"/>
  <Default Extension="fntdata" ContentType="application/x-fontdata"/>
  <Default Extension="gif" ContentType="image/gif"/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2.xml" ContentType="application/vnd.openxmlformats-officedocument.theme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theme/theme5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revisionInfo.xml" ContentType="application/vnd.ms-powerpoint.revision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742" r:id="rId1"/>
    <p:sldMasterId id="2147483852" r:id="rId2"/>
    <p:sldMasterId id="2147483880" r:id="rId3"/>
  </p:sldMasterIdLst>
  <p:notesMasterIdLst>
    <p:notesMasterId r:id="rId96"/>
  </p:notesMasterIdLst>
  <p:handoutMasterIdLst>
    <p:handoutMasterId r:id="rId97"/>
  </p:handoutMasterIdLst>
  <p:sldIdLst>
    <p:sldId id="779" r:id="rId4"/>
    <p:sldId id="911" r:id="rId5"/>
    <p:sldId id="738" r:id="rId6"/>
    <p:sldId id="780" r:id="rId7"/>
    <p:sldId id="938" r:id="rId8"/>
    <p:sldId id="907" r:id="rId9"/>
    <p:sldId id="746" r:id="rId10"/>
    <p:sldId id="2134807269" r:id="rId11"/>
    <p:sldId id="766" r:id="rId12"/>
    <p:sldId id="2134807202" r:id="rId13"/>
    <p:sldId id="2134807116" r:id="rId14"/>
    <p:sldId id="784" r:id="rId15"/>
    <p:sldId id="2134807280" r:id="rId16"/>
    <p:sldId id="2134807281" r:id="rId17"/>
    <p:sldId id="2134807299" r:id="rId18"/>
    <p:sldId id="2134807300" r:id="rId19"/>
    <p:sldId id="2134807330" r:id="rId20"/>
    <p:sldId id="2134807327" r:id="rId21"/>
    <p:sldId id="2134807328" r:id="rId22"/>
    <p:sldId id="2134807329" r:id="rId23"/>
    <p:sldId id="2134807331" r:id="rId24"/>
    <p:sldId id="2134807332" r:id="rId25"/>
    <p:sldId id="2134807333" r:id="rId26"/>
    <p:sldId id="2134807334" r:id="rId27"/>
    <p:sldId id="909" r:id="rId28"/>
    <p:sldId id="2134807303" r:id="rId29"/>
    <p:sldId id="2134807304" r:id="rId30"/>
    <p:sldId id="2134807305" r:id="rId31"/>
    <p:sldId id="2134807306" r:id="rId32"/>
    <p:sldId id="2134807307" r:id="rId33"/>
    <p:sldId id="2134807308" r:id="rId34"/>
    <p:sldId id="2134807309" r:id="rId35"/>
    <p:sldId id="2134807310" r:id="rId36"/>
    <p:sldId id="2134807311" r:id="rId37"/>
    <p:sldId id="2134807312" r:id="rId38"/>
    <p:sldId id="2134807313" r:id="rId39"/>
    <p:sldId id="2134807314" r:id="rId40"/>
    <p:sldId id="2134807315" r:id="rId41"/>
    <p:sldId id="2134807316" r:id="rId42"/>
    <p:sldId id="2134807317" r:id="rId43"/>
    <p:sldId id="2134807318" r:id="rId44"/>
    <p:sldId id="2134807319" r:id="rId45"/>
    <p:sldId id="2134807320" r:id="rId46"/>
    <p:sldId id="2134807321" r:id="rId47"/>
    <p:sldId id="2134807322" r:id="rId48"/>
    <p:sldId id="2134807323" r:id="rId49"/>
    <p:sldId id="2134807324" r:id="rId50"/>
    <p:sldId id="2134807325" r:id="rId51"/>
    <p:sldId id="2134807326" r:id="rId52"/>
    <p:sldId id="786" r:id="rId53"/>
    <p:sldId id="812" r:id="rId54"/>
    <p:sldId id="2134807301" r:id="rId55"/>
    <p:sldId id="2134807302" r:id="rId56"/>
    <p:sldId id="833" r:id="rId57"/>
    <p:sldId id="2134807215" r:id="rId58"/>
    <p:sldId id="918" r:id="rId59"/>
    <p:sldId id="849" r:id="rId60"/>
    <p:sldId id="919" r:id="rId61"/>
    <p:sldId id="2134806701" r:id="rId62"/>
    <p:sldId id="950" r:id="rId63"/>
    <p:sldId id="2134807241" r:id="rId64"/>
    <p:sldId id="2134807224" r:id="rId65"/>
    <p:sldId id="2134807242" r:id="rId66"/>
    <p:sldId id="2134807243" r:id="rId67"/>
    <p:sldId id="2134807244" r:id="rId68"/>
    <p:sldId id="2134807245" r:id="rId69"/>
    <p:sldId id="951" r:id="rId70"/>
    <p:sldId id="916" r:id="rId71"/>
    <p:sldId id="2134807246" r:id="rId72"/>
    <p:sldId id="2134807112" r:id="rId73"/>
    <p:sldId id="2134807222" r:id="rId74"/>
    <p:sldId id="2134806735" r:id="rId75"/>
    <p:sldId id="848" r:id="rId76"/>
    <p:sldId id="962" r:id="rId77"/>
    <p:sldId id="927" r:id="rId78"/>
    <p:sldId id="928" r:id="rId79"/>
    <p:sldId id="929" r:id="rId80"/>
    <p:sldId id="788" r:id="rId81"/>
    <p:sldId id="935" r:id="rId82"/>
    <p:sldId id="908" r:id="rId83"/>
    <p:sldId id="2134806699" r:id="rId84"/>
    <p:sldId id="2134807260" r:id="rId85"/>
    <p:sldId id="2134807262" r:id="rId86"/>
    <p:sldId id="2134807296" r:id="rId87"/>
    <p:sldId id="2134807297" r:id="rId88"/>
    <p:sldId id="2134807298" r:id="rId89"/>
    <p:sldId id="2134807261" r:id="rId90"/>
    <p:sldId id="2134807295" r:id="rId91"/>
    <p:sldId id="2134807294" r:id="rId92"/>
    <p:sldId id="937" r:id="rId93"/>
    <p:sldId id="2134806700" r:id="rId94"/>
    <p:sldId id="789" r:id="rId95"/>
  </p:sldIdLst>
  <p:sldSz cx="9144000" cy="6858000" type="screen4x3"/>
  <p:notesSz cx="6735763" cy="9866313"/>
  <p:embeddedFontLst>
    <p:embeddedFont>
      <p:font typeface="Cambria Math" panose="02040503050406030204" pitchFamily="18" charset="0"/>
      <p:regular r:id="rId98"/>
    </p:embeddedFont>
    <p:embeddedFont>
      <p:font typeface="DengXian" panose="02010600030101010101" pitchFamily="2" charset="-122"/>
      <p:regular r:id="rId99"/>
      <p:bold r:id="rId100"/>
    </p:embeddedFont>
    <p:embeddedFont>
      <p:font typeface="Dosis" pitchFamily="2" charset="0"/>
      <p:regular r:id="rId101"/>
      <p:bold r:id="rId102"/>
    </p:embeddedFont>
    <p:embeddedFont>
      <p:font typeface="Microsoft Uighur" panose="02000000000000000000" pitchFamily="2" charset="-78"/>
      <p:regular r:id="rId103"/>
      <p:bold r:id="rId104"/>
    </p:embeddedFont>
  </p:embeddedFontLst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5FD0F942-153D-7E75-C5EB-E4990782D13C}" name="Jalila El Baraka" initials="JE" userId="S::jalila.el-baraka@ifmaroc.com::ea93c961-285f-4edc-9e51-dff84fc1dbdc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F6BB00"/>
    <a:srgbClr val="CEFADA"/>
    <a:srgbClr val="B2B3AE"/>
    <a:srgbClr val="00AB9B"/>
    <a:srgbClr val="FFEFB9"/>
    <a:srgbClr val="FAE496"/>
    <a:srgbClr val="FC8D00"/>
    <a:srgbClr val="4B5050"/>
    <a:srgbClr val="7F807F"/>
    <a:srgbClr val="17AB9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FC07BB2D-3CEB-4765-A19A-4E625F3770EB}" v="56" dt="2026-04-11T20:33:34.106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Aucun style, grille du tableau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1088" autoAdjust="0"/>
    <p:restoredTop sz="96290" autoAdjust="0"/>
  </p:normalViewPr>
  <p:slideViewPr>
    <p:cSldViewPr snapToGrid="0">
      <p:cViewPr varScale="1">
        <p:scale>
          <a:sx n="64" d="100"/>
          <a:sy n="64" d="100"/>
        </p:scale>
        <p:origin x="1338" y="7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sorterViewPr>
    <p:cViewPr>
      <p:scale>
        <a:sx n="80" d="100"/>
        <a:sy n="80" d="100"/>
      </p:scale>
      <p:origin x="0" y="0"/>
    </p:cViewPr>
  </p:sorterViewPr>
  <p:notesViewPr>
    <p:cSldViewPr snapToGrid="0">
      <p:cViewPr varScale="1">
        <p:scale>
          <a:sx n="130" d="100"/>
          <a:sy n="130" d="100"/>
        </p:scale>
        <p:origin x="4112" y="208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3.xml"/><Relationship Id="rId21" Type="http://schemas.openxmlformats.org/officeDocument/2006/relationships/slide" Target="slides/slide18.xml"/><Relationship Id="rId42" Type="http://schemas.openxmlformats.org/officeDocument/2006/relationships/slide" Target="slides/slide39.xml"/><Relationship Id="rId47" Type="http://schemas.openxmlformats.org/officeDocument/2006/relationships/slide" Target="slides/slide44.xml"/><Relationship Id="rId63" Type="http://schemas.openxmlformats.org/officeDocument/2006/relationships/slide" Target="slides/slide60.xml"/><Relationship Id="rId68" Type="http://schemas.openxmlformats.org/officeDocument/2006/relationships/slide" Target="slides/slide65.xml"/><Relationship Id="rId84" Type="http://schemas.openxmlformats.org/officeDocument/2006/relationships/slide" Target="slides/slide81.xml"/><Relationship Id="rId89" Type="http://schemas.openxmlformats.org/officeDocument/2006/relationships/slide" Target="slides/slide86.xml"/><Relationship Id="rId16" Type="http://schemas.openxmlformats.org/officeDocument/2006/relationships/slide" Target="slides/slide13.xml"/><Relationship Id="rId107" Type="http://schemas.openxmlformats.org/officeDocument/2006/relationships/theme" Target="theme/theme1.xml"/><Relationship Id="rId11" Type="http://schemas.openxmlformats.org/officeDocument/2006/relationships/slide" Target="slides/slide8.xml"/><Relationship Id="rId32" Type="http://schemas.openxmlformats.org/officeDocument/2006/relationships/slide" Target="slides/slide29.xml"/><Relationship Id="rId37" Type="http://schemas.openxmlformats.org/officeDocument/2006/relationships/slide" Target="slides/slide34.xml"/><Relationship Id="rId53" Type="http://schemas.openxmlformats.org/officeDocument/2006/relationships/slide" Target="slides/slide50.xml"/><Relationship Id="rId58" Type="http://schemas.openxmlformats.org/officeDocument/2006/relationships/slide" Target="slides/slide55.xml"/><Relationship Id="rId74" Type="http://schemas.openxmlformats.org/officeDocument/2006/relationships/slide" Target="slides/slide71.xml"/><Relationship Id="rId79" Type="http://schemas.openxmlformats.org/officeDocument/2006/relationships/slide" Target="slides/slide76.xml"/><Relationship Id="rId102" Type="http://schemas.openxmlformats.org/officeDocument/2006/relationships/font" Target="fonts/font5.fntdata"/><Relationship Id="rId5" Type="http://schemas.openxmlformats.org/officeDocument/2006/relationships/slide" Target="slides/slide2.xml"/><Relationship Id="rId90" Type="http://schemas.openxmlformats.org/officeDocument/2006/relationships/slide" Target="slides/slide87.xml"/><Relationship Id="rId95" Type="http://schemas.openxmlformats.org/officeDocument/2006/relationships/slide" Target="slides/slide92.xml"/><Relationship Id="rId22" Type="http://schemas.openxmlformats.org/officeDocument/2006/relationships/slide" Target="slides/slide19.xml"/><Relationship Id="rId27" Type="http://schemas.openxmlformats.org/officeDocument/2006/relationships/slide" Target="slides/slide24.xml"/><Relationship Id="rId43" Type="http://schemas.openxmlformats.org/officeDocument/2006/relationships/slide" Target="slides/slide40.xml"/><Relationship Id="rId48" Type="http://schemas.openxmlformats.org/officeDocument/2006/relationships/slide" Target="slides/slide45.xml"/><Relationship Id="rId64" Type="http://schemas.openxmlformats.org/officeDocument/2006/relationships/slide" Target="slides/slide61.xml"/><Relationship Id="rId69" Type="http://schemas.openxmlformats.org/officeDocument/2006/relationships/slide" Target="slides/slide66.xml"/><Relationship Id="rId80" Type="http://schemas.openxmlformats.org/officeDocument/2006/relationships/slide" Target="slides/slide77.xml"/><Relationship Id="rId85" Type="http://schemas.openxmlformats.org/officeDocument/2006/relationships/slide" Target="slides/slide82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33" Type="http://schemas.openxmlformats.org/officeDocument/2006/relationships/slide" Target="slides/slide30.xml"/><Relationship Id="rId38" Type="http://schemas.openxmlformats.org/officeDocument/2006/relationships/slide" Target="slides/slide35.xml"/><Relationship Id="rId59" Type="http://schemas.openxmlformats.org/officeDocument/2006/relationships/slide" Target="slides/slide56.xml"/><Relationship Id="rId103" Type="http://schemas.openxmlformats.org/officeDocument/2006/relationships/font" Target="fonts/font6.fntdata"/><Relationship Id="rId108" Type="http://schemas.openxmlformats.org/officeDocument/2006/relationships/tableStyles" Target="tableStyles.xml"/><Relationship Id="rId54" Type="http://schemas.openxmlformats.org/officeDocument/2006/relationships/slide" Target="slides/slide51.xml"/><Relationship Id="rId70" Type="http://schemas.openxmlformats.org/officeDocument/2006/relationships/slide" Target="slides/slide67.xml"/><Relationship Id="rId75" Type="http://schemas.openxmlformats.org/officeDocument/2006/relationships/slide" Target="slides/slide72.xml"/><Relationship Id="rId91" Type="http://schemas.openxmlformats.org/officeDocument/2006/relationships/slide" Target="slides/slide88.xml"/><Relationship Id="rId96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5" Type="http://schemas.openxmlformats.org/officeDocument/2006/relationships/slide" Target="slides/slide12.xml"/><Relationship Id="rId23" Type="http://schemas.openxmlformats.org/officeDocument/2006/relationships/slide" Target="slides/slide20.xml"/><Relationship Id="rId28" Type="http://schemas.openxmlformats.org/officeDocument/2006/relationships/slide" Target="slides/slide25.xml"/><Relationship Id="rId36" Type="http://schemas.openxmlformats.org/officeDocument/2006/relationships/slide" Target="slides/slide33.xml"/><Relationship Id="rId49" Type="http://schemas.openxmlformats.org/officeDocument/2006/relationships/slide" Target="slides/slide46.xml"/><Relationship Id="rId57" Type="http://schemas.openxmlformats.org/officeDocument/2006/relationships/slide" Target="slides/slide54.xml"/><Relationship Id="rId106" Type="http://schemas.openxmlformats.org/officeDocument/2006/relationships/viewProps" Target="viewProps.xml"/><Relationship Id="rId10" Type="http://schemas.openxmlformats.org/officeDocument/2006/relationships/slide" Target="slides/slide7.xml"/><Relationship Id="rId31" Type="http://schemas.openxmlformats.org/officeDocument/2006/relationships/slide" Target="slides/slide28.xml"/><Relationship Id="rId44" Type="http://schemas.openxmlformats.org/officeDocument/2006/relationships/slide" Target="slides/slide41.xml"/><Relationship Id="rId52" Type="http://schemas.openxmlformats.org/officeDocument/2006/relationships/slide" Target="slides/slide49.xml"/><Relationship Id="rId60" Type="http://schemas.openxmlformats.org/officeDocument/2006/relationships/slide" Target="slides/slide57.xml"/><Relationship Id="rId65" Type="http://schemas.openxmlformats.org/officeDocument/2006/relationships/slide" Target="slides/slide62.xml"/><Relationship Id="rId73" Type="http://schemas.openxmlformats.org/officeDocument/2006/relationships/slide" Target="slides/slide70.xml"/><Relationship Id="rId78" Type="http://schemas.openxmlformats.org/officeDocument/2006/relationships/slide" Target="slides/slide75.xml"/><Relationship Id="rId81" Type="http://schemas.openxmlformats.org/officeDocument/2006/relationships/slide" Target="slides/slide78.xml"/><Relationship Id="rId86" Type="http://schemas.openxmlformats.org/officeDocument/2006/relationships/slide" Target="slides/slide83.xml"/><Relationship Id="rId94" Type="http://schemas.openxmlformats.org/officeDocument/2006/relationships/slide" Target="slides/slide91.xml"/><Relationship Id="rId99" Type="http://schemas.openxmlformats.org/officeDocument/2006/relationships/font" Target="fonts/font2.fntdata"/><Relationship Id="rId101" Type="http://schemas.openxmlformats.org/officeDocument/2006/relationships/font" Target="fonts/font4.fntdata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39" Type="http://schemas.openxmlformats.org/officeDocument/2006/relationships/slide" Target="slides/slide36.xml"/><Relationship Id="rId109" Type="http://schemas.microsoft.com/office/2015/10/relationships/revisionInfo" Target="revisionInfo.xml"/><Relationship Id="rId34" Type="http://schemas.openxmlformats.org/officeDocument/2006/relationships/slide" Target="slides/slide31.xml"/><Relationship Id="rId50" Type="http://schemas.openxmlformats.org/officeDocument/2006/relationships/slide" Target="slides/slide47.xml"/><Relationship Id="rId55" Type="http://schemas.openxmlformats.org/officeDocument/2006/relationships/slide" Target="slides/slide52.xml"/><Relationship Id="rId76" Type="http://schemas.openxmlformats.org/officeDocument/2006/relationships/slide" Target="slides/slide73.xml"/><Relationship Id="rId97" Type="http://schemas.openxmlformats.org/officeDocument/2006/relationships/handoutMaster" Target="handoutMasters/handoutMaster1.xml"/><Relationship Id="rId104" Type="http://schemas.openxmlformats.org/officeDocument/2006/relationships/font" Target="fonts/font7.fntdata"/><Relationship Id="rId7" Type="http://schemas.openxmlformats.org/officeDocument/2006/relationships/slide" Target="slides/slide4.xml"/><Relationship Id="rId71" Type="http://schemas.openxmlformats.org/officeDocument/2006/relationships/slide" Target="slides/slide68.xml"/><Relationship Id="rId92" Type="http://schemas.openxmlformats.org/officeDocument/2006/relationships/slide" Target="slides/slide89.xml"/><Relationship Id="rId2" Type="http://schemas.openxmlformats.org/officeDocument/2006/relationships/slideMaster" Target="slideMasters/slideMaster2.xml"/><Relationship Id="rId29" Type="http://schemas.openxmlformats.org/officeDocument/2006/relationships/slide" Target="slides/slide26.xml"/><Relationship Id="rId24" Type="http://schemas.openxmlformats.org/officeDocument/2006/relationships/slide" Target="slides/slide21.xml"/><Relationship Id="rId40" Type="http://schemas.openxmlformats.org/officeDocument/2006/relationships/slide" Target="slides/slide37.xml"/><Relationship Id="rId45" Type="http://schemas.openxmlformats.org/officeDocument/2006/relationships/slide" Target="slides/slide42.xml"/><Relationship Id="rId66" Type="http://schemas.openxmlformats.org/officeDocument/2006/relationships/slide" Target="slides/slide63.xml"/><Relationship Id="rId87" Type="http://schemas.openxmlformats.org/officeDocument/2006/relationships/slide" Target="slides/slide84.xml"/><Relationship Id="rId110" Type="http://schemas.microsoft.com/office/2018/10/relationships/authors" Target="authors.xml"/><Relationship Id="rId61" Type="http://schemas.openxmlformats.org/officeDocument/2006/relationships/slide" Target="slides/slide58.xml"/><Relationship Id="rId82" Type="http://schemas.openxmlformats.org/officeDocument/2006/relationships/slide" Target="slides/slide79.xml"/><Relationship Id="rId19" Type="http://schemas.openxmlformats.org/officeDocument/2006/relationships/slide" Target="slides/slide16.xml"/><Relationship Id="rId14" Type="http://schemas.openxmlformats.org/officeDocument/2006/relationships/slide" Target="slides/slide11.xml"/><Relationship Id="rId30" Type="http://schemas.openxmlformats.org/officeDocument/2006/relationships/slide" Target="slides/slide27.xml"/><Relationship Id="rId35" Type="http://schemas.openxmlformats.org/officeDocument/2006/relationships/slide" Target="slides/slide32.xml"/><Relationship Id="rId56" Type="http://schemas.openxmlformats.org/officeDocument/2006/relationships/slide" Target="slides/slide53.xml"/><Relationship Id="rId77" Type="http://schemas.openxmlformats.org/officeDocument/2006/relationships/slide" Target="slides/slide74.xml"/><Relationship Id="rId100" Type="http://schemas.openxmlformats.org/officeDocument/2006/relationships/font" Target="fonts/font3.fntdata"/><Relationship Id="rId105" Type="http://schemas.openxmlformats.org/officeDocument/2006/relationships/presProps" Target="presProps.xml"/><Relationship Id="rId8" Type="http://schemas.openxmlformats.org/officeDocument/2006/relationships/slide" Target="slides/slide5.xml"/><Relationship Id="rId51" Type="http://schemas.openxmlformats.org/officeDocument/2006/relationships/slide" Target="slides/slide48.xml"/><Relationship Id="rId72" Type="http://schemas.openxmlformats.org/officeDocument/2006/relationships/slide" Target="slides/slide69.xml"/><Relationship Id="rId93" Type="http://schemas.openxmlformats.org/officeDocument/2006/relationships/slide" Target="slides/slide90.xml"/><Relationship Id="rId98" Type="http://schemas.openxmlformats.org/officeDocument/2006/relationships/font" Target="fonts/font1.fntdata"/><Relationship Id="rId3" Type="http://schemas.openxmlformats.org/officeDocument/2006/relationships/slideMaster" Target="slideMasters/slideMaster3.xml"/><Relationship Id="rId25" Type="http://schemas.openxmlformats.org/officeDocument/2006/relationships/slide" Target="slides/slide22.xml"/><Relationship Id="rId46" Type="http://schemas.openxmlformats.org/officeDocument/2006/relationships/slide" Target="slides/slide43.xml"/><Relationship Id="rId67" Type="http://schemas.openxmlformats.org/officeDocument/2006/relationships/slide" Target="slides/slide64.xml"/><Relationship Id="rId20" Type="http://schemas.openxmlformats.org/officeDocument/2006/relationships/slide" Target="slides/slide17.xml"/><Relationship Id="rId41" Type="http://schemas.openxmlformats.org/officeDocument/2006/relationships/slide" Target="slides/slide38.xml"/><Relationship Id="rId62" Type="http://schemas.openxmlformats.org/officeDocument/2006/relationships/slide" Target="slides/slide59.xml"/><Relationship Id="rId83" Type="http://schemas.openxmlformats.org/officeDocument/2006/relationships/slide" Target="slides/slide80.xml"/><Relationship Id="rId88" Type="http://schemas.openxmlformats.org/officeDocument/2006/relationships/slide" Target="slides/slide85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>
            <a:extLst>
              <a:ext uri="{FF2B5EF4-FFF2-40B4-BE49-F238E27FC236}">
                <a16:creationId xmlns:a16="http://schemas.microsoft.com/office/drawing/2014/main" id="{8FF5D674-1086-AA74-A922-8341B35C2DB8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9413" cy="4953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MA"/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4D6AF181-CE25-818B-0C1A-E976E3C089C3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14763" y="0"/>
            <a:ext cx="2919412" cy="4953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B2E9A10-4475-4EDB-BE0D-A3870F9F347D}" type="datetimeFigureOut">
              <a:rPr lang="fr-MA" smtClean="0"/>
              <a:t>12/04/2026</a:t>
            </a:fld>
            <a:endParaRPr lang="fr-MA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BA6A3AC1-5F23-688A-314D-E8322CEFE929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9371013"/>
            <a:ext cx="2919413" cy="4953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MA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848327C3-92D0-AAC3-7DC6-FB2D89B0CA47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14763" y="9371013"/>
            <a:ext cx="2919412" cy="4953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96A7049-2A54-4E8D-974D-8790AA0E5EBA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56688673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8831" cy="495029"/>
          </a:xfrm>
          <a:prstGeom prst="rect">
            <a:avLst/>
          </a:prstGeom>
        </p:spPr>
        <p:txBody>
          <a:bodyPr vert="horz" lIns="90800" tIns="45400" rIns="90800" bIns="45400" rtlCol="0"/>
          <a:lstStyle>
            <a:lvl1pPr algn="l">
              <a:defRPr sz="1200"/>
            </a:lvl1pPr>
          </a:lstStyle>
          <a:p>
            <a:endParaRPr lang="fr-MA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15373" y="0"/>
            <a:ext cx="2918831" cy="495029"/>
          </a:xfrm>
          <a:prstGeom prst="rect">
            <a:avLst/>
          </a:prstGeom>
        </p:spPr>
        <p:txBody>
          <a:bodyPr vert="horz" lIns="90800" tIns="45400" rIns="90800" bIns="45400" rtlCol="0"/>
          <a:lstStyle>
            <a:lvl1pPr algn="r">
              <a:defRPr sz="1200"/>
            </a:lvl1pPr>
          </a:lstStyle>
          <a:p>
            <a:fld id="{B170D036-93EB-4403-A328-CEEC95972C3A}" type="datetimeFigureOut">
              <a:rPr lang="fr-MA" smtClean="0"/>
              <a:t>12/04/2026</a:t>
            </a:fld>
            <a:endParaRPr lang="fr-MA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147763" y="1231900"/>
            <a:ext cx="4440237" cy="333216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0800" tIns="45400" rIns="90800" bIns="45400" rtlCol="0" anchor="ctr"/>
          <a:lstStyle/>
          <a:p>
            <a:endParaRPr lang="fr-MA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73577" y="4748164"/>
            <a:ext cx="5388610" cy="3884860"/>
          </a:xfrm>
          <a:prstGeom prst="rect">
            <a:avLst/>
          </a:prstGeom>
        </p:spPr>
        <p:txBody>
          <a:bodyPr vert="horz" lIns="90800" tIns="45400" rIns="90800" bIns="4540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MA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9371287"/>
            <a:ext cx="2918831" cy="495028"/>
          </a:xfrm>
          <a:prstGeom prst="rect">
            <a:avLst/>
          </a:prstGeom>
        </p:spPr>
        <p:txBody>
          <a:bodyPr vert="horz" lIns="90800" tIns="45400" rIns="90800" bIns="45400" rtlCol="0" anchor="b"/>
          <a:lstStyle>
            <a:lvl1pPr algn="l">
              <a:defRPr sz="1200"/>
            </a:lvl1pPr>
          </a:lstStyle>
          <a:p>
            <a:endParaRPr lang="fr-MA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15373" y="9371287"/>
            <a:ext cx="2918831" cy="495028"/>
          </a:xfrm>
          <a:prstGeom prst="rect">
            <a:avLst/>
          </a:prstGeom>
        </p:spPr>
        <p:txBody>
          <a:bodyPr vert="horz" lIns="90800" tIns="45400" rIns="90800" bIns="45400" rtlCol="0" anchor="b"/>
          <a:lstStyle>
            <a:lvl1pPr algn="r">
              <a:defRPr sz="1200"/>
            </a:lvl1pPr>
          </a:lstStyle>
          <a:p>
            <a:fld id="{7136E571-1CA0-4C8D-985D-594239BEC5F6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92194762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7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8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9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1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76973161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3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5103253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7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84484923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9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54429040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F01F3C0-1EF4-236E-3AD6-E794ECEF104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4CDA127B-1250-81E8-9ED1-F85CC4F5083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47A98FD4-CE55-A438-8B8B-E95100C38C1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F4FEC440-1E69-3CB4-3B7C-CDE15BCC2D9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10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2177369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11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70052486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ABCF16D-8EDC-BA6C-F1E7-393FDEA0638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560C727F-C767-9653-4EF1-B277DBE8B8E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19978487-547C-7B94-A8F7-4AA38C2B534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9324A4C3-F0AC-28FD-1CE3-A20BCFBC9A4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13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64655236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217D30D-83BB-ADA8-8F3C-CD5DCAA0612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F2F68909-3B01-6F5F-5FB2-3ECA978B4BA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767105B3-A0B5-05FF-1254-E2DF27743E8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A48B7F85-4D00-86FE-64FC-EA297DAD4A4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14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40249905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73FFCF6-6D32-ED20-9774-AE1B4C24609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B74AAECB-F339-D678-6A7F-982FB5E8DB0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BEB3756C-1D65-DB4E-58C8-31CD3D2DC40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2B34D72E-2A76-D351-3153-3DFF68E06E9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52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154685732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81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024070437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1364A21-0B78-92D5-3482-534EBA09D02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B4E40087-F4DA-5295-19B7-DADAFA4FA2F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98601B14-A963-E32A-F70B-1F451D641E3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354C7C99-47C0-CB5F-C832-08A565529A3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82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338470265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F7B4B54-9DE1-DE20-339A-9237B6DC227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F7F076BF-BA55-5BD2-F3C1-3826B7B85E2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46860862-289A-BF31-70F3-F40072BEFE6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99D981D8-2861-F78D-9707-70C5CCE585F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83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017295363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A958DA7-C2B3-46DD-B74E-591A9EFE96A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BCB621A6-F0AB-37EB-36C7-8D4A49796A5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B8A1FE54-1A9E-BEC6-8381-967625A5AD4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81013EB7-9EFF-839E-5D6B-0545F96CDF3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84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345709492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B9C5A7F-57A8-8156-6D90-D6F7E39401E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BB3FD906-C6E5-FD6B-A281-67536812E93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FCBA8631-C4A5-CD04-EF12-E0F3C7216FA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14442B9E-F0B0-B6F9-0FC5-E3F6EB24788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85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45250236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582E0F1-EA5E-C40F-4328-6B89FBD8744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64C08D08-D1A8-20FC-42F4-6B48EF872E6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792CC016-C066-5CD2-2092-38A8B2EDCD9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D425DCE4-BFAD-C41E-CFFD-B05AD651993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86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541456547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AC3B734-B1F9-CB35-D511-DEF6351EC0D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00C84DD7-29A3-B536-67FC-AD5040F6C57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62063CFC-5AEC-E8DA-6B78-2991A246699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65E1479E-9F8E-8D80-CB32-1F798DC7289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87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01628753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150B9B3-E04E-410B-0DD9-D4C4675974D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091C4E08-34F9-ACF1-A5DB-FA5B47D1653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E11AB7D2-2844-452C-419D-25D6FD6BFDE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380E71C4-BE11-9F02-17E1-F749FB1E3C2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88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304197653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A1596CF-0E74-6A5A-1082-432F18DDFCF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4F7045C5-29BD-7266-A902-B35DC4363C6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8746B7FE-A2AB-A832-4912-D42B1E9D5AD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1A614589-61B9-D98F-A8F2-8FFC74CC114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89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071766195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90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35266949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3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3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3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">
            <a:extLst>
              <a:ext uri="{FF2B5EF4-FFF2-40B4-BE49-F238E27FC236}">
                <a16:creationId xmlns:a16="http://schemas.microsoft.com/office/drawing/2014/main" id="{E3E8AEAE-124E-0543-6396-66B1A1F376B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8704" y="1272510"/>
            <a:ext cx="7886700" cy="720000"/>
          </a:xfrm>
          <a:prstGeom prst="rect">
            <a:avLst/>
          </a:prstGeom>
        </p:spPr>
        <p:txBody>
          <a:bodyPr/>
          <a:lstStyle/>
          <a:p>
            <a:pPr algn="ctr" defTabSz="457223">
              <a:lnSpc>
                <a:spcPts val="5486"/>
              </a:lnSpc>
              <a:defRPr/>
            </a:pPr>
            <a:r>
              <a:rPr lang="ar-MA" sz="4400" b="1" dirty="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الوحدة الأولى</a:t>
            </a:r>
            <a:endParaRPr lang="fr-FR" sz="4400" b="1" dirty="0">
              <a:solidFill>
                <a:srgbClr val="106585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780AA26-4BF5-0D70-1AC6-C157B1F8A03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662107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">
            <a:extLst>
              <a:ext uri="{FF2B5EF4-FFF2-40B4-BE49-F238E27FC236}">
                <a16:creationId xmlns:a16="http://schemas.microsoft.com/office/drawing/2014/main" id="{E3E8AEAE-124E-0543-6396-66B1A1F376B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8704" y="1272510"/>
            <a:ext cx="7886700" cy="720000"/>
          </a:xfrm>
          <a:prstGeom prst="rect">
            <a:avLst/>
          </a:prstGeom>
        </p:spPr>
        <p:txBody>
          <a:bodyPr/>
          <a:lstStyle/>
          <a:p>
            <a:pPr algn="ctr" defTabSz="457223">
              <a:lnSpc>
                <a:spcPts val="5486"/>
              </a:lnSpc>
              <a:defRPr/>
            </a:pPr>
            <a:r>
              <a:rPr lang="ar-MA" sz="4400" b="1" dirty="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الوحدة الأولى</a:t>
            </a:r>
            <a:endParaRPr lang="fr-FR" sz="4400" b="1" dirty="0">
              <a:solidFill>
                <a:srgbClr val="106585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780AA26-4BF5-0D70-1AC6-C157B1F8A03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0561800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1291BC93-8BFE-BEA9-733E-46BF967BC56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4834" y="-25150"/>
            <a:ext cx="9180124" cy="68831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9411376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EA94FCE5-80EA-C642-745F-2F32DEE14D6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52249" y="0"/>
            <a:ext cx="9196248" cy="68952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6051801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FC97C051-9C21-51CA-1CFA-A8A188306C0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292" y="968"/>
            <a:ext cx="9142708" cy="68570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8161825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0248FBA9-0260-EEC4-FC52-6FCEA7F0494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6130" y="-13063"/>
            <a:ext cx="9178833" cy="6884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891480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C8391F29-5347-1197-51B1-705CF6A719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ECDE83C8-B88B-DE6F-CD71-EC5691F951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C1C16659-5936-FC97-79ED-A29CBD9A09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endParaRPr lang="fr-FR" dirty="0"/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95D3480B-2F81-6D11-52FE-78CEFB085BC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7426" y="-13063"/>
            <a:ext cx="9181426" cy="6884125"/>
          </a:xfrm>
          <a:prstGeom prst="rect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665C034A-7343-0FD8-306C-A50449C6B058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7425" y="0"/>
            <a:ext cx="9181424" cy="6884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5717772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05041795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">
            <a:extLst>
              <a:ext uri="{FF2B5EF4-FFF2-40B4-BE49-F238E27FC236}">
                <a16:creationId xmlns:a16="http://schemas.microsoft.com/office/drawing/2014/main" id="{E3E8AEAE-124E-0543-6396-66B1A1F376B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8704" y="1272510"/>
            <a:ext cx="7886700" cy="720000"/>
          </a:xfrm>
          <a:prstGeom prst="rect">
            <a:avLst/>
          </a:prstGeom>
        </p:spPr>
        <p:txBody>
          <a:bodyPr/>
          <a:lstStyle/>
          <a:p>
            <a:pPr algn="ctr" defTabSz="457223">
              <a:lnSpc>
                <a:spcPts val="5486"/>
              </a:lnSpc>
              <a:defRPr/>
            </a:pPr>
            <a:r>
              <a:rPr lang="ar-MA" sz="4400" b="1" dirty="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الوحدة الأولى</a:t>
            </a:r>
            <a:endParaRPr lang="fr-FR" sz="4400" b="1" dirty="0">
              <a:solidFill>
                <a:srgbClr val="106585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780AA26-4BF5-0D70-1AC6-C157B1F8A03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5082706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0248FBA9-0260-EEC4-FC52-6FCEA7F0494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7426" y="-13063"/>
            <a:ext cx="9181426" cy="6884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5415235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C8391F29-5347-1197-51B1-705CF6A719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ECDE83C8-B88B-DE6F-CD71-EC5691F951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C1C16659-5936-FC97-79ED-A29CBD9A09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endParaRPr lang="fr-FR" dirty="0"/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95D3480B-2F81-6D11-52FE-78CEFB085BC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7426" y="-13063"/>
            <a:ext cx="9181426" cy="6884125"/>
          </a:xfrm>
          <a:prstGeom prst="rect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665C034A-7343-0FD8-306C-A50449C6B058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7425" y="0"/>
            <a:ext cx="9181424" cy="6884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7090670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">
            <a:extLst>
              <a:ext uri="{FF2B5EF4-FFF2-40B4-BE49-F238E27FC236}">
                <a16:creationId xmlns:a16="http://schemas.microsoft.com/office/drawing/2014/main" id="{E3E8AEAE-124E-0543-6396-66B1A1F376B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8704" y="1272510"/>
            <a:ext cx="7886700" cy="720000"/>
          </a:xfrm>
          <a:prstGeom prst="rect">
            <a:avLst/>
          </a:prstGeom>
        </p:spPr>
        <p:txBody>
          <a:bodyPr/>
          <a:lstStyle/>
          <a:p>
            <a:pPr algn="ctr" defTabSz="457223">
              <a:lnSpc>
                <a:spcPts val="5486"/>
              </a:lnSpc>
              <a:defRPr/>
            </a:pPr>
            <a:r>
              <a:rPr lang="ar-MA" sz="4400" b="1" dirty="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الوحدة الأولى</a:t>
            </a:r>
            <a:endParaRPr lang="fr-FR" sz="4400" b="1" dirty="0">
              <a:solidFill>
                <a:srgbClr val="106585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780AA26-4BF5-0D70-1AC6-C157B1F8A03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0001673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1291BC93-8BFE-BEA9-733E-46BF967BC56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4834" y="-25150"/>
            <a:ext cx="9180124" cy="68831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7949900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theme" Target="../theme/theme2.xml"/><Relationship Id="rId2" Type="http://schemas.openxmlformats.org/officeDocument/2006/relationships/slideLayout" Target="../slideLayouts/slideLayout9.xml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8.jpeg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1.xml"/><Relationship Id="rId1" Type="http://schemas.openxmlformats.org/officeDocument/2006/relationships/slideLayout" Target="../slideLayouts/slideLayout10.xml"/><Relationship Id="rId5" Type="http://schemas.openxmlformats.org/officeDocument/2006/relationships/theme" Target="../theme/theme3.xml"/><Relationship Id="rId4" Type="http://schemas.openxmlformats.org/officeDocument/2006/relationships/slideLayout" Target="../slideLayouts/slideLayout1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93375368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95" r:id="rId1"/>
    <p:sldLayoutId id="2147483896" r:id="rId2"/>
    <p:sldLayoutId id="2147483900" r:id="rId3"/>
    <p:sldLayoutId id="2147483902" r:id="rId4"/>
    <p:sldLayoutId id="2147483904" r:id="rId5"/>
    <p:sldLayoutId id="2147483905" r:id="rId6"/>
    <p:sldLayoutId id="2147483906" r:id="rId7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 descr="Une image contenant texte, capture d’écran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3A6F6C51-F874-31A5-B58E-98ED2943934D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666924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65" r:id="rId1"/>
    <p:sldLayoutId id="2147483901" r:id="rId2"/>
  </p:sldLayoutIdLst>
  <p:txStyles>
    <p:titleStyle>
      <a:lvl1pPr algn="ctr" defTabSz="914400" rtl="1" eaLnBrk="1" latinLnBrk="0" hangingPunct="1">
        <a:lnSpc>
          <a:spcPct val="90000"/>
        </a:lnSpc>
        <a:spcBef>
          <a:spcPct val="0"/>
        </a:spcBef>
        <a:buNone/>
        <a:defRPr sz="2400" b="1" kern="1200">
          <a:solidFill>
            <a:schemeClr val="bg1"/>
          </a:solidFill>
          <a:latin typeface="Effra CC Arbc" panose="020B0503020203020204" pitchFamily="34" charset="-78"/>
          <a:ea typeface="+mj-ea"/>
          <a:cs typeface="Effra CC Arbc" panose="020B0503020203020204" pitchFamily="34" charset="-78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3938000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8" r:id="rId1"/>
    <p:sldLayoutId id="2147483887" r:id="rId2"/>
    <p:sldLayoutId id="2147483898" r:id="rId3"/>
    <p:sldLayoutId id="2147483899" r:id="rId4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8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7" Type="http://schemas.openxmlformats.org/officeDocument/2006/relationships/image" Target="../media/image15.gif"/><Relationship Id="rId2" Type="http://schemas.openxmlformats.org/officeDocument/2006/relationships/image" Target="../media/image10.emf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14.png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gif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emf"/><Relationship Id="rId2" Type="http://schemas.openxmlformats.org/officeDocument/2006/relationships/image" Target="../media/image19.emf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png"/><Relationship Id="rId3" Type="http://schemas.microsoft.com/office/2007/relationships/media" Target="../media/media2.mp4"/><Relationship Id="rId7" Type="http://schemas.openxmlformats.org/officeDocument/2006/relationships/image" Target="../media/image21.png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notesSlide" Target="../notesSlides/notesSlide3.xml"/><Relationship Id="rId5" Type="http://schemas.openxmlformats.org/officeDocument/2006/relationships/slideLayout" Target="../slideLayouts/slideLayout10.xml"/><Relationship Id="rId4" Type="http://schemas.openxmlformats.org/officeDocument/2006/relationships/video" Target="../media/media2.mp4"/><Relationship Id="rId9" Type="http://schemas.openxmlformats.org/officeDocument/2006/relationships/image" Target="../media/image23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gif"/><Relationship Id="rId1" Type="http://schemas.openxmlformats.org/officeDocument/2006/relationships/slideLayout" Target="../slideLayouts/slideLayout1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26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27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28.pn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gif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30.png"/><Relationship Id="rId4" Type="http://schemas.openxmlformats.org/officeDocument/2006/relationships/image" Target="../media/image29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31.pn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gif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gif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3.gif"/><Relationship Id="rId4" Type="http://schemas.openxmlformats.org/officeDocument/2006/relationships/image" Target="../media/image32.gif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sv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6.png"/><Relationship Id="rId4" Type="http://schemas.openxmlformats.org/officeDocument/2006/relationships/image" Target="../media/image35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8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gif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3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3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3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3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3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3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3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3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3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3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3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3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0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3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gif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3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3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0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3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gif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8.png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45.emf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46.png"/><Relationship Id="rId4" Type="http://schemas.openxmlformats.org/officeDocument/2006/relationships/image" Target="../media/image21.png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3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3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50.png"/><Relationship Id="rId4" Type="http://schemas.openxmlformats.org/officeDocument/2006/relationships/image" Target="../media/image49.png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gif"/><Relationship Id="rId1" Type="http://schemas.openxmlformats.org/officeDocument/2006/relationships/slideLayout" Target="../slideLayouts/slideLayout1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gif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1.xml"/><Relationship Id="rId5" Type="http://schemas.openxmlformats.org/officeDocument/2006/relationships/image" Target="../media/image33.gif"/><Relationship Id="rId4" Type="http://schemas.openxmlformats.org/officeDocument/2006/relationships/image" Target="../media/image32.gif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1.xml"/><Relationship Id="rId7" Type="http://schemas.openxmlformats.org/officeDocument/2006/relationships/image" Target="../media/image51.png"/><Relationship Id="rId2" Type="http://schemas.openxmlformats.org/officeDocument/2006/relationships/video" Target="../media/media3.mp4"/><Relationship Id="rId1" Type="http://schemas.microsoft.com/office/2007/relationships/media" Target="../media/media3.mp4"/><Relationship Id="rId6" Type="http://schemas.openxmlformats.org/officeDocument/2006/relationships/image" Target="../media/image15.gif"/><Relationship Id="rId5" Type="http://schemas.openxmlformats.org/officeDocument/2006/relationships/image" Target="../media/image10.emf"/><Relationship Id="rId4" Type="http://schemas.openxmlformats.org/officeDocument/2006/relationships/notesSlide" Target="../notesSlides/notesSlide9.xm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1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gif"/><Relationship Id="rId1" Type="http://schemas.openxmlformats.org/officeDocument/2006/relationships/slideLayout" Target="../slideLayouts/slideLayout12.xml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13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3.xml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3.xml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3.xml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3.xml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3.xml"/></Relationships>
</file>

<file path=ppt/slides/_rels/slide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3.xml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13.xml"/></Relationships>
</file>

<file path=ppt/slides/_rels/slide6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3.xml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3.xml"/></Relationships>
</file>

<file path=ppt/slides/_rels/slide6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3.xml"/></Relationships>
</file>

<file path=ppt/slides/_rels/slide6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13.xml"/></Relationships>
</file>

<file path=ppt/slides/_rels/slide6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0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3.xml"/></Relationships>
</file>

<file path=ppt/slides/_rels/slide6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gif"/><Relationship Id="rId1" Type="http://schemas.openxmlformats.org/officeDocument/2006/relationships/slideLayout" Target="../slideLayouts/slideLayout2.xml"/></Relationships>
</file>

<file path=ppt/slides/_rels/slide6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3.xml"/></Relationships>
</file>

<file path=ppt/slides/_rels/slide7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3.xml"/></Relationships>
</file>

<file path=ppt/slides/_rels/slide7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0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3.xml"/></Relationships>
</file>

<file path=ppt/slides/_rels/slide7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gif"/><Relationship Id="rId1" Type="http://schemas.openxmlformats.org/officeDocument/2006/relationships/slideLayout" Target="../slideLayouts/slideLayout2.xml"/></Relationships>
</file>

<file path=ppt/slides/_rels/slide7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8.png"/></Relationships>
</file>

<file path=ppt/slides/_rels/slide7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45.emf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53.png"/><Relationship Id="rId4" Type="http://schemas.openxmlformats.org/officeDocument/2006/relationships/image" Target="../media/image21.png"/></Relationships>
</file>

<file path=ppt/slides/_rels/slide7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3.xml"/></Relationships>
</file>

<file path=ppt/slides/_rels/slide7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png"/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3.xml"/></Relationships>
</file>

<file path=ppt/slides/_rels/slide7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7" Type="http://schemas.openxmlformats.org/officeDocument/2006/relationships/image" Target="../media/image55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50.png"/><Relationship Id="rId5" Type="http://schemas.openxmlformats.org/officeDocument/2006/relationships/image" Target="../media/image49.png"/><Relationship Id="rId4" Type="http://schemas.openxmlformats.org/officeDocument/2006/relationships/image" Target="../media/image54.png"/></Relationships>
</file>

<file path=ppt/slides/_rels/slide7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gif"/><Relationship Id="rId1" Type="http://schemas.openxmlformats.org/officeDocument/2006/relationships/slideLayout" Target="../slideLayouts/slideLayout1.xml"/></Relationships>
</file>

<file path=ppt/slides/_rels/slide7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18.png"/><Relationship Id="rId4" Type="http://schemas.openxmlformats.org/officeDocument/2006/relationships/image" Target="../media/image45.emf"/></Relationships>
</file>

<file path=ppt/slides/_rels/slide8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png"/><Relationship Id="rId7" Type="http://schemas.openxmlformats.org/officeDocument/2006/relationships/image" Target="../media/image60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59.png"/><Relationship Id="rId5" Type="http://schemas.openxmlformats.org/officeDocument/2006/relationships/image" Target="../media/image58.png"/><Relationship Id="rId4" Type="http://schemas.openxmlformats.org/officeDocument/2006/relationships/image" Target="../media/image57.png"/></Relationships>
</file>

<file path=ppt/slides/_rels/slide8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8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63.svg"/><Relationship Id="rId5" Type="http://schemas.openxmlformats.org/officeDocument/2006/relationships/image" Target="../media/image62.svg"/><Relationship Id="rId4" Type="http://schemas.openxmlformats.org/officeDocument/2006/relationships/image" Target="../media/image61.svg"/></Relationships>
</file>

<file path=ppt/slides/_rels/slide8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42.png"/></Relationships>
</file>

<file path=ppt/slides/_rels/slide8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5.xml"/></Relationships>
</file>

<file path=ppt/slides/_rels/slide8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42.png"/></Relationships>
</file>

<file path=ppt/slides/_rels/slide8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63.svg"/></Relationships>
</file>

<file path=ppt/slides/_rels/slide8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5.xml"/></Relationships>
</file>

<file path=ppt/slides/_rels/slide8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42.png"/></Relationships>
</file>

<file path=ppt/slides/_rels/slide8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63.svg"/></Relationships>
</file>

<file path=ppt/slides/_rels/slide9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s/_rels/slide9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5.png"/><Relationship Id="rId3" Type="http://schemas.microsoft.com/office/2007/relationships/media" Target="../media/media5.mp4"/><Relationship Id="rId7" Type="http://schemas.openxmlformats.org/officeDocument/2006/relationships/image" Target="../media/image64.png"/><Relationship Id="rId2" Type="http://schemas.openxmlformats.org/officeDocument/2006/relationships/video" Target="../media/media4.mp4"/><Relationship Id="rId1" Type="http://schemas.microsoft.com/office/2007/relationships/media" Target="../media/media4.mp4"/><Relationship Id="rId6" Type="http://schemas.openxmlformats.org/officeDocument/2006/relationships/image" Target="../media/image21.png"/><Relationship Id="rId5" Type="http://schemas.openxmlformats.org/officeDocument/2006/relationships/slideLayout" Target="../slideLayouts/slideLayout5.xml"/><Relationship Id="rId4" Type="http://schemas.openxmlformats.org/officeDocument/2006/relationships/video" Target="../media/media5.mp4"/></Relationships>
</file>

<file path=ppt/slides/_rels/slide9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7.png"/><Relationship Id="rId2" Type="http://schemas.openxmlformats.org/officeDocument/2006/relationships/image" Target="../media/image66.jp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51216A2-EFBC-D426-3F82-F7E9456A77A7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616086" y="3774332"/>
            <a:ext cx="1880680" cy="1199745"/>
          </a:xfrm>
          <a:prstGeom prst="rect">
            <a:avLst/>
          </a:prstGeom>
        </p:spPr>
        <p:txBody>
          <a:bodyPr/>
          <a:lstStyle/>
          <a:p>
            <a:pPr algn="ctr" defTabSz="914400" rtl="1" eaLnBrk="1" latinLnBrk="0" hangingPunct="1">
              <a:lnSpc>
                <a:spcPct val="90000"/>
              </a:lnSpc>
              <a:spcBef>
                <a:spcPct val="0"/>
              </a:spcBef>
              <a:buNone/>
            </a:pPr>
            <a:r>
              <a:rPr lang="ar-SA" dirty="0">
                <a:latin typeface="Calibri" panose="020F0502020204030204" pitchFamily="34" charset="0"/>
                <a:ea typeface="DengXian" panose="02010600030101010101" pitchFamily="2" charset="-122"/>
                <a:cs typeface="Calibri" panose="020F0502020204030204" pitchFamily="34" charset="0"/>
              </a:rPr>
              <a:t>المرحلة 1</a:t>
            </a:r>
            <a:endParaRPr lang="fr-FR" dirty="0">
              <a:latin typeface="Calibri" panose="020F0502020204030204" pitchFamily="34" charset="0"/>
              <a:ea typeface="DengXian" panose="02010600030101010101" pitchFamily="2" charset="-122"/>
              <a:cs typeface="Calibri" panose="020F0502020204030204" pitchFamily="34" charset="0"/>
            </a:endParaRP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7E429979-571F-EDDD-9445-3C598ED7D87C}"/>
              </a:ext>
            </a:extLst>
          </p:cNvPr>
          <p:cNvSpPr txBox="1"/>
          <p:nvPr/>
        </p:nvSpPr>
        <p:spPr>
          <a:xfrm>
            <a:off x="4763193" y="5652655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fr-FR" dirty="0"/>
          </a:p>
        </p:txBody>
      </p:sp>
      <p:sp>
        <p:nvSpPr>
          <p:cNvPr id="4" name="Espace réservé du titre 6">
            <a:extLst>
              <a:ext uri="{FF2B5EF4-FFF2-40B4-BE49-F238E27FC236}">
                <a16:creationId xmlns:a16="http://schemas.microsoft.com/office/drawing/2014/main" id="{F692E3D3-369C-1966-E673-3DD75E4E733A}"/>
              </a:ext>
            </a:extLst>
          </p:cNvPr>
          <p:cNvSpPr txBox="1">
            <a:spLocks/>
          </p:cNvSpPr>
          <p:nvPr/>
        </p:nvSpPr>
        <p:spPr>
          <a:xfrm>
            <a:off x="7760357" y="883472"/>
            <a:ext cx="823607" cy="67445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>
                <a:solidFill>
                  <a:schemeClr val="bg1"/>
                </a:solidFill>
                <a:latin typeface="Effra CC Arbc" panose="020B0503020203020204" pitchFamily="34" charset="-78"/>
                <a:ea typeface="+mj-ea"/>
                <a:cs typeface="Effra CC Arbc" panose="020B0503020203020204" pitchFamily="34" charset="-78"/>
              </a:defRPr>
            </a:lvl1pPr>
          </a:lstStyle>
          <a:p>
            <a:r>
              <a:rPr lang="ar-SA" sz="3600" dirty="0">
                <a:latin typeface="Calibri" panose="020F0502020204030204" pitchFamily="34" charset="0"/>
                <a:cs typeface="Calibri" panose="020F0502020204030204" pitchFamily="34" charset="0"/>
              </a:rPr>
              <a:t>6</a:t>
            </a:r>
            <a:r>
              <a:rPr lang="ar-SA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endParaRPr lang="fr-FR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" name="Titre 1">
            <a:extLst>
              <a:ext uri="{FF2B5EF4-FFF2-40B4-BE49-F238E27FC236}">
                <a16:creationId xmlns:a16="http://schemas.microsoft.com/office/drawing/2014/main" id="{1BDB8D89-C571-AB60-BA52-362E30D340A3}"/>
              </a:ext>
            </a:extLst>
          </p:cNvPr>
          <p:cNvSpPr txBox="1">
            <a:spLocks/>
          </p:cNvSpPr>
          <p:nvPr/>
        </p:nvSpPr>
        <p:spPr>
          <a:xfrm rot="931040">
            <a:off x="654186" y="4123583"/>
            <a:ext cx="565014" cy="461118"/>
          </a:xfrm>
          <a:prstGeom prst="rect">
            <a:avLst/>
          </a:prstGeom>
        </p:spPr>
        <p:txBody>
          <a:bodyPr/>
          <a:lstStyle>
            <a:lvl1pPr algn="ctr" defTabSz="914400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>
                <a:solidFill>
                  <a:schemeClr val="bg1"/>
                </a:solidFill>
                <a:latin typeface="Effra CC Arbc" panose="020B0503020203020204" pitchFamily="34" charset="-78"/>
                <a:ea typeface="+mj-ea"/>
                <a:cs typeface="Effra CC Arbc" panose="020B0503020203020204" pitchFamily="34" charset="-78"/>
              </a:defRPr>
            </a:lvl1pPr>
          </a:lstStyle>
          <a:p>
            <a:r>
              <a:rPr lang="fr-FR" dirty="0">
                <a:latin typeface="Calibri" panose="020F0502020204030204" pitchFamily="34" charset="0"/>
                <a:ea typeface="DengXian" panose="02010600030101010101" pitchFamily="2" charset="-122"/>
                <a:cs typeface="Calibri" panose="020F0502020204030204" pitchFamily="34" charset="0"/>
              </a:rPr>
              <a:t>4</a:t>
            </a:r>
          </a:p>
        </p:txBody>
      </p:sp>
      <p:sp>
        <p:nvSpPr>
          <p:cNvPr id="6" name="Titre 1">
            <a:extLst>
              <a:ext uri="{FF2B5EF4-FFF2-40B4-BE49-F238E27FC236}">
                <a16:creationId xmlns:a16="http://schemas.microsoft.com/office/drawing/2014/main" id="{25F478A2-E58A-1BDE-D210-AA6DBC10E684}"/>
              </a:ext>
            </a:extLst>
          </p:cNvPr>
          <p:cNvSpPr txBox="1">
            <a:spLocks/>
          </p:cNvSpPr>
          <p:nvPr/>
        </p:nvSpPr>
        <p:spPr>
          <a:xfrm>
            <a:off x="3905386" y="5171333"/>
            <a:ext cx="565014" cy="46111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>
                <a:solidFill>
                  <a:schemeClr val="bg1"/>
                </a:solidFill>
                <a:latin typeface="Calibri" panose="020F0502020204030204" pitchFamily="34" charset="0"/>
                <a:ea typeface="+mj-ea"/>
                <a:cs typeface="Calibri" panose="020F0502020204030204" pitchFamily="34" charset="0"/>
              </a:defRPr>
            </a:lvl1pPr>
          </a:lstStyle>
          <a:p>
            <a:r>
              <a:rPr lang="fr-FR" dirty="0">
                <a:ea typeface="DengXian" panose="02010600030101010101" pitchFamily="2" charset="-122"/>
              </a:rPr>
              <a:t>3</a:t>
            </a: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65C74771-F706-F4F5-0EDF-5FAE30BD2537}"/>
              </a:ext>
            </a:extLst>
          </p:cNvPr>
          <p:cNvGrpSpPr/>
          <p:nvPr/>
        </p:nvGrpSpPr>
        <p:grpSpPr>
          <a:xfrm>
            <a:off x="7208224" y="6021421"/>
            <a:ext cx="1181712" cy="288630"/>
            <a:chOff x="6973769" y="5877672"/>
            <a:chExt cx="1181712" cy="288630"/>
          </a:xfrm>
        </p:grpSpPr>
        <p:sp>
          <p:nvSpPr>
            <p:cNvPr id="11" name="Rectangle : coins arrondis 10">
              <a:extLst>
                <a:ext uri="{FF2B5EF4-FFF2-40B4-BE49-F238E27FC236}">
                  <a16:creationId xmlns:a16="http://schemas.microsoft.com/office/drawing/2014/main" id="{FD1FD34B-4B26-BFD6-A119-2526629DB346}"/>
                </a:ext>
              </a:extLst>
            </p:cNvPr>
            <p:cNvSpPr/>
            <p:nvPr/>
          </p:nvSpPr>
          <p:spPr>
            <a:xfrm>
              <a:off x="6973769" y="5877672"/>
              <a:ext cx="1124468" cy="288630"/>
            </a:xfrm>
            <a:prstGeom prst="roundRect">
              <a:avLst>
                <a:gd name="adj" fmla="val 50000"/>
              </a:avLst>
            </a:prstGeom>
            <a:solidFill>
              <a:srgbClr val="7FC5C2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ar-AE" sz="1400" b="1" dirty="0">
                  <a:solidFill>
                    <a:schemeClr val="bg1"/>
                  </a:solidFill>
                  <a:latin typeface="Effra CC Arbc" panose="020B0503020203020204" pitchFamily="34" charset="-78"/>
                  <a:cs typeface="Effra CC Arbc" panose="020B0503020203020204" pitchFamily="34" charset="-78"/>
                </a:rPr>
                <a:t>الدرس </a:t>
              </a:r>
              <a:r>
                <a:rPr lang="ar-SA" sz="1400" b="1" dirty="0">
                  <a:solidFill>
                    <a:schemeClr val="bg1"/>
                  </a:solidFill>
                  <a:latin typeface="Effra CC Arbc" panose="020B0503020203020204" pitchFamily="34" charset="-78"/>
                  <a:cs typeface="Effra CC Arbc" panose="020B0503020203020204" pitchFamily="34" charset="-78"/>
                </a:rPr>
                <a:t>9</a:t>
              </a:r>
              <a:endParaRPr lang="fr-FR" sz="1400" b="1" dirty="0">
                <a:solidFill>
                  <a:schemeClr val="bg1"/>
                </a:solidFill>
                <a:latin typeface="Effra CC Arbc" panose="020B0503020203020204" pitchFamily="34" charset="-78"/>
                <a:cs typeface="Effra CC Arbc" panose="020B0503020203020204" pitchFamily="34" charset="-78"/>
              </a:endParaRPr>
            </a:p>
          </p:txBody>
        </p:sp>
        <p:sp>
          <p:nvSpPr>
            <p:cNvPr id="12" name="Ellipse 11">
              <a:extLst>
                <a:ext uri="{FF2B5EF4-FFF2-40B4-BE49-F238E27FC236}">
                  <a16:creationId xmlns:a16="http://schemas.microsoft.com/office/drawing/2014/main" id="{1257AB0B-A09A-A7FC-5A70-561DA0B7A8A0}"/>
                </a:ext>
              </a:extLst>
            </p:cNvPr>
            <p:cNvSpPr/>
            <p:nvPr/>
          </p:nvSpPr>
          <p:spPr>
            <a:xfrm>
              <a:off x="7886430" y="5909647"/>
              <a:ext cx="269051" cy="256655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grpSp>
        <p:nvGrpSpPr>
          <p:cNvPr id="13" name="Groupe 12">
            <a:extLst>
              <a:ext uri="{FF2B5EF4-FFF2-40B4-BE49-F238E27FC236}">
                <a16:creationId xmlns:a16="http://schemas.microsoft.com/office/drawing/2014/main" id="{62AC47F2-9966-E4A5-9201-B4E8E36AFB9B}"/>
              </a:ext>
            </a:extLst>
          </p:cNvPr>
          <p:cNvGrpSpPr/>
          <p:nvPr/>
        </p:nvGrpSpPr>
        <p:grpSpPr>
          <a:xfrm>
            <a:off x="3954626" y="6021421"/>
            <a:ext cx="1179609" cy="288630"/>
            <a:chOff x="5316959" y="5877672"/>
            <a:chExt cx="1179609" cy="288630"/>
          </a:xfrm>
        </p:grpSpPr>
        <p:sp>
          <p:nvSpPr>
            <p:cNvPr id="14" name="Rectangle : coins arrondis 13">
              <a:extLst>
                <a:ext uri="{FF2B5EF4-FFF2-40B4-BE49-F238E27FC236}">
                  <a16:creationId xmlns:a16="http://schemas.microsoft.com/office/drawing/2014/main" id="{FAA11C50-240F-923B-26A4-2874F749D900}"/>
                </a:ext>
              </a:extLst>
            </p:cNvPr>
            <p:cNvSpPr/>
            <p:nvPr/>
          </p:nvSpPr>
          <p:spPr>
            <a:xfrm>
              <a:off x="5316959" y="5877672"/>
              <a:ext cx="1124468" cy="288630"/>
            </a:xfrm>
            <a:prstGeom prst="roundRect">
              <a:avLst>
                <a:gd name="adj" fmla="val 50000"/>
              </a:avLst>
            </a:prstGeom>
            <a:solidFill>
              <a:srgbClr val="7FC5C2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ar-AE" sz="1400" b="1" dirty="0">
                  <a:solidFill>
                    <a:schemeClr val="bg1"/>
                  </a:solidFill>
                  <a:latin typeface="Effra CC Arbc" panose="020B0503020203020204" pitchFamily="34" charset="-78"/>
                  <a:cs typeface="Effra CC Arbc" panose="020B0503020203020204" pitchFamily="34" charset="-78"/>
                </a:rPr>
                <a:t>الدرس </a:t>
              </a:r>
              <a:r>
                <a:rPr lang="ar-SA" sz="1400" b="1" dirty="0">
                  <a:solidFill>
                    <a:schemeClr val="bg1"/>
                  </a:solidFill>
                  <a:latin typeface="Effra CC Arbc" panose="020B0503020203020204" pitchFamily="34" charset="-78"/>
                  <a:cs typeface="Effra CC Arbc" panose="020B0503020203020204" pitchFamily="34" charset="-78"/>
                </a:rPr>
                <a:t>11</a:t>
              </a:r>
              <a:endParaRPr lang="fr-FR" sz="1400" b="1" dirty="0">
                <a:solidFill>
                  <a:schemeClr val="bg1"/>
                </a:solidFill>
                <a:latin typeface="Effra CC Arbc" panose="020B0503020203020204" pitchFamily="34" charset="-78"/>
                <a:cs typeface="Effra CC Arbc" panose="020B0503020203020204" pitchFamily="34" charset="-78"/>
              </a:endParaRPr>
            </a:p>
          </p:txBody>
        </p:sp>
        <p:sp>
          <p:nvSpPr>
            <p:cNvPr id="15" name="Ellipse 14">
              <a:extLst>
                <a:ext uri="{FF2B5EF4-FFF2-40B4-BE49-F238E27FC236}">
                  <a16:creationId xmlns:a16="http://schemas.microsoft.com/office/drawing/2014/main" id="{A1D6075A-8D9C-27F1-CB27-32DC99EE0E14}"/>
                </a:ext>
              </a:extLst>
            </p:cNvPr>
            <p:cNvSpPr/>
            <p:nvPr/>
          </p:nvSpPr>
          <p:spPr>
            <a:xfrm>
              <a:off x="6227517" y="5893431"/>
              <a:ext cx="269051" cy="256655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grpSp>
        <p:nvGrpSpPr>
          <p:cNvPr id="16" name="Groupe 15">
            <a:extLst>
              <a:ext uri="{FF2B5EF4-FFF2-40B4-BE49-F238E27FC236}">
                <a16:creationId xmlns:a16="http://schemas.microsoft.com/office/drawing/2014/main" id="{A75ED181-7F1D-C96D-3C5C-A164FCEE74B6}"/>
              </a:ext>
            </a:extLst>
          </p:cNvPr>
          <p:cNvGrpSpPr/>
          <p:nvPr/>
        </p:nvGrpSpPr>
        <p:grpSpPr>
          <a:xfrm>
            <a:off x="2346477" y="6026560"/>
            <a:ext cx="1190970" cy="288630"/>
            <a:chOff x="5305598" y="5882811"/>
            <a:chExt cx="1190970" cy="288630"/>
          </a:xfrm>
        </p:grpSpPr>
        <p:sp>
          <p:nvSpPr>
            <p:cNvPr id="17" name="Rectangle : coins arrondis 16">
              <a:extLst>
                <a:ext uri="{FF2B5EF4-FFF2-40B4-BE49-F238E27FC236}">
                  <a16:creationId xmlns:a16="http://schemas.microsoft.com/office/drawing/2014/main" id="{2DED09AA-724A-789B-59C1-C1765A0F466D}"/>
                </a:ext>
              </a:extLst>
            </p:cNvPr>
            <p:cNvSpPr/>
            <p:nvPr/>
          </p:nvSpPr>
          <p:spPr>
            <a:xfrm>
              <a:off x="5305598" y="5882811"/>
              <a:ext cx="1124468" cy="288630"/>
            </a:xfrm>
            <a:prstGeom prst="roundRect">
              <a:avLst>
                <a:gd name="adj" fmla="val 50000"/>
              </a:avLst>
            </a:prstGeom>
            <a:solidFill>
              <a:srgbClr val="7FC5C2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ar-AE" sz="1400" b="1" dirty="0">
                  <a:solidFill>
                    <a:schemeClr val="bg1"/>
                  </a:solidFill>
                  <a:latin typeface="Effra CC Arbc" panose="020B0503020203020204" pitchFamily="34" charset="-78"/>
                  <a:cs typeface="Effra CC Arbc" panose="020B0503020203020204" pitchFamily="34" charset="-78"/>
                </a:rPr>
                <a:t>الدرس </a:t>
              </a:r>
              <a:r>
                <a:rPr lang="ar-SA" sz="1400" b="1" dirty="0">
                  <a:solidFill>
                    <a:schemeClr val="bg1"/>
                  </a:solidFill>
                  <a:latin typeface="Effra CC Arbc" panose="020B0503020203020204" pitchFamily="34" charset="-78"/>
                  <a:cs typeface="Effra CC Arbc" panose="020B0503020203020204" pitchFamily="34" charset="-78"/>
                </a:rPr>
                <a:t>12</a:t>
              </a:r>
              <a:endParaRPr lang="fr-FR" sz="1400" b="1" dirty="0">
                <a:solidFill>
                  <a:schemeClr val="bg1"/>
                </a:solidFill>
                <a:latin typeface="Effra CC Arbc" panose="020B0503020203020204" pitchFamily="34" charset="-78"/>
                <a:cs typeface="Effra CC Arbc" panose="020B0503020203020204" pitchFamily="34" charset="-78"/>
              </a:endParaRPr>
            </a:p>
          </p:txBody>
        </p:sp>
        <p:sp>
          <p:nvSpPr>
            <p:cNvPr id="18" name="Ellipse 17">
              <a:extLst>
                <a:ext uri="{FF2B5EF4-FFF2-40B4-BE49-F238E27FC236}">
                  <a16:creationId xmlns:a16="http://schemas.microsoft.com/office/drawing/2014/main" id="{D726A75D-6A24-590A-8E6D-56D7347615A8}"/>
                </a:ext>
              </a:extLst>
            </p:cNvPr>
            <p:cNvSpPr/>
            <p:nvPr/>
          </p:nvSpPr>
          <p:spPr>
            <a:xfrm>
              <a:off x="6227517" y="5893431"/>
              <a:ext cx="269051" cy="256655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grpSp>
        <p:nvGrpSpPr>
          <p:cNvPr id="19" name="Groupe 18">
            <a:extLst>
              <a:ext uri="{FF2B5EF4-FFF2-40B4-BE49-F238E27FC236}">
                <a16:creationId xmlns:a16="http://schemas.microsoft.com/office/drawing/2014/main" id="{D92F9033-0DEC-4565-2940-99E9F1492D28}"/>
              </a:ext>
            </a:extLst>
          </p:cNvPr>
          <p:cNvGrpSpPr/>
          <p:nvPr/>
        </p:nvGrpSpPr>
        <p:grpSpPr>
          <a:xfrm>
            <a:off x="816191" y="6021421"/>
            <a:ext cx="1124468" cy="288630"/>
            <a:chOff x="5372100" y="5877672"/>
            <a:chExt cx="1124468" cy="288630"/>
          </a:xfrm>
        </p:grpSpPr>
        <p:sp>
          <p:nvSpPr>
            <p:cNvPr id="20" name="Rectangle : coins arrondis 19">
              <a:extLst>
                <a:ext uri="{FF2B5EF4-FFF2-40B4-BE49-F238E27FC236}">
                  <a16:creationId xmlns:a16="http://schemas.microsoft.com/office/drawing/2014/main" id="{E7436B40-B623-0999-F20B-2FFCD5783E96}"/>
                </a:ext>
              </a:extLst>
            </p:cNvPr>
            <p:cNvSpPr/>
            <p:nvPr/>
          </p:nvSpPr>
          <p:spPr>
            <a:xfrm>
              <a:off x="5372100" y="5877672"/>
              <a:ext cx="1124468" cy="288630"/>
            </a:xfrm>
            <a:prstGeom prst="roundRect">
              <a:avLst>
                <a:gd name="adj" fmla="val 50000"/>
              </a:avLst>
            </a:prstGeom>
            <a:solidFill>
              <a:srgbClr val="7FC5C2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ar-SA" sz="1400" b="1" dirty="0">
                  <a:solidFill>
                    <a:schemeClr val="bg1"/>
                  </a:solidFill>
                  <a:latin typeface="Effra CC Arbc" panose="020B0503020203020204" pitchFamily="34" charset="-78"/>
                  <a:cs typeface="Effra CC Arbc" panose="020B0503020203020204" pitchFamily="34" charset="-78"/>
                </a:rPr>
                <a:t>مراجعة</a:t>
              </a:r>
              <a:endParaRPr lang="fr-FR" sz="1400" b="1" dirty="0">
                <a:solidFill>
                  <a:schemeClr val="bg1"/>
                </a:solidFill>
                <a:latin typeface="Effra CC Arbc" panose="020B0503020203020204" pitchFamily="34" charset="-78"/>
                <a:cs typeface="Effra CC Arbc" panose="020B0503020203020204" pitchFamily="34" charset="-78"/>
              </a:endParaRPr>
            </a:p>
          </p:txBody>
        </p:sp>
        <p:sp>
          <p:nvSpPr>
            <p:cNvPr id="21" name="Ellipse 20">
              <a:extLst>
                <a:ext uri="{FF2B5EF4-FFF2-40B4-BE49-F238E27FC236}">
                  <a16:creationId xmlns:a16="http://schemas.microsoft.com/office/drawing/2014/main" id="{1DB98E70-63DE-1953-E3A1-3A0D5DBC94C0}"/>
                </a:ext>
              </a:extLst>
            </p:cNvPr>
            <p:cNvSpPr/>
            <p:nvPr/>
          </p:nvSpPr>
          <p:spPr>
            <a:xfrm>
              <a:off x="6227517" y="5893431"/>
              <a:ext cx="269051" cy="256655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sp>
        <p:nvSpPr>
          <p:cNvPr id="22" name="Rectangle : coins arrondis 21">
            <a:extLst>
              <a:ext uri="{FF2B5EF4-FFF2-40B4-BE49-F238E27FC236}">
                <a16:creationId xmlns:a16="http://schemas.microsoft.com/office/drawing/2014/main" id="{297212F3-E030-AEED-26DE-F2DD2E6630E7}"/>
              </a:ext>
            </a:extLst>
          </p:cNvPr>
          <p:cNvSpPr/>
          <p:nvPr/>
        </p:nvSpPr>
        <p:spPr>
          <a:xfrm>
            <a:off x="5748168" y="6037180"/>
            <a:ext cx="1124468" cy="288630"/>
          </a:xfrm>
          <a:prstGeom prst="roundRect">
            <a:avLst>
              <a:gd name="adj" fmla="val 50000"/>
            </a:avLst>
          </a:prstGeom>
          <a:solidFill>
            <a:srgbClr val="F6BB00"/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AE" sz="1400" b="1" dirty="0">
                <a:solidFill>
                  <a:schemeClr val="bg1"/>
                </a:solidFill>
                <a:latin typeface="Effra CC Arbc" panose="020B0503020203020204" pitchFamily="34" charset="-78"/>
                <a:cs typeface="Effra CC Arbc" panose="020B0503020203020204" pitchFamily="34" charset="-78"/>
              </a:rPr>
              <a:t>الدرس </a:t>
            </a:r>
            <a:r>
              <a:rPr lang="ar-SA" sz="1400" b="1" dirty="0">
                <a:solidFill>
                  <a:schemeClr val="bg1"/>
                </a:solidFill>
                <a:latin typeface="Effra CC Arbc" panose="020B0503020203020204" pitchFamily="34" charset="-78"/>
                <a:cs typeface="Effra CC Arbc" panose="020B0503020203020204" pitchFamily="34" charset="-78"/>
              </a:rPr>
              <a:t>10</a:t>
            </a:r>
            <a:endParaRPr lang="fr-FR" sz="1400" b="1" dirty="0">
              <a:solidFill>
                <a:schemeClr val="bg1"/>
              </a:solidFill>
              <a:latin typeface="Effra CC Arbc" panose="020B0503020203020204" pitchFamily="34" charset="-78"/>
              <a:cs typeface="Effra CC Arbc" panose="020B0503020203020204" pitchFamily="34" charset="-78"/>
            </a:endParaRPr>
          </a:p>
        </p:txBody>
      </p:sp>
      <p:sp>
        <p:nvSpPr>
          <p:cNvPr id="23" name="Ellipse 22">
            <a:extLst>
              <a:ext uri="{FF2B5EF4-FFF2-40B4-BE49-F238E27FC236}">
                <a16:creationId xmlns:a16="http://schemas.microsoft.com/office/drawing/2014/main" id="{E2BE3F2D-20F7-F44B-60B6-C470C5DF1726}"/>
              </a:ext>
            </a:extLst>
          </p:cNvPr>
          <p:cNvSpPr/>
          <p:nvPr/>
        </p:nvSpPr>
        <p:spPr>
          <a:xfrm>
            <a:off x="6608466" y="6052939"/>
            <a:ext cx="269051" cy="256655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7049967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accel="50000" decel="5000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2.22222E-6 -4.07407E-6 L -0.0934 -0.00046 " pathEditMode="relative" rAng="0" ptsTypes="AA">
                                      <p:cBhvr>
                                        <p:cTn id="6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4670" y="-2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1500"/>
                            </p:stCondLst>
                            <p:childTnLst>
                              <p:par>
                                <p:cTn id="8" presetID="1" presetClass="emph" presetSubtype="2" repeatCount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9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C8D00"/>
                                      </p:to>
                                    </p:animClr>
                                    <p:set>
                                      <p:cBhvr>
                                        <p:cTn id="10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1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F8A86CA-B090-AE27-8359-A64253C29CEB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ar-AE" sz="1800" b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أيقونات توجيهية</a:t>
            </a:r>
          </a:p>
        </p:txBody>
      </p:sp>
      <p:pic>
        <p:nvPicPr>
          <p:cNvPr id="21" name="Image 20">
            <a:extLst>
              <a:ext uri="{FF2B5EF4-FFF2-40B4-BE49-F238E27FC236}">
                <a16:creationId xmlns:a16="http://schemas.microsoft.com/office/drawing/2014/main" id="{BBB5359D-248B-D64A-CDBE-15DDC0DF0F64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9501" t="31859" r="19274" b="23915"/>
          <a:stretch>
            <a:fillRect/>
          </a:stretch>
        </p:blipFill>
        <p:spPr>
          <a:xfrm>
            <a:off x="6808251" y="4068915"/>
            <a:ext cx="783913" cy="566262"/>
          </a:xfrm>
          <a:prstGeom prst="rect">
            <a:avLst/>
          </a:prstGeom>
        </p:spPr>
      </p:pic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D3482154-0FCE-CDD4-3DCC-B17FF0AC6FC9}"/>
              </a:ext>
            </a:extLst>
          </p:cNvPr>
          <p:cNvSpPr/>
          <p:nvPr/>
        </p:nvSpPr>
        <p:spPr>
          <a:xfrm>
            <a:off x="3992170" y="2651070"/>
            <a:ext cx="1536192" cy="436245"/>
          </a:xfrm>
          <a:prstGeom prst="roundRect">
            <a:avLst>
              <a:gd name="adj" fmla="val 50000"/>
            </a:avLst>
          </a:prstGeom>
          <a:solidFill>
            <a:srgbClr val="16AB98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rtl="1"/>
            <a:r>
              <a:rPr lang="ar-MA" sz="1200" b="1" kern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توجيهات </a:t>
            </a:r>
            <a:r>
              <a:rPr lang="ar-MA" sz="1200" b="1">
                <a:latin typeface="Calibri" panose="020F0502020204030204" pitchFamily="34" charset="0"/>
                <a:cs typeface="Calibri" panose="020F0502020204030204" pitchFamily="34" charset="0"/>
              </a:rPr>
              <a:t>الأستاذ</a:t>
            </a:r>
          </a:p>
        </p:txBody>
      </p: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83290CCD-BC0B-647A-06DC-32DE44674AB7}"/>
              </a:ext>
            </a:extLst>
          </p:cNvPr>
          <p:cNvSpPr/>
          <p:nvPr/>
        </p:nvSpPr>
        <p:spPr>
          <a:xfrm>
            <a:off x="6520297" y="4761137"/>
            <a:ext cx="1536192" cy="436245"/>
          </a:xfrm>
          <a:prstGeom prst="roundRect">
            <a:avLst>
              <a:gd name="adj" fmla="val 50000"/>
            </a:avLst>
          </a:prstGeom>
          <a:solidFill>
            <a:srgbClr val="16AB98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rtl="1"/>
            <a:r>
              <a:rPr lang="ar-MA" sz="1200" b="1" kern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عرض فيديو </a:t>
            </a:r>
          </a:p>
        </p:txBody>
      </p:sp>
      <p:sp>
        <p:nvSpPr>
          <p:cNvPr id="27" name="Rectangle : coins arrondis 26">
            <a:extLst>
              <a:ext uri="{FF2B5EF4-FFF2-40B4-BE49-F238E27FC236}">
                <a16:creationId xmlns:a16="http://schemas.microsoft.com/office/drawing/2014/main" id="{3521238E-AB8A-46C6-99DA-423CA9D2ABF8}"/>
              </a:ext>
            </a:extLst>
          </p:cNvPr>
          <p:cNvSpPr/>
          <p:nvPr/>
        </p:nvSpPr>
        <p:spPr>
          <a:xfrm>
            <a:off x="6233163" y="2620736"/>
            <a:ext cx="1536192" cy="466579"/>
          </a:xfrm>
          <a:prstGeom prst="roundRect">
            <a:avLst>
              <a:gd name="adj" fmla="val 50000"/>
            </a:avLst>
          </a:prstGeom>
          <a:solidFill>
            <a:srgbClr val="16AB98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rtl="1"/>
            <a:r>
              <a:rPr lang="ar-MA" sz="1200" b="1" kern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تعيين تلميذ للإجابة </a:t>
            </a:r>
          </a:p>
        </p:txBody>
      </p:sp>
      <p:sp>
        <p:nvSpPr>
          <p:cNvPr id="33" name="Rectangle : coins arrondis 32">
            <a:extLst>
              <a:ext uri="{FF2B5EF4-FFF2-40B4-BE49-F238E27FC236}">
                <a16:creationId xmlns:a16="http://schemas.microsoft.com/office/drawing/2014/main" id="{FF8328F4-5FBC-235C-49F9-3C56BF4BC9B4}"/>
              </a:ext>
            </a:extLst>
          </p:cNvPr>
          <p:cNvSpPr/>
          <p:nvPr/>
        </p:nvSpPr>
        <p:spPr>
          <a:xfrm>
            <a:off x="3992170" y="4774587"/>
            <a:ext cx="1536192" cy="436245"/>
          </a:xfrm>
          <a:prstGeom prst="roundRect">
            <a:avLst>
              <a:gd name="adj" fmla="val 50000"/>
            </a:avLst>
          </a:prstGeom>
          <a:solidFill>
            <a:srgbClr val="16AB98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rtl="1"/>
            <a:r>
              <a:rPr lang="ar-MA" sz="1200" b="1" kern="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عمل ثنائي</a:t>
            </a:r>
          </a:p>
        </p:txBody>
      </p:sp>
      <p:pic>
        <p:nvPicPr>
          <p:cNvPr id="34" name="Image 33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9C365DBB-40AB-5A30-BA9C-D286C03F104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59659" y="1675073"/>
            <a:ext cx="1009688" cy="1009688"/>
          </a:xfrm>
          <a:prstGeom prst="rect">
            <a:avLst/>
          </a:prstGeom>
        </p:spPr>
      </p:pic>
      <p:pic>
        <p:nvPicPr>
          <p:cNvPr id="35" name="Image 34" descr="Une image contenant habits, sourire, dessin humoristique, personne&#10;&#10;Le contenu généré par l’IA peut être incorrect.">
            <a:extLst>
              <a:ext uri="{FF2B5EF4-FFF2-40B4-BE49-F238E27FC236}">
                <a16:creationId xmlns:a16="http://schemas.microsoft.com/office/drawing/2014/main" id="{D24F1D5B-A370-60D9-8B07-8B1772C8855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65519" y="1464823"/>
            <a:ext cx="1085805" cy="1085805"/>
          </a:xfrm>
          <a:prstGeom prst="rect">
            <a:avLst/>
          </a:prstGeom>
        </p:spPr>
      </p:pic>
      <p:pic>
        <p:nvPicPr>
          <p:cNvPr id="36" name="Image 35">
            <a:extLst>
              <a:ext uri="{FF2B5EF4-FFF2-40B4-BE49-F238E27FC236}">
                <a16:creationId xmlns:a16="http://schemas.microsoft.com/office/drawing/2014/main" id="{284DBB74-8D56-470D-8C48-D69397DA201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196407" y="3698131"/>
            <a:ext cx="1063006" cy="1063006"/>
          </a:xfrm>
          <a:prstGeom prst="rect">
            <a:avLst/>
          </a:prstGeom>
        </p:spPr>
      </p:pic>
      <p:sp>
        <p:nvSpPr>
          <p:cNvPr id="38" name="Rectangle : coins arrondis 37">
            <a:extLst>
              <a:ext uri="{FF2B5EF4-FFF2-40B4-BE49-F238E27FC236}">
                <a16:creationId xmlns:a16="http://schemas.microsoft.com/office/drawing/2014/main" id="{6D9A161E-81D8-428D-5554-23524EE4C17D}"/>
              </a:ext>
            </a:extLst>
          </p:cNvPr>
          <p:cNvSpPr/>
          <p:nvPr/>
        </p:nvSpPr>
        <p:spPr>
          <a:xfrm>
            <a:off x="1259806" y="2622128"/>
            <a:ext cx="1536192" cy="436245"/>
          </a:xfrm>
          <a:prstGeom prst="roundRect">
            <a:avLst>
              <a:gd name="adj" fmla="val 50000"/>
            </a:avLst>
          </a:prstGeom>
          <a:solidFill>
            <a:srgbClr val="16AB98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algn="ctr" defTabSz="914400" rtl="1" eaLnBrk="1" latinLnBrk="0" hangingPunct="1"/>
            <a:r>
              <a:rPr lang="ar-SA" sz="1200" b="1" kern="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الإسناد في الممارسة الموجهة</a:t>
            </a:r>
            <a:endParaRPr lang="ar-MA" sz="1200" b="1" kern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39" name="Image 38">
            <a:extLst>
              <a:ext uri="{FF2B5EF4-FFF2-40B4-BE49-F238E27FC236}">
                <a16:creationId xmlns:a16="http://schemas.microsoft.com/office/drawing/2014/main" id="{471890E4-22CB-B9E3-9F09-68081CC38EBB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464043" y="1545672"/>
            <a:ext cx="1063006" cy="1063006"/>
          </a:xfrm>
          <a:prstGeom prst="rect">
            <a:avLst/>
          </a:prstGeom>
        </p:spPr>
      </p:pic>
      <p:pic>
        <p:nvPicPr>
          <p:cNvPr id="7" name="Image 6" descr="Une image contenant logo, Graphique, Police, symbole&#10;&#10;Le contenu généré par l’IA peut être incorrect.">
            <a:extLst>
              <a:ext uri="{FF2B5EF4-FFF2-40B4-BE49-F238E27FC236}">
                <a16:creationId xmlns:a16="http://schemas.microsoft.com/office/drawing/2014/main" id="{758DD633-B571-88AD-9EAE-586CC1168010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64745" y="3817917"/>
            <a:ext cx="862304" cy="623125"/>
          </a:xfrm>
          <a:prstGeom prst="rect">
            <a:avLst/>
          </a:prstGeom>
        </p:spPr>
      </p:pic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50592378-D730-D993-873D-2E2E18C3FC8B}"/>
              </a:ext>
            </a:extLst>
          </p:cNvPr>
          <p:cNvSpPr/>
          <p:nvPr/>
        </p:nvSpPr>
        <p:spPr>
          <a:xfrm>
            <a:off x="1291936" y="4774586"/>
            <a:ext cx="1536192" cy="436245"/>
          </a:xfrm>
          <a:prstGeom prst="roundRect">
            <a:avLst>
              <a:gd name="adj" fmla="val 50000"/>
            </a:avLst>
          </a:prstGeom>
          <a:solidFill>
            <a:srgbClr val="16AB98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rtl="1"/>
            <a:r>
              <a:rPr lang="ar-SA" sz="1200" b="1" kern="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أمر  للشريحة الموالية بعد عرض الفيديو</a:t>
            </a:r>
            <a:endParaRPr lang="ar-MA" sz="1200" b="1" kern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9049370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AEFE98B-EA7C-06D8-BAEC-F373610FA1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81419" y="1498631"/>
            <a:ext cx="6581161" cy="667025"/>
          </a:xfrm>
        </p:spPr>
        <p:txBody>
          <a:bodyPr/>
          <a:lstStyle/>
          <a:p>
            <a:pPr algn="ctr"/>
            <a:r>
              <a:rPr lang="ar-MA" sz="3600" b="1" dirty="0">
                <a:solidFill>
                  <a:srgbClr val="17AB98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الأسبوع </a:t>
            </a:r>
            <a:r>
              <a:rPr lang="ar-SA" sz="3600" b="1" dirty="0">
                <a:solidFill>
                  <a:srgbClr val="17AB98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الثالث</a:t>
            </a:r>
            <a:br>
              <a:rPr lang="fr-FR" sz="3600" b="1" dirty="0">
                <a:solidFill>
                  <a:srgbClr val="17AB98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</a:br>
            <a:endParaRPr lang="fr-FR" sz="3600" dirty="0">
              <a:solidFill>
                <a:srgbClr val="17AB98"/>
              </a:solidFill>
            </a:endParaRPr>
          </a:p>
        </p:txBody>
      </p:sp>
      <p:grpSp>
        <p:nvGrpSpPr>
          <p:cNvPr id="8" name="Groupe 7">
            <a:extLst>
              <a:ext uri="{FF2B5EF4-FFF2-40B4-BE49-F238E27FC236}">
                <a16:creationId xmlns:a16="http://schemas.microsoft.com/office/drawing/2014/main" id="{6F9F746C-D79A-CE24-F2B6-01A823F446DF}"/>
              </a:ext>
            </a:extLst>
          </p:cNvPr>
          <p:cNvGrpSpPr/>
          <p:nvPr/>
        </p:nvGrpSpPr>
        <p:grpSpPr>
          <a:xfrm>
            <a:off x="4427134" y="2475889"/>
            <a:ext cx="3780000" cy="1123837"/>
            <a:chOff x="648000" y="1949241"/>
            <a:chExt cx="3780000" cy="1123837"/>
          </a:xfrm>
        </p:grpSpPr>
        <p:sp>
          <p:nvSpPr>
            <p:cNvPr id="9" name="Rectangle : coins arrondis 8">
              <a:extLst>
                <a:ext uri="{FF2B5EF4-FFF2-40B4-BE49-F238E27FC236}">
                  <a16:creationId xmlns:a16="http://schemas.microsoft.com/office/drawing/2014/main" id="{D06DF442-E3A1-AD93-FFB0-B22E54299438}"/>
                </a:ext>
              </a:extLst>
            </p:cNvPr>
            <p:cNvSpPr/>
            <p:nvPr/>
          </p:nvSpPr>
          <p:spPr>
            <a:xfrm>
              <a:off x="648000" y="2196000"/>
              <a:ext cx="3780000" cy="877078"/>
            </a:xfrm>
            <a:prstGeom prst="roundRect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endParaRPr lang="fr-MA" dirty="0"/>
            </a:p>
          </p:txBody>
        </p:sp>
        <p:sp>
          <p:nvSpPr>
            <p:cNvPr id="10" name="Organigramme : Terminateur 21">
              <a:extLst>
                <a:ext uri="{FF2B5EF4-FFF2-40B4-BE49-F238E27FC236}">
                  <a16:creationId xmlns:a16="http://schemas.microsoft.com/office/drawing/2014/main" id="{19BFBC15-D948-462E-399C-A5B8E0D3EC37}"/>
                </a:ext>
              </a:extLst>
            </p:cNvPr>
            <p:cNvSpPr/>
            <p:nvPr/>
          </p:nvSpPr>
          <p:spPr>
            <a:xfrm>
              <a:off x="2889570" y="1949241"/>
              <a:ext cx="1260000" cy="360000"/>
            </a:xfrm>
            <a:prstGeom prst="flowChartTerminator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09630" rtl="1">
                <a:defRPr/>
              </a:pPr>
              <a:r>
                <a:rPr lang="ar-MA" sz="1800" b="1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الدرس </a:t>
              </a:r>
              <a:r>
                <a:rPr lang="ar-SA" sz="1800" b="1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9</a:t>
              </a:r>
              <a:endParaRPr lang="fr-FR" sz="18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1" name="Espace réservé du texte 5">
              <a:extLst>
                <a:ext uri="{FF2B5EF4-FFF2-40B4-BE49-F238E27FC236}">
                  <a16:creationId xmlns:a16="http://schemas.microsoft.com/office/drawing/2014/main" id="{5EE30BBC-F8A7-642B-618D-EF6534CF83BC}"/>
                </a:ext>
              </a:extLst>
            </p:cNvPr>
            <p:cNvSpPr txBox="1">
              <a:spLocks/>
            </p:cNvSpPr>
            <p:nvPr/>
          </p:nvSpPr>
          <p:spPr>
            <a:xfrm>
              <a:off x="828000" y="2331465"/>
              <a:ext cx="3420000" cy="631140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</p:spPr>
          <p:txBody>
            <a:bodyPr anchor="ctr"/>
            <a:lstStyle>
              <a:lvl1pPr marL="266700" indent="-2667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Wingdings" panose="05000000000000000000" pitchFamily="2" charset="2"/>
                <a:buChar char="m"/>
                <a:defRPr sz="12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r" rtl="1">
                <a:buNone/>
              </a:pPr>
              <a:r>
                <a:rPr lang="ar-MA" sz="1800" b="1" kern="0" dirty="0">
                  <a:solidFill>
                    <a:schemeClr val="bg1">
                      <a:lumMod val="7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السرعة المتوسطة (1)</a:t>
              </a:r>
            </a:p>
          </p:txBody>
        </p:sp>
      </p:grpSp>
      <p:grpSp>
        <p:nvGrpSpPr>
          <p:cNvPr id="16" name="Groupe 15">
            <a:extLst>
              <a:ext uri="{FF2B5EF4-FFF2-40B4-BE49-F238E27FC236}">
                <a16:creationId xmlns:a16="http://schemas.microsoft.com/office/drawing/2014/main" id="{3E668AC7-CB80-9A2E-E964-4CCAE654933A}"/>
              </a:ext>
            </a:extLst>
          </p:cNvPr>
          <p:cNvGrpSpPr/>
          <p:nvPr/>
        </p:nvGrpSpPr>
        <p:grpSpPr>
          <a:xfrm>
            <a:off x="415003" y="2475889"/>
            <a:ext cx="3780000" cy="1123837"/>
            <a:chOff x="648000" y="1949241"/>
            <a:chExt cx="3780000" cy="1123837"/>
          </a:xfrm>
          <a:solidFill>
            <a:schemeClr val="accent5">
              <a:lumMod val="20000"/>
              <a:lumOff val="80000"/>
            </a:schemeClr>
          </a:solidFill>
        </p:grpSpPr>
        <p:sp>
          <p:nvSpPr>
            <p:cNvPr id="17" name="Rectangle : coins arrondis 16">
              <a:extLst>
                <a:ext uri="{FF2B5EF4-FFF2-40B4-BE49-F238E27FC236}">
                  <a16:creationId xmlns:a16="http://schemas.microsoft.com/office/drawing/2014/main" id="{27C81966-C6B3-F7D1-9287-616A8C28EDA7}"/>
                </a:ext>
              </a:extLst>
            </p:cNvPr>
            <p:cNvSpPr/>
            <p:nvPr/>
          </p:nvSpPr>
          <p:spPr>
            <a:xfrm>
              <a:off x="648000" y="2196000"/>
              <a:ext cx="3780000" cy="877078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lvl="0" algn="ctr" defTabSz="914400" rtl="0" eaLnBrk="1" latinLnBrk="0" hangingPunct="1"/>
              <a:endParaRPr lang="fr-MA" dirty="0"/>
            </a:p>
          </p:txBody>
        </p:sp>
        <p:sp>
          <p:nvSpPr>
            <p:cNvPr id="18" name="Organigramme : Terminateur 21">
              <a:extLst>
                <a:ext uri="{FF2B5EF4-FFF2-40B4-BE49-F238E27FC236}">
                  <a16:creationId xmlns:a16="http://schemas.microsoft.com/office/drawing/2014/main" id="{9FB35922-FF9D-02D1-C513-D8AE6CB30C8A}"/>
                </a:ext>
              </a:extLst>
            </p:cNvPr>
            <p:cNvSpPr/>
            <p:nvPr/>
          </p:nvSpPr>
          <p:spPr>
            <a:xfrm>
              <a:off x="2889570" y="1949241"/>
              <a:ext cx="1260000" cy="360000"/>
            </a:xfrm>
            <a:prstGeom prst="flowChartTerminator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09630" rtl="1">
                <a:defRPr/>
              </a:pPr>
              <a:r>
                <a:rPr lang="ar-MA" sz="1800" b="1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الدرس </a:t>
              </a:r>
              <a:r>
                <a:rPr lang="ar-SA" sz="1800" b="1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10</a:t>
              </a:r>
              <a:endParaRPr lang="fr-FR" sz="18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9" name="Espace réservé du texte 5">
              <a:extLst>
                <a:ext uri="{FF2B5EF4-FFF2-40B4-BE49-F238E27FC236}">
                  <a16:creationId xmlns:a16="http://schemas.microsoft.com/office/drawing/2014/main" id="{6AE66BB3-33A5-C801-F372-C8FCC6320002}"/>
                </a:ext>
              </a:extLst>
            </p:cNvPr>
            <p:cNvSpPr txBox="1">
              <a:spLocks/>
            </p:cNvSpPr>
            <p:nvPr/>
          </p:nvSpPr>
          <p:spPr>
            <a:xfrm>
              <a:off x="828000" y="2346260"/>
              <a:ext cx="3420000" cy="667026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75000"/>
                </a:schemeClr>
              </a:solidFill>
            </a:ln>
          </p:spPr>
          <p:txBody>
            <a:bodyPr anchor="ctr"/>
            <a:lstStyle>
              <a:lvl1pPr marL="266700" indent="-2667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Wingdings" panose="05000000000000000000" pitchFamily="2" charset="2"/>
                <a:buChar char="m"/>
                <a:defRPr sz="12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r" rtl="1">
                <a:buNone/>
              </a:pPr>
              <a:r>
                <a:rPr lang="ar-SA" sz="1600" b="1" kern="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السرعة المتوسطة (2)</a:t>
              </a:r>
            </a:p>
          </p:txBody>
        </p:sp>
      </p:grpSp>
      <p:grpSp>
        <p:nvGrpSpPr>
          <p:cNvPr id="3" name="Groupe 2">
            <a:extLst>
              <a:ext uri="{FF2B5EF4-FFF2-40B4-BE49-F238E27FC236}">
                <a16:creationId xmlns:a16="http://schemas.microsoft.com/office/drawing/2014/main" id="{B8408CF2-CE37-95E1-B368-EA488D100D7F}"/>
              </a:ext>
            </a:extLst>
          </p:cNvPr>
          <p:cNvGrpSpPr/>
          <p:nvPr/>
        </p:nvGrpSpPr>
        <p:grpSpPr>
          <a:xfrm>
            <a:off x="370132" y="3897880"/>
            <a:ext cx="3780000" cy="1123837"/>
            <a:chOff x="648000" y="1949241"/>
            <a:chExt cx="3780000" cy="1123837"/>
          </a:xfrm>
          <a:solidFill>
            <a:schemeClr val="accent5">
              <a:lumMod val="20000"/>
              <a:lumOff val="80000"/>
            </a:schemeClr>
          </a:solidFill>
        </p:grpSpPr>
        <p:sp>
          <p:nvSpPr>
            <p:cNvPr id="4" name="Rectangle : coins arrondis 3">
              <a:extLst>
                <a:ext uri="{FF2B5EF4-FFF2-40B4-BE49-F238E27FC236}">
                  <a16:creationId xmlns:a16="http://schemas.microsoft.com/office/drawing/2014/main" id="{59C73262-6EDD-081A-C026-11A95728A9AC}"/>
                </a:ext>
              </a:extLst>
            </p:cNvPr>
            <p:cNvSpPr/>
            <p:nvPr/>
          </p:nvSpPr>
          <p:spPr>
            <a:xfrm>
              <a:off x="648000" y="2196000"/>
              <a:ext cx="3780000" cy="877078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lvl="0" algn="ctr" defTabSz="914400" rtl="0" eaLnBrk="1" latinLnBrk="0" hangingPunct="1"/>
              <a:endParaRPr lang="fr-MA" dirty="0"/>
            </a:p>
          </p:txBody>
        </p:sp>
        <p:sp>
          <p:nvSpPr>
            <p:cNvPr id="5" name="Organigramme : Terminateur 21">
              <a:extLst>
                <a:ext uri="{FF2B5EF4-FFF2-40B4-BE49-F238E27FC236}">
                  <a16:creationId xmlns:a16="http://schemas.microsoft.com/office/drawing/2014/main" id="{B8528A7D-CC01-7599-0846-FC2E2041C809}"/>
                </a:ext>
              </a:extLst>
            </p:cNvPr>
            <p:cNvSpPr/>
            <p:nvPr/>
          </p:nvSpPr>
          <p:spPr>
            <a:xfrm>
              <a:off x="2889570" y="1949241"/>
              <a:ext cx="1260000" cy="360000"/>
            </a:xfrm>
            <a:prstGeom prst="flowChartTerminator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09630" rtl="1">
                <a:defRPr/>
              </a:pPr>
              <a:r>
                <a:rPr lang="ar-MA" sz="1800" b="1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الدرس </a:t>
              </a:r>
              <a:r>
                <a:rPr lang="ar-SA" b="1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12</a:t>
              </a:r>
              <a:endParaRPr lang="fr-FR" sz="18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6" name="Espace réservé du texte 5">
              <a:extLst>
                <a:ext uri="{FF2B5EF4-FFF2-40B4-BE49-F238E27FC236}">
                  <a16:creationId xmlns:a16="http://schemas.microsoft.com/office/drawing/2014/main" id="{32BBFDE1-E352-522F-DC6A-73F4154EBB52}"/>
                </a:ext>
              </a:extLst>
            </p:cNvPr>
            <p:cNvSpPr txBox="1">
              <a:spLocks/>
            </p:cNvSpPr>
            <p:nvPr/>
          </p:nvSpPr>
          <p:spPr>
            <a:xfrm>
              <a:off x="828000" y="2331465"/>
              <a:ext cx="3420000" cy="631140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75000"/>
                </a:schemeClr>
              </a:solidFill>
            </a:ln>
          </p:spPr>
          <p:txBody>
            <a:bodyPr anchor="ctr"/>
            <a:lstStyle>
              <a:lvl1pPr marL="266700" indent="-2667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Wingdings" panose="05000000000000000000" pitchFamily="2" charset="2"/>
                <a:buChar char="m"/>
                <a:defRPr sz="12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r" rtl="1">
                <a:buNone/>
              </a:pPr>
              <a:r>
                <a:rPr lang="ar-SA" sz="1600" b="1" kern="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حل مسائل حول النسبة المئوية (2). </a:t>
              </a:r>
              <a:endParaRPr lang="ar-MA" sz="1600" b="1" kern="0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grpSp>
        <p:nvGrpSpPr>
          <p:cNvPr id="31" name="Groupe 30">
            <a:extLst>
              <a:ext uri="{FF2B5EF4-FFF2-40B4-BE49-F238E27FC236}">
                <a16:creationId xmlns:a16="http://schemas.microsoft.com/office/drawing/2014/main" id="{BE2A4A4D-0E69-E3AB-669D-42A7F16A28BF}"/>
              </a:ext>
            </a:extLst>
          </p:cNvPr>
          <p:cNvGrpSpPr/>
          <p:nvPr/>
        </p:nvGrpSpPr>
        <p:grpSpPr>
          <a:xfrm>
            <a:off x="4405078" y="3851322"/>
            <a:ext cx="3780000" cy="1123837"/>
            <a:chOff x="648000" y="1949241"/>
            <a:chExt cx="3780000" cy="1123837"/>
          </a:xfrm>
          <a:solidFill>
            <a:schemeClr val="accent5">
              <a:lumMod val="20000"/>
              <a:lumOff val="80000"/>
            </a:schemeClr>
          </a:solidFill>
        </p:grpSpPr>
        <p:sp>
          <p:nvSpPr>
            <p:cNvPr id="32" name="Rectangle : coins arrondis 31">
              <a:extLst>
                <a:ext uri="{FF2B5EF4-FFF2-40B4-BE49-F238E27FC236}">
                  <a16:creationId xmlns:a16="http://schemas.microsoft.com/office/drawing/2014/main" id="{85A2F114-D2FF-43A5-1BC5-C728126D6DED}"/>
                </a:ext>
              </a:extLst>
            </p:cNvPr>
            <p:cNvSpPr/>
            <p:nvPr/>
          </p:nvSpPr>
          <p:spPr>
            <a:xfrm>
              <a:off x="648000" y="2196000"/>
              <a:ext cx="3780000" cy="877078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lvl="0" algn="ctr" defTabSz="914400" rtl="0" eaLnBrk="1" latinLnBrk="0" hangingPunct="1"/>
              <a:endParaRPr lang="fr-MA" dirty="0"/>
            </a:p>
          </p:txBody>
        </p:sp>
        <p:sp>
          <p:nvSpPr>
            <p:cNvPr id="33" name="Organigramme : Terminateur 21">
              <a:extLst>
                <a:ext uri="{FF2B5EF4-FFF2-40B4-BE49-F238E27FC236}">
                  <a16:creationId xmlns:a16="http://schemas.microsoft.com/office/drawing/2014/main" id="{09DF9E9A-581D-14F9-24EC-3567A55C3816}"/>
                </a:ext>
              </a:extLst>
            </p:cNvPr>
            <p:cNvSpPr/>
            <p:nvPr/>
          </p:nvSpPr>
          <p:spPr>
            <a:xfrm>
              <a:off x="2889570" y="1949241"/>
              <a:ext cx="1260000" cy="360000"/>
            </a:xfrm>
            <a:prstGeom prst="flowChartTerminator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09630" rtl="1">
                <a:defRPr/>
              </a:pPr>
              <a:r>
                <a:rPr lang="ar-MA" sz="1800" b="1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الدرس </a:t>
              </a:r>
              <a:r>
                <a:rPr lang="ar-SA" b="1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11</a:t>
              </a:r>
              <a:endParaRPr lang="fr-FR" sz="18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grpSp>
        <p:nvGrpSpPr>
          <p:cNvPr id="35" name="Groupe 34">
            <a:extLst>
              <a:ext uri="{FF2B5EF4-FFF2-40B4-BE49-F238E27FC236}">
                <a16:creationId xmlns:a16="http://schemas.microsoft.com/office/drawing/2014/main" id="{72F3C907-F2CF-83B3-E160-54BF64EFB75B}"/>
              </a:ext>
            </a:extLst>
          </p:cNvPr>
          <p:cNvGrpSpPr/>
          <p:nvPr/>
        </p:nvGrpSpPr>
        <p:grpSpPr>
          <a:xfrm>
            <a:off x="2439564" y="5221918"/>
            <a:ext cx="3780000" cy="1123837"/>
            <a:chOff x="648000" y="1949241"/>
            <a:chExt cx="3780000" cy="1123837"/>
          </a:xfrm>
          <a:solidFill>
            <a:schemeClr val="accent5">
              <a:lumMod val="20000"/>
              <a:lumOff val="80000"/>
            </a:schemeClr>
          </a:solidFill>
        </p:grpSpPr>
        <p:sp>
          <p:nvSpPr>
            <p:cNvPr id="36" name="Rectangle : coins arrondis 35">
              <a:extLst>
                <a:ext uri="{FF2B5EF4-FFF2-40B4-BE49-F238E27FC236}">
                  <a16:creationId xmlns:a16="http://schemas.microsoft.com/office/drawing/2014/main" id="{98C62966-8FD2-A668-3D21-B98E06297E7D}"/>
                </a:ext>
              </a:extLst>
            </p:cNvPr>
            <p:cNvSpPr/>
            <p:nvPr/>
          </p:nvSpPr>
          <p:spPr>
            <a:xfrm>
              <a:off x="648000" y="2196000"/>
              <a:ext cx="3780000" cy="877078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lvl="0" algn="ctr" defTabSz="914400" rtl="0" eaLnBrk="1" latinLnBrk="0" hangingPunct="1"/>
              <a:endParaRPr lang="fr-MA" dirty="0"/>
            </a:p>
          </p:txBody>
        </p:sp>
        <p:sp>
          <p:nvSpPr>
            <p:cNvPr id="37" name="Organigramme : Terminateur 21">
              <a:extLst>
                <a:ext uri="{FF2B5EF4-FFF2-40B4-BE49-F238E27FC236}">
                  <a16:creationId xmlns:a16="http://schemas.microsoft.com/office/drawing/2014/main" id="{643F8C6E-3B63-B3F4-94CE-FA2BB7EAE5C0}"/>
                </a:ext>
              </a:extLst>
            </p:cNvPr>
            <p:cNvSpPr/>
            <p:nvPr/>
          </p:nvSpPr>
          <p:spPr>
            <a:xfrm>
              <a:off x="2889570" y="1949241"/>
              <a:ext cx="1260000" cy="360000"/>
            </a:xfrm>
            <a:prstGeom prst="flowChartTerminator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09630" rtl="1">
                <a:defRPr/>
              </a:pPr>
              <a:r>
                <a:rPr lang="ar-SA" sz="1800" b="1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مراجعة</a:t>
              </a:r>
              <a:endParaRPr lang="fr-FR" sz="18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38" name="Espace réservé du texte 5">
              <a:extLst>
                <a:ext uri="{FF2B5EF4-FFF2-40B4-BE49-F238E27FC236}">
                  <a16:creationId xmlns:a16="http://schemas.microsoft.com/office/drawing/2014/main" id="{2BBD08C9-A6E2-7ABC-8477-72E6B48FA0F5}"/>
                </a:ext>
              </a:extLst>
            </p:cNvPr>
            <p:cNvSpPr txBox="1">
              <a:spLocks/>
            </p:cNvSpPr>
            <p:nvPr/>
          </p:nvSpPr>
          <p:spPr>
            <a:xfrm>
              <a:off x="828000" y="2331465"/>
              <a:ext cx="3420000" cy="631140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75000"/>
                </a:schemeClr>
              </a:solidFill>
            </a:ln>
          </p:spPr>
          <p:txBody>
            <a:bodyPr anchor="ctr"/>
            <a:lstStyle>
              <a:lvl1pPr marL="266700" indent="-2667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Wingdings" panose="05000000000000000000" pitchFamily="2" charset="2"/>
                <a:buChar char="m"/>
                <a:defRPr sz="12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r" rtl="1">
                <a:buNone/>
              </a:pPr>
              <a:r>
                <a:rPr lang="ar-MA" sz="1600" b="1" dirty="0">
                  <a:solidFill>
                    <a:schemeClr val="bg1">
                      <a:lumMod val="65000"/>
                    </a:schemeClr>
                  </a:solidFill>
                </a:rPr>
                <a:t>مراجعة وتثبيت دروس الأسبوع</a:t>
              </a:r>
            </a:p>
          </p:txBody>
        </p:sp>
      </p:grpSp>
      <p:sp>
        <p:nvSpPr>
          <p:cNvPr id="39" name="Titre 1">
            <a:extLst>
              <a:ext uri="{FF2B5EF4-FFF2-40B4-BE49-F238E27FC236}">
                <a16:creationId xmlns:a16="http://schemas.microsoft.com/office/drawing/2014/main" id="{2A22125F-9825-477B-4932-6EE77888E7A0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A2B7FD4B-9013-9523-C4DB-E0D7E6EC66C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8979" y="2712779"/>
            <a:ext cx="3938021" cy="940822"/>
          </a:xfrm>
          <a:prstGeom prst="rect">
            <a:avLst/>
          </a:prstGeom>
        </p:spPr>
      </p:pic>
      <p:sp>
        <p:nvSpPr>
          <p:cNvPr id="13" name="ZoneTexte 12">
            <a:extLst>
              <a:ext uri="{FF2B5EF4-FFF2-40B4-BE49-F238E27FC236}">
                <a16:creationId xmlns:a16="http://schemas.microsoft.com/office/drawing/2014/main" id="{8AF7939E-E87A-0356-E390-6BC853DBC1DB}"/>
              </a:ext>
            </a:extLst>
          </p:cNvPr>
          <p:cNvSpPr txBox="1"/>
          <p:nvPr/>
        </p:nvSpPr>
        <p:spPr>
          <a:xfrm>
            <a:off x="564709" y="2881339"/>
            <a:ext cx="344494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457200" rtl="1">
              <a:defRPr/>
            </a:pPr>
            <a:r>
              <a:rPr lang="ar-SA" b="1" kern="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السرعة المتوسطة (2)</a:t>
            </a:r>
            <a:endParaRPr lang="ar-MA" b="1" kern="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5" name="Organigramme : Terminateur 21">
            <a:extLst>
              <a:ext uri="{FF2B5EF4-FFF2-40B4-BE49-F238E27FC236}">
                <a16:creationId xmlns:a16="http://schemas.microsoft.com/office/drawing/2014/main" id="{39F45A87-C447-713F-DB32-E69BF905D7E8}"/>
              </a:ext>
            </a:extLst>
          </p:cNvPr>
          <p:cNvSpPr/>
          <p:nvPr/>
        </p:nvSpPr>
        <p:spPr>
          <a:xfrm>
            <a:off x="2648953" y="2475889"/>
            <a:ext cx="1267620" cy="360000"/>
          </a:xfrm>
          <a:prstGeom prst="flowChartTerminator">
            <a:avLst/>
          </a:prstGeom>
          <a:solidFill>
            <a:srgbClr val="FFC000"/>
          </a:solidFill>
          <a:ln>
            <a:solidFill>
              <a:srgbClr val="EEB5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09630" rtl="1">
              <a:defRPr/>
            </a:pPr>
            <a:r>
              <a:rPr lang="ar-MA" sz="1800" b="1" dirty="0">
                <a:solidFill>
                  <a:prstClr val="white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الدرس</a:t>
            </a:r>
            <a:r>
              <a:rPr lang="ar-SA" sz="1800" b="1" dirty="0">
                <a:solidFill>
                  <a:prstClr val="white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10</a:t>
            </a:r>
            <a:endParaRPr lang="fr-FR" sz="1800" b="1" dirty="0">
              <a:solidFill>
                <a:prstClr val="white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7" name="Espace réservé du texte 5">
            <a:extLst>
              <a:ext uri="{FF2B5EF4-FFF2-40B4-BE49-F238E27FC236}">
                <a16:creationId xmlns:a16="http://schemas.microsoft.com/office/drawing/2014/main" id="{C754A132-BE94-E7DD-FB68-8B91DEE76497}"/>
              </a:ext>
            </a:extLst>
          </p:cNvPr>
          <p:cNvSpPr txBox="1">
            <a:spLocks/>
          </p:cNvSpPr>
          <p:nvPr/>
        </p:nvSpPr>
        <p:spPr>
          <a:xfrm>
            <a:off x="4607134" y="4233546"/>
            <a:ext cx="3420000" cy="667026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r" defTabSz="457200" rtl="1">
              <a:buNone/>
              <a:defRPr/>
            </a:pPr>
            <a:r>
              <a:rPr lang="ar-SA" sz="1600" b="1" kern="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سلم التصاميم والخرائط</a:t>
            </a:r>
            <a:endParaRPr lang="ar-MA" sz="1600" b="1" kern="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536730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oneTexte 3">
            <a:extLst>
              <a:ext uri="{FF2B5EF4-FFF2-40B4-BE49-F238E27FC236}">
                <a16:creationId xmlns:a16="http://schemas.microsoft.com/office/drawing/2014/main" id="{B011FF8F-2992-4DF2-0077-053DA9A7170A}"/>
              </a:ext>
            </a:extLst>
          </p:cNvPr>
          <p:cNvSpPr txBox="1"/>
          <p:nvPr/>
        </p:nvSpPr>
        <p:spPr>
          <a:xfrm>
            <a:off x="2043238" y="1071272"/>
            <a:ext cx="4597120" cy="75674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ts val="5486"/>
              </a:lnSpc>
            </a:pPr>
            <a:r>
              <a:rPr lang="ar-MA" sz="4000" b="1" dirty="0">
                <a:solidFill>
                  <a:srgbClr val="F6BB00"/>
                </a:solidFill>
                <a:latin typeface="Dosis" pitchFamily="2" charset="0"/>
                <a:cs typeface="Calibri" panose="020F0502020204030204" pitchFamily="34" charset="0"/>
              </a:rPr>
              <a:t>درس اليوم</a:t>
            </a:r>
          </a:p>
        </p:txBody>
      </p:sp>
      <p:sp>
        <p:nvSpPr>
          <p:cNvPr id="5" name="TextBox 7">
            <a:extLst>
              <a:ext uri="{FF2B5EF4-FFF2-40B4-BE49-F238E27FC236}">
                <a16:creationId xmlns:a16="http://schemas.microsoft.com/office/drawing/2014/main" id="{C9B89E41-3063-9AB4-B59E-B51BF4B73865}"/>
              </a:ext>
            </a:extLst>
          </p:cNvPr>
          <p:cNvSpPr txBox="1"/>
          <p:nvPr/>
        </p:nvSpPr>
        <p:spPr>
          <a:xfrm>
            <a:off x="252398" y="1366378"/>
            <a:ext cx="8178799" cy="939616"/>
          </a:xfrm>
          <a:prstGeom prst="rect">
            <a:avLst/>
          </a:prstGeom>
          <a:ln>
            <a:noFill/>
          </a:ln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3426"/>
              </a:lnSpc>
            </a:pPr>
            <a:endParaRPr lang="en-GB" sz="3200" b="1" dirty="0">
              <a:solidFill>
                <a:srgbClr val="3795AF"/>
              </a:solidFill>
              <a:latin typeface="Dosis" pitchFamily="2" charset="0"/>
              <a:cs typeface="Calibri" panose="020F0502020204030204" pitchFamily="34" charset="0"/>
            </a:endParaRPr>
          </a:p>
          <a:p>
            <a:pPr lvl="0" algn="ctr" defTabSz="457200" rtl="1">
              <a:lnSpc>
                <a:spcPct val="107000"/>
              </a:lnSpc>
              <a:spcAft>
                <a:spcPts val="800"/>
              </a:spcAft>
              <a:defRPr/>
            </a:pPr>
            <a:r>
              <a:rPr lang="ar-SA" sz="3200" b="1" kern="0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السرعة المتوسطة (2)</a:t>
            </a:r>
          </a:p>
        </p:txBody>
      </p:sp>
      <p:sp>
        <p:nvSpPr>
          <p:cNvPr id="6" name="Titre 1">
            <a:extLst>
              <a:ext uri="{FF2B5EF4-FFF2-40B4-BE49-F238E27FC236}">
                <a16:creationId xmlns:a16="http://schemas.microsoft.com/office/drawing/2014/main" id="{038AE995-6D88-B17B-4DE0-F1CE655B66A3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409369B3-C485-4098-7562-18B24ED2AE7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00" y="2467897"/>
            <a:ext cx="3215148" cy="3980723"/>
          </a:xfrm>
          <a:prstGeom prst="rect">
            <a:avLst/>
          </a:prstGeom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5B8D782B-61F0-0238-B640-934D63850D2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93356" y="2467896"/>
            <a:ext cx="2899986" cy="39624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076879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18CCB7D-8C4A-A26E-BA2B-482EE22FCCC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re 1">
            <a:extLst>
              <a:ext uri="{FF2B5EF4-FFF2-40B4-BE49-F238E27FC236}">
                <a16:creationId xmlns:a16="http://schemas.microsoft.com/office/drawing/2014/main" id="{64066D44-A939-5914-21D1-E73017862CD0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sp>
        <p:nvSpPr>
          <p:cNvPr id="2" name="TextBox 6">
            <a:extLst>
              <a:ext uri="{FF2B5EF4-FFF2-40B4-BE49-F238E27FC236}">
                <a16:creationId xmlns:a16="http://schemas.microsoft.com/office/drawing/2014/main" id="{9F1E1EB5-A3CF-9C33-72E2-D018A6412902}"/>
              </a:ext>
            </a:extLst>
          </p:cNvPr>
          <p:cNvSpPr txBox="1"/>
          <p:nvPr/>
        </p:nvSpPr>
        <p:spPr>
          <a:xfrm>
            <a:off x="1089966" y="1717188"/>
            <a:ext cx="7132233" cy="32387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2075"/>
              </a:lnSpc>
            </a:pPr>
            <a:r>
              <a:rPr lang="ar-MA" sz="3600" b="1" kern="0" dirty="0">
                <a:solidFill>
                  <a:srgbClr val="FC8D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مراحل الدرس</a:t>
            </a:r>
          </a:p>
        </p:txBody>
      </p:sp>
      <p:sp>
        <p:nvSpPr>
          <p:cNvPr id="11" name="Rectangle: Rounded Corners 55">
            <a:extLst>
              <a:ext uri="{FF2B5EF4-FFF2-40B4-BE49-F238E27FC236}">
                <a16:creationId xmlns:a16="http://schemas.microsoft.com/office/drawing/2014/main" id="{3CAF842F-B76D-64A4-C272-7E11CE254705}"/>
              </a:ext>
            </a:extLst>
          </p:cNvPr>
          <p:cNvSpPr/>
          <p:nvPr/>
        </p:nvSpPr>
        <p:spPr>
          <a:xfrm>
            <a:off x="1917734" y="5530310"/>
            <a:ext cx="5596424" cy="538375"/>
          </a:xfrm>
          <a:prstGeom prst="roundRect">
            <a:avLst/>
          </a:prstGeom>
          <a:solidFill>
            <a:srgbClr val="3A8F98"/>
          </a:solidFill>
          <a:ln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r" defTabSz="685834" rtl="1">
              <a:defRPr/>
            </a:pPr>
            <a:r>
              <a:rPr lang="fr-FR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       </a:t>
            </a:r>
            <a:r>
              <a:rPr lang="en-GB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</a:t>
            </a:r>
            <a:r>
              <a:rPr lang="ar-MA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اختتام </a:t>
            </a:r>
            <a:r>
              <a:rPr lang="ar-SA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الدرس</a:t>
            </a:r>
            <a:endParaRPr lang="fr-MA" sz="2133" b="1" kern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2" name="Flowchart: Alternate Process 54">
            <a:extLst>
              <a:ext uri="{FF2B5EF4-FFF2-40B4-BE49-F238E27FC236}">
                <a16:creationId xmlns:a16="http://schemas.microsoft.com/office/drawing/2014/main" id="{DAAA9C13-7A93-9576-E25C-EC05B2C2AE4C}"/>
              </a:ext>
            </a:extLst>
          </p:cNvPr>
          <p:cNvSpPr/>
          <p:nvPr/>
        </p:nvSpPr>
        <p:spPr>
          <a:xfrm>
            <a:off x="1891337" y="2539488"/>
            <a:ext cx="5649219" cy="558588"/>
          </a:xfrm>
          <a:prstGeom prst="flowChartAlternateProcess">
            <a:avLst/>
          </a:prstGeom>
          <a:solidFill>
            <a:srgbClr val="3A8F98"/>
          </a:solidFill>
          <a:ln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r" defTabSz="685834" rtl="1">
              <a:defRPr/>
            </a:pPr>
            <a:r>
              <a:rPr lang="ar-MA" sz="2133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33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       </a:t>
            </a:r>
            <a:r>
              <a:rPr lang="ar-MA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افتتاح الدرس</a:t>
            </a:r>
            <a:endParaRPr lang="en-US" sz="1733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3" name="Rectangle: Rounded Corners 55">
            <a:extLst>
              <a:ext uri="{FF2B5EF4-FFF2-40B4-BE49-F238E27FC236}">
                <a16:creationId xmlns:a16="http://schemas.microsoft.com/office/drawing/2014/main" id="{8BDFA9C4-68D3-A116-DDDE-D428648885F7}"/>
              </a:ext>
            </a:extLst>
          </p:cNvPr>
          <p:cNvSpPr/>
          <p:nvPr/>
        </p:nvSpPr>
        <p:spPr>
          <a:xfrm>
            <a:off x="1905587" y="3327464"/>
            <a:ext cx="5596424" cy="538375"/>
          </a:xfrm>
          <a:prstGeom prst="roundRect">
            <a:avLst/>
          </a:prstGeom>
          <a:solidFill>
            <a:srgbClr val="3A8F98"/>
          </a:solidFill>
          <a:ln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r" defTabSz="685834" rtl="1">
              <a:defRPr/>
            </a:pPr>
            <a:r>
              <a:rPr lang="fr-FR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        </a:t>
            </a:r>
            <a:r>
              <a:rPr lang="ar-MA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نمذجة</a:t>
            </a:r>
            <a:endParaRPr lang="fr-MA" sz="2133" b="1" kern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4" name="Rectangle: Rounded Corners 55">
            <a:extLst>
              <a:ext uri="{FF2B5EF4-FFF2-40B4-BE49-F238E27FC236}">
                <a16:creationId xmlns:a16="http://schemas.microsoft.com/office/drawing/2014/main" id="{6E9C6044-9F3D-ABF5-C8E5-3013120632B2}"/>
              </a:ext>
            </a:extLst>
          </p:cNvPr>
          <p:cNvSpPr/>
          <p:nvPr/>
        </p:nvSpPr>
        <p:spPr>
          <a:xfrm>
            <a:off x="1917734" y="4076388"/>
            <a:ext cx="5596424" cy="538375"/>
          </a:xfrm>
          <a:prstGeom prst="roundRect">
            <a:avLst/>
          </a:prstGeom>
          <a:solidFill>
            <a:srgbClr val="3A8F98"/>
          </a:solidFill>
          <a:ln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r" defTabSz="685834" rtl="1">
              <a:defRPr/>
            </a:pPr>
            <a:r>
              <a:rPr lang="fr-FR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       </a:t>
            </a:r>
            <a:r>
              <a:rPr lang="en-GB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ممارسة موجهة</a:t>
            </a:r>
            <a:endParaRPr lang="fr-MA" sz="2133" b="1" kern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5" name="Rectangle: Rounded Corners 55">
            <a:extLst>
              <a:ext uri="{FF2B5EF4-FFF2-40B4-BE49-F238E27FC236}">
                <a16:creationId xmlns:a16="http://schemas.microsoft.com/office/drawing/2014/main" id="{EB186FC5-A31C-33C4-896A-3A9ABC93082F}"/>
              </a:ext>
            </a:extLst>
          </p:cNvPr>
          <p:cNvSpPr/>
          <p:nvPr/>
        </p:nvSpPr>
        <p:spPr>
          <a:xfrm>
            <a:off x="1905587" y="4788337"/>
            <a:ext cx="5596424" cy="538375"/>
          </a:xfrm>
          <a:prstGeom prst="roundRect">
            <a:avLst/>
          </a:prstGeom>
          <a:solidFill>
            <a:srgbClr val="3A8F98"/>
          </a:solidFill>
          <a:ln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r" defTabSz="685834" rtl="1">
              <a:defRPr/>
            </a:pPr>
            <a:r>
              <a:rPr lang="fr-FR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       </a:t>
            </a:r>
            <a:r>
              <a:rPr lang="en-GB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ممارسة مستقلة</a:t>
            </a:r>
            <a:endParaRPr lang="fr-MA" sz="2133" b="1" kern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6" name="Oval 81">
            <a:extLst>
              <a:ext uri="{FF2B5EF4-FFF2-40B4-BE49-F238E27FC236}">
                <a16:creationId xmlns:a16="http://schemas.microsoft.com/office/drawing/2014/main" id="{B74E3B82-5A62-06FC-D672-D5A323E8B1FF}"/>
              </a:ext>
            </a:extLst>
          </p:cNvPr>
          <p:cNvSpPr>
            <a:spLocks noChangeAspect="1"/>
          </p:cNvSpPr>
          <p:nvPr/>
        </p:nvSpPr>
        <p:spPr>
          <a:xfrm flipH="1">
            <a:off x="1581863" y="5476829"/>
            <a:ext cx="656743" cy="656743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1</a:t>
            </a:r>
          </a:p>
        </p:txBody>
      </p:sp>
      <p:sp>
        <p:nvSpPr>
          <p:cNvPr id="17" name="Oval 81">
            <a:extLst>
              <a:ext uri="{FF2B5EF4-FFF2-40B4-BE49-F238E27FC236}">
                <a16:creationId xmlns:a16="http://schemas.microsoft.com/office/drawing/2014/main" id="{0752D1AC-D7B3-4EC6-738B-2F26FA53BF30}"/>
              </a:ext>
            </a:extLst>
          </p:cNvPr>
          <p:cNvSpPr>
            <a:spLocks noChangeAspect="1"/>
          </p:cNvSpPr>
          <p:nvPr/>
        </p:nvSpPr>
        <p:spPr>
          <a:xfrm flipH="1">
            <a:off x="1581863" y="2489217"/>
            <a:ext cx="656743" cy="656743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1</a:t>
            </a:r>
          </a:p>
        </p:txBody>
      </p:sp>
      <p:sp>
        <p:nvSpPr>
          <p:cNvPr id="18" name="Oval 81">
            <a:extLst>
              <a:ext uri="{FF2B5EF4-FFF2-40B4-BE49-F238E27FC236}">
                <a16:creationId xmlns:a16="http://schemas.microsoft.com/office/drawing/2014/main" id="{9E24B373-8DD9-20EB-22BB-948E6DDB4653}"/>
              </a:ext>
            </a:extLst>
          </p:cNvPr>
          <p:cNvSpPr>
            <a:spLocks noChangeAspect="1"/>
          </p:cNvSpPr>
          <p:nvPr/>
        </p:nvSpPr>
        <p:spPr>
          <a:xfrm flipH="1">
            <a:off x="1581863" y="3249811"/>
            <a:ext cx="656743" cy="656743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1</a:t>
            </a:r>
          </a:p>
        </p:txBody>
      </p:sp>
      <p:sp>
        <p:nvSpPr>
          <p:cNvPr id="19" name="Oval 81">
            <a:extLst>
              <a:ext uri="{FF2B5EF4-FFF2-40B4-BE49-F238E27FC236}">
                <a16:creationId xmlns:a16="http://schemas.microsoft.com/office/drawing/2014/main" id="{7F6D26E6-9744-31D4-B2DA-AE0A2880B94B}"/>
              </a:ext>
            </a:extLst>
          </p:cNvPr>
          <p:cNvSpPr>
            <a:spLocks noChangeAspect="1"/>
          </p:cNvSpPr>
          <p:nvPr/>
        </p:nvSpPr>
        <p:spPr>
          <a:xfrm flipH="1">
            <a:off x="1581863" y="4019179"/>
            <a:ext cx="656743" cy="656743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1</a:t>
            </a:r>
          </a:p>
        </p:txBody>
      </p:sp>
      <p:sp>
        <p:nvSpPr>
          <p:cNvPr id="20" name="Oval 81">
            <a:extLst>
              <a:ext uri="{FF2B5EF4-FFF2-40B4-BE49-F238E27FC236}">
                <a16:creationId xmlns:a16="http://schemas.microsoft.com/office/drawing/2014/main" id="{E5531219-2CE4-B3E1-8214-B274886F4CC0}"/>
              </a:ext>
            </a:extLst>
          </p:cNvPr>
          <p:cNvSpPr>
            <a:spLocks noChangeAspect="1"/>
          </p:cNvSpPr>
          <p:nvPr/>
        </p:nvSpPr>
        <p:spPr>
          <a:xfrm flipH="1">
            <a:off x="1581863" y="4725082"/>
            <a:ext cx="656743" cy="656743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1</a:t>
            </a:r>
          </a:p>
        </p:txBody>
      </p:sp>
      <p:sp>
        <p:nvSpPr>
          <p:cNvPr id="21" name="Corde 20">
            <a:extLst>
              <a:ext uri="{FF2B5EF4-FFF2-40B4-BE49-F238E27FC236}">
                <a16:creationId xmlns:a16="http://schemas.microsoft.com/office/drawing/2014/main" id="{AB925899-CAF8-06E3-40E2-4373181BD7D8}"/>
              </a:ext>
            </a:extLst>
          </p:cNvPr>
          <p:cNvSpPr/>
          <p:nvPr/>
        </p:nvSpPr>
        <p:spPr>
          <a:xfrm flipH="1">
            <a:off x="1638440" y="2558424"/>
            <a:ext cx="558587" cy="515383"/>
          </a:xfrm>
          <a:prstGeom prst="chord">
            <a:avLst>
              <a:gd name="adj1" fmla="val 5378143"/>
              <a:gd name="adj2" fmla="val 16200000"/>
            </a:avLst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7" name="Oval 81">
            <a:extLst>
              <a:ext uri="{FF2B5EF4-FFF2-40B4-BE49-F238E27FC236}">
                <a16:creationId xmlns:a16="http://schemas.microsoft.com/office/drawing/2014/main" id="{C605B4C9-14D4-DEBF-2A0C-BA1CCCA45EBC}"/>
              </a:ext>
            </a:extLst>
          </p:cNvPr>
          <p:cNvSpPr>
            <a:spLocks noChangeAspect="1"/>
          </p:cNvSpPr>
          <p:nvPr/>
        </p:nvSpPr>
        <p:spPr>
          <a:xfrm>
            <a:off x="7266026" y="2550235"/>
            <a:ext cx="558587" cy="558587"/>
          </a:xfrm>
          <a:prstGeom prst="ellipse">
            <a:avLst/>
          </a:prstGeom>
          <a:solidFill>
            <a:srgbClr val="F6BB00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1</a:t>
            </a:r>
          </a:p>
        </p:txBody>
      </p:sp>
      <p:sp>
        <p:nvSpPr>
          <p:cNvPr id="28" name="Oval 81">
            <a:extLst>
              <a:ext uri="{FF2B5EF4-FFF2-40B4-BE49-F238E27FC236}">
                <a16:creationId xmlns:a16="http://schemas.microsoft.com/office/drawing/2014/main" id="{66778D8B-00FF-0D7B-AC64-AC7A5F91C87A}"/>
              </a:ext>
            </a:extLst>
          </p:cNvPr>
          <p:cNvSpPr>
            <a:spLocks noChangeAspect="1"/>
          </p:cNvSpPr>
          <p:nvPr/>
        </p:nvSpPr>
        <p:spPr>
          <a:xfrm>
            <a:off x="7266026" y="3306010"/>
            <a:ext cx="558587" cy="558587"/>
          </a:xfrm>
          <a:prstGeom prst="ellipse">
            <a:avLst/>
          </a:prstGeom>
          <a:solidFill>
            <a:srgbClr val="F6BB00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2</a:t>
            </a:r>
          </a:p>
        </p:txBody>
      </p:sp>
      <p:sp>
        <p:nvSpPr>
          <p:cNvPr id="29" name="Oval 81">
            <a:extLst>
              <a:ext uri="{FF2B5EF4-FFF2-40B4-BE49-F238E27FC236}">
                <a16:creationId xmlns:a16="http://schemas.microsoft.com/office/drawing/2014/main" id="{3492D1D3-1EEC-721F-EDF7-396D9BC08B6D}"/>
              </a:ext>
            </a:extLst>
          </p:cNvPr>
          <p:cNvSpPr>
            <a:spLocks noChangeAspect="1"/>
          </p:cNvSpPr>
          <p:nvPr/>
        </p:nvSpPr>
        <p:spPr>
          <a:xfrm>
            <a:off x="7266026" y="4052321"/>
            <a:ext cx="558587" cy="558587"/>
          </a:xfrm>
          <a:prstGeom prst="ellipse">
            <a:avLst/>
          </a:prstGeom>
          <a:solidFill>
            <a:srgbClr val="F6BB00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3</a:t>
            </a:r>
          </a:p>
        </p:txBody>
      </p:sp>
      <p:sp>
        <p:nvSpPr>
          <p:cNvPr id="31" name="Oval 81">
            <a:extLst>
              <a:ext uri="{FF2B5EF4-FFF2-40B4-BE49-F238E27FC236}">
                <a16:creationId xmlns:a16="http://schemas.microsoft.com/office/drawing/2014/main" id="{B535A19A-A45D-7428-FA89-F060F410A701}"/>
              </a:ext>
            </a:extLst>
          </p:cNvPr>
          <p:cNvSpPr>
            <a:spLocks noChangeAspect="1"/>
          </p:cNvSpPr>
          <p:nvPr/>
        </p:nvSpPr>
        <p:spPr>
          <a:xfrm>
            <a:off x="7266026" y="4828949"/>
            <a:ext cx="558587" cy="558587"/>
          </a:xfrm>
          <a:prstGeom prst="ellipse">
            <a:avLst/>
          </a:prstGeom>
          <a:solidFill>
            <a:srgbClr val="F6BB00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4</a:t>
            </a:r>
          </a:p>
        </p:txBody>
      </p:sp>
      <p:sp>
        <p:nvSpPr>
          <p:cNvPr id="32" name="Oval 81">
            <a:extLst>
              <a:ext uri="{FF2B5EF4-FFF2-40B4-BE49-F238E27FC236}">
                <a16:creationId xmlns:a16="http://schemas.microsoft.com/office/drawing/2014/main" id="{7C8616C3-14D1-A09D-9ECE-CDD3E5DE0AEB}"/>
              </a:ext>
            </a:extLst>
          </p:cNvPr>
          <p:cNvSpPr>
            <a:spLocks noChangeAspect="1"/>
          </p:cNvSpPr>
          <p:nvPr/>
        </p:nvSpPr>
        <p:spPr>
          <a:xfrm>
            <a:off x="7266026" y="5565153"/>
            <a:ext cx="558587" cy="558587"/>
          </a:xfrm>
          <a:prstGeom prst="ellipse">
            <a:avLst/>
          </a:prstGeom>
          <a:solidFill>
            <a:srgbClr val="F6BB00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5</a:t>
            </a:r>
          </a:p>
        </p:txBody>
      </p:sp>
      <p:grpSp>
        <p:nvGrpSpPr>
          <p:cNvPr id="3" name="Groupe 2">
            <a:extLst>
              <a:ext uri="{FF2B5EF4-FFF2-40B4-BE49-F238E27FC236}">
                <a16:creationId xmlns:a16="http://schemas.microsoft.com/office/drawing/2014/main" id="{6E43F612-8D3D-DC8B-6425-EA568ADA7D98}"/>
              </a:ext>
            </a:extLst>
          </p:cNvPr>
          <p:cNvGrpSpPr/>
          <p:nvPr/>
        </p:nvGrpSpPr>
        <p:grpSpPr>
          <a:xfrm>
            <a:off x="1653038" y="4011911"/>
            <a:ext cx="585567" cy="625740"/>
            <a:chOff x="976754" y="4005561"/>
            <a:chExt cx="585567" cy="625740"/>
          </a:xfrm>
        </p:grpSpPr>
        <p:pic>
          <p:nvPicPr>
            <p:cNvPr id="4" name="Image 3">
              <a:extLst>
                <a:ext uri="{FF2B5EF4-FFF2-40B4-BE49-F238E27FC236}">
                  <a16:creationId xmlns:a16="http://schemas.microsoft.com/office/drawing/2014/main" id="{985402C0-19B2-B76A-C2EB-71435DCA4C61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976754" y="4005561"/>
              <a:ext cx="558587" cy="625740"/>
            </a:xfrm>
            <a:prstGeom prst="rect">
              <a:avLst/>
            </a:prstGeom>
          </p:spPr>
        </p:pic>
        <p:sp>
          <p:nvSpPr>
            <p:cNvPr id="5" name="ZoneTexte 4">
              <a:extLst>
                <a:ext uri="{FF2B5EF4-FFF2-40B4-BE49-F238E27FC236}">
                  <a16:creationId xmlns:a16="http://schemas.microsoft.com/office/drawing/2014/main" id="{E117002A-2F84-72A8-2AEE-D163DEA6B3EB}"/>
                </a:ext>
              </a:extLst>
            </p:cNvPr>
            <p:cNvSpPr txBox="1"/>
            <p:nvPr/>
          </p:nvSpPr>
          <p:spPr>
            <a:xfrm>
              <a:off x="1030728" y="4161932"/>
              <a:ext cx="531593" cy="3847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ar-SA" sz="1900" b="1" dirty="0">
                  <a:solidFill>
                    <a:srgbClr val="33878B"/>
                  </a:solidFill>
                </a:rPr>
                <a:t>20</a:t>
              </a:r>
              <a:endParaRPr lang="fr-FR" sz="1900" b="1" dirty="0">
                <a:solidFill>
                  <a:srgbClr val="33878B"/>
                </a:solidFill>
              </a:endParaRPr>
            </a:p>
          </p:txBody>
        </p:sp>
      </p:grpSp>
      <p:grpSp>
        <p:nvGrpSpPr>
          <p:cNvPr id="7" name="Groupe 6">
            <a:extLst>
              <a:ext uri="{FF2B5EF4-FFF2-40B4-BE49-F238E27FC236}">
                <a16:creationId xmlns:a16="http://schemas.microsoft.com/office/drawing/2014/main" id="{F2AE582A-0BFF-BE7C-3233-AEE2F0CB0E9B}"/>
              </a:ext>
            </a:extLst>
          </p:cNvPr>
          <p:cNvGrpSpPr/>
          <p:nvPr/>
        </p:nvGrpSpPr>
        <p:grpSpPr>
          <a:xfrm>
            <a:off x="1653038" y="4709374"/>
            <a:ext cx="599452" cy="832001"/>
            <a:chOff x="976754" y="4706199"/>
            <a:chExt cx="599452" cy="832001"/>
          </a:xfrm>
        </p:grpSpPr>
        <p:pic>
          <p:nvPicPr>
            <p:cNvPr id="8" name="Image 7">
              <a:extLst>
                <a:ext uri="{FF2B5EF4-FFF2-40B4-BE49-F238E27FC236}">
                  <a16:creationId xmlns:a16="http://schemas.microsoft.com/office/drawing/2014/main" id="{68CE2558-7854-7AA5-74E3-48F173072351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976754" y="4706199"/>
              <a:ext cx="558587" cy="628926"/>
            </a:xfrm>
            <a:prstGeom prst="rect">
              <a:avLst/>
            </a:prstGeom>
          </p:spPr>
        </p:pic>
        <p:sp>
          <p:nvSpPr>
            <p:cNvPr id="9" name="ZoneTexte 8">
              <a:extLst>
                <a:ext uri="{FF2B5EF4-FFF2-40B4-BE49-F238E27FC236}">
                  <a16:creationId xmlns:a16="http://schemas.microsoft.com/office/drawing/2014/main" id="{F74C56BA-8286-FE67-F102-AAC1F4C3E4B5}"/>
                </a:ext>
              </a:extLst>
            </p:cNvPr>
            <p:cNvSpPr txBox="1"/>
            <p:nvPr/>
          </p:nvSpPr>
          <p:spPr>
            <a:xfrm>
              <a:off x="1030318" y="4861092"/>
              <a:ext cx="545888" cy="67710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ar-SA" sz="1900" b="1" dirty="0">
                  <a:solidFill>
                    <a:srgbClr val="33878B"/>
                  </a:solidFill>
                </a:rPr>
                <a:t>15</a:t>
              </a:r>
            </a:p>
            <a:p>
              <a:endParaRPr lang="fr-FR" sz="1900" b="1" dirty="0">
                <a:solidFill>
                  <a:srgbClr val="33878B"/>
                </a:solidFill>
              </a:endParaRPr>
            </a:p>
          </p:txBody>
        </p:sp>
      </p:grpSp>
      <p:grpSp>
        <p:nvGrpSpPr>
          <p:cNvPr id="34" name="Groupe 33">
            <a:extLst>
              <a:ext uri="{FF2B5EF4-FFF2-40B4-BE49-F238E27FC236}">
                <a16:creationId xmlns:a16="http://schemas.microsoft.com/office/drawing/2014/main" id="{0C1DCF72-1019-A983-A35F-5199B8C7D3C0}"/>
              </a:ext>
            </a:extLst>
          </p:cNvPr>
          <p:cNvGrpSpPr/>
          <p:nvPr/>
        </p:nvGrpSpPr>
        <p:grpSpPr>
          <a:xfrm>
            <a:off x="1664398" y="3247380"/>
            <a:ext cx="547364" cy="621681"/>
            <a:chOff x="976754" y="3247381"/>
            <a:chExt cx="547364" cy="620956"/>
          </a:xfrm>
        </p:grpSpPr>
        <p:pic>
          <p:nvPicPr>
            <p:cNvPr id="35" name="Image 34">
              <a:extLst>
                <a:ext uri="{FF2B5EF4-FFF2-40B4-BE49-F238E27FC236}">
                  <a16:creationId xmlns:a16="http://schemas.microsoft.com/office/drawing/2014/main" id="{69B3E487-26AE-3CB2-A625-411445D7CE51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976754" y="3247381"/>
              <a:ext cx="547364" cy="620956"/>
            </a:xfrm>
            <a:prstGeom prst="rect">
              <a:avLst/>
            </a:prstGeom>
          </p:spPr>
        </p:pic>
        <p:sp>
          <p:nvSpPr>
            <p:cNvPr id="36" name="ZoneTexte 35">
              <a:extLst>
                <a:ext uri="{FF2B5EF4-FFF2-40B4-BE49-F238E27FC236}">
                  <a16:creationId xmlns:a16="http://schemas.microsoft.com/office/drawing/2014/main" id="{0726D24D-7FC3-B424-598A-1F5A4A44CDBC}"/>
                </a:ext>
              </a:extLst>
            </p:cNvPr>
            <p:cNvSpPr txBox="1"/>
            <p:nvPr/>
          </p:nvSpPr>
          <p:spPr>
            <a:xfrm>
              <a:off x="995409" y="3460636"/>
              <a:ext cx="486044" cy="38427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ar-SA" sz="1900" b="1" dirty="0">
                  <a:solidFill>
                    <a:srgbClr val="33878B"/>
                  </a:solidFill>
                </a:rPr>
                <a:t>05</a:t>
              </a:r>
              <a:endParaRPr lang="fr-FR" sz="1900" b="1" dirty="0">
                <a:solidFill>
                  <a:srgbClr val="33878B"/>
                </a:solidFill>
              </a:endParaRPr>
            </a:p>
          </p:txBody>
        </p:sp>
      </p:grpSp>
      <p:grpSp>
        <p:nvGrpSpPr>
          <p:cNvPr id="37" name="Groupe 36">
            <a:extLst>
              <a:ext uri="{FF2B5EF4-FFF2-40B4-BE49-F238E27FC236}">
                <a16:creationId xmlns:a16="http://schemas.microsoft.com/office/drawing/2014/main" id="{6B43F3AA-05E3-BAB5-2A52-9B860C1800CF}"/>
              </a:ext>
            </a:extLst>
          </p:cNvPr>
          <p:cNvGrpSpPr/>
          <p:nvPr/>
        </p:nvGrpSpPr>
        <p:grpSpPr>
          <a:xfrm>
            <a:off x="1653038" y="2477857"/>
            <a:ext cx="561225" cy="625740"/>
            <a:chOff x="976754" y="2489217"/>
            <a:chExt cx="561225" cy="625740"/>
          </a:xfrm>
        </p:grpSpPr>
        <p:pic>
          <p:nvPicPr>
            <p:cNvPr id="38" name="Image 37">
              <a:extLst>
                <a:ext uri="{FF2B5EF4-FFF2-40B4-BE49-F238E27FC236}">
                  <a16:creationId xmlns:a16="http://schemas.microsoft.com/office/drawing/2014/main" id="{A653CC7C-E5CE-2EB7-185D-E299BB0455A9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976754" y="2489217"/>
              <a:ext cx="558587" cy="625740"/>
            </a:xfrm>
            <a:prstGeom prst="rect">
              <a:avLst/>
            </a:prstGeom>
          </p:spPr>
        </p:pic>
        <p:sp>
          <p:nvSpPr>
            <p:cNvPr id="39" name="ZoneTexte 38">
              <a:extLst>
                <a:ext uri="{FF2B5EF4-FFF2-40B4-BE49-F238E27FC236}">
                  <a16:creationId xmlns:a16="http://schemas.microsoft.com/office/drawing/2014/main" id="{2272A1BC-5C02-2106-856B-0C0645764217}"/>
                </a:ext>
              </a:extLst>
            </p:cNvPr>
            <p:cNvSpPr txBox="1"/>
            <p:nvPr/>
          </p:nvSpPr>
          <p:spPr>
            <a:xfrm>
              <a:off x="1021944" y="2700445"/>
              <a:ext cx="516035" cy="3847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ar-SA" sz="1900" b="1" dirty="0">
                  <a:solidFill>
                    <a:srgbClr val="33878B"/>
                  </a:solidFill>
                </a:rPr>
                <a:t>10</a:t>
              </a:r>
              <a:endParaRPr lang="fr-FR" sz="1900" b="1" dirty="0">
                <a:solidFill>
                  <a:srgbClr val="33878B"/>
                </a:solidFill>
              </a:endParaRPr>
            </a:p>
          </p:txBody>
        </p:sp>
      </p:grp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2562AD2F-F35A-1A9E-6E3C-D25C1CAEBC00}"/>
              </a:ext>
            </a:extLst>
          </p:cNvPr>
          <p:cNvGrpSpPr/>
          <p:nvPr/>
        </p:nvGrpSpPr>
        <p:grpSpPr>
          <a:xfrm>
            <a:off x="1682563" y="5476829"/>
            <a:ext cx="547364" cy="621681"/>
            <a:chOff x="976754" y="3247381"/>
            <a:chExt cx="547364" cy="620956"/>
          </a:xfrm>
        </p:grpSpPr>
        <p:pic>
          <p:nvPicPr>
            <p:cNvPr id="23" name="Image 22">
              <a:extLst>
                <a:ext uri="{FF2B5EF4-FFF2-40B4-BE49-F238E27FC236}">
                  <a16:creationId xmlns:a16="http://schemas.microsoft.com/office/drawing/2014/main" id="{3BEDB3F8-3678-AE42-1149-FF65B94F47C9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976754" y="3247381"/>
              <a:ext cx="547364" cy="620956"/>
            </a:xfrm>
            <a:prstGeom prst="rect">
              <a:avLst/>
            </a:prstGeom>
          </p:spPr>
        </p:pic>
        <p:sp>
          <p:nvSpPr>
            <p:cNvPr id="24" name="ZoneTexte 23">
              <a:extLst>
                <a:ext uri="{FF2B5EF4-FFF2-40B4-BE49-F238E27FC236}">
                  <a16:creationId xmlns:a16="http://schemas.microsoft.com/office/drawing/2014/main" id="{5511F8BC-32F1-B09E-8AD6-1CA4529B8868}"/>
                </a:ext>
              </a:extLst>
            </p:cNvPr>
            <p:cNvSpPr txBox="1"/>
            <p:nvPr/>
          </p:nvSpPr>
          <p:spPr>
            <a:xfrm>
              <a:off x="995409" y="3460636"/>
              <a:ext cx="486044" cy="38427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ar-SA" sz="1900" b="1" dirty="0">
                  <a:solidFill>
                    <a:srgbClr val="33878B"/>
                  </a:solidFill>
                </a:rPr>
                <a:t>05</a:t>
              </a:r>
              <a:endParaRPr lang="fr-FR" sz="1900" b="1" dirty="0">
                <a:solidFill>
                  <a:srgbClr val="33878B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2560110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2429E1FE-B643-1999-C373-B275F694C228}"/>
              </a:ext>
            </a:extLst>
          </p:cNvPr>
          <p:cNvSpPr/>
          <p:nvPr/>
        </p:nvSpPr>
        <p:spPr>
          <a:xfrm>
            <a:off x="965691" y="3537379"/>
            <a:ext cx="6921428" cy="1243343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E2EF5477-012A-B66A-28F7-9F2895E6E719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94A668F6-1F9D-3985-2903-98C5EDAF0C05}"/>
              </a:ext>
            </a:extLst>
          </p:cNvPr>
          <p:cNvSpPr txBox="1"/>
          <p:nvPr/>
        </p:nvSpPr>
        <p:spPr>
          <a:xfrm>
            <a:off x="701460" y="3847570"/>
            <a:ext cx="6412674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57200" indent="-457200" algn="r" rtl="1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ar-SA" sz="2800" b="1" kern="0" dirty="0">
                <a:solidFill>
                  <a:srgbClr val="FC8D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تعرف وتوظيف حساب السرعة المتوسطة في وضعيات؛</a:t>
            </a:r>
          </a:p>
        </p:txBody>
      </p:sp>
      <p:grpSp>
        <p:nvGrpSpPr>
          <p:cNvPr id="4" name="Groupe 3">
            <a:extLst>
              <a:ext uri="{FF2B5EF4-FFF2-40B4-BE49-F238E27FC236}">
                <a16:creationId xmlns:a16="http://schemas.microsoft.com/office/drawing/2014/main" id="{EFE568FF-055A-0740-C531-DDA2D589F9CA}"/>
              </a:ext>
            </a:extLst>
          </p:cNvPr>
          <p:cNvGrpSpPr/>
          <p:nvPr/>
        </p:nvGrpSpPr>
        <p:grpSpPr>
          <a:xfrm>
            <a:off x="1711174" y="2035893"/>
            <a:ext cx="5721651" cy="891492"/>
            <a:chOff x="1711174" y="2035893"/>
            <a:chExt cx="5721651" cy="891492"/>
          </a:xfrm>
        </p:grpSpPr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6E438BBA-A74D-922F-852D-7DDA0F2C5653}"/>
                </a:ext>
              </a:extLst>
            </p:cNvPr>
            <p:cNvSpPr txBox="1"/>
            <p:nvPr/>
          </p:nvSpPr>
          <p:spPr>
            <a:xfrm>
              <a:off x="2200275" y="2035893"/>
              <a:ext cx="4743450" cy="37555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>
                <a:lnSpc>
                  <a:spcPts val="2075"/>
                </a:lnSpc>
              </a:pPr>
              <a:r>
                <a:rPr lang="ar-MA" sz="2400" b="1" kern="0" dirty="0">
                  <a:solidFill>
                    <a:schemeClr val="accent1">
                      <a:lumMod val="7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عند نهاية الدرس</a:t>
              </a:r>
            </a:p>
          </p:txBody>
        </p:sp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314B0A57-07CA-6392-28F9-B1AC486E5CAD}"/>
                </a:ext>
              </a:extLst>
            </p:cNvPr>
            <p:cNvSpPr txBox="1"/>
            <p:nvPr/>
          </p:nvSpPr>
          <p:spPr>
            <a:xfrm>
              <a:off x="1711174" y="2465720"/>
              <a:ext cx="5721651" cy="461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 rtl="1">
                <a:spcAft>
                  <a:spcPts val="600"/>
                </a:spcAft>
              </a:pPr>
              <a:r>
                <a:rPr lang="ar-MA" sz="2400" b="1" kern="0" dirty="0">
                  <a:solidFill>
                    <a:srgbClr val="106585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على الأقل </a:t>
              </a:r>
              <a:r>
                <a:rPr lang="fr-FR" sz="2400" b="1" kern="0" dirty="0">
                  <a:solidFill>
                    <a:srgbClr val="FC8D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80%</a:t>
              </a:r>
              <a:r>
                <a:rPr lang="ar-MA" sz="2400" b="1" kern="0" dirty="0">
                  <a:solidFill>
                    <a:srgbClr val="FC8D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من المتعلمين </a:t>
              </a:r>
              <a:r>
                <a:rPr lang="ar-MA" sz="2400" b="1" kern="0" dirty="0">
                  <a:solidFill>
                    <a:srgbClr val="106585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سيكونون قادرين على</a:t>
              </a:r>
              <a:r>
                <a:rPr lang="en-GB" sz="2400" b="1" kern="0" dirty="0">
                  <a:solidFill>
                    <a:srgbClr val="106585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: </a:t>
              </a:r>
              <a:endParaRPr lang="fr-FR" sz="2400" b="1" kern="0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grpSp>
        <p:nvGrpSpPr>
          <p:cNvPr id="5" name="Groupe 4">
            <a:extLst>
              <a:ext uri="{FF2B5EF4-FFF2-40B4-BE49-F238E27FC236}">
                <a16:creationId xmlns:a16="http://schemas.microsoft.com/office/drawing/2014/main" id="{8E44EA23-669E-1875-02B5-39E9A4FD8D62}"/>
              </a:ext>
            </a:extLst>
          </p:cNvPr>
          <p:cNvGrpSpPr/>
          <p:nvPr/>
        </p:nvGrpSpPr>
        <p:grpSpPr>
          <a:xfrm>
            <a:off x="7118026" y="3344567"/>
            <a:ext cx="1249561" cy="1172098"/>
            <a:chOff x="7018463" y="3273195"/>
            <a:chExt cx="1249561" cy="1172098"/>
          </a:xfrm>
        </p:grpSpPr>
        <p:grpSp>
          <p:nvGrpSpPr>
            <p:cNvPr id="9" name="Groupe 8">
              <a:extLst>
                <a:ext uri="{FF2B5EF4-FFF2-40B4-BE49-F238E27FC236}">
                  <a16:creationId xmlns:a16="http://schemas.microsoft.com/office/drawing/2014/main" id="{3EEF2828-A9E0-51AB-B785-62441DFD2E03}"/>
                </a:ext>
              </a:extLst>
            </p:cNvPr>
            <p:cNvGrpSpPr/>
            <p:nvPr/>
          </p:nvGrpSpPr>
          <p:grpSpPr>
            <a:xfrm>
              <a:off x="7018463" y="3537379"/>
              <a:ext cx="907914" cy="907914"/>
              <a:chOff x="3664086" y="1245255"/>
              <a:chExt cx="907914" cy="907914"/>
            </a:xfrm>
          </p:grpSpPr>
          <p:sp>
            <p:nvSpPr>
              <p:cNvPr id="19" name="Ellipse 18">
                <a:extLst>
                  <a:ext uri="{FF2B5EF4-FFF2-40B4-BE49-F238E27FC236}">
                    <a16:creationId xmlns:a16="http://schemas.microsoft.com/office/drawing/2014/main" id="{988A17AF-E8F5-F820-CA02-7C2365D300BE}"/>
                  </a:ext>
                </a:extLst>
              </p:cNvPr>
              <p:cNvSpPr/>
              <p:nvPr/>
            </p:nvSpPr>
            <p:spPr>
              <a:xfrm>
                <a:off x="3664086" y="1245255"/>
                <a:ext cx="907914" cy="907914"/>
              </a:xfrm>
              <a:prstGeom prst="ellipse">
                <a:avLst/>
              </a:prstGeom>
              <a:noFill/>
              <a:ln w="120650" cap="flat" cmpd="sng" algn="ctr">
                <a:solidFill>
                  <a:srgbClr val="00E4CF"/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20" name="Ellipse 19">
                <a:extLst>
                  <a:ext uri="{FF2B5EF4-FFF2-40B4-BE49-F238E27FC236}">
                    <a16:creationId xmlns:a16="http://schemas.microsoft.com/office/drawing/2014/main" id="{9F9C101B-6EBC-22E6-2065-2DB963FCBAE6}"/>
                  </a:ext>
                </a:extLst>
              </p:cNvPr>
              <p:cNvSpPr/>
              <p:nvPr/>
            </p:nvSpPr>
            <p:spPr>
              <a:xfrm>
                <a:off x="3893891" y="1484074"/>
                <a:ext cx="448304" cy="430276"/>
              </a:xfrm>
              <a:prstGeom prst="ellipse">
                <a:avLst/>
              </a:prstGeom>
              <a:noFill/>
              <a:ln w="120650" cap="flat" cmpd="sng" algn="ctr">
                <a:solidFill>
                  <a:srgbClr val="00E4CF"/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+mn-cs"/>
                </a:endParaRPr>
              </a:p>
            </p:txBody>
          </p:sp>
        </p:grpSp>
        <p:grpSp>
          <p:nvGrpSpPr>
            <p:cNvPr id="12" name="Groupe 11">
              <a:extLst>
                <a:ext uri="{FF2B5EF4-FFF2-40B4-BE49-F238E27FC236}">
                  <a16:creationId xmlns:a16="http://schemas.microsoft.com/office/drawing/2014/main" id="{E4AE2991-68D6-E100-B0EF-D2D31143CCAA}"/>
                </a:ext>
              </a:extLst>
            </p:cNvPr>
            <p:cNvGrpSpPr/>
            <p:nvPr/>
          </p:nvGrpSpPr>
          <p:grpSpPr>
            <a:xfrm rot="692408">
              <a:off x="7545472" y="3273195"/>
              <a:ext cx="722552" cy="808616"/>
              <a:chOff x="6561871" y="1779515"/>
              <a:chExt cx="722552" cy="808616"/>
            </a:xfrm>
          </p:grpSpPr>
          <p:sp>
            <p:nvSpPr>
              <p:cNvPr id="14" name="Chevron 13">
                <a:extLst>
                  <a:ext uri="{FF2B5EF4-FFF2-40B4-BE49-F238E27FC236}">
                    <a16:creationId xmlns:a16="http://schemas.microsoft.com/office/drawing/2014/main" id="{F3F0E1CA-BF41-F6A2-AACF-7D681BF9AF40}"/>
                  </a:ext>
                </a:extLst>
              </p:cNvPr>
              <p:cNvSpPr/>
              <p:nvPr/>
            </p:nvSpPr>
            <p:spPr>
              <a:xfrm rot="8014795">
                <a:off x="7022818" y="1840050"/>
                <a:ext cx="322140" cy="201070"/>
              </a:xfrm>
              <a:prstGeom prst="chevron">
                <a:avLst>
                  <a:gd name="adj" fmla="val 32529"/>
                </a:avLst>
              </a:prstGeom>
              <a:solidFill>
                <a:schemeClr val="tx1">
                  <a:lumMod val="65000"/>
                  <a:lumOff val="35000"/>
                </a:schemeClr>
              </a:solidFill>
              <a:ln>
                <a:solidFill>
                  <a:srgbClr val="4B5050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 dirty="0">
                  <a:solidFill>
                    <a:schemeClr val="tx1"/>
                  </a:solidFill>
                  <a:latin typeface="Calibri" panose="020F0502020204030204" pitchFamily="34" charset="0"/>
                </a:endParaRPr>
              </a:p>
            </p:txBody>
          </p:sp>
          <p:cxnSp>
            <p:nvCxnSpPr>
              <p:cNvPr id="16" name="Connecteur droit 15">
                <a:extLst>
                  <a:ext uri="{FF2B5EF4-FFF2-40B4-BE49-F238E27FC236}">
                    <a16:creationId xmlns:a16="http://schemas.microsoft.com/office/drawing/2014/main" id="{8175F682-83C7-A0B8-6F15-6D928C0A5ECC}"/>
                  </a:ext>
                </a:extLst>
              </p:cNvPr>
              <p:cNvCxnSpPr>
                <a:cxnSpLocks/>
                <a:stCxn id="14" idx="3"/>
              </p:cNvCxnSpPr>
              <p:nvPr/>
            </p:nvCxnSpPr>
            <p:spPr>
              <a:xfrm flipH="1">
                <a:off x="6561871" y="2057266"/>
                <a:ext cx="510981" cy="530865"/>
              </a:xfrm>
              <a:prstGeom prst="line">
                <a:avLst/>
              </a:prstGeom>
              <a:ln w="38100">
                <a:solidFill>
                  <a:srgbClr val="4B5050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</p:grpSp>
    </p:spTree>
    <p:extLst>
      <p:ext uri="{BB962C8B-B14F-4D97-AF65-F5344CB8AC3E}">
        <p14:creationId xmlns:p14="http://schemas.microsoft.com/office/powerpoint/2010/main" val="400001390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ZoneTexte 11">
            <a:extLst>
              <a:ext uri="{FF2B5EF4-FFF2-40B4-BE49-F238E27FC236}">
                <a16:creationId xmlns:a16="http://schemas.microsoft.com/office/drawing/2014/main" id="{1D7D99DD-1FAA-9000-BAFF-CC98AF393E6F}"/>
              </a:ext>
            </a:extLst>
          </p:cNvPr>
          <p:cNvSpPr txBox="1"/>
          <p:nvPr/>
        </p:nvSpPr>
        <p:spPr>
          <a:xfrm>
            <a:off x="1011419" y="877820"/>
            <a:ext cx="651555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b="1" dirty="0">
                <a:solidFill>
                  <a:srgbClr val="7F807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مرحباً سنتابع درس</a:t>
            </a:r>
            <a:r>
              <a:rPr lang="ar-SA" b="1" dirty="0">
                <a:solidFill>
                  <a:srgbClr val="7F807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</a:t>
            </a:r>
            <a:r>
              <a:rPr lang="ar-MA" b="1" dirty="0">
                <a:solidFill>
                  <a:srgbClr val="7F807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جديدا مع مجد وندى</a:t>
            </a:r>
          </a:p>
        </p:txBody>
      </p:sp>
      <p:pic>
        <p:nvPicPr>
          <p:cNvPr id="13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896DE9ED-17F5-868A-8BFB-32CE9FB09BC9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88490" y="618691"/>
            <a:ext cx="1008000" cy="1008000"/>
          </a:xfrm>
          <a:prstGeom prst="ellipse">
            <a:avLst/>
          </a:prstGeom>
        </p:spPr>
      </p:pic>
      <p:pic>
        <p:nvPicPr>
          <p:cNvPr id="2" name="Nada-Wave">
            <a:hlinkClick r:id="" action="ppaction://media"/>
            <a:extLst>
              <a:ext uri="{FF2B5EF4-FFF2-40B4-BE49-F238E27FC236}">
                <a16:creationId xmlns:a16="http://schemas.microsoft.com/office/drawing/2014/main" id="{61BF3648-8015-5D3D-56A0-22F6E4C7E29A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4464000" y="1980000"/>
            <a:ext cx="2536315" cy="4050532"/>
          </a:xfrm>
          <a:prstGeom prst="rect">
            <a:avLst/>
          </a:prstGeom>
        </p:spPr>
      </p:pic>
      <p:pic>
        <p:nvPicPr>
          <p:cNvPr id="6" name="majd_wave">
            <a:hlinkClick r:id="" action="ppaction://media"/>
            <a:extLst>
              <a:ext uri="{FF2B5EF4-FFF2-40B4-BE49-F238E27FC236}">
                <a16:creationId xmlns:a16="http://schemas.microsoft.com/office/drawing/2014/main" id="{AF97EA6B-27FE-8A81-EEDB-757F391BBAE8}"/>
              </a:ext>
            </a:extLst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2243138" y="1935166"/>
            <a:ext cx="2328862" cy="4140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098631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586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3477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9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6"/>
                </p:tgtEl>
              </p:cMediaNode>
            </p:video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CBF49B8D-3A04-5BE0-70F1-AF5D6274976C}"/>
              </a:ext>
            </a:extLst>
          </p:cNvPr>
          <p:cNvSpPr/>
          <p:nvPr/>
        </p:nvSpPr>
        <p:spPr>
          <a:xfrm>
            <a:off x="1570255" y="2861240"/>
            <a:ext cx="5884432" cy="2320360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" name="Titre 1">
            <a:extLst>
              <a:ext uri="{FF2B5EF4-FFF2-40B4-BE49-F238E27FC236}">
                <a16:creationId xmlns:a16="http://schemas.microsoft.com/office/drawing/2014/main" id="{71658B4F-CA4C-C855-D022-5B3209CD2101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sp>
        <p:nvSpPr>
          <p:cNvPr id="8" name="Flowchart: Alternate Process 54">
            <a:extLst>
              <a:ext uri="{FF2B5EF4-FFF2-40B4-BE49-F238E27FC236}">
                <a16:creationId xmlns:a16="http://schemas.microsoft.com/office/drawing/2014/main" id="{1A18BFC3-E215-9229-6D69-93033190A5D7}"/>
              </a:ext>
            </a:extLst>
          </p:cNvPr>
          <p:cNvSpPr/>
          <p:nvPr/>
        </p:nvSpPr>
        <p:spPr>
          <a:xfrm>
            <a:off x="2474259" y="2209308"/>
            <a:ext cx="4199979" cy="802419"/>
          </a:xfrm>
          <a:prstGeom prst="flowChartAlternateProcess">
            <a:avLst/>
          </a:prstGeom>
          <a:solidFill>
            <a:srgbClr val="3A8F98"/>
          </a:solidFill>
          <a:ln w="539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 rtl="1">
              <a:defRPr/>
            </a:pPr>
            <a:r>
              <a:rPr lang="en-US" sz="4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4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افتتاح الدرس</a:t>
            </a:r>
            <a:endParaRPr lang="en-US" sz="32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9" name="Oval 80">
            <a:extLst>
              <a:ext uri="{FF2B5EF4-FFF2-40B4-BE49-F238E27FC236}">
                <a16:creationId xmlns:a16="http://schemas.microsoft.com/office/drawing/2014/main" id="{93DF9F52-B12E-76EF-0C5E-BA5C2A8CD36A}"/>
              </a:ext>
            </a:extLst>
          </p:cNvPr>
          <p:cNvSpPr>
            <a:spLocks noChangeAspect="1"/>
          </p:cNvSpPr>
          <p:nvPr/>
        </p:nvSpPr>
        <p:spPr>
          <a:xfrm>
            <a:off x="6232304" y="2261495"/>
            <a:ext cx="698043" cy="698043"/>
          </a:xfrm>
          <a:prstGeom prst="ellipse">
            <a:avLst/>
          </a:prstGeom>
          <a:solidFill>
            <a:srgbClr val="FFC000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3200" b="1" dirty="0"/>
              <a:t>1</a:t>
            </a:r>
          </a:p>
        </p:txBody>
      </p:sp>
      <p:pic>
        <p:nvPicPr>
          <p:cNvPr id="4" name="Image 3" descr="Une image contenant symbol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EEC3FA2E-B2D7-1E54-FF58-B0F0E30BF7C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0800000">
            <a:off x="6509184" y="3092778"/>
            <a:ext cx="841742" cy="841742"/>
          </a:xfrm>
          <a:prstGeom prst="rect">
            <a:avLst/>
          </a:prstGeom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722B0B11-9743-E09F-A850-C5E602E7E0D6}"/>
              </a:ext>
            </a:extLst>
          </p:cNvPr>
          <p:cNvSpPr txBox="1"/>
          <p:nvPr/>
        </p:nvSpPr>
        <p:spPr>
          <a:xfrm>
            <a:off x="1689313" y="3092778"/>
            <a:ext cx="4597052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SA" sz="3600" b="1" dirty="0">
                <a:solidFill>
                  <a:srgbClr val="FC8D00"/>
                </a:solidFill>
                <a:latin typeface="Dosis" pitchFamily="2" charset="0"/>
                <a:cs typeface="Calibri" panose="020F0502020204030204" pitchFamily="34" charset="0"/>
              </a:rPr>
              <a:t>الحساب الذهني</a:t>
            </a:r>
            <a:endParaRPr lang="ar-MA" sz="3600" b="1" dirty="0">
              <a:solidFill>
                <a:srgbClr val="FC8D00"/>
              </a:solidFill>
              <a:latin typeface="Dosis" pitchFamily="2" charset="0"/>
              <a:cs typeface="Calibri" panose="020F0502020204030204" pitchFamily="34" charset="0"/>
            </a:endParaRP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517084FE-5027-0E40-C318-2FBAF3D3E935}"/>
              </a:ext>
            </a:extLst>
          </p:cNvPr>
          <p:cNvSpPr txBox="1"/>
          <p:nvPr/>
        </p:nvSpPr>
        <p:spPr>
          <a:xfrm>
            <a:off x="1635252" y="3744710"/>
            <a:ext cx="4597052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SA" sz="3600" b="1" dirty="0">
                <a:solidFill>
                  <a:schemeClr val="bg1">
                    <a:lumMod val="65000"/>
                  </a:schemeClr>
                </a:solidFill>
                <a:latin typeface="Dosis" pitchFamily="2" charset="0"/>
                <a:cs typeface="Calibri" panose="020F0502020204030204" pitchFamily="34" charset="0"/>
              </a:rPr>
              <a:t>تصحيح الواجب المنزلي</a:t>
            </a:r>
            <a:endParaRPr lang="ar-MA" sz="3600" b="1" dirty="0">
              <a:solidFill>
                <a:schemeClr val="bg1">
                  <a:lumMod val="65000"/>
                </a:schemeClr>
              </a:solidFill>
              <a:latin typeface="Dosis" pitchFamily="2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445754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AA69D57-4B7C-45E2-E7BD-CDA32106423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ZoneTexte 8">
            <a:extLst>
              <a:ext uri="{FF2B5EF4-FFF2-40B4-BE49-F238E27FC236}">
                <a16:creationId xmlns:a16="http://schemas.microsoft.com/office/drawing/2014/main" id="{0F0070BF-E198-C8D6-F7C0-8A4A2D10FC03}"/>
              </a:ext>
            </a:extLst>
          </p:cNvPr>
          <p:cNvSpPr txBox="1"/>
          <p:nvPr/>
        </p:nvSpPr>
        <p:spPr>
          <a:xfrm>
            <a:off x="646407" y="924163"/>
            <a:ext cx="687776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>
              <a:defRPr/>
            </a:pPr>
            <a:r>
              <a:rPr lang="ar-MA" b="1" dirty="0">
                <a:solidFill>
                  <a:srgbClr val="7F807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سنبدأ الحساب الذهني. خذوا كراسات الحساب الذهني؛</a:t>
            </a:r>
          </a:p>
        </p:txBody>
      </p:sp>
      <p:pic>
        <p:nvPicPr>
          <p:cNvPr id="3" name="Image 2" descr="Une image contenant Dessin d’enfant&#10;&#10;Le contenu généré par l’IA peut être incorrect.">
            <a:extLst>
              <a:ext uri="{FF2B5EF4-FFF2-40B4-BE49-F238E27FC236}">
                <a16:creationId xmlns:a16="http://schemas.microsoft.com/office/drawing/2014/main" id="{30F7FD15-1408-6E62-39E5-C2AF936DE1D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7945362" y="757961"/>
            <a:ext cx="757857" cy="744268"/>
          </a:xfrm>
          <a:prstGeom prst="rect">
            <a:avLst/>
          </a:prstGeom>
        </p:spPr>
      </p:pic>
      <p:pic>
        <p:nvPicPr>
          <p:cNvPr id="5" name="Image 4" descr="Une image contenant texte, dessin humoristique, clipart, Dessin animé&#10;&#10;Le contenu généré par l’IA peut être incorrect.">
            <a:extLst>
              <a:ext uri="{FF2B5EF4-FFF2-40B4-BE49-F238E27FC236}">
                <a16:creationId xmlns:a16="http://schemas.microsoft.com/office/drawing/2014/main" id="{1587FE7E-1CB4-D989-AE16-DDE5F7C9C01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913530" y="1871878"/>
            <a:ext cx="3109541" cy="4327216"/>
          </a:xfrm>
          <a:prstGeom prst="rect">
            <a:avLst/>
          </a:prstGeom>
          <a:ln>
            <a:solidFill>
              <a:srgbClr val="EE2962"/>
            </a:solidFill>
          </a:ln>
        </p:spPr>
      </p:pic>
    </p:spTree>
    <p:extLst>
      <p:ext uri="{BB962C8B-B14F-4D97-AF65-F5344CB8AC3E}">
        <p14:creationId xmlns:p14="http://schemas.microsoft.com/office/powerpoint/2010/main" val="22548202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C897426-0984-C21F-E377-614D7E45A9E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ZoneTexte 14">
            <a:extLst>
              <a:ext uri="{FF2B5EF4-FFF2-40B4-BE49-F238E27FC236}">
                <a16:creationId xmlns:a16="http://schemas.microsoft.com/office/drawing/2014/main" id="{3E026816-F16F-5161-73DA-437C59B64E1A}"/>
              </a:ext>
            </a:extLst>
          </p:cNvPr>
          <p:cNvSpPr txBox="1"/>
          <p:nvPr/>
        </p:nvSpPr>
        <p:spPr>
          <a:xfrm>
            <a:off x="155526" y="934850"/>
            <a:ext cx="740256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لديكم دقيق</a:t>
            </a:r>
            <a:r>
              <a:rPr lang="ar-S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ة واحدة</a:t>
            </a: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S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لحساب هذه العمليات</a:t>
            </a: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 دوّنوا النتيجة فقط في دفاتركم</a:t>
            </a:r>
            <a:r>
              <a:rPr lang="ar-S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كما في المثال</a:t>
            </a:r>
            <a:r>
              <a:rPr lang="fr-FR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  <a:endParaRPr lang="fr-FR" b="1" i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4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540E7B21-228E-37EA-0AAF-0BF4C70C142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77378" y="615516"/>
            <a:ext cx="1008000" cy="1008000"/>
          </a:xfrm>
          <a:prstGeom prst="ellipse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F7461A3C-B43C-4228-DC08-8A57A0C977D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74914" y="2821577"/>
            <a:ext cx="7750629" cy="13911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229449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12">
            <a:extLst>
              <a:ext uri="{FF2B5EF4-FFF2-40B4-BE49-F238E27FC236}">
                <a16:creationId xmlns:a16="http://schemas.microsoft.com/office/drawing/2014/main" id="{AFA36623-0C83-228C-E0D5-BA1261A99ADF}"/>
              </a:ext>
            </a:extLst>
          </p:cNvPr>
          <p:cNvSpPr txBox="1"/>
          <p:nvPr/>
        </p:nvSpPr>
        <p:spPr>
          <a:xfrm>
            <a:off x="2843857" y="926611"/>
            <a:ext cx="4659282" cy="39215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 rtl="1">
              <a:lnSpc>
                <a:spcPct val="115000"/>
              </a:lnSpc>
              <a:spcAft>
                <a:spcPts val="800"/>
              </a:spcAft>
            </a:pPr>
            <a:r>
              <a:rPr lang="ar-MA" b="1" dirty="0">
                <a:solidFill>
                  <a:srgbClr val="7F807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صححوا</a:t>
            </a:r>
            <a:r>
              <a:rPr lang="ar-SA" b="1" dirty="0">
                <a:solidFill>
                  <a:srgbClr val="7F807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، لديكم دقيقة واحدة</a:t>
            </a:r>
            <a:endParaRPr lang="ar-MA" b="1" dirty="0">
              <a:solidFill>
                <a:srgbClr val="7F807F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48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2D96B827-3D93-9CA8-7435-E67ABFF1A81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77378" y="615516"/>
            <a:ext cx="1008000" cy="1008000"/>
          </a:xfrm>
          <a:prstGeom prst="ellipse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65379297-2FB7-0E2E-08EF-40066C30BB1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55170" y="2764117"/>
            <a:ext cx="7953501" cy="15466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224452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CBF49B8D-3A04-5BE0-70F1-AF5D6274976C}"/>
              </a:ext>
            </a:extLst>
          </p:cNvPr>
          <p:cNvSpPr/>
          <p:nvPr/>
        </p:nvSpPr>
        <p:spPr>
          <a:xfrm>
            <a:off x="1570255" y="2861240"/>
            <a:ext cx="5884432" cy="2320360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" name="Titre 1">
            <a:extLst>
              <a:ext uri="{FF2B5EF4-FFF2-40B4-BE49-F238E27FC236}">
                <a16:creationId xmlns:a16="http://schemas.microsoft.com/office/drawing/2014/main" id="{71658B4F-CA4C-C855-D022-5B3209CD2101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sp>
        <p:nvSpPr>
          <p:cNvPr id="8" name="Flowchart: Alternate Process 54">
            <a:extLst>
              <a:ext uri="{FF2B5EF4-FFF2-40B4-BE49-F238E27FC236}">
                <a16:creationId xmlns:a16="http://schemas.microsoft.com/office/drawing/2014/main" id="{1A18BFC3-E215-9229-6D69-93033190A5D7}"/>
              </a:ext>
            </a:extLst>
          </p:cNvPr>
          <p:cNvSpPr/>
          <p:nvPr/>
        </p:nvSpPr>
        <p:spPr>
          <a:xfrm>
            <a:off x="2474259" y="2209308"/>
            <a:ext cx="4199979" cy="802419"/>
          </a:xfrm>
          <a:prstGeom prst="flowChartAlternateProcess">
            <a:avLst/>
          </a:prstGeom>
          <a:solidFill>
            <a:srgbClr val="3A8F98"/>
          </a:solidFill>
          <a:ln w="539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 rtl="1">
              <a:defRPr/>
            </a:pPr>
            <a:r>
              <a:rPr lang="en-US" sz="4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4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افتتاح الدرس</a:t>
            </a:r>
            <a:endParaRPr lang="en-US" sz="32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9" name="Oval 80">
            <a:extLst>
              <a:ext uri="{FF2B5EF4-FFF2-40B4-BE49-F238E27FC236}">
                <a16:creationId xmlns:a16="http://schemas.microsoft.com/office/drawing/2014/main" id="{93DF9F52-B12E-76EF-0C5E-BA5C2A8CD36A}"/>
              </a:ext>
            </a:extLst>
          </p:cNvPr>
          <p:cNvSpPr>
            <a:spLocks noChangeAspect="1"/>
          </p:cNvSpPr>
          <p:nvPr/>
        </p:nvSpPr>
        <p:spPr>
          <a:xfrm>
            <a:off x="6232304" y="2261495"/>
            <a:ext cx="698043" cy="698043"/>
          </a:xfrm>
          <a:prstGeom prst="ellipse">
            <a:avLst/>
          </a:prstGeom>
          <a:solidFill>
            <a:srgbClr val="FFC000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3200" b="1" dirty="0"/>
              <a:t>1</a:t>
            </a:r>
          </a:p>
        </p:txBody>
      </p:sp>
      <p:pic>
        <p:nvPicPr>
          <p:cNvPr id="4" name="Image 3" descr="Une image contenant symbol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EEC3FA2E-B2D7-1E54-FF58-B0F0E30BF7C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0800000">
            <a:off x="6449655" y="3649698"/>
            <a:ext cx="841742" cy="841742"/>
          </a:xfrm>
          <a:prstGeom prst="rect">
            <a:avLst/>
          </a:prstGeom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722B0B11-9743-E09F-A850-C5E602E7E0D6}"/>
              </a:ext>
            </a:extLst>
          </p:cNvPr>
          <p:cNvSpPr txBox="1"/>
          <p:nvPr/>
        </p:nvSpPr>
        <p:spPr>
          <a:xfrm>
            <a:off x="1689313" y="3092778"/>
            <a:ext cx="4597052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SA" sz="3600" b="1" dirty="0">
                <a:solidFill>
                  <a:schemeClr val="bg1">
                    <a:lumMod val="65000"/>
                  </a:schemeClr>
                </a:solidFill>
                <a:latin typeface="Dosis" pitchFamily="2" charset="0"/>
                <a:cs typeface="Calibri" panose="020F0502020204030204" pitchFamily="34" charset="0"/>
              </a:rPr>
              <a:t>الحساب الذهني</a:t>
            </a:r>
            <a:endParaRPr lang="ar-MA" sz="3600" b="1" dirty="0">
              <a:solidFill>
                <a:schemeClr val="bg1">
                  <a:lumMod val="65000"/>
                </a:schemeClr>
              </a:solidFill>
              <a:latin typeface="Dosis" pitchFamily="2" charset="0"/>
              <a:cs typeface="Calibri" panose="020F0502020204030204" pitchFamily="34" charset="0"/>
            </a:endParaRP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517084FE-5027-0E40-C318-2FBAF3D3E935}"/>
              </a:ext>
            </a:extLst>
          </p:cNvPr>
          <p:cNvSpPr txBox="1"/>
          <p:nvPr/>
        </p:nvSpPr>
        <p:spPr>
          <a:xfrm>
            <a:off x="1635252" y="3744710"/>
            <a:ext cx="4597052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SA" sz="3600" b="1" dirty="0">
                <a:solidFill>
                  <a:srgbClr val="FC8D00"/>
                </a:solidFill>
                <a:latin typeface="Dosis" pitchFamily="2" charset="0"/>
                <a:cs typeface="Calibri" panose="020F0502020204030204" pitchFamily="34" charset="0"/>
              </a:rPr>
              <a:t>تصحيح الواجب المنزلي</a:t>
            </a:r>
            <a:endParaRPr lang="ar-MA" sz="3600" b="1" dirty="0">
              <a:solidFill>
                <a:srgbClr val="FC8D00"/>
              </a:solidFill>
              <a:latin typeface="Dosis" pitchFamily="2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706022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25E3F14-11FB-70D0-7826-8A7DCE4CAF4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ZoneTexte 14">
            <a:extLst>
              <a:ext uri="{FF2B5EF4-FFF2-40B4-BE49-F238E27FC236}">
                <a16:creationId xmlns:a16="http://schemas.microsoft.com/office/drawing/2014/main" id="{642A22E6-1E36-8624-D19C-94F20F7DE311}"/>
              </a:ext>
            </a:extLst>
          </p:cNvPr>
          <p:cNvSpPr txBox="1"/>
          <p:nvPr/>
        </p:nvSpPr>
        <p:spPr>
          <a:xfrm>
            <a:off x="155526" y="934850"/>
            <a:ext cx="740256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S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خذوا كراساتكم الصفحة 87 </a:t>
            </a:r>
            <a:r>
              <a:rPr lang="fr-FR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  <a:endParaRPr lang="fr-FR" b="1" i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4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B092CA93-F174-EF1A-4DB1-226BFB76C0D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77378" y="615516"/>
            <a:ext cx="1008000" cy="1008000"/>
          </a:xfrm>
          <a:prstGeom prst="ellipse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C3641625-9757-5E4D-B41A-D74994C53F5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92565" y="1912704"/>
            <a:ext cx="2984813" cy="4157597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14A833BE-BEB0-A3B6-3A53-2716635F8A4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565187" y="1912704"/>
            <a:ext cx="3012751" cy="4157597"/>
          </a:xfrm>
          <a:prstGeom prst="rect">
            <a:avLst/>
          </a:prstGeom>
        </p:spPr>
      </p:pic>
      <p:sp>
        <p:nvSpPr>
          <p:cNvPr id="6" name="Rectangle : coins arrondis 5">
            <a:extLst>
              <a:ext uri="{FF2B5EF4-FFF2-40B4-BE49-F238E27FC236}">
                <a16:creationId xmlns:a16="http://schemas.microsoft.com/office/drawing/2014/main" id="{B3C14615-6149-F69E-822A-E7DDCE5933A5}"/>
              </a:ext>
            </a:extLst>
          </p:cNvPr>
          <p:cNvSpPr/>
          <p:nvPr/>
        </p:nvSpPr>
        <p:spPr>
          <a:xfrm>
            <a:off x="1849202" y="3991501"/>
            <a:ext cx="2444720" cy="1839027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534030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EB5951B-3534-FD18-1E57-746F7552FC5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ZoneTexte 14">
            <a:extLst>
              <a:ext uri="{FF2B5EF4-FFF2-40B4-BE49-F238E27FC236}">
                <a16:creationId xmlns:a16="http://schemas.microsoft.com/office/drawing/2014/main" id="{D87B33A6-81E8-006F-EC56-FEAE5821BAA5}"/>
              </a:ext>
            </a:extLst>
          </p:cNvPr>
          <p:cNvSpPr txBox="1"/>
          <p:nvPr/>
        </p:nvSpPr>
        <p:spPr>
          <a:xfrm>
            <a:off x="155526" y="934850"/>
            <a:ext cx="740256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S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صححوا ، من يشرح  لنا كيف توصل للجواب الصحيح؟</a:t>
            </a:r>
            <a:endParaRPr lang="fr-FR" b="1" i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4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40F2883E-7F9B-9514-0531-EE00FFDBABC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77378" y="615516"/>
            <a:ext cx="1008000" cy="1008000"/>
          </a:xfrm>
          <a:prstGeom prst="ellipse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F1F219AD-3235-6DED-9AA8-C5502E14332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0959" y="1877961"/>
            <a:ext cx="7610654" cy="4674277"/>
          </a:xfrm>
          <a:prstGeom prst="rect">
            <a:avLst/>
          </a:prstGeom>
        </p:spPr>
      </p:pic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17234C1B-E38D-7061-F836-EEB5E2068456}"/>
              </a:ext>
            </a:extLst>
          </p:cNvPr>
          <p:cNvSpPr/>
          <p:nvPr/>
        </p:nvSpPr>
        <p:spPr>
          <a:xfrm>
            <a:off x="5268595" y="3119488"/>
            <a:ext cx="638072" cy="321980"/>
          </a:xfrm>
          <a:prstGeom prst="roundRect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b="1" dirty="0">
                <a:solidFill>
                  <a:srgbClr val="C00000"/>
                </a:solidFill>
              </a:rPr>
              <a:t>100</a:t>
            </a:r>
          </a:p>
        </p:txBody>
      </p:sp>
      <p:sp>
        <p:nvSpPr>
          <p:cNvPr id="6" name="Rectangle : coins arrondis 5">
            <a:extLst>
              <a:ext uri="{FF2B5EF4-FFF2-40B4-BE49-F238E27FC236}">
                <a16:creationId xmlns:a16="http://schemas.microsoft.com/office/drawing/2014/main" id="{A8C9EF59-EA99-7D4D-9C1B-DAD592726CD7}"/>
              </a:ext>
            </a:extLst>
          </p:cNvPr>
          <p:cNvSpPr/>
          <p:nvPr/>
        </p:nvSpPr>
        <p:spPr>
          <a:xfrm>
            <a:off x="4756741" y="3119488"/>
            <a:ext cx="638073" cy="321980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b="1" dirty="0">
                <a:solidFill>
                  <a:srgbClr val="C00000"/>
                </a:solidFill>
              </a:rPr>
              <a:t>200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60AE2C3A-8967-5EBD-3A7F-009B9DAAF24D}"/>
              </a:ext>
            </a:extLst>
          </p:cNvPr>
          <p:cNvSpPr/>
          <p:nvPr/>
        </p:nvSpPr>
        <p:spPr>
          <a:xfrm>
            <a:off x="4234069" y="3132064"/>
            <a:ext cx="638073" cy="321980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b="1" dirty="0">
                <a:solidFill>
                  <a:srgbClr val="C00000"/>
                </a:solidFill>
              </a:rPr>
              <a:t>300</a:t>
            </a: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46F4EAEA-C420-4A32-2129-AFF87F68B03F}"/>
              </a:ext>
            </a:extLst>
          </p:cNvPr>
          <p:cNvSpPr/>
          <p:nvPr/>
        </p:nvSpPr>
        <p:spPr>
          <a:xfrm>
            <a:off x="5224406" y="4092547"/>
            <a:ext cx="638072" cy="321980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b="1" dirty="0">
                <a:solidFill>
                  <a:srgbClr val="C00000"/>
                </a:solidFill>
              </a:rPr>
              <a:t>60</a:t>
            </a: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94A38F9A-40F6-5D89-A5D1-262FE48BB6D6}"/>
              </a:ext>
            </a:extLst>
          </p:cNvPr>
          <p:cNvSpPr/>
          <p:nvPr/>
        </p:nvSpPr>
        <p:spPr>
          <a:xfrm>
            <a:off x="4730491" y="4092547"/>
            <a:ext cx="638073" cy="321980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b="1" dirty="0">
                <a:solidFill>
                  <a:srgbClr val="C00000"/>
                </a:solidFill>
              </a:rPr>
              <a:t>120</a:t>
            </a:r>
          </a:p>
        </p:txBody>
      </p:sp>
      <p:sp>
        <p:nvSpPr>
          <p:cNvPr id="10" name="Rectangle : coins arrondis 9">
            <a:extLst>
              <a:ext uri="{FF2B5EF4-FFF2-40B4-BE49-F238E27FC236}">
                <a16:creationId xmlns:a16="http://schemas.microsoft.com/office/drawing/2014/main" id="{0A3C403B-4DD9-C2CD-10E5-DB0D664DAA34}"/>
              </a:ext>
            </a:extLst>
          </p:cNvPr>
          <p:cNvSpPr/>
          <p:nvPr/>
        </p:nvSpPr>
        <p:spPr>
          <a:xfrm>
            <a:off x="4234069" y="4096215"/>
            <a:ext cx="638073" cy="321980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b="1" dirty="0">
                <a:solidFill>
                  <a:srgbClr val="C00000"/>
                </a:solidFill>
              </a:rPr>
              <a:t>300</a:t>
            </a:r>
          </a:p>
        </p:txBody>
      </p:sp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0ED834E2-2386-EA73-2740-85D424A4ECAF}"/>
              </a:ext>
            </a:extLst>
          </p:cNvPr>
          <p:cNvSpPr/>
          <p:nvPr/>
        </p:nvSpPr>
        <p:spPr>
          <a:xfrm>
            <a:off x="714925" y="5411001"/>
            <a:ext cx="7182722" cy="512149"/>
          </a:xfrm>
          <a:prstGeom prst="round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r" rtl="1"/>
            <a:r>
              <a:rPr lang="ar-SA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خلال 4 ساعات تقطع السيارة </a:t>
            </a:r>
            <a:r>
              <a:rPr lang="fr-FR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</a:t>
            </a:r>
            <a:r>
              <a:rPr lang="ar-SA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مسافة </a:t>
            </a:r>
            <a:r>
              <a:rPr lang="fr-FR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400 km</a:t>
            </a:r>
            <a:r>
              <a:rPr lang="ar-SA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بينما تقطع السيارة </a:t>
            </a:r>
            <a:r>
              <a:rPr lang="fr-FR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B</a:t>
            </a:r>
            <a:r>
              <a:rPr lang="ar-SA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مسافة </a:t>
            </a:r>
            <a:r>
              <a:rPr lang="fr-FR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240 km</a:t>
            </a:r>
            <a:r>
              <a:rPr lang="ar-SA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endParaRPr lang="fr-FR" b="1" dirty="0">
              <a:solidFill>
                <a:srgbClr val="C0000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249171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4C3E6C7-A452-A7D5-0C6A-5B91F53BA31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A1D0C880-DB12-5D1C-A06B-C550FD8412AC}"/>
              </a:ext>
            </a:extLst>
          </p:cNvPr>
          <p:cNvSpPr/>
          <p:nvPr/>
        </p:nvSpPr>
        <p:spPr>
          <a:xfrm>
            <a:off x="1720931" y="2610517"/>
            <a:ext cx="5884432" cy="2893807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1" eaLnBrk="1" latinLnBrk="0" hangingPunct="1"/>
            <a:endParaRPr lang="fr-FR" dirty="0"/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E473E2DC-F546-23E4-0421-859778767F71}"/>
              </a:ext>
            </a:extLst>
          </p:cNvPr>
          <p:cNvSpPr txBox="1"/>
          <p:nvPr/>
        </p:nvSpPr>
        <p:spPr>
          <a:xfrm>
            <a:off x="1632156" y="3580753"/>
            <a:ext cx="5207986" cy="125162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r" defTabSz="457200" rtl="1">
              <a:lnSpc>
                <a:spcPct val="107000"/>
              </a:lnSpc>
              <a:spcAft>
                <a:spcPts val="800"/>
              </a:spcAft>
              <a:defRPr/>
            </a:pPr>
            <a:r>
              <a:rPr lang="ar-SA" sz="3600" b="1" kern="0" dirty="0">
                <a:solidFill>
                  <a:srgbClr val="FC8D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أتعرف وأوظف حساب السرعة المتوسطة في وضعيات؛</a:t>
            </a:r>
          </a:p>
        </p:txBody>
      </p:sp>
      <p:sp>
        <p:nvSpPr>
          <p:cNvPr id="7" name="Titre 1">
            <a:extLst>
              <a:ext uri="{FF2B5EF4-FFF2-40B4-BE49-F238E27FC236}">
                <a16:creationId xmlns:a16="http://schemas.microsoft.com/office/drawing/2014/main" id="{3821986E-1A09-1CA8-1C25-A1D1F63AF767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pic>
        <p:nvPicPr>
          <p:cNvPr id="2" name="Image 1" descr="Une image contenant symbol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AABBD460-C685-F9F9-6832-29A7F094217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0800000">
            <a:off x="6840142" y="3580753"/>
            <a:ext cx="765221" cy="765221"/>
          </a:xfrm>
          <a:prstGeom prst="rect">
            <a:avLst/>
          </a:prstGeom>
        </p:spPr>
      </p:pic>
      <p:sp>
        <p:nvSpPr>
          <p:cNvPr id="8" name="Oval 80">
            <a:extLst>
              <a:ext uri="{FF2B5EF4-FFF2-40B4-BE49-F238E27FC236}">
                <a16:creationId xmlns:a16="http://schemas.microsoft.com/office/drawing/2014/main" id="{B629729C-2023-5A2F-AE44-CDD6470A8ED2}"/>
              </a:ext>
            </a:extLst>
          </p:cNvPr>
          <p:cNvSpPr>
            <a:spLocks noChangeAspect="1"/>
          </p:cNvSpPr>
          <p:nvPr/>
        </p:nvSpPr>
        <p:spPr>
          <a:xfrm>
            <a:off x="6276468" y="2298784"/>
            <a:ext cx="588546" cy="588546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3200" b="1" dirty="0"/>
              <a:t>2</a:t>
            </a:r>
          </a:p>
        </p:txBody>
      </p:sp>
      <p:sp>
        <p:nvSpPr>
          <p:cNvPr id="9" name="Flowchart: Alternate Process 54">
            <a:extLst>
              <a:ext uri="{FF2B5EF4-FFF2-40B4-BE49-F238E27FC236}">
                <a16:creationId xmlns:a16="http://schemas.microsoft.com/office/drawing/2014/main" id="{A753E218-436F-49CD-13D3-3A18D49F5D58}"/>
              </a:ext>
            </a:extLst>
          </p:cNvPr>
          <p:cNvSpPr/>
          <p:nvPr/>
        </p:nvSpPr>
        <p:spPr>
          <a:xfrm>
            <a:off x="2474259" y="2209308"/>
            <a:ext cx="4199979" cy="802419"/>
          </a:xfrm>
          <a:prstGeom prst="flowChartAlternateProcess">
            <a:avLst/>
          </a:prstGeom>
          <a:solidFill>
            <a:srgbClr val="3A8F98"/>
          </a:solidFill>
          <a:ln w="539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 rtl="1">
              <a:defRPr/>
            </a:pPr>
            <a:r>
              <a:rPr lang="ar-AE" sz="4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النمذجة</a:t>
            </a:r>
          </a:p>
        </p:txBody>
      </p:sp>
      <p:sp>
        <p:nvSpPr>
          <p:cNvPr id="10" name="Oval 80">
            <a:extLst>
              <a:ext uri="{FF2B5EF4-FFF2-40B4-BE49-F238E27FC236}">
                <a16:creationId xmlns:a16="http://schemas.microsoft.com/office/drawing/2014/main" id="{BB734796-3063-A856-3990-E0A7417ED195}"/>
              </a:ext>
            </a:extLst>
          </p:cNvPr>
          <p:cNvSpPr>
            <a:spLocks noChangeAspect="1"/>
          </p:cNvSpPr>
          <p:nvPr/>
        </p:nvSpPr>
        <p:spPr>
          <a:xfrm>
            <a:off x="6232304" y="2261495"/>
            <a:ext cx="698043" cy="698043"/>
          </a:xfrm>
          <a:prstGeom prst="ellipse">
            <a:avLst/>
          </a:prstGeom>
          <a:solidFill>
            <a:srgbClr val="FFC000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3200" b="1" dirty="0"/>
              <a:t>2</a:t>
            </a:r>
          </a:p>
        </p:txBody>
      </p:sp>
    </p:spTree>
    <p:extLst>
      <p:ext uri="{BB962C8B-B14F-4D97-AF65-F5344CB8AC3E}">
        <p14:creationId xmlns:p14="http://schemas.microsoft.com/office/powerpoint/2010/main" val="26011312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76C5DE8-4623-9F6E-239A-A24403EC296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13E37BD5-6829-8C87-290B-5C418DCE829D}"/>
              </a:ext>
            </a:extLst>
          </p:cNvPr>
          <p:cNvSpPr txBox="1"/>
          <p:nvPr/>
        </p:nvSpPr>
        <p:spPr>
          <a:xfrm>
            <a:off x="74600" y="881256"/>
            <a:ext cx="747332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b="1" dirty="0">
                <a:solidFill>
                  <a:srgbClr val="7F807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الآن سنتعلم</a:t>
            </a:r>
            <a:r>
              <a:rPr lang="fr-FR" b="1" dirty="0">
                <a:solidFill>
                  <a:srgbClr val="7F807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</a:t>
            </a:r>
            <a:r>
              <a:rPr lang="ar-SA" b="1" dirty="0">
                <a:solidFill>
                  <a:srgbClr val="7F807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كيف أحسب المدة الزمنية  بمعرفة السرعة المتوسطة والمسافة؛</a:t>
            </a:r>
          </a:p>
          <a:p>
            <a:pPr algn="r" rtl="1"/>
            <a:r>
              <a:rPr lang="ar-SA" b="1" dirty="0">
                <a:solidFill>
                  <a:srgbClr val="7F807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  <a:endParaRPr lang="en-US" b="1" dirty="0">
              <a:solidFill>
                <a:srgbClr val="7F807F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3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0FE51945-8678-4C8B-1A1F-06FC3A3B188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pic>
        <p:nvPicPr>
          <p:cNvPr id="5" name="Google Shape;271;p20" descr="Une image contenant logo, Graphique, Police, symbole&#10;&#10;Le contenu généré par l’IA peut être incorrect.">
            <a:extLst>
              <a:ext uri="{FF2B5EF4-FFF2-40B4-BE49-F238E27FC236}">
                <a16:creationId xmlns:a16="http://schemas.microsoft.com/office/drawing/2014/main" id="{6381A6C4-F97C-A314-2A82-46C0194F2BC1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834179" y="5764696"/>
            <a:ext cx="1141668" cy="808101"/>
          </a:xfrm>
          <a:prstGeom prst="rect">
            <a:avLst/>
          </a:prstGeom>
          <a:noFill/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0C30C720-51EB-8E6E-1CA6-27D5A81E0B5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07975" y="2123768"/>
            <a:ext cx="4014698" cy="3904147"/>
          </a:xfrm>
          <a:prstGeom prst="rect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1B07EFC8-B5C5-6B61-170B-8EEA9A7D054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1268" y="2268578"/>
            <a:ext cx="2554216" cy="38365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64807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10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0170BA4-70E1-179D-5433-2FCF58374E1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ACB7F8F9-B179-9461-D9C4-82B032DE2A80}"/>
              </a:ext>
            </a:extLst>
          </p:cNvPr>
          <p:cNvSpPr txBox="1"/>
          <p:nvPr/>
        </p:nvSpPr>
        <p:spPr>
          <a:xfrm>
            <a:off x="66211" y="864478"/>
            <a:ext cx="747332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SA" b="1" dirty="0">
                <a:solidFill>
                  <a:srgbClr val="7F807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سنتعرف على طريقة حساب المدة الزمنية بمعرقة السرعة المتوسطة والمسافة.</a:t>
            </a:r>
            <a:endParaRPr lang="en-US" b="1" dirty="0">
              <a:solidFill>
                <a:srgbClr val="7F807F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3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F80F61D9-584B-A995-AB4E-6033DC6D141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CCF65D45-4251-49EE-99F7-80BE7A6855B1}"/>
              </a:ext>
            </a:extLst>
          </p:cNvPr>
          <p:cNvSpPr/>
          <p:nvPr/>
        </p:nvSpPr>
        <p:spPr>
          <a:xfrm>
            <a:off x="399479" y="1848465"/>
            <a:ext cx="8090452" cy="1134759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solidFill>
              <a:schemeClr val="bg2">
                <a:lumMod val="9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lang="ar-SA" sz="2400" b="1" dirty="0">
                <a:solidFill>
                  <a:schemeClr val="tx1"/>
                </a:solidFill>
                <a:cs typeface="+mj-cs"/>
              </a:rPr>
              <a:t> يَسيرُ قِطارٌ سَريعٌ بِسُرْعَةٍ مُتَوَسِّطَةٍ ثابِتَةٍ قَدْرُهَا </a:t>
            </a:r>
            <a:r>
              <a:rPr lang="fr-FR" sz="2400" b="1" dirty="0">
                <a:solidFill>
                  <a:schemeClr val="tx1"/>
                </a:solidFill>
                <a:cs typeface="+mj-cs"/>
              </a:rPr>
              <a:t> 160 km/h</a:t>
            </a:r>
            <a:r>
              <a:rPr lang="ar-SA" sz="2400" b="1" dirty="0">
                <a:solidFill>
                  <a:schemeClr val="tx1"/>
                </a:solidFill>
                <a:cs typeface="+mj-cs"/>
              </a:rPr>
              <a:t>،قَطَعَ هَذَا الْقِطارُ مَسافَةً فاصِلَةً بَيْنَ مَدِينَتَيْنِ تَبْلُغُ </a:t>
            </a:r>
            <a:r>
              <a:rPr lang="fr-FR" sz="2400" b="1" dirty="0">
                <a:solidFill>
                  <a:schemeClr val="tx1"/>
                </a:solidFill>
                <a:cs typeface="+mj-cs"/>
              </a:rPr>
              <a:t>480 km</a:t>
            </a:r>
            <a:r>
              <a:rPr lang="ar-SA" sz="2400" b="1" dirty="0">
                <a:solidFill>
                  <a:schemeClr val="tx1"/>
                </a:solidFill>
                <a:cs typeface="+mj-cs"/>
              </a:rPr>
              <a:t>.</a:t>
            </a:r>
            <a:endParaRPr lang="fr-FR" sz="2400" b="1" dirty="0">
              <a:solidFill>
                <a:schemeClr val="tx1"/>
              </a:solidFill>
              <a:cs typeface="+mj-cs"/>
            </a:endParaRPr>
          </a:p>
          <a:p>
            <a:pPr algn="ctr" rtl="1"/>
            <a:r>
              <a:rPr lang="ar-SA" sz="2400" b="1" dirty="0">
                <a:solidFill>
                  <a:schemeClr val="tx1"/>
                </a:solidFill>
                <a:cs typeface="+mj-cs"/>
              </a:rPr>
              <a:t>مَا الْمُدَّةُ الَّتِي اسْتَغْرَقَهَا الْقِطَارُ لِقَطْعِ مَسَافَةِ </a:t>
            </a:r>
            <a:r>
              <a:rPr lang="fr-FR" sz="2400" b="1" dirty="0">
                <a:solidFill>
                  <a:schemeClr val="tx1"/>
                </a:solidFill>
                <a:cs typeface="+mj-cs"/>
              </a:rPr>
              <a:t>480 km ؟</a:t>
            </a:r>
          </a:p>
        </p:txBody>
      </p:sp>
    </p:spTree>
    <p:extLst>
      <p:ext uri="{BB962C8B-B14F-4D97-AF65-F5344CB8AC3E}">
        <p14:creationId xmlns:p14="http://schemas.microsoft.com/office/powerpoint/2010/main" val="327361932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AF84262-B3C1-1AA2-8397-E5B93E5470B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37CAE2DC-EC69-B563-34EC-1098D70F8374}"/>
              </a:ext>
            </a:extLst>
          </p:cNvPr>
          <p:cNvSpPr txBox="1"/>
          <p:nvPr/>
        </p:nvSpPr>
        <p:spPr>
          <a:xfrm>
            <a:off x="66211" y="864478"/>
            <a:ext cx="747332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SA" b="1" dirty="0">
                <a:solidFill>
                  <a:srgbClr val="7F807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أقرأ المسألة وأحدد القيم المتناسبة. </a:t>
            </a:r>
            <a:endParaRPr lang="en-US" b="1" dirty="0">
              <a:solidFill>
                <a:srgbClr val="7F807F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3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41F9DE67-DB7B-87CC-BC41-971B0060843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0F5E39CE-2E12-D06F-2859-525F195CB144}"/>
              </a:ext>
            </a:extLst>
          </p:cNvPr>
          <p:cNvSpPr/>
          <p:nvPr/>
        </p:nvSpPr>
        <p:spPr>
          <a:xfrm>
            <a:off x="399479" y="1848465"/>
            <a:ext cx="8090452" cy="1134759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solidFill>
              <a:schemeClr val="bg2">
                <a:lumMod val="9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lang="ar-SA" sz="2400" b="1" dirty="0">
                <a:solidFill>
                  <a:schemeClr val="tx1"/>
                </a:solidFill>
                <a:cs typeface="+mj-cs"/>
              </a:rPr>
              <a:t> يَسيرُ قِطارٌ سَريعٌ بِسُرْعَةٍ مُتَوَسِّطَةٍ ثابِتَةٍ قَدْرُهَا </a:t>
            </a:r>
            <a:r>
              <a:rPr lang="fr-FR" sz="2400" b="1" dirty="0">
                <a:solidFill>
                  <a:schemeClr val="tx1"/>
                </a:solidFill>
                <a:cs typeface="+mj-cs"/>
              </a:rPr>
              <a:t> 160 km/h</a:t>
            </a:r>
            <a:r>
              <a:rPr lang="ar-SA" sz="2400" b="1" dirty="0">
                <a:solidFill>
                  <a:schemeClr val="tx1"/>
                </a:solidFill>
                <a:cs typeface="+mj-cs"/>
              </a:rPr>
              <a:t>،قَطَعَ هَذَا الْقِطارُ مَسافَةً فاصِلَةً بَيْنَ مَدِينَتَيْنِ تَبْلُغُ </a:t>
            </a:r>
            <a:r>
              <a:rPr lang="fr-FR" sz="2400" b="1" dirty="0">
                <a:solidFill>
                  <a:schemeClr val="tx1"/>
                </a:solidFill>
                <a:cs typeface="+mj-cs"/>
              </a:rPr>
              <a:t>480 km</a:t>
            </a:r>
            <a:r>
              <a:rPr lang="ar-SA" sz="2400" b="1" dirty="0">
                <a:solidFill>
                  <a:schemeClr val="tx1"/>
                </a:solidFill>
                <a:cs typeface="+mj-cs"/>
              </a:rPr>
              <a:t>.</a:t>
            </a:r>
            <a:endParaRPr lang="fr-FR" sz="2400" b="1" dirty="0">
              <a:solidFill>
                <a:schemeClr val="tx1"/>
              </a:solidFill>
              <a:cs typeface="+mj-cs"/>
            </a:endParaRPr>
          </a:p>
          <a:p>
            <a:pPr algn="ctr" rtl="1"/>
            <a:r>
              <a:rPr lang="ar-SA" sz="2400" b="1" dirty="0">
                <a:solidFill>
                  <a:schemeClr val="tx1"/>
                </a:solidFill>
                <a:cs typeface="+mj-cs"/>
              </a:rPr>
              <a:t>مَا الْمُدَّةُ الَّتِي اسْتَغْرَقَهَا الْقِطَارُ لِقَطْعِ مَسَافَةِ </a:t>
            </a:r>
            <a:r>
              <a:rPr lang="fr-FR" sz="2400" b="1" dirty="0">
                <a:solidFill>
                  <a:schemeClr val="tx1"/>
                </a:solidFill>
                <a:cs typeface="+mj-cs"/>
              </a:rPr>
              <a:t>480 km ؟</a:t>
            </a:r>
          </a:p>
        </p:txBody>
      </p:sp>
    </p:spTree>
    <p:extLst>
      <p:ext uri="{BB962C8B-B14F-4D97-AF65-F5344CB8AC3E}">
        <p14:creationId xmlns:p14="http://schemas.microsoft.com/office/powerpoint/2010/main" val="244073218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166E5E2-02F0-A5D5-9F93-82058689F91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ACA0B09A-E926-57AE-F670-17BE28016FBD}"/>
              </a:ext>
            </a:extLst>
          </p:cNvPr>
          <p:cNvSpPr txBox="1"/>
          <p:nvPr/>
        </p:nvSpPr>
        <p:spPr>
          <a:xfrm>
            <a:off x="0" y="884143"/>
            <a:ext cx="747332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SA" b="1" dirty="0">
                <a:solidFill>
                  <a:srgbClr val="7F807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القيم المتناسبة في هذه الوضعية هِيَ المسافة بالكيلومتر </a:t>
            </a:r>
            <a:r>
              <a:rPr lang="fr-FR" b="1" dirty="0">
                <a:solidFill>
                  <a:srgbClr val="7F807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</a:t>
            </a:r>
            <a:r>
              <a:rPr lang="ar-SA" b="1" dirty="0">
                <a:solidFill>
                  <a:srgbClr val="7F807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والمدة اللازمة لقطعها بالساعات</a:t>
            </a:r>
            <a:r>
              <a:rPr lang="fr-FR" b="1" dirty="0">
                <a:solidFill>
                  <a:srgbClr val="7F807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</a:t>
            </a:r>
            <a:endParaRPr lang="en-US" b="1" dirty="0">
              <a:solidFill>
                <a:srgbClr val="7F807F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3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62A04919-3B32-35E7-CE07-CEE9A0BDD60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52596F63-553F-722D-92D2-F339A97A29CD}"/>
              </a:ext>
            </a:extLst>
          </p:cNvPr>
          <p:cNvSpPr/>
          <p:nvPr/>
        </p:nvSpPr>
        <p:spPr>
          <a:xfrm>
            <a:off x="399479" y="1848465"/>
            <a:ext cx="8090452" cy="1134759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solidFill>
              <a:schemeClr val="bg2">
                <a:lumMod val="9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lang="ar-SA" sz="2400" b="1" dirty="0">
                <a:solidFill>
                  <a:schemeClr val="tx1"/>
                </a:solidFill>
                <a:cs typeface="+mj-cs"/>
              </a:rPr>
              <a:t> يَسيرُ قِطارٌ سَريعٌ بِسُرْعَةٍ مُتَوَسِّطَةٍ ثابِتَةٍ قَدْرُهَا </a:t>
            </a:r>
            <a:r>
              <a:rPr lang="fr-FR" sz="2400" b="1" dirty="0">
                <a:solidFill>
                  <a:schemeClr val="tx1"/>
                </a:solidFill>
                <a:cs typeface="+mj-cs"/>
              </a:rPr>
              <a:t> 160 km/h</a:t>
            </a:r>
            <a:r>
              <a:rPr lang="ar-SA" sz="2400" b="1" dirty="0">
                <a:solidFill>
                  <a:schemeClr val="tx1"/>
                </a:solidFill>
                <a:cs typeface="+mj-cs"/>
              </a:rPr>
              <a:t>،قَطَعَ هَذَا الْقِطارُ مَسافَةً فاصِلَةً بَيْنَ مَدِينَتَيْنِ تَبْلُغُ </a:t>
            </a:r>
            <a:r>
              <a:rPr lang="fr-FR" sz="2400" b="1" dirty="0">
                <a:solidFill>
                  <a:schemeClr val="tx1"/>
                </a:solidFill>
                <a:cs typeface="+mj-cs"/>
              </a:rPr>
              <a:t>480 km</a:t>
            </a:r>
            <a:r>
              <a:rPr lang="ar-SA" sz="2400" b="1" dirty="0">
                <a:solidFill>
                  <a:schemeClr val="tx1"/>
                </a:solidFill>
                <a:cs typeface="+mj-cs"/>
              </a:rPr>
              <a:t>.</a:t>
            </a:r>
            <a:endParaRPr lang="fr-FR" sz="2400" b="1" dirty="0">
              <a:solidFill>
                <a:schemeClr val="tx1"/>
              </a:solidFill>
              <a:cs typeface="+mj-cs"/>
            </a:endParaRPr>
          </a:p>
          <a:p>
            <a:pPr algn="ctr" rtl="1"/>
            <a:r>
              <a:rPr lang="ar-SA" sz="2400" b="1" dirty="0">
                <a:solidFill>
                  <a:schemeClr val="tx1"/>
                </a:solidFill>
                <a:cs typeface="+mj-cs"/>
              </a:rPr>
              <a:t>مَا الْمُدَّةُ الَّتِي اسْتَغْرَقَهَا الْقِطَارُ لِقَطْعِ مَسَافَةِ </a:t>
            </a:r>
            <a:r>
              <a:rPr lang="fr-FR" sz="2400" b="1" dirty="0">
                <a:solidFill>
                  <a:schemeClr val="tx1"/>
                </a:solidFill>
                <a:cs typeface="+mj-cs"/>
              </a:rPr>
              <a:t>480 km ؟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C019D7DE-7195-6C44-4CC4-DB23070A6DE7}"/>
              </a:ext>
            </a:extLst>
          </p:cNvPr>
          <p:cNvSpPr/>
          <p:nvPr/>
        </p:nvSpPr>
        <p:spPr>
          <a:xfrm>
            <a:off x="1977589" y="3283404"/>
            <a:ext cx="1733769" cy="757031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sz="2400" b="1" dirty="0">
                <a:solidFill>
                  <a:srgbClr val="FF0000"/>
                </a:solidFill>
              </a:rPr>
              <a:t>المدة بالساعات</a:t>
            </a:r>
          </a:p>
          <a:p>
            <a:pPr algn="ctr"/>
            <a:r>
              <a:rPr lang="fr-FR" sz="2400" b="1" dirty="0">
                <a:solidFill>
                  <a:srgbClr val="FF0000"/>
                </a:solidFill>
              </a:rPr>
              <a:t>T</a:t>
            </a: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19B5D4B5-E2E9-238B-1E61-AAA05D7D307B}"/>
              </a:ext>
            </a:extLst>
          </p:cNvPr>
          <p:cNvSpPr/>
          <p:nvPr/>
        </p:nvSpPr>
        <p:spPr>
          <a:xfrm>
            <a:off x="4838358" y="3283404"/>
            <a:ext cx="2099991" cy="776023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sz="2400" b="1" dirty="0">
                <a:solidFill>
                  <a:srgbClr val="FF0000"/>
                </a:solidFill>
              </a:rPr>
              <a:t>المسافة بالكيلومتر</a:t>
            </a:r>
            <a:endParaRPr lang="fr-FR" sz="2400" b="1" dirty="0">
              <a:solidFill>
                <a:srgbClr val="FF0000"/>
              </a:solidFill>
            </a:endParaRPr>
          </a:p>
          <a:p>
            <a:pPr algn="ctr"/>
            <a:r>
              <a:rPr lang="fr-FR" sz="2400" b="1" dirty="0">
                <a:solidFill>
                  <a:srgbClr val="FF0000"/>
                </a:solidFill>
              </a:rPr>
              <a:t>D</a:t>
            </a:r>
          </a:p>
        </p:txBody>
      </p:sp>
    </p:spTree>
    <p:extLst>
      <p:ext uri="{BB962C8B-B14F-4D97-AF65-F5344CB8AC3E}">
        <p14:creationId xmlns:p14="http://schemas.microsoft.com/office/powerpoint/2010/main" val="337023262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B1AD21E-4811-901C-3D1F-FB9F780756F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752FFBF3-DF3B-6D0F-4E1C-CBC6B222A410}"/>
              </a:ext>
            </a:extLst>
          </p:cNvPr>
          <p:cNvSpPr txBox="1"/>
          <p:nvPr/>
        </p:nvSpPr>
        <p:spPr>
          <a:xfrm>
            <a:off x="90716" y="885237"/>
            <a:ext cx="747332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SA" b="1" dirty="0">
                <a:solidFill>
                  <a:srgbClr val="7F807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السرعة المتوسطة </a:t>
            </a:r>
            <a:r>
              <a:rPr lang="fr-FR" b="1" dirty="0">
                <a:solidFill>
                  <a:srgbClr val="7F807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V=160 km/h </a:t>
            </a:r>
            <a:r>
              <a:rPr lang="ar-SA" b="1" dirty="0">
                <a:solidFill>
                  <a:srgbClr val="7F807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تعني أن المسافة </a:t>
            </a:r>
            <a:r>
              <a:rPr lang="fr-FR" b="1" dirty="0">
                <a:solidFill>
                  <a:srgbClr val="7F807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160 km</a:t>
            </a:r>
            <a:r>
              <a:rPr lang="ar-SA" b="1" dirty="0">
                <a:solidFill>
                  <a:srgbClr val="7F807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fr-FR" b="1" dirty="0">
                <a:solidFill>
                  <a:srgbClr val="7F807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D=</a:t>
            </a:r>
            <a:r>
              <a:rPr lang="ar-SA" b="1" dirty="0">
                <a:solidFill>
                  <a:srgbClr val="7F807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متناسبة مع المدة </a:t>
            </a:r>
            <a:r>
              <a:rPr lang="fr-FR" b="1" dirty="0">
                <a:solidFill>
                  <a:srgbClr val="7F807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T= 1h</a:t>
            </a:r>
            <a:r>
              <a:rPr lang="ar-SA" b="1" dirty="0">
                <a:solidFill>
                  <a:srgbClr val="7F807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endParaRPr lang="en-US" b="1" dirty="0">
              <a:solidFill>
                <a:srgbClr val="7F807F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3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007ED631-48E8-CBED-A3C9-3808C7F1F71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57FE6969-5751-1813-E684-4CF483CC52EC}"/>
              </a:ext>
            </a:extLst>
          </p:cNvPr>
          <p:cNvSpPr/>
          <p:nvPr/>
        </p:nvSpPr>
        <p:spPr>
          <a:xfrm>
            <a:off x="399479" y="1848465"/>
            <a:ext cx="8090452" cy="1134759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solidFill>
              <a:schemeClr val="bg2">
                <a:lumMod val="9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lang="ar-SA" sz="2400" b="1" dirty="0">
                <a:solidFill>
                  <a:schemeClr val="tx1"/>
                </a:solidFill>
                <a:cs typeface="+mj-cs"/>
              </a:rPr>
              <a:t> يَسيرُ قِطارٌ سَريعٌ بِسُرْعَةٍ مُتَوَسِّطَةٍ ثابِتَةٍ قَدْرُهَا </a:t>
            </a:r>
            <a:r>
              <a:rPr lang="fr-FR" sz="2400" b="1" dirty="0">
                <a:solidFill>
                  <a:schemeClr val="tx1"/>
                </a:solidFill>
                <a:cs typeface="+mj-cs"/>
              </a:rPr>
              <a:t> 160 km/h</a:t>
            </a:r>
            <a:r>
              <a:rPr lang="ar-SA" sz="2400" b="1" dirty="0">
                <a:solidFill>
                  <a:schemeClr val="tx1"/>
                </a:solidFill>
                <a:cs typeface="+mj-cs"/>
              </a:rPr>
              <a:t>،قَطَعَ هَذَا الْقِطارُ مَسافَةً فاصِلَةً بَيْنَ مَدِينَتَيْنِ تَبْلُغُ </a:t>
            </a:r>
            <a:r>
              <a:rPr lang="fr-FR" sz="2400" b="1" dirty="0">
                <a:solidFill>
                  <a:schemeClr val="tx1"/>
                </a:solidFill>
                <a:cs typeface="+mj-cs"/>
              </a:rPr>
              <a:t>480 km</a:t>
            </a:r>
            <a:r>
              <a:rPr lang="ar-SA" sz="2400" b="1" dirty="0">
                <a:solidFill>
                  <a:schemeClr val="tx1"/>
                </a:solidFill>
                <a:cs typeface="+mj-cs"/>
              </a:rPr>
              <a:t>.</a:t>
            </a:r>
            <a:endParaRPr lang="fr-FR" sz="2400" b="1" dirty="0">
              <a:solidFill>
                <a:schemeClr val="tx1"/>
              </a:solidFill>
              <a:cs typeface="+mj-cs"/>
            </a:endParaRPr>
          </a:p>
          <a:p>
            <a:pPr algn="ctr" rtl="1"/>
            <a:r>
              <a:rPr lang="ar-SA" sz="2400" b="1" dirty="0">
                <a:solidFill>
                  <a:schemeClr val="tx1"/>
                </a:solidFill>
                <a:cs typeface="+mj-cs"/>
              </a:rPr>
              <a:t>مَا الْمُدَّةُ الَّتِي اسْتَغْرَقَهَا الْقِطَارُ لِقَطْعِ مَسَافَةِ </a:t>
            </a:r>
            <a:r>
              <a:rPr lang="fr-FR" sz="2400" b="1" dirty="0">
                <a:solidFill>
                  <a:schemeClr val="tx1"/>
                </a:solidFill>
                <a:cs typeface="+mj-cs"/>
              </a:rPr>
              <a:t>480 km ؟</a:t>
            </a:r>
          </a:p>
        </p:txBody>
      </p:sp>
      <p:sp>
        <p:nvSpPr>
          <p:cNvPr id="12" name="Rectangle : coins arrondis 11">
            <a:extLst>
              <a:ext uri="{FF2B5EF4-FFF2-40B4-BE49-F238E27FC236}">
                <a16:creationId xmlns:a16="http://schemas.microsoft.com/office/drawing/2014/main" id="{E84200CE-9385-B410-E492-0E6B5BA8B037}"/>
              </a:ext>
            </a:extLst>
          </p:cNvPr>
          <p:cNvSpPr/>
          <p:nvPr/>
        </p:nvSpPr>
        <p:spPr>
          <a:xfrm>
            <a:off x="4915719" y="3117746"/>
            <a:ext cx="1733769" cy="757031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sz="2400" b="1" dirty="0">
                <a:solidFill>
                  <a:srgbClr val="FF0000"/>
                </a:solidFill>
              </a:rPr>
              <a:t>المدة بالساعات</a:t>
            </a:r>
          </a:p>
          <a:p>
            <a:pPr algn="ctr"/>
            <a:r>
              <a:rPr lang="fr-FR" sz="2400" b="1" dirty="0">
                <a:solidFill>
                  <a:srgbClr val="FF0000"/>
                </a:solidFill>
              </a:rPr>
              <a:t>T</a:t>
            </a:r>
          </a:p>
        </p:txBody>
      </p: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8E6D764E-745C-6CD2-F0C0-059DA1278134}"/>
              </a:ext>
            </a:extLst>
          </p:cNvPr>
          <p:cNvSpPr/>
          <p:nvPr/>
        </p:nvSpPr>
        <p:spPr>
          <a:xfrm>
            <a:off x="2093609" y="4168275"/>
            <a:ext cx="1733769" cy="443079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400" b="1" dirty="0">
                <a:solidFill>
                  <a:srgbClr val="FF0000"/>
                </a:solidFill>
              </a:rPr>
              <a:t>160 km</a:t>
            </a:r>
          </a:p>
        </p:txBody>
      </p:sp>
      <p:sp>
        <p:nvSpPr>
          <p:cNvPr id="14" name="Rectangle : coins arrondis 13">
            <a:extLst>
              <a:ext uri="{FF2B5EF4-FFF2-40B4-BE49-F238E27FC236}">
                <a16:creationId xmlns:a16="http://schemas.microsoft.com/office/drawing/2014/main" id="{03C87018-F596-FAA6-687A-0FD2E2D723F8}"/>
              </a:ext>
            </a:extLst>
          </p:cNvPr>
          <p:cNvSpPr/>
          <p:nvPr/>
        </p:nvSpPr>
        <p:spPr>
          <a:xfrm>
            <a:off x="4976108" y="4171017"/>
            <a:ext cx="1733769" cy="443079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400" b="1" dirty="0">
                <a:solidFill>
                  <a:srgbClr val="FF0000"/>
                </a:solidFill>
              </a:rPr>
              <a:t>1 h</a:t>
            </a:r>
          </a:p>
        </p:txBody>
      </p:sp>
      <p:cxnSp>
        <p:nvCxnSpPr>
          <p:cNvPr id="15" name="Connecteur droit avec flèche 14">
            <a:extLst>
              <a:ext uri="{FF2B5EF4-FFF2-40B4-BE49-F238E27FC236}">
                <a16:creationId xmlns:a16="http://schemas.microsoft.com/office/drawing/2014/main" id="{84C86CEF-B164-70FC-35AD-D2C4AAA88744}"/>
              </a:ext>
            </a:extLst>
          </p:cNvPr>
          <p:cNvCxnSpPr/>
          <p:nvPr/>
        </p:nvCxnSpPr>
        <p:spPr>
          <a:xfrm>
            <a:off x="3887767" y="4389815"/>
            <a:ext cx="967563" cy="0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Rectangle : coins arrondis 15">
            <a:extLst>
              <a:ext uri="{FF2B5EF4-FFF2-40B4-BE49-F238E27FC236}">
                <a16:creationId xmlns:a16="http://schemas.microsoft.com/office/drawing/2014/main" id="{BC926BC0-432C-CE72-AF64-034C581580B8}"/>
              </a:ext>
            </a:extLst>
          </p:cNvPr>
          <p:cNvSpPr/>
          <p:nvPr/>
        </p:nvSpPr>
        <p:spPr>
          <a:xfrm>
            <a:off x="1977589" y="3117746"/>
            <a:ext cx="2099991" cy="776023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sz="2400" b="1" dirty="0">
                <a:solidFill>
                  <a:srgbClr val="FF0000"/>
                </a:solidFill>
              </a:rPr>
              <a:t>المسافة بالكيلومتر</a:t>
            </a:r>
            <a:endParaRPr lang="fr-FR" sz="2400" b="1" dirty="0">
              <a:solidFill>
                <a:srgbClr val="FF0000"/>
              </a:solidFill>
            </a:endParaRPr>
          </a:p>
          <a:p>
            <a:pPr algn="ctr"/>
            <a:r>
              <a:rPr lang="fr-FR" sz="2400" b="1" dirty="0">
                <a:solidFill>
                  <a:srgbClr val="FF0000"/>
                </a:solidFill>
              </a:rPr>
              <a:t>D</a:t>
            </a:r>
          </a:p>
        </p:txBody>
      </p:sp>
    </p:spTree>
    <p:extLst>
      <p:ext uri="{BB962C8B-B14F-4D97-AF65-F5344CB8AC3E}">
        <p14:creationId xmlns:p14="http://schemas.microsoft.com/office/powerpoint/2010/main" val="1592197726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2C26384-3643-DDE9-FBB2-0539C80BF1B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7A818AA4-08BD-9F99-31EA-A5BEF1311488}"/>
              </a:ext>
            </a:extLst>
          </p:cNvPr>
          <p:cNvSpPr txBox="1"/>
          <p:nvPr/>
        </p:nvSpPr>
        <p:spPr>
          <a:xfrm>
            <a:off x="90716" y="775683"/>
            <a:ext cx="747332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SA" b="1" dirty="0">
                <a:solidFill>
                  <a:srgbClr val="7F807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أبدأ بكتابة عدد الكيلومترات (ما أعرفه، </a:t>
            </a:r>
            <a:r>
              <a:rPr lang="fr-FR" b="1" dirty="0">
                <a:solidFill>
                  <a:srgbClr val="7F807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480 km</a:t>
            </a:r>
            <a:r>
              <a:rPr lang="ar-SA" b="1" dirty="0">
                <a:solidFill>
                  <a:srgbClr val="7F807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)، ثم أضع علامة استفهام تحت المدة </a:t>
            </a:r>
            <a:r>
              <a:rPr lang="fr-FR" b="1" dirty="0">
                <a:solidFill>
                  <a:srgbClr val="7F807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 </a:t>
            </a:r>
            <a:r>
              <a:rPr lang="ar-SA" b="1" dirty="0">
                <a:solidFill>
                  <a:srgbClr val="7F807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التي يستغرقها القطار لقطع </a:t>
            </a:r>
            <a:r>
              <a:rPr lang="fr-FR" b="1" dirty="0">
                <a:solidFill>
                  <a:srgbClr val="7F807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480 km</a:t>
            </a:r>
            <a:r>
              <a:rPr lang="ar-SA" b="1" dirty="0">
                <a:solidFill>
                  <a:srgbClr val="7F807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(ما أبحث عنه)</a:t>
            </a:r>
            <a:endParaRPr lang="en-US" b="1" dirty="0">
              <a:solidFill>
                <a:srgbClr val="7F807F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3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3E7734E7-0090-4DB0-A839-09B9D4582FC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578C59A4-B155-CEA1-F81D-903E4D634484}"/>
              </a:ext>
            </a:extLst>
          </p:cNvPr>
          <p:cNvSpPr/>
          <p:nvPr/>
        </p:nvSpPr>
        <p:spPr>
          <a:xfrm>
            <a:off x="399479" y="1848465"/>
            <a:ext cx="8090452" cy="1134759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solidFill>
              <a:schemeClr val="bg2">
                <a:lumMod val="9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lang="ar-SA" sz="2400" b="1" dirty="0">
                <a:solidFill>
                  <a:schemeClr val="tx1"/>
                </a:solidFill>
                <a:cs typeface="+mj-cs"/>
              </a:rPr>
              <a:t> يَسيرُ قِطارٌ سَريعٌ بِسُرْعَةٍ مُتَوَسِّطَةٍ ثابِتَةٍ قَدْرُهَا </a:t>
            </a:r>
            <a:r>
              <a:rPr lang="fr-FR" sz="2400" b="1" dirty="0">
                <a:solidFill>
                  <a:schemeClr val="tx1"/>
                </a:solidFill>
                <a:cs typeface="+mj-cs"/>
              </a:rPr>
              <a:t> 160 km/h</a:t>
            </a:r>
            <a:r>
              <a:rPr lang="ar-SA" sz="2400" b="1" dirty="0">
                <a:solidFill>
                  <a:schemeClr val="tx1"/>
                </a:solidFill>
                <a:cs typeface="+mj-cs"/>
              </a:rPr>
              <a:t>،قَطَعَ هَذَا الْقِطارُ مَسافَةً فاصِلَةً بَيْنَ مَدِينَتَيْنِ تَبْلُغُ </a:t>
            </a:r>
            <a:r>
              <a:rPr lang="fr-FR" sz="2400" b="1" dirty="0">
                <a:solidFill>
                  <a:schemeClr val="tx1"/>
                </a:solidFill>
                <a:cs typeface="+mj-cs"/>
              </a:rPr>
              <a:t>480 km</a:t>
            </a:r>
            <a:r>
              <a:rPr lang="ar-SA" sz="2400" b="1" dirty="0">
                <a:solidFill>
                  <a:schemeClr val="tx1"/>
                </a:solidFill>
                <a:cs typeface="+mj-cs"/>
              </a:rPr>
              <a:t>.</a:t>
            </a:r>
            <a:endParaRPr lang="fr-FR" sz="2400" b="1" dirty="0">
              <a:solidFill>
                <a:schemeClr val="tx1"/>
              </a:solidFill>
              <a:cs typeface="+mj-cs"/>
            </a:endParaRPr>
          </a:p>
          <a:p>
            <a:pPr algn="ctr" rtl="1"/>
            <a:r>
              <a:rPr lang="ar-SA" sz="2400" b="1" dirty="0">
                <a:solidFill>
                  <a:schemeClr val="tx1"/>
                </a:solidFill>
                <a:cs typeface="+mj-cs"/>
              </a:rPr>
              <a:t>مَا الْمُدَّةُ الَّتِي اسْتَغْرَقَهَا الْقِطَارُ لِقَطْعِ مَسَافَةِ </a:t>
            </a:r>
            <a:r>
              <a:rPr lang="fr-FR" sz="2400" b="1" dirty="0">
                <a:solidFill>
                  <a:schemeClr val="tx1"/>
                </a:solidFill>
                <a:cs typeface="+mj-cs"/>
              </a:rPr>
              <a:t>480 km ؟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B14AD05D-3FA3-4496-0B71-A339D198C09B}"/>
              </a:ext>
            </a:extLst>
          </p:cNvPr>
          <p:cNvSpPr/>
          <p:nvPr/>
        </p:nvSpPr>
        <p:spPr>
          <a:xfrm>
            <a:off x="4915719" y="3117746"/>
            <a:ext cx="1733769" cy="757031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sz="2400" b="1" dirty="0">
                <a:solidFill>
                  <a:srgbClr val="FF0000"/>
                </a:solidFill>
              </a:rPr>
              <a:t>المدة بالساعات</a:t>
            </a:r>
          </a:p>
          <a:p>
            <a:pPr algn="ctr"/>
            <a:r>
              <a:rPr lang="fr-FR" sz="2400" b="1" dirty="0">
                <a:solidFill>
                  <a:srgbClr val="FF0000"/>
                </a:solidFill>
              </a:rPr>
              <a:t>T</a:t>
            </a: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4123A86A-C26C-0010-AD0F-095F2525D216}"/>
              </a:ext>
            </a:extLst>
          </p:cNvPr>
          <p:cNvSpPr/>
          <p:nvPr/>
        </p:nvSpPr>
        <p:spPr>
          <a:xfrm>
            <a:off x="2093609" y="4168275"/>
            <a:ext cx="1733769" cy="443079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400" b="1" dirty="0">
                <a:solidFill>
                  <a:srgbClr val="FF0000"/>
                </a:solidFill>
              </a:rPr>
              <a:t>160 km</a:t>
            </a:r>
          </a:p>
        </p:txBody>
      </p:sp>
      <p:sp>
        <p:nvSpPr>
          <p:cNvPr id="10" name="Rectangle : coins arrondis 9">
            <a:extLst>
              <a:ext uri="{FF2B5EF4-FFF2-40B4-BE49-F238E27FC236}">
                <a16:creationId xmlns:a16="http://schemas.microsoft.com/office/drawing/2014/main" id="{39D42BEB-AB40-9750-1443-26AC89DF91BC}"/>
              </a:ext>
            </a:extLst>
          </p:cNvPr>
          <p:cNvSpPr/>
          <p:nvPr/>
        </p:nvSpPr>
        <p:spPr>
          <a:xfrm>
            <a:off x="4976108" y="4171017"/>
            <a:ext cx="1733769" cy="443079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400" b="1" dirty="0">
                <a:solidFill>
                  <a:srgbClr val="FF0000"/>
                </a:solidFill>
              </a:rPr>
              <a:t>1 h</a:t>
            </a:r>
          </a:p>
        </p:txBody>
      </p:sp>
      <p:cxnSp>
        <p:nvCxnSpPr>
          <p:cNvPr id="11" name="Connecteur droit avec flèche 10">
            <a:extLst>
              <a:ext uri="{FF2B5EF4-FFF2-40B4-BE49-F238E27FC236}">
                <a16:creationId xmlns:a16="http://schemas.microsoft.com/office/drawing/2014/main" id="{0F3C3810-4AF0-1EEE-10F4-732341275E34}"/>
              </a:ext>
            </a:extLst>
          </p:cNvPr>
          <p:cNvCxnSpPr/>
          <p:nvPr/>
        </p:nvCxnSpPr>
        <p:spPr>
          <a:xfrm>
            <a:off x="3887767" y="4389815"/>
            <a:ext cx="967563" cy="0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42C38909-D8FD-EDC4-4204-E7564F391E08}"/>
              </a:ext>
            </a:extLst>
          </p:cNvPr>
          <p:cNvSpPr/>
          <p:nvPr/>
        </p:nvSpPr>
        <p:spPr>
          <a:xfrm>
            <a:off x="1977589" y="3117746"/>
            <a:ext cx="2099991" cy="776023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sz="2400" b="1" dirty="0">
                <a:solidFill>
                  <a:srgbClr val="FF0000"/>
                </a:solidFill>
              </a:rPr>
              <a:t>المسافة بالكيلومتر</a:t>
            </a:r>
            <a:endParaRPr lang="fr-FR" sz="2400" b="1" dirty="0">
              <a:solidFill>
                <a:srgbClr val="FF0000"/>
              </a:solidFill>
            </a:endParaRPr>
          </a:p>
          <a:p>
            <a:pPr algn="ctr"/>
            <a:r>
              <a:rPr lang="fr-FR" sz="2400" b="1" dirty="0">
                <a:solidFill>
                  <a:srgbClr val="FF0000"/>
                </a:solidFill>
              </a:rPr>
              <a:t>D</a:t>
            </a:r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7C6CD0D7-54D5-DDA5-9876-509B3CA6414C}"/>
              </a:ext>
            </a:extLst>
          </p:cNvPr>
          <p:cNvSpPr/>
          <p:nvPr/>
        </p:nvSpPr>
        <p:spPr>
          <a:xfrm>
            <a:off x="2132938" y="4763126"/>
            <a:ext cx="1733769" cy="443079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400" b="1" dirty="0">
                <a:solidFill>
                  <a:srgbClr val="FF0000"/>
                </a:solidFill>
              </a:rPr>
              <a:t>480 km</a:t>
            </a:r>
          </a:p>
        </p:txBody>
      </p:sp>
      <p:sp>
        <p:nvSpPr>
          <p:cNvPr id="6" name="Rectangle : coins arrondis 5">
            <a:extLst>
              <a:ext uri="{FF2B5EF4-FFF2-40B4-BE49-F238E27FC236}">
                <a16:creationId xmlns:a16="http://schemas.microsoft.com/office/drawing/2014/main" id="{617FC3B8-8522-CA71-BEC6-D73C052D7D6B}"/>
              </a:ext>
            </a:extLst>
          </p:cNvPr>
          <p:cNvSpPr/>
          <p:nvPr/>
        </p:nvSpPr>
        <p:spPr>
          <a:xfrm>
            <a:off x="5015437" y="4765868"/>
            <a:ext cx="1733769" cy="443079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400" b="1" dirty="0">
                <a:solidFill>
                  <a:srgbClr val="FF0000"/>
                </a:solidFill>
              </a:rPr>
              <a:t>?</a:t>
            </a:r>
          </a:p>
        </p:txBody>
      </p:sp>
      <p:cxnSp>
        <p:nvCxnSpPr>
          <p:cNvPr id="12" name="Connecteur droit avec flèche 11">
            <a:extLst>
              <a:ext uri="{FF2B5EF4-FFF2-40B4-BE49-F238E27FC236}">
                <a16:creationId xmlns:a16="http://schemas.microsoft.com/office/drawing/2014/main" id="{613E557C-18D4-5D86-166F-1C4EF1CBEC4F}"/>
              </a:ext>
            </a:extLst>
          </p:cNvPr>
          <p:cNvCxnSpPr/>
          <p:nvPr/>
        </p:nvCxnSpPr>
        <p:spPr>
          <a:xfrm>
            <a:off x="3927096" y="4984666"/>
            <a:ext cx="967563" cy="0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85959770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BBFEFE4-BD9A-5072-709C-C0DF918D3ED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ACF664AB-CD79-F0A7-B3E6-428115C1255C}"/>
              </a:ext>
            </a:extLst>
          </p:cNvPr>
          <p:cNvSpPr txBox="1"/>
          <p:nvPr/>
        </p:nvSpPr>
        <p:spPr>
          <a:xfrm>
            <a:off x="90716" y="819961"/>
            <a:ext cx="747332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SA" b="1" dirty="0">
                <a:solidFill>
                  <a:srgbClr val="7F807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أستخدم القاعدة الثلاثية لحساب المسافة : أَضْرِبُ الْقيمَةَ الْمَعْلومَةَ لَدَيَّ هُنا، </a:t>
            </a:r>
            <a:r>
              <a:rPr lang="fr-FR" b="1" dirty="0">
                <a:solidFill>
                  <a:srgbClr val="7F807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480 km</a:t>
            </a:r>
            <a:r>
              <a:rPr lang="ar-SA" b="1" dirty="0">
                <a:solidFill>
                  <a:srgbClr val="7F807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، فِي الْمُتَناسِبِ المَعْلومِ</a:t>
            </a:r>
            <a:r>
              <a:rPr lang="fr-FR" b="1" dirty="0">
                <a:solidFill>
                  <a:srgbClr val="7F807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1 </a:t>
            </a:r>
            <a:r>
              <a:rPr lang="ar-SA" b="1" dirty="0">
                <a:solidFill>
                  <a:srgbClr val="7F807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،ثُمَّ أَقْسِمُ عَلَى مُقابِلِها</a:t>
            </a:r>
            <a:r>
              <a:rPr lang="fr-FR" b="1" dirty="0">
                <a:solidFill>
                  <a:srgbClr val="7F807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160 </a:t>
            </a:r>
            <a:r>
              <a:rPr lang="ar-SA" b="1" dirty="0">
                <a:solidFill>
                  <a:srgbClr val="7F807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، </a:t>
            </a:r>
          </a:p>
        </p:txBody>
      </p:sp>
      <p:pic>
        <p:nvPicPr>
          <p:cNvPr id="3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57E3472F-FBC6-B409-D515-52EA93E28EC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244CC03A-4200-0473-EF85-83B0745B269F}"/>
              </a:ext>
            </a:extLst>
          </p:cNvPr>
          <p:cNvSpPr/>
          <p:nvPr/>
        </p:nvSpPr>
        <p:spPr>
          <a:xfrm>
            <a:off x="399479" y="1848465"/>
            <a:ext cx="8090452" cy="1134759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solidFill>
              <a:schemeClr val="bg2">
                <a:lumMod val="9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lang="ar-SA" sz="2400" b="1" dirty="0">
                <a:solidFill>
                  <a:schemeClr val="tx1"/>
                </a:solidFill>
                <a:cs typeface="+mj-cs"/>
              </a:rPr>
              <a:t> يَسيرُ قِطارٌ سَريعٌ بِسُرْعَةٍ مُتَوَسِّطَةٍ ثابِتَةٍ قَدْرُهَا </a:t>
            </a:r>
            <a:r>
              <a:rPr lang="fr-FR" sz="2400" b="1" dirty="0">
                <a:solidFill>
                  <a:schemeClr val="tx1"/>
                </a:solidFill>
                <a:cs typeface="+mj-cs"/>
              </a:rPr>
              <a:t> 160 km/h</a:t>
            </a:r>
            <a:r>
              <a:rPr lang="ar-SA" sz="2400" b="1" dirty="0">
                <a:solidFill>
                  <a:schemeClr val="tx1"/>
                </a:solidFill>
                <a:cs typeface="+mj-cs"/>
              </a:rPr>
              <a:t>،قَطَعَ هَذَا الْقِطارُ مَسافَةً فاصِلَةً بَيْنَ مَدِينَتَيْنِ تَبْلُغُ </a:t>
            </a:r>
            <a:r>
              <a:rPr lang="fr-FR" sz="2400" b="1" dirty="0">
                <a:solidFill>
                  <a:schemeClr val="tx1"/>
                </a:solidFill>
                <a:cs typeface="+mj-cs"/>
              </a:rPr>
              <a:t>480 km</a:t>
            </a:r>
            <a:r>
              <a:rPr lang="ar-SA" sz="2400" b="1" dirty="0">
                <a:solidFill>
                  <a:schemeClr val="tx1"/>
                </a:solidFill>
                <a:cs typeface="+mj-cs"/>
              </a:rPr>
              <a:t>.</a:t>
            </a:r>
            <a:endParaRPr lang="fr-FR" sz="2400" b="1" dirty="0">
              <a:solidFill>
                <a:schemeClr val="tx1"/>
              </a:solidFill>
              <a:cs typeface="+mj-cs"/>
            </a:endParaRPr>
          </a:p>
          <a:p>
            <a:pPr algn="ctr" rtl="1"/>
            <a:r>
              <a:rPr lang="ar-SA" sz="2400" b="1" dirty="0">
                <a:solidFill>
                  <a:schemeClr val="tx1"/>
                </a:solidFill>
                <a:cs typeface="+mj-cs"/>
              </a:rPr>
              <a:t>مَا الْمُدَّةُ الَّتِي اسْتَغْرَقَهَا الْقِطَارُ لِقَطْعِ مَسَافَةِ </a:t>
            </a:r>
            <a:r>
              <a:rPr lang="fr-FR" sz="2400" b="1" dirty="0">
                <a:solidFill>
                  <a:schemeClr val="tx1"/>
                </a:solidFill>
                <a:cs typeface="+mj-cs"/>
              </a:rPr>
              <a:t>480 km ؟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1B013267-6F67-FBB9-167C-C4DE32D4EC93}"/>
              </a:ext>
            </a:extLst>
          </p:cNvPr>
          <p:cNvSpPr/>
          <p:nvPr/>
        </p:nvSpPr>
        <p:spPr>
          <a:xfrm>
            <a:off x="4915719" y="3117746"/>
            <a:ext cx="1733769" cy="757031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sz="2400" b="1" dirty="0">
                <a:solidFill>
                  <a:srgbClr val="FF0000"/>
                </a:solidFill>
              </a:rPr>
              <a:t>المدة بالساعات</a:t>
            </a:r>
          </a:p>
          <a:p>
            <a:pPr algn="ctr"/>
            <a:r>
              <a:rPr lang="fr-FR" sz="2400" b="1" dirty="0">
                <a:solidFill>
                  <a:srgbClr val="FF0000"/>
                </a:solidFill>
              </a:rPr>
              <a:t>T</a:t>
            </a: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5555D039-CFC1-498F-F07F-2DBEC2712B52}"/>
              </a:ext>
            </a:extLst>
          </p:cNvPr>
          <p:cNvSpPr/>
          <p:nvPr/>
        </p:nvSpPr>
        <p:spPr>
          <a:xfrm>
            <a:off x="2093609" y="4168275"/>
            <a:ext cx="1733769" cy="443079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400" b="1" dirty="0">
                <a:solidFill>
                  <a:srgbClr val="FF0000"/>
                </a:solidFill>
              </a:rPr>
              <a:t>160 km</a:t>
            </a:r>
          </a:p>
        </p:txBody>
      </p:sp>
      <p:sp>
        <p:nvSpPr>
          <p:cNvPr id="10" name="Rectangle : coins arrondis 9">
            <a:extLst>
              <a:ext uri="{FF2B5EF4-FFF2-40B4-BE49-F238E27FC236}">
                <a16:creationId xmlns:a16="http://schemas.microsoft.com/office/drawing/2014/main" id="{6F22EA43-5A85-D54F-E8D4-66C20A1A9818}"/>
              </a:ext>
            </a:extLst>
          </p:cNvPr>
          <p:cNvSpPr/>
          <p:nvPr/>
        </p:nvSpPr>
        <p:spPr>
          <a:xfrm>
            <a:off x="4976108" y="4171017"/>
            <a:ext cx="1733769" cy="443079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400" b="1" dirty="0">
                <a:solidFill>
                  <a:srgbClr val="FF0000"/>
                </a:solidFill>
              </a:rPr>
              <a:t>1 h</a:t>
            </a:r>
          </a:p>
        </p:txBody>
      </p:sp>
      <p:cxnSp>
        <p:nvCxnSpPr>
          <p:cNvPr id="11" name="Connecteur droit avec flèche 10">
            <a:extLst>
              <a:ext uri="{FF2B5EF4-FFF2-40B4-BE49-F238E27FC236}">
                <a16:creationId xmlns:a16="http://schemas.microsoft.com/office/drawing/2014/main" id="{ECD60808-67EC-1FFD-B706-86CBFF1A9C0D}"/>
              </a:ext>
            </a:extLst>
          </p:cNvPr>
          <p:cNvCxnSpPr/>
          <p:nvPr/>
        </p:nvCxnSpPr>
        <p:spPr>
          <a:xfrm>
            <a:off x="3887767" y="4389815"/>
            <a:ext cx="967563" cy="0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00540B8C-3AB9-F320-D68A-609DC221E6F1}"/>
              </a:ext>
            </a:extLst>
          </p:cNvPr>
          <p:cNvSpPr/>
          <p:nvPr/>
        </p:nvSpPr>
        <p:spPr>
          <a:xfrm>
            <a:off x="1977589" y="3117746"/>
            <a:ext cx="2099991" cy="776023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sz="2400" b="1" dirty="0">
                <a:solidFill>
                  <a:srgbClr val="FF0000"/>
                </a:solidFill>
              </a:rPr>
              <a:t>المسافة بالكيلومتر</a:t>
            </a:r>
            <a:endParaRPr lang="fr-FR" sz="2400" b="1" dirty="0">
              <a:solidFill>
                <a:srgbClr val="FF0000"/>
              </a:solidFill>
            </a:endParaRPr>
          </a:p>
          <a:p>
            <a:pPr algn="ctr"/>
            <a:r>
              <a:rPr lang="fr-FR" sz="2400" b="1" dirty="0">
                <a:solidFill>
                  <a:srgbClr val="FF0000"/>
                </a:solidFill>
              </a:rPr>
              <a:t>D</a:t>
            </a:r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3FB6FFD5-8F21-94EA-95DF-6DADC5620C9C}"/>
              </a:ext>
            </a:extLst>
          </p:cNvPr>
          <p:cNvSpPr/>
          <p:nvPr/>
        </p:nvSpPr>
        <p:spPr>
          <a:xfrm>
            <a:off x="2153998" y="5059828"/>
            <a:ext cx="1733769" cy="443079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400" b="1" dirty="0">
                <a:solidFill>
                  <a:srgbClr val="FF0000"/>
                </a:solidFill>
              </a:rPr>
              <a:t>480 km</a:t>
            </a:r>
          </a:p>
        </p:txBody>
      </p:sp>
      <p:sp>
        <p:nvSpPr>
          <p:cNvPr id="6" name="Rectangle : coins arrondis 5">
            <a:extLst>
              <a:ext uri="{FF2B5EF4-FFF2-40B4-BE49-F238E27FC236}">
                <a16:creationId xmlns:a16="http://schemas.microsoft.com/office/drawing/2014/main" id="{90AC2D14-28FA-816C-4DB2-789F553CB910}"/>
              </a:ext>
            </a:extLst>
          </p:cNvPr>
          <p:cNvSpPr/>
          <p:nvPr/>
        </p:nvSpPr>
        <p:spPr>
          <a:xfrm>
            <a:off x="5036497" y="5062570"/>
            <a:ext cx="1733769" cy="443079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400" b="1" dirty="0">
                <a:solidFill>
                  <a:srgbClr val="FF0000"/>
                </a:solidFill>
              </a:rPr>
              <a:t>?</a:t>
            </a:r>
          </a:p>
        </p:txBody>
      </p:sp>
      <p:cxnSp>
        <p:nvCxnSpPr>
          <p:cNvPr id="12" name="Connecteur droit avec flèche 11">
            <a:extLst>
              <a:ext uri="{FF2B5EF4-FFF2-40B4-BE49-F238E27FC236}">
                <a16:creationId xmlns:a16="http://schemas.microsoft.com/office/drawing/2014/main" id="{C4FF450F-3B7C-A8C6-96BF-1E140910F8F2}"/>
              </a:ext>
            </a:extLst>
          </p:cNvPr>
          <p:cNvCxnSpPr/>
          <p:nvPr/>
        </p:nvCxnSpPr>
        <p:spPr>
          <a:xfrm>
            <a:off x="3948156" y="5281368"/>
            <a:ext cx="967563" cy="0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3" name="Graphic 25" descr="Line arrow: Counter-clockwise curve with solid fill">
            <a:extLst>
              <a:ext uri="{FF2B5EF4-FFF2-40B4-BE49-F238E27FC236}">
                <a16:creationId xmlns:a16="http://schemas.microsoft.com/office/drawing/2014/main" id="{B922B6B2-E774-FA71-DF23-EA2E59DCFC92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rot="5797964" flipH="1" flipV="1">
            <a:off x="4163382" y="3475828"/>
            <a:ext cx="493731" cy="1264834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14" name="Ellipse 13">
                <a:extLst>
                  <a:ext uri="{FF2B5EF4-FFF2-40B4-BE49-F238E27FC236}">
                    <a16:creationId xmlns:a16="http://schemas.microsoft.com/office/drawing/2014/main" id="{6C76295B-6ED2-4698-CA0C-AD06C390EAB2}"/>
                  </a:ext>
                </a:extLst>
              </p:cNvPr>
              <p:cNvSpPr/>
              <p:nvPr/>
            </p:nvSpPr>
            <p:spPr>
              <a:xfrm>
                <a:off x="4218518" y="3799865"/>
                <a:ext cx="353482" cy="395506"/>
              </a:xfrm>
              <a:prstGeom prst="ellipse">
                <a:avLst/>
              </a:prstGeom>
              <a:solidFill>
                <a:schemeClr val="accent2">
                  <a:lumMod val="20000"/>
                  <a:lumOff val="80000"/>
                </a:schemeClr>
              </a:solidFill>
              <a:ln>
                <a:solidFill>
                  <a:schemeClr val="accent2">
                    <a:lumMod val="20000"/>
                    <a:lumOff val="80000"/>
                  </a:schemeClr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fr-FR" sz="2400" b="0" i="1" smtClean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÷</m:t>
                      </m:r>
                    </m:oMath>
                  </m:oMathPara>
                </a14:m>
                <a:endParaRPr lang="fr-FR" sz="2400" dirty="0"/>
              </a:p>
            </p:txBody>
          </p:sp>
        </mc:Choice>
        <mc:Fallback xmlns="">
          <p:sp>
            <p:nvSpPr>
              <p:cNvPr id="14" name="Ellipse 13">
                <a:extLst>
                  <a:ext uri="{FF2B5EF4-FFF2-40B4-BE49-F238E27FC236}">
                    <a16:creationId xmlns:a16="http://schemas.microsoft.com/office/drawing/2014/main" id="{6C76295B-6ED2-4698-CA0C-AD06C390EAB2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218518" y="3799865"/>
                <a:ext cx="353482" cy="395506"/>
              </a:xfrm>
              <a:prstGeom prst="ellipse">
                <a:avLst/>
              </a:prstGeom>
              <a:blipFill>
                <a:blip r:embed="rId4"/>
                <a:stretch>
                  <a:fillRect l="-11475"/>
                </a:stretch>
              </a:blipFill>
              <a:ln>
                <a:solidFill>
                  <a:schemeClr val="accent2">
                    <a:lumMod val="20000"/>
                    <a:lumOff val="80000"/>
                  </a:schemeClr>
                </a:solidFill>
              </a:ln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5" name="Graphic 25" descr="Line arrow: Counter-clockwise curve with solid fill">
            <a:extLst>
              <a:ext uri="{FF2B5EF4-FFF2-40B4-BE49-F238E27FC236}">
                <a16:creationId xmlns:a16="http://schemas.microsoft.com/office/drawing/2014/main" id="{86E80848-0264-BC72-BE54-08FE0A5DCD7F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rot="14755324" flipH="1" flipV="1">
            <a:off x="4297205" y="4319145"/>
            <a:ext cx="329856" cy="1264834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16" name="Ellipse 15">
                <a:extLst>
                  <a:ext uri="{FF2B5EF4-FFF2-40B4-BE49-F238E27FC236}">
                    <a16:creationId xmlns:a16="http://schemas.microsoft.com/office/drawing/2014/main" id="{8D337381-EAD4-A33F-D2A5-8C031A65AA16}"/>
                  </a:ext>
                </a:extLst>
              </p:cNvPr>
              <p:cNvSpPr/>
              <p:nvPr/>
            </p:nvSpPr>
            <p:spPr>
              <a:xfrm>
                <a:off x="4285392" y="4791894"/>
                <a:ext cx="353482" cy="395506"/>
              </a:xfrm>
              <a:prstGeom prst="ellipse">
                <a:avLst/>
              </a:prstGeom>
              <a:solidFill>
                <a:schemeClr val="accent2">
                  <a:lumMod val="20000"/>
                  <a:lumOff val="80000"/>
                </a:schemeClr>
              </a:solidFill>
              <a:ln>
                <a:solidFill>
                  <a:schemeClr val="accent2">
                    <a:lumMod val="20000"/>
                    <a:lumOff val="80000"/>
                  </a:schemeClr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fr-FR" sz="2400" b="0" i="1" smtClean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</m:oMath>
                  </m:oMathPara>
                </a14:m>
                <a:endParaRPr lang="fr-FR" sz="2400" dirty="0"/>
              </a:p>
            </p:txBody>
          </p:sp>
        </mc:Choice>
        <mc:Fallback xmlns="">
          <p:sp>
            <p:nvSpPr>
              <p:cNvPr id="16" name="Ellipse 15">
                <a:extLst>
                  <a:ext uri="{FF2B5EF4-FFF2-40B4-BE49-F238E27FC236}">
                    <a16:creationId xmlns:a16="http://schemas.microsoft.com/office/drawing/2014/main" id="{8D337381-EAD4-A33F-D2A5-8C031A65AA16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285392" y="4791894"/>
                <a:ext cx="353482" cy="395506"/>
              </a:xfrm>
              <a:prstGeom prst="ellipse">
                <a:avLst/>
              </a:prstGeom>
              <a:blipFill>
                <a:blip r:embed="rId5"/>
                <a:stretch>
                  <a:fillRect l="-11475"/>
                </a:stretch>
              </a:blipFill>
              <a:ln>
                <a:solidFill>
                  <a:schemeClr val="accent2">
                    <a:lumMod val="20000"/>
                    <a:lumOff val="80000"/>
                  </a:schemeClr>
                </a:solidFill>
              </a:ln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094655802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60BEF7F-5DBD-F688-0D55-60F0B1A4D12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12ECBB18-6BC8-598E-FC80-CE29E688D755}"/>
              </a:ext>
            </a:extLst>
          </p:cNvPr>
          <p:cNvSpPr txBox="1"/>
          <p:nvPr/>
        </p:nvSpPr>
        <p:spPr>
          <a:xfrm>
            <a:off x="71052" y="878955"/>
            <a:ext cx="747332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SA" b="1" dirty="0">
                <a:solidFill>
                  <a:srgbClr val="7F807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الْمُدَّةُ الَّتِي اسْتَغْرَقَهَا الْقِطَارُ لِقَطْعِ مَسَافَةِ </a:t>
            </a:r>
            <a:r>
              <a:rPr lang="fr-FR" b="1" dirty="0">
                <a:solidFill>
                  <a:srgbClr val="7F807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km  480  </a:t>
            </a:r>
            <a:r>
              <a:rPr lang="ar-SA" b="1" dirty="0">
                <a:solidFill>
                  <a:srgbClr val="7F807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هي ثلاثُ ساعاتٍ</a:t>
            </a:r>
          </a:p>
        </p:txBody>
      </p:sp>
      <p:pic>
        <p:nvPicPr>
          <p:cNvPr id="3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EA83129B-C9C2-8FF3-CA4E-D571995D040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C3D54E34-AAE3-62A4-A08E-AB8683775F28}"/>
              </a:ext>
            </a:extLst>
          </p:cNvPr>
          <p:cNvSpPr/>
          <p:nvPr/>
        </p:nvSpPr>
        <p:spPr>
          <a:xfrm>
            <a:off x="399479" y="1848465"/>
            <a:ext cx="8090452" cy="1134759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solidFill>
              <a:schemeClr val="bg2">
                <a:lumMod val="9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lang="ar-SA" sz="2400" b="1" dirty="0">
                <a:solidFill>
                  <a:schemeClr val="tx1"/>
                </a:solidFill>
                <a:cs typeface="+mj-cs"/>
              </a:rPr>
              <a:t> يَسيرُ قِطارٌ سَريعٌ بِسُرْعَةٍ مُتَوَسِّطَةٍ ثابِتَةٍ قَدْرُهَا </a:t>
            </a:r>
            <a:r>
              <a:rPr lang="fr-FR" sz="2400" b="1" dirty="0">
                <a:solidFill>
                  <a:schemeClr val="tx1"/>
                </a:solidFill>
                <a:cs typeface="+mj-cs"/>
              </a:rPr>
              <a:t> 160 km/h</a:t>
            </a:r>
            <a:r>
              <a:rPr lang="ar-SA" sz="2400" b="1" dirty="0">
                <a:solidFill>
                  <a:schemeClr val="tx1"/>
                </a:solidFill>
                <a:cs typeface="+mj-cs"/>
              </a:rPr>
              <a:t>،قَطَعَ هَذَا الْقِطارُ مَسافَةً فاصِلَةً بَيْنَ مَدِينَتَيْنِ تَبْلُغُ </a:t>
            </a:r>
            <a:r>
              <a:rPr lang="fr-FR" sz="2400" b="1" dirty="0">
                <a:solidFill>
                  <a:schemeClr val="tx1"/>
                </a:solidFill>
                <a:cs typeface="+mj-cs"/>
              </a:rPr>
              <a:t>480 km</a:t>
            </a:r>
            <a:r>
              <a:rPr lang="ar-SA" sz="2400" b="1" dirty="0">
                <a:solidFill>
                  <a:schemeClr val="tx1"/>
                </a:solidFill>
                <a:cs typeface="+mj-cs"/>
              </a:rPr>
              <a:t>.</a:t>
            </a:r>
            <a:endParaRPr lang="fr-FR" sz="2400" b="1" dirty="0">
              <a:solidFill>
                <a:schemeClr val="tx1"/>
              </a:solidFill>
              <a:cs typeface="+mj-cs"/>
            </a:endParaRPr>
          </a:p>
          <a:p>
            <a:pPr algn="ctr" rtl="1"/>
            <a:r>
              <a:rPr lang="ar-SA" sz="2400" b="1" dirty="0">
                <a:solidFill>
                  <a:schemeClr val="tx1"/>
                </a:solidFill>
                <a:cs typeface="+mj-cs"/>
              </a:rPr>
              <a:t>مَا الْمُدَّةُ الَّتِي اسْتَغْرَقَهَا الْقِطَارُ لِقَطْعِ مَسَافَةِ </a:t>
            </a:r>
            <a:r>
              <a:rPr lang="fr-FR" sz="2400" b="1" dirty="0">
                <a:solidFill>
                  <a:schemeClr val="tx1"/>
                </a:solidFill>
                <a:cs typeface="+mj-cs"/>
              </a:rPr>
              <a:t>480 km ؟</a:t>
            </a:r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F4E0178F-9823-0A21-5047-7213E5B16B1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16077" y="3192059"/>
            <a:ext cx="3461853" cy="1859063"/>
          </a:xfrm>
          <a:prstGeom prst="rect">
            <a:avLst/>
          </a:prstGeom>
        </p:spPr>
      </p:pic>
      <p:sp>
        <p:nvSpPr>
          <p:cNvPr id="19" name="Rectangle: Rounded Corners 1">
            <a:extLst>
              <a:ext uri="{FF2B5EF4-FFF2-40B4-BE49-F238E27FC236}">
                <a16:creationId xmlns:a16="http://schemas.microsoft.com/office/drawing/2014/main" id="{138F94E7-3A95-E870-D79C-ECD93C387AFB}"/>
              </a:ext>
            </a:extLst>
          </p:cNvPr>
          <p:cNvSpPr/>
          <p:nvPr/>
        </p:nvSpPr>
        <p:spPr>
          <a:xfrm>
            <a:off x="5486400" y="5370610"/>
            <a:ext cx="3043288" cy="769517"/>
          </a:xfrm>
          <a:custGeom>
            <a:avLst/>
            <a:gdLst>
              <a:gd name="connsiteX0" fmla="*/ 0 w 1465130"/>
              <a:gd name="connsiteY0" fmla="*/ 94921 h 569516"/>
              <a:gd name="connsiteX1" fmla="*/ 94921 w 1465130"/>
              <a:gd name="connsiteY1" fmla="*/ 0 h 569516"/>
              <a:gd name="connsiteX2" fmla="*/ 520017 w 1465130"/>
              <a:gd name="connsiteY2" fmla="*/ 0 h 569516"/>
              <a:gd name="connsiteX3" fmla="*/ 932360 w 1465130"/>
              <a:gd name="connsiteY3" fmla="*/ 0 h 569516"/>
              <a:gd name="connsiteX4" fmla="*/ 1370209 w 1465130"/>
              <a:gd name="connsiteY4" fmla="*/ 0 h 569516"/>
              <a:gd name="connsiteX5" fmla="*/ 1465130 w 1465130"/>
              <a:gd name="connsiteY5" fmla="*/ 94921 h 569516"/>
              <a:gd name="connsiteX6" fmla="*/ 1465130 w 1465130"/>
              <a:gd name="connsiteY6" fmla="*/ 474595 h 569516"/>
              <a:gd name="connsiteX7" fmla="*/ 1370209 w 1465130"/>
              <a:gd name="connsiteY7" fmla="*/ 569516 h 569516"/>
              <a:gd name="connsiteX8" fmla="*/ 983372 w 1465130"/>
              <a:gd name="connsiteY8" fmla="*/ 569516 h 569516"/>
              <a:gd name="connsiteX9" fmla="*/ 545523 w 1465130"/>
              <a:gd name="connsiteY9" fmla="*/ 569516 h 569516"/>
              <a:gd name="connsiteX10" fmla="*/ 94921 w 1465130"/>
              <a:gd name="connsiteY10" fmla="*/ 569516 h 569516"/>
              <a:gd name="connsiteX11" fmla="*/ 0 w 1465130"/>
              <a:gd name="connsiteY11" fmla="*/ 474595 h 569516"/>
              <a:gd name="connsiteX12" fmla="*/ 0 w 1465130"/>
              <a:gd name="connsiteY12" fmla="*/ 94921 h 5695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465130" h="569516" fill="none" extrusionOk="0">
                <a:moveTo>
                  <a:pt x="0" y="94921"/>
                </a:moveTo>
                <a:cubicBezTo>
                  <a:pt x="9146" y="50134"/>
                  <a:pt x="52058" y="-10531"/>
                  <a:pt x="94921" y="0"/>
                </a:cubicBezTo>
                <a:cubicBezTo>
                  <a:pt x="228281" y="-12167"/>
                  <a:pt x="391214" y="18801"/>
                  <a:pt x="520017" y="0"/>
                </a:cubicBezTo>
                <a:cubicBezTo>
                  <a:pt x="648820" y="-18801"/>
                  <a:pt x="791585" y="8143"/>
                  <a:pt x="932360" y="0"/>
                </a:cubicBezTo>
                <a:cubicBezTo>
                  <a:pt x="1073135" y="-8143"/>
                  <a:pt x="1251348" y="38479"/>
                  <a:pt x="1370209" y="0"/>
                </a:cubicBezTo>
                <a:cubicBezTo>
                  <a:pt x="1409186" y="-6637"/>
                  <a:pt x="1475576" y="35840"/>
                  <a:pt x="1465130" y="94921"/>
                </a:cubicBezTo>
                <a:cubicBezTo>
                  <a:pt x="1509702" y="273036"/>
                  <a:pt x="1441761" y="364878"/>
                  <a:pt x="1465130" y="474595"/>
                </a:cubicBezTo>
                <a:cubicBezTo>
                  <a:pt x="1473752" y="527139"/>
                  <a:pt x="1434084" y="579795"/>
                  <a:pt x="1370209" y="569516"/>
                </a:cubicBezTo>
                <a:cubicBezTo>
                  <a:pt x="1205113" y="603764"/>
                  <a:pt x="1148071" y="543649"/>
                  <a:pt x="983372" y="569516"/>
                </a:cubicBezTo>
                <a:cubicBezTo>
                  <a:pt x="818673" y="595383"/>
                  <a:pt x="683831" y="555379"/>
                  <a:pt x="545523" y="569516"/>
                </a:cubicBezTo>
                <a:cubicBezTo>
                  <a:pt x="407215" y="583653"/>
                  <a:pt x="269481" y="534601"/>
                  <a:pt x="94921" y="569516"/>
                </a:cubicBezTo>
                <a:cubicBezTo>
                  <a:pt x="39053" y="554821"/>
                  <a:pt x="1717" y="522488"/>
                  <a:pt x="0" y="474595"/>
                </a:cubicBezTo>
                <a:cubicBezTo>
                  <a:pt x="-41069" y="321204"/>
                  <a:pt x="29213" y="221457"/>
                  <a:pt x="0" y="94921"/>
                </a:cubicBezTo>
                <a:close/>
              </a:path>
              <a:path w="1465130" h="569516" stroke="0" extrusionOk="0">
                <a:moveTo>
                  <a:pt x="0" y="94921"/>
                </a:moveTo>
                <a:cubicBezTo>
                  <a:pt x="-12995" y="46914"/>
                  <a:pt x="43220" y="-1706"/>
                  <a:pt x="94921" y="0"/>
                </a:cubicBezTo>
                <a:cubicBezTo>
                  <a:pt x="264886" y="-6878"/>
                  <a:pt x="313453" y="45592"/>
                  <a:pt x="481758" y="0"/>
                </a:cubicBezTo>
                <a:cubicBezTo>
                  <a:pt x="650063" y="-45592"/>
                  <a:pt x="776363" y="13585"/>
                  <a:pt x="868596" y="0"/>
                </a:cubicBezTo>
                <a:cubicBezTo>
                  <a:pt x="960829" y="-13585"/>
                  <a:pt x="1147853" y="42046"/>
                  <a:pt x="1370209" y="0"/>
                </a:cubicBezTo>
                <a:cubicBezTo>
                  <a:pt x="1430340" y="-5891"/>
                  <a:pt x="1472581" y="48476"/>
                  <a:pt x="1465130" y="94921"/>
                </a:cubicBezTo>
                <a:cubicBezTo>
                  <a:pt x="1479394" y="180122"/>
                  <a:pt x="1433420" y="352911"/>
                  <a:pt x="1465130" y="474595"/>
                </a:cubicBezTo>
                <a:cubicBezTo>
                  <a:pt x="1458351" y="530155"/>
                  <a:pt x="1419358" y="568033"/>
                  <a:pt x="1370209" y="569516"/>
                </a:cubicBezTo>
                <a:cubicBezTo>
                  <a:pt x="1255241" y="595086"/>
                  <a:pt x="1110299" y="528651"/>
                  <a:pt x="970619" y="569516"/>
                </a:cubicBezTo>
                <a:cubicBezTo>
                  <a:pt x="830939" y="610381"/>
                  <a:pt x="726522" y="557453"/>
                  <a:pt x="558276" y="569516"/>
                </a:cubicBezTo>
                <a:cubicBezTo>
                  <a:pt x="390030" y="581579"/>
                  <a:pt x="216490" y="540165"/>
                  <a:pt x="94921" y="569516"/>
                </a:cubicBezTo>
                <a:cubicBezTo>
                  <a:pt x="42347" y="568213"/>
                  <a:pt x="3301" y="526035"/>
                  <a:pt x="0" y="474595"/>
                </a:cubicBezTo>
                <a:cubicBezTo>
                  <a:pt x="-5308" y="286391"/>
                  <a:pt x="22427" y="209707"/>
                  <a:pt x="0" y="94921"/>
                </a:cubicBezTo>
                <a:close/>
              </a:path>
            </a:pathLst>
          </a:custGeom>
          <a:solidFill>
            <a:schemeClr val="accent2">
              <a:lumMod val="20000"/>
              <a:lumOff val="80000"/>
            </a:schemeClr>
          </a:solidFill>
          <a:ln w="12700">
            <a:solidFill>
              <a:srgbClr val="C00000"/>
            </a:solidFill>
            <a:prstDash val="solid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algn="ctr" defTabSz="457200" rtl="1" eaLnBrk="1" latinLnBrk="0" hangingPunct="1"/>
            <a:r>
              <a:rPr lang="ar-SA" sz="2400" b="1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المدة التي استغرقها  القطار لقطع مسافة</a:t>
            </a:r>
            <a:r>
              <a:rPr lang="fr-FR" sz="2400" b="1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3 h </a:t>
            </a:r>
            <a:r>
              <a:rPr lang="ar-SA" sz="2400" b="1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هي: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0" name="Rectangle: Rounded Corners 1">
                <a:extLst>
                  <a:ext uri="{FF2B5EF4-FFF2-40B4-BE49-F238E27FC236}">
                    <a16:creationId xmlns:a16="http://schemas.microsoft.com/office/drawing/2014/main" id="{4B4DE546-68F5-9893-4F94-352551CCB47C}"/>
                  </a:ext>
                </a:extLst>
              </p:cNvPr>
              <p:cNvSpPr/>
              <p:nvPr/>
            </p:nvSpPr>
            <p:spPr>
              <a:xfrm>
                <a:off x="439236" y="5379125"/>
                <a:ext cx="4698420" cy="847502"/>
              </a:xfrm>
              <a:custGeom>
                <a:avLst/>
                <a:gdLst>
                  <a:gd name="connsiteX0" fmla="*/ 0 w 1465130"/>
                  <a:gd name="connsiteY0" fmla="*/ 94921 h 569516"/>
                  <a:gd name="connsiteX1" fmla="*/ 94921 w 1465130"/>
                  <a:gd name="connsiteY1" fmla="*/ 0 h 569516"/>
                  <a:gd name="connsiteX2" fmla="*/ 520017 w 1465130"/>
                  <a:gd name="connsiteY2" fmla="*/ 0 h 569516"/>
                  <a:gd name="connsiteX3" fmla="*/ 932360 w 1465130"/>
                  <a:gd name="connsiteY3" fmla="*/ 0 h 569516"/>
                  <a:gd name="connsiteX4" fmla="*/ 1370209 w 1465130"/>
                  <a:gd name="connsiteY4" fmla="*/ 0 h 569516"/>
                  <a:gd name="connsiteX5" fmla="*/ 1465130 w 1465130"/>
                  <a:gd name="connsiteY5" fmla="*/ 94921 h 569516"/>
                  <a:gd name="connsiteX6" fmla="*/ 1465130 w 1465130"/>
                  <a:gd name="connsiteY6" fmla="*/ 474595 h 569516"/>
                  <a:gd name="connsiteX7" fmla="*/ 1370209 w 1465130"/>
                  <a:gd name="connsiteY7" fmla="*/ 569516 h 569516"/>
                  <a:gd name="connsiteX8" fmla="*/ 983372 w 1465130"/>
                  <a:gd name="connsiteY8" fmla="*/ 569516 h 569516"/>
                  <a:gd name="connsiteX9" fmla="*/ 545523 w 1465130"/>
                  <a:gd name="connsiteY9" fmla="*/ 569516 h 569516"/>
                  <a:gd name="connsiteX10" fmla="*/ 94921 w 1465130"/>
                  <a:gd name="connsiteY10" fmla="*/ 569516 h 569516"/>
                  <a:gd name="connsiteX11" fmla="*/ 0 w 1465130"/>
                  <a:gd name="connsiteY11" fmla="*/ 474595 h 569516"/>
                  <a:gd name="connsiteX12" fmla="*/ 0 w 1465130"/>
                  <a:gd name="connsiteY12" fmla="*/ 94921 h 56951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1465130" h="569516" fill="none" extrusionOk="0">
                    <a:moveTo>
                      <a:pt x="0" y="94921"/>
                    </a:moveTo>
                    <a:cubicBezTo>
                      <a:pt x="9146" y="50134"/>
                      <a:pt x="52058" y="-10531"/>
                      <a:pt x="94921" y="0"/>
                    </a:cubicBezTo>
                    <a:cubicBezTo>
                      <a:pt x="228281" y="-12167"/>
                      <a:pt x="391214" y="18801"/>
                      <a:pt x="520017" y="0"/>
                    </a:cubicBezTo>
                    <a:cubicBezTo>
                      <a:pt x="648820" y="-18801"/>
                      <a:pt x="791585" y="8143"/>
                      <a:pt x="932360" y="0"/>
                    </a:cubicBezTo>
                    <a:cubicBezTo>
                      <a:pt x="1073135" y="-8143"/>
                      <a:pt x="1251348" y="38479"/>
                      <a:pt x="1370209" y="0"/>
                    </a:cubicBezTo>
                    <a:cubicBezTo>
                      <a:pt x="1409186" y="-6637"/>
                      <a:pt x="1475576" y="35840"/>
                      <a:pt x="1465130" y="94921"/>
                    </a:cubicBezTo>
                    <a:cubicBezTo>
                      <a:pt x="1509702" y="273036"/>
                      <a:pt x="1441761" y="364878"/>
                      <a:pt x="1465130" y="474595"/>
                    </a:cubicBezTo>
                    <a:cubicBezTo>
                      <a:pt x="1473752" y="527139"/>
                      <a:pt x="1434084" y="579795"/>
                      <a:pt x="1370209" y="569516"/>
                    </a:cubicBezTo>
                    <a:cubicBezTo>
                      <a:pt x="1205113" y="603764"/>
                      <a:pt x="1148071" y="543649"/>
                      <a:pt x="983372" y="569516"/>
                    </a:cubicBezTo>
                    <a:cubicBezTo>
                      <a:pt x="818673" y="595383"/>
                      <a:pt x="683831" y="555379"/>
                      <a:pt x="545523" y="569516"/>
                    </a:cubicBezTo>
                    <a:cubicBezTo>
                      <a:pt x="407215" y="583653"/>
                      <a:pt x="269481" y="534601"/>
                      <a:pt x="94921" y="569516"/>
                    </a:cubicBezTo>
                    <a:cubicBezTo>
                      <a:pt x="39053" y="554821"/>
                      <a:pt x="1717" y="522488"/>
                      <a:pt x="0" y="474595"/>
                    </a:cubicBezTo>
                    <a:cubicBezTo>
                      <a:pt x="-41069" y="321204"/>
                      <a:pt x="29213" y="221457"/>
                      <a:pt x="0" y="94921"/>
                    </a:cubicBezTo>
                    <a:close/>
                  </a:path>
                  <a:path w="1465130" h="569516" stroke="0" extrusionOk="0">
                    <a:moveTo>
                      <a:pt x="0" y="94921"/>
                    </a:moveTo>
                    <a:cubicBezTo>
                      <a:pt x="-12995" y="46914"/>
                      <a:pt x="43220" y="-1706"/>
                      <a:pt x="94921" y="0"/>
                    </a:cubicBezTo>
                    <a:cubicBezTo>
                      <a:pt x="264886" y="-6878"/>
                      <a:pt x="313453" y="45592"/>
                      <a:pt x="481758" y="0"/>
                    </a:cubicBezTo>
                    <a:cubicBezTo>
                      <a:pt x="650063" y="-45592"/>
                      <a:pt x="776363" y="13585"/>
                      <a:pt x="868596" y="0"/>
                    </a:cubicBezTo>
                    <a:cubicBezTo>
                      <a:pt x="960829" y="-13585"/>
                      <a:pt x="1147853" y="42046"/>
                      <a:pt x="1370209" y="0"/>
                    </a:cubicBezTo>
                    <a:cubicBezTo>
                      <a:pt x="1430340" y="-5891"/>
                      <a:pt x="1472581" y="48476"/>
                      <a:pt x="1465130" y="94921"/>
                    </a:cubicBezTo>
                    <a:cubicBezTo>
                      <a:pt x="1479394" y="180122"/>
                      <a:pt x="1433420" y="352911"/>
                      <a:pt x="1465130" y="474595"/>
                    </a:cubicBezTo>
                    <a:cubicBezTo>
                      <a:pt x="1458351" y="530155"/>
                      <a:pt x="1419358" y="568033"/>
                      <a:pt x="1370209" y="569516"/>
                    </a:cubicBezTo>
                    <a:cubicBezTo>
                      <a:pt x="1255241" y="595086"/>
                      <a:pt x="1110299" y="528651"/>
                      <a:pt x="970619" y="569516"/>
                    </a:cubicBezTo>
                    <a:cubicBezTo>
                      <a:pt x="830939" y="610381"/>
                      <a:pt x="726522" y="557453"/>
                      <a:pt x="558276" y="569516"/>
                    </a:cubicBezTo>
                    <a:cubicBezTo>
                      <a:pt x="390030" y="581579"/>
                      <a:pt x="216490" y="540165"/>
                      <a:pt x="94921" y="569516"/>
                    </a:cubicBezTo>
                    <a:cubicBezTo>
                      <a:pt x="42347" y="568213"/>
                      <a:pt x="3301" y="526035"/>
                      <a:pt x="0" y="474595"/>
                    </a:cubicBezTo>
                    <a:cubicBezTo>
                      <a:pt x="-5308" y="286391"/>
                      <a:pt x="22427" y="209707"/>
                      <a:pt x="0" y="94921"/>
                    </a:cubicBezTo>
                    <a:close/>
                  </a:path>
                </a:pathLst>
              </a:custGeom>
              <a:solidFill>
                <a:schemeClr val="accent2">
                  <a:lumMod val="20000"/>
                  <a:lumOff val="80000"/>
                </a:schemeClr>
              </a:solidFill>
              <a:ln w="12700">
                <a:solidFill>
                  <a:srgbClr val="C00000"/>
                </a:solidFill>
                <a:prstDash val="solid"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marL="0" algn="ctr" defTabSz="457200" eaLnBrk="1" latinLnBrk="0" hangingPunct="1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fr-FR" sz="2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m:t>𝑻</m:t>
                      </m:r>
                      <m:r>
                        <a:rPr lang="fr-FR" sz="2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m:t>=</m:t>
                      </m:r>
                      <m:f>
                        <m:fPr>
                          <m:ctrlPr>
                            <a:rPr lang="fr-FR" sz="24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Calibri" panose="020F0502020204030204" pitchFamily="34" charset="0"/>
                            </a:rPr>
                          </m:ctrlPr>
                        </m:fPr>
                        <m:num>
                          <m:r>
                            <a:rPr lang="fr-FR" sz="24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Calibri" panose="020F0502020204030204" pitchFamily="34" charset="0"/>
                            </a:rPr>
                            <m:t>𝟒𝟖𝟎</m:t>
                          </m:r>
                          <m:r>
                            <a:rPr lang="fr-FR" sz="24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Calibri" panose="020F0502020204030204" pitchFamily="34" charset="0"/>
                            </a:rPr>
                            <m:t>×</m:t>
                          </m:r>
                          <m:r>
                            <a:rPr lang="fr-FR" sz="24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Calibri" panose="020F0502020204030204" pitchFamily="34" charset="0"/>
                            </a:rPr>
                            <m:t>𝟏</m:t>
                          </m:r>
                        </m:num>
                        <m:den>
                          <m:r>
                            <a:rPr lang="fr-FR" sz="24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Calibri" panose="020F0502020204030204" pitchFamily="34" charset="0"/>
                            </a:rPr>
                            <m:t>𝟏𝟔𝟎</m:t>
                          </m:r>
                        </m:den>
                      </m:f>
                      <m:r>
                        <a:rPr lang="fr-FR" sz="2400" b="1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m:t>=</m:t>
                      </m:r>
                      <m:r>
                        <a:rPr lang="fr-FR" sz="2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m:t>𝟑</m:t>
                      </m:r>
                      <m:r>
                        <a:rPr lang="fr-FR" sz="2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m:t> </m:t>
                      </m:r>
                      <m:r>
                        <a:rPr lang="fr-FR" sz="2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m:t>𝒉</m:t>
                      </m:r>
                    </m:oMath>
                  </m:oMathPara>
                </a14:m>
                <a:endParaRPr lang="ar-SA" sz="2400" b="1" i="1" dirty="0">
                  <a:solidFill>
                    <a:srgbClr val="FF0000"/>
                  </a:solidFill>
                  <a:latin typeface="Cambria Math" panose="02040503050406030204" pitchFamily="18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</mc:Choice>
        <mc:Fallback xmlns="">
          <p:sp>
            <p:nvSpPr>
              <p:cNvPr id="20" name="Rectangle: Rounded Corners 1">
                <a:extLst>
                  <a:ext uri="{FF2B5EF4-FFF2-40B4-BE49-F238E27FC236}">
                    <a16:creationId xmlns:a16="http://schemas.microsoft.com/office/drawing/2014/main" id="{4B4DE546-68F5-9893-4F94-352551CCB47C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39236" y="5379125"/>
                <a:ext cx="4698420" cy="847502"/>
              </a:xfrm>
              <a:custGeom>
                <a:avLst/>
                <a:gdLst>
                  <a:gd name="connsiteX0" fmla="*/ 0 w 1465130"/>
                  <a:gd name="connsiteY0" fmla="*/ 94921 h 569516"/>
                  <a:gd name="connsiteX1" fmla="*/ 94921 w 1465130"/>
                  <a:gd name="connsiteY1" fmla="*/ 0 h 569516"/>
                  <a:gd name="connsiteX2" fmla="*/ 520017 w 1465130"/>
                  <a:gd name="connsiteY2" fmla="*/ 0 h 569516"/>
                  <a:gd name="connsiteX3" fmla="*/ 932360 w 1465130"/>
                  <a:gd name="connsiteY3" fmla="*/ 0 h 569516"/>
                  <a:gd name="connsiteX4" fmla="*/ 1370209 w 1465130"/>
                  <a:gd name="connsiteY4" fmla="*/ 0 h 569516"/>
                  <a:gd name="connsiteX5" fmla="*/ 1465130 w 1465130"/>
                  <a:gd name="connsiteY5" fmla="*/ 94921 h 569516"/>
                  <a:gd name="connsiteX6" fmla="*/ 1465130 w 1465130"/>
                  <a:gd name="connsiteY6" fmla="*/ 474595 h 569516"/>
                  <a:gd name="connsiteX7" fmla="*/ 1370209 w 1465130"/>
                  <a:gd name="connsiteY7" fmla="*/ 569516 h 569516"/>
                  <a:gd name="connsiteX8" fmla="*/ 983372 w 1465130"/>
                  <a:gd name="connsiteY8" fmla="*/ 569516 h 569516"/>
                  <a:gd name="connsiteX9" fmla="*/ 545523 w 1465130"/>
                  <a:gd name="connsiteY9" fmla="*/ 569516 h 569516"/>
                  <a:gd name="connsiteX10" fmla="*/ 94921 w 1465130"/>
                  <a:gd name="connsiteY10" fmla="*/ 569516 h 569516"/>
                  <a:gd name="connsiteX11" fmla="*/ 0 w 1465130"/>
                  <a:gd name="connsiteY11" fmla="*/ 474595 h 569516"/>
                  <a:gd name="connsiteX12" fmla="*/ 0 w 1465130"/>
                  <a:gd name="connsiteY12" fmla="*/ 94921 h 56951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1465130" h="569516" fill="none" extrusionOk="0">
                    <a:moveTo>
                      <a:pt x="0" y="94921"/>
                    </a:moveTo>
                    <a:cubicBezTo>
                      <a:pt x="9146" y="50134"/>
                      <a:pt x="52058" y="-10531"/>
                      <a:pt x="94921" y="0"/>
                    </a:cubicBezTo>
                    <a:cubicBezTo>
                      <a:pt x="228281" y="-12167"/>
                      <a:pt x="391214" y="18801"/>
                      <a:pt x="520017" y="0"/>
                    </a:cubicBezTo>
                    <a:cubicBezTo>
                      <a:pt x="648820" y="-18801"/>
                      <a:pt x="791585" y="8143"/>
                      <a:pt x="932360" y="0"/>
                    </a:cubicBezTo>
                    <a:cubicBezTo>
                      <a:pt x="1073135" y="-8143"/>
                      <a:pt x="1251348" y="38479"/>
                      <a:pt x="1370209" y="0"/>
                    </a:cubicBezTo>
                    <a:cubicBezTo>
                      <a:pt x="1409186" y="-6637"/>
                      <a:pt x="1475576" y="35840"/>
                      <a:pt x="1465130" y="94921"/>
                    </a:cubicBezTo>
                    <a:cubicBezTo>
                      <a:pt x="1509702" y="273036"/>
                      <a:pt x="1441761" y="364878"/>
                      <a:pt x="1465130" y="474595"/>
                    </a:cubicBezTo>
                    <a:cubicBezTo>
                      <a:pt x="1473752" y="527139"/>
                      <a:pt x="1434084" y="579795"/>
                      <a:pt x="1370209" y="569516"/>
                    </a:cubicBezTo>
                    <a:cubicBezTo>
                      <a:pt x="1205113" y="603764"/>
                      <a:pt x="1148071" y="543649"/>
                      <a:pt x="983372" y="569516"/>
                    </a:cubicBezTo>
                    <a:cubicBezTo>
                      <a:pt x="818673" y="595383"/>
                      <a:pt x="683831" y="555379"/>
                      <a:pt x="545523" y="569516"/>
                    </a:cubicBezTo>
                    <a:cubicBezTo>
                      <a:pt x="407215" y="583653"/>
                      <a:pt x="269481" y="534601"/>
                      <a:pt x="94921" y="569516"/>
                    </a:cubicBezTo>
                    <a:cubicBezTo>
                      <a:pt x="39053" y="554821"/>
                      <a:pt x="1717" y="522488"/>
                      <a:pt x="0" y="474595"/>
                    </a:cubicBezTo>
                    <a:cubicBezTo>
                      <a:pt x="-41069" y="321204"/>
                      <a:pt x="29213" y="221457"/>
                      <a:pt x="0" y="94921"/>
                    </a:cubicBezTo>
                    <a:close/>
                  </a:path>
                  <a:path w="1465130" h="569516" stroke="0" extrusionOk="0">
                    <a:moveTo>
                      <a:pt x="0" y="94921"/>
                    </a:moveTo>
                    <a:cubicBezTo>
                      <a:pt x="-12995" y="46914"/>
                      <a:pt x="43220" y="-1706"/>
                      <a:pt x="94921" y="0"/>
                    </a:cubicBezTo>
                    <a:cubicBezTo>
                      <a:pt x="264886" y="-6878"/>
                      <a:pt x="313453" y="45592"/>
                      <a:pt x="481758" y="0"/>
                    </a:cubicBezTo>
                    <a:cubicBezTo>
                      <a:pt x="650063" y="-45592"/>
                      <a:pt x="776363" y="13585"/>
                      <a:pt x="868596" y="0"/>
                    </a:cubicBezTo>
                    <a:cubicBezTo>
                      <a:pt x="960829" y="-13585"/>
                      <a:pt x="1147853" y="42046"/>
                      <a:pt x="1370209" y="0"/>
                    </a:cubicBezTo>
                    <a:cubicBezTo>
                      <a:pt x="1430340" y="-5891"/>
                      <a:pt x="1472581" y="48476"/>
                      <a:pt x="1465130" y="94921"/>
                    </a:cubicBezTo>
                    <a:cubicBezTo>
                      <a:pt x="1479394" y="180122"/>
                      <a:pt x="1433420" y="352911"/>
                      <a:pt x="1465130" y="474595"/>
                    </a:cubicBezTo>
                    <a:cubicBezTo>
                      <a:pt x="1458351" y="530155"/>
                      <a:pt x="1419358" y="568033"/>
                      <a:pt x="1370209" y="569516"/>
                    </a:cubicBezTo>
                    <a:cubicBezTo>
                      <a:pt x="1255241" y="595086"/>
                      <a:pt x="1110299" y="528651"/>
                      <a:pt x="970619" y="569516"/>
                    </a:cubicBezTo>
                    <a:cubicBezTo>
                      <a:pt x="830939" y="610381"/>
                      <a:pt x="726522" y="557453"/>
                      <a:pt x="558276" y="569516"/>
                    </a:cubicBezTo>
                    <a:cubicBezTo>
                      <a:pt x="390030" y="581579"/>
                      <a:pt x="216490" y="540165"/>
                      <a:pt x="94921" y="569516"/>
                    </a:cubicBezTo>
                    <a:cubicBezTo>
                      <a:pt x="42347" y="568213"/>
                      <a:pt x="3301" y="526035"/>
                      <a:pt x="0" y="474595"/>
                    </a:cubicBezTo>
                    <a:cubicBezTo>
                      <a:pt x="-5308" y="286391"/>
                      <a:pt x="22427" y="209707"/>
                      <a:pt x="0" y="94921"/>
                    </a:cubicBezTo>
                    <a:close/>
                  </a:path>
                </a:pathLst>
              </a:custGeom>
              <a:blipFill>
                <a:blip r:embed="rId4"/>
                <a:stretch>
                  <a:fillRect/>
                </a:stretch>
              </a:blipFill>
              <a:ln w="12700">
                <a:solidFill>
                  <a:srgbClr val="C00000"/>
                </a:solidFill>
                <a:prstDash val="solid"/>
              </a:ln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15085406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079FF6F-27DC-E2E9-6D5C-08481A4C769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1EC613E3-17AF-3EB8-A2C1-113CA7CDC2E6}"/>
              </a:ext>
            </a:extLst>
          </p:cNvPr>
          <p:cNvSpPr txBox="1"/>
          <p:nvPr/>
        </p:nvSpPr>
        <p:spPr>
          <a:xfrm>
            <a:off x="71052" y="878955"/>
            <a:ext cx="747332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SA" b="1" dirty="0">
                <a:solidFill>
                  <a:srgbClr val="7F807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اَلْمُدَّةُ</a:t>
            </a:r>
            <a:r>
              <a:rPr lang="fr-FR" b="1" dirty="0">
                <a:solidFill>
                  <a:srgbClr val="7F807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T </a:t>
            </a:r>
            <a:r>
              <a:rPr lang="ar-SA" b="1" dirty="0">
                <a:solidFill>
                  <a:srgbClr val="7F807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هي خَارٍجُ قِسْمَةِ الْمَسافَةِ </a:t>
            </a:r>
            <a:r>
              <a:rPr lang="fr-FR" b="1" dirty="0">
                <a:solidFill>
                  <a:srgbClr val="7F807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D </a:t>
            </a:r>
            <a:r>
              <a:rPr lang="ar-SA" b="1" dirty="0">
                <a:solidFill>
                  <a:srgbClr val="7F807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عَلى السُّرْعَةُ الْمُتَوَسِّطَةِ  </a:t>
            </a:r>
            <a:r>
              <a:rPr lang="fr-FR" b="1" dirty="0">
                <a:solidFill>
                  <a:srgbClr val="7F807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V</a:t>
            </a:r>
            <a:endParaRPr lang="ar-SA" b="1" dirty="0">
              <a:solidFill>
                <a:srgbClr val="7F807F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3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F8EAF802-5F1F-627D-18AD-9F1CD8EC8E1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pic>
        <p:nvPicPr>
          <p:cNvPr id="1026" name="Picture 2">
            <a:extLst>
              <a:ext uri="{FF2B5EF4-FFF2-40B4-BE49-F238E27FC236}">
                <a16:creationId xmlns:a16="http://schemas.microsoft.com/office/drawing/2014/main" id="{867DFC16-267A-3AE4-3581-429D1B0D502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53090" y="1966451"/>
            <a:ext cx="7037820" cy="37302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58120978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93FD4DA-F0C9-B1EA-F9DB-0F395DBED0E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2E282070-46D3-213C-6B62-1EB6A2DE778B}"/>
              </a:ext>
            </a:extLst>
          </p:cNvPr>
          <p:cNvSpPr txBox="1"/>
          <p:nvPr/>
        </p:nvSpPr>
        <p:spPr>
          <a:xfrm>
            <a:off x="66211" y="864478"/>
            <a:ext cx="747332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b="1" dirty="0">
                <a:solidFill>
                  <a:srgbClr val="7F807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من ي</a:t>
            </a:r>
            <a:r>
              <a:rPr lang="ar-SA" b="1" dirty="0">
                <a:solidFill>
                  <a:srgbClr val="7F807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ذ</a:t>
            </a:r>
            <a:r>
              <a:rPr lang="ar-MA" b="1" dirty="0">
                <a:solidFill>
                  <a:srgbClr val="7F807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كرنا بخطوات</a:t>
            </a:r>
            <a:r>
              <a:rPr lang="ar-SA" b="1" dirty="0">
                <a:solidFill>
                  <a:srgbClr val="7F807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حساب المسافة بمعرقة السرعة المتوسطة والمدة الزمنية.</a:t>
            </a:r>
            <a:endParaRPr lang="en-US" b="1" dirty="0">
              <a:solidFill>
                <a:srgbClr val="7F807F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3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01917827-45F6-1FF2-9359-F2F2CA23C36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016C4214-1D90-D46A-588F-372D30CA183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07650" y="1945075"/>
            <a:ext cx="7117150" cy="39629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50906446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A14C9CD-B7E0-6FE7-DBE3-C288BF27603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2391D952-F65C-564C-DCF2-311560E7106A}"/>
              </a:ext>
            </a:extLst>
          </p:cNvPr>
          <p:cNvSpPr/>
          <p:nvPr/>
        </p:nvSpPr>
        <p:spPr>
          <a:xfrm>
            <a:off x="1720931" y="2610517"/>
            <a:ext cx="5884432" cy="2893807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1" eaLnBrk="1" latinLnBrk="0" hangingPunct="1"/>
            <a:endParaRPr lang="fr-FR"/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5DDB9F3D-A133-72B6-1693-238F495217D7}"/>
              </a:ext>
            </a:extLst>
          </p:cNvPr>
          <p:cNvSpPr txBox="1"/>
          <p:nvPr/>
        </p:nvSpPr>
        <p:spPr>
          <a:xfrm>
            <a:off x="1284391" y="3199943"/>
            <a:ext cx="4855375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SA" sz="3600" b="1" dirty="0">
                <a:solidFill>
                  <a:srgbClr val="FC8D00"/>
                </a:solidFill>
                <a:latin typeface="Dosis" pitchFamily="2" charset="0"/>
                <a:cs typeface="Calibri" panose="020F0502020204030204" pitchFamily="34" charset="0"/>
              </a:rPr>
              <a:t>النشاط 1</a:t>
            </a:r>
          </a:p>
        </p:txBody>
      </p:sp>
      <p:sp>
        <p:nvSpPr>
          <p:cNvPr id="7" name="Titre 1">
            <a:extLst>
              <a:ext uri="{FF2B5EF4-FFF2-40B4-BE49-F238E27FC236}">
                <a16:creationId xmlns:a16="http://schemas.microsoft.com/office/drawing/2014/main" id="{72A670BA-AE3E-AE43-A8B1-E3261D1879A1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pic>
        <p:nvPicPr>
          <p:cNvPr id="9" name="Image 8" descr="Une image contenant symbol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D54F4970-58BF-F51B-8D8C-2866E9A65B8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0800000">
            <a:off x="6291627" y="3199063"/>
            <a:ext cx="765221" cy="765221"/>
          </a:xfrm>
          <a:prstGeom prst="rect">
            <a:avLst/>
          </a:prstGeom>
        </p:spPr>
      </p:pic>
      <p:sp>
        <p:nvSpPr>
          <p:cNvPr id="2" name="Oval 80">
            <a:extLst>
              <a:ext uri="{FF2B5EF4-FFF2-40B4-BE49-F238E27FC236}">
                <a16:creationId xmlns:a16="http://schemas.microsoft.com/office/drawing/2014/main" id="{D48064B0-3690-188C-8705-6BB9118ECCEC}"/>
              </a:ext>
            </a:extLst>
          </p:cNvPr>
          <p:cNvSpPr>
            <a:spLocks noChangeAspect="1"/>
          </p:cNvSpPr>
          <p:nvPr/>
        </p:nvSpPr>
        <p:spPr>
          <a:xfrm>
            <a:off x="6276468" y="2298784"/>
            <a:ext cx="588546" cy="588546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3200" b="1" dirty="0"/>
              <a:t>3</a:t>
            </a:r>
          </a:p>
        </p:txBody>
      </p:sp>
      <p:sp>
        <p:nvSpPr>
          <p:cNvPr id="8" name="Flowchart: Alternate Process 54">
            <a:extLst>
              <a:ext uri="{FF2B5EF4-FFF2-40B4-BE49-F238E27FC236}">
                <a16:creationId xmlns:a16="http://schemas.microsoft.com/office/drawing/2014/main" id="{416FE036-8EFB-9339-254C-335761A450A4}"/>
              </a:ext>
            </a:extLst>
          </p:cNvPr>
          <p:cNvSpPr/>
          <p:nvPr/>
        </p:nvSpPr>
        <p:spPr>
          <a:xfrm>
            <a:off x="2474259" y="2209308"/>
            <a:ext cx="4199979" cy="802419"/>
          </a:xfrm>
          <a:prstGeom prst="flowChartAlternateProcess">
            <a:avLst/>
          </a:prstGeom>
          <a:solidFill>
            <a:srgbClr val="3A8F98"/>
          </a:solidFill>
          <a:ln w="539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 rtl="1">
              <a:defRPr/>
            </a:pPr>
            <a:r>
              <a:rPr lang="ar-AE" sz="4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الممارسة الموجهة</a:t>
            </a:r>
          </a:p>
        </p:txBody>
      </p:sp>
      <p:sp>
        <p:nvSpPr>
          <p:cNvPr id="10" name="Oval 80">
            <a:extLst>
              <a:ext uri="{FF2B5EF4-FFF2-40B4-BE49-F238E27FC236}">
                <a16:creationId xmlns:a16="http://schemas.microsoft.com/office/drawing/2014/main" id="{9268A4B8-479A-04D0-AC91-5AACE8C83B72}"/>
              </a:ext>
            </a:extLst>
          </p:cNvPr>
          <p:cNvSpPr>
            <a:spLocks noChangeAspect="1"/>
          </p:cNvSpPr>
          <p:nvPr/>
        </p:nvSpPr>
        <p:spPr>
          <a:xfrm>
            <a:off x="6232304" y="2261495"/>
            <a:ext cx="698043" cy="698043"/>
          </a:xfrm>
          <a:prstGeom prst="ellipse">
            <a:avLst/>
          </a:prstGeom>
          <a:solidFill>
            <a:srgbClr val="FFC000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3200" b="1" dirty="0"/>
              <a:t>3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5EAEDEE1-2F1B-775E-50E7-149039D95331}"/>
              </a:ext>
            </a:extLst>
          </p:cNvPr>
          <p:cNvSpPr txBox="1"/>
          <p:nvPr/>
        </p:nvSpPr>
        <p:spPr>
          <a:xfrm>
            <a:off x="1295932" y="3865752"/>
            <a:ext cx="4855375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SA" sz="3600" b="1" dirty="0">
                <a:solidFill>
                  <a:srgbClr val="B2B3AE"/>
                </a:solidFill>
                <a:latin typeface="Dosis" pitchFamily="2" charset="0"/>
                <a:cs typeface="Calibri" panose="020F0502020204030204" pitchFamily="34" charset="0"/>
              </a:rPr>
              <a:t>النشاط </a:t>
            </a:r>
            <a:r>
              <a:rPr lang="fr-FR" sz="3600" b="1" dirty="0">
                <a:solidFill>
                  <a:srgbClr val="B2B3AE"/>
                </a:solidFill>
                <a:latin typeface="Dosis" pitchFamily="2" charset="0"/>
                <a:cs typeface="Calibri" panose="020F0502020204030204" pitchFamily="34" charset="0"/>
              </a:rPr>
              <a:t>2</a:t>
            </a:r>
            <a:endParaRPr lang="ar-SA" sz="3600" b="1" dirty="0">
              <a:solidFill>
                <a:srgbClr val="B2B3AE"/>
              </a:solidFill>
              <a:latin typeface="Dosis" pitchFamily="2" charset="0"/>
              <a:cs typeface="Calibri" panose="020F0502020204030204" pitchFamily="34" charset="0"/>
            </a:endParaRP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4D23A0D4-0D88-43B6-DA41-1FD23AD08AB5}"/>
              </a:ext>
            </a:extLst>
          </p:cNvPr>
          <p:cNvSpPr txBox="1"/>
          <p:nvPr/>
        </p:nvSpPr>
        <p:spPr>
          <a:xfrm>
            <a:off x="1284390" y="4590126"/>
            <a:ext cx="4855375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SA" sz="3600" b="1" dirty="0">
                <a:solidFill>
                  <a:srgbClr val="B2B3AE"/>
                </a:solidFill>
                <a:latin typeface="Dosis" pitchFamily="2" charset="0"/>
                <a:cs typeface="Calibri" panose="020F0502020204030204" pitchFamily="34" charset="0"/>
              </a:rPr>
              <a:t>النشاط 3</a:t>
            </a:r>
          </a:p>
        </p:txBody>
      </p:sp>
    </p:spTree>
    <p:extLst>
      <p:ext uri="{BB962C8B-B14F-4D97-AF65-F5344CB8AC3E}">
        <p14:creationId xmlns:p14="http://schemas.microsoft.com/office/powerpoint/2010/main" val="14449822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A32F0FF-200E-B4D0-F59F-C2DC649D06B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D10922EB-F48A-B4BB-F049-5DBDBBFA9433}"/>
              </a:ext>
            </a:extLst>
          </p:cNvPr>
          <p:cNvSpPr txBox="1"/>
          <p:nvPr/>
        </p:nvSpPr>
        <p:spPr>
          <a:xfrm>
            <a:off x="1271068" y="863877"/>
            <a:ext cx="62738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S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خذوا</a:t>
            </a: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الألواح. </a:t>
            </a:r>
          </a:p>
        </p:txBody>
      </p:sp>
      <p:pic>
        <p:nvPicPr>
          <p:cNvPr id="3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1D310101-A2A1-703C-5700-1EEF02E8DA5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845944" y="660097"/>
            <a:ext cx="900000" cy="900000"/>
          </a:xfrm>
          <a:prstGeom prst="rect">
            <a:avLst/>
          </a:prstGeom>
        </p:spPr>
      </p:pic>
      <p:pic>
        <p:nvPicPr>
          <p:cNvPr id="4" name="Google Shape;292;p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7B5BA3E9-BFCA-630B-0964-847FFF9DF9F0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862000" y="1719000"/>
            <a:ext cx="3420000" cy="3420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9356753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2445691-6092-F7FA-F78C-C2DAA845E82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3BC4167E-33B5-3780-AE6E-521B81C0E454}"/>
              </a:ext>
            </a:extLst>
          </p:cNvPr>
          <p:cNvSpPr txBox="1"/>
          <p:nvPr/>
        </p:nvSpPr>
        <p:spPr>
          <a:xfrm>
            <a:off x="313713" y="856735"/>
            <a:ext cx="7165581" cy="37760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انتبهوا ، </a:t>
            </a:r>
            <a:r>
              <a:rPr lang="ar-S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سنحسب المدة خطوة خطوة مثل مجد وندى</a:t>
            </a:r>
            <a:endParaRPr lang="ar-MA" b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Image 1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2CB2CDAB-C14A-56E1-88DF-9C3D6F75302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76594" y="626156"/>
            <a:ext cx="984119" cy="1014068"/>
          </a:xfrm>
          <a:prstGeom prst="ellipse">
            <a:avLst/>
          </a:prstGeom>
        </p:spPr>
      </p:pic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EF16A74D-B2AF-89D7-7FD1-C4623ABFBCF2}"/>
              </a:ext>
            </a:extLst>
          </p:cNvPr>
          <p:cNvSpPr/>
          <p:nvPr/>
        </p:nvSpPr>
        <p:spPr>
          <a:xfrm>
            <a:off x="399479" y="2352614"/>
            <a:ext cx="8090452" cy="1014068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solidFill>
              <a:schemeClr val="bg2">
                <a:lumMod val="9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lang="ar-SA" sz="2400" b="1" dirty="0">
                <a:solidFill>
                  <a:schemeClr val="tx1"/>
                </a:solidFill>
                <a:cs typeface="+mj-cs"/>
              </a:rPr>
              <a:t>اَلسُّرْعَةُ الْمُتَوَسِّطَةُ لِسَيّارَةٍ هي </a:t>
            </a:r>
            <a:r>
              <a:rPr lang="fr-FR" sz="2400" b="1" dirty="0">
                <a:solidFill>
                  <a:schemeClr val="tx1"/>
                </a:solidFill>
                <a:cs typeface="+mj-cs"/>
              </a:rPr>
              <a:t> km/h</a:t>
            </a:r>
            <a:r>
              <a:rPr lang="ar-SA" sz="2400" b="1" dirty="0">
                <a:solidFill>
                  <a:schemeClr val="tx1"/>
                </a:solidFill>
                <a:cs typeface="+mj-cs"/>
              </a:rPr>
              <a:t>85 ، ما الْمُدَّةُ الزَّمَنيَّةُ الْلاّزِمَةُ لِتَقْطَعَ هَذِهِ السَّيّارَةُ بِنَفْسِ السُّرْعَةِ مَسافةَ </a:t>
            </a:r>
            <a:r>
              <a:rPr lang="fr-FR" sz="2400" b="1" dirty="0">
                <a:solidFill>
                  <a:schemeClr val="tx1"/>
                </a:solidFill>
                <a:cs typeface="+mj-cs"/>
              </a:rPr>
              <a:t>340 km</a:t>
            </a:r>
            <a:r>
              <a:rPr lang="ar-SA" sz="2400" b="1" dirty="0">
                <a:solidFill>
                  <a:schemeClr val="tx1"/>
                </a:solidFill>
                <a:cs typeface="+mj-cs"/>
              </a:rPr>
              <a:t> ؟</a:t>
            </a:r>
            <a:endParaRPr lang="fr-FR" sz="2400" b="1" dirty="0">
              <a:solidFill>
                <a:schemeClr val="tx1"/>
              </a:solidFill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29756927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B3FD823-7E1C-CCE1-E236-E4E140AF3A1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2D9E372E-0194-11E4-2475-F1C3ABCDD7D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23678"/>
            <a:ext cx="999174" cy="999174"/>
          </a:xfrm>
          <a:prstGeom prst="ellipse">
            <a:avLst/>
          </a:prstGeom>
        </p:spPr>
      </p:pic>
      <p:sp>
        <p:nvSpPr>
          <p:cNvPr id="11" name="ZoneTexte 2">
            <a:extLst>
              <a:ext uri="{FF2B5EF4-FFF2-40B4-BE49-F238E27FC236}">
                <a16:creationId xmlns:a16="http://schemas.microsoft.com/office/drawing/2014/main" id="{F8296642-DD84-519D-74C3-6B6F3A80BFEC}"/>
              </a:ext>
            </a:extLst>
          </p:cNvPr>
          <p:cNvSpPr txBox="1"/>
          <p:nvPr/>
        </p:nvSpPr>
        <p:spPr>
          <a:xfrm>
            <a:off x="1037718" y="853291"/>
            <a:ext cx="643974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ماذا نفعل في الخطوة الأولى؟</a:t>
            </a:r>
          </a:p>
        </p:txBody>
      </p:sp>
      <p:pic>
        <p:nvPicPr>
          <p:cNvPr id="22" name="Image 21">
            <a:extLst>
              <a:ext uri="{FF2B5EF4-FFF2-40B4-BE49-F238E27FC236}">
                <a16:creationId xmlns:a16="http://schemas.microsoft.com/office/drawing/2014/main" id="{FC9F5BD7-C94D-DDF8-B699-21968595612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394485" y="4631313"/>
            <a:ext cx="1291214" cy="1936823"/>
          </a:xfrm>
          <a:prstGeom prst="ellipse">
            <a:avLst/>
          </a:prstGeom>
        </p:spPr>
      </p:pic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9A58EB97-1B78-A2BB-BB7C-3A2AD576E090}"/>
              </a:ext>
            </a:extLst>
          </p:cNvPr>
          <p:cNvSpPr/>
          <p:nvPr/>
        </p:nvSpPr>
        <p:spPr>
          <a:xfrm>
            <a:off x="5607785" y="1641323"/>
            <a:ext cx="1867331" cy="536533"/>
          </a:xfrm>
          <a:prstGeom prst="roundRect">
            <a:avLst/>
          </a:prstGeom>
          <a:solidFill>
            <a:srgbClr val="10486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أحدد السرعة...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6" name="Oval 80">
            <a:extLst>
              <a:ext uri="{FF2B5EF4-FFF2-40B4-BE49-F238E27FC236}">
                <a16:creationId xmlns:a16="http://schemas.microsoft.com/office/drawing/2014/main" id="{EBF70369-00BE-D90A-12FB-F3EEE764D3C1}"/>
              </a:ext>
            </a:extLst>
          </p:cNvPr>
          <p:cNvSpPr>
            <a:spLocks noChangeAspect="1"/>
          </p:cNvSpPr>
          <p:nvPr/>
        </p:nvSpPr>
        <p:spPr>
          <a:xfrm>
            <a:off x="7504848" y="1663372"/>
            <a:ext cx="454476" cy="440397"/>
          </a:xfrm>
          <a:prstGeom prst="ellipse">
            <a:avLst/>
          </a:prstGeom>
          <a:solidFill>
            <a:srgbClr val="FCC30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/>
              <a:t>1</a:t>
            </a:r>
            <a:endParaRPr lang="fr-MA" sz="3200" b="1" dirty="0"/>
          </a:p>
        </p:txBody>
      </p:sp>
      <p:sp>
        <p:nvSpPr>
          <p:cNvPr id="7" name="Oval 80">
            <a:extLst>
              <a:ext uri="{FF2B5EF4-FFF2-40B4-BE49-F238E27FC236}">
                <a16:creationId xmlns:a16="http://schemas.microsoft.com/office/drawing/2014/main" id="{C1A62492-4A76-C432-BA1D-CD80AF417E73}"/>
              </a:ext>
            </a:extLst>
          </p:cNvPr>
          <p:cNvSpPr>
            <a:spLocks noChangeAspect="1"/>
          </p:cNvSpPr>
          <p:nvPr/>
        </p:nvSpPr>
        <p:spPr>
          <a:xfrm>
            <a:off x="5137656" y="1662513"/>
            <a:ext cx="440397" cy="440397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/>
              <a:t>2</a:t>
            </a:r>
            <a:endParaRPr lang="fr-MA" sz="3200" b="1" dirty="0"/>
          </a:p>
        </p:txBody>
      </p:sp>
      <p:sp>
        <p:nvSpPr>
          <p:cNvPr id="13" name="Rectangle : coins arrondis 4">
            <a:extLst>
              <a:ext uri="{FF2B5EF4-FFF2-40B4-BE49-F238E27FC236}">
                <a16:creationId xmlns:a16="http://schemas.microsoft.com/office/drawing/2014/main" id="{53641FAD-4F92-83B7-97C9-1F7F18624503}"/>
              </a:ext>
            </a:extLst>
          </p:cNvPr>
          <p:cNvSpPr/>
          <p:nvPr/>
        </p:nvSpPr>
        <p:spPr>
          <a:xfrm>
            <a:off x="3255458" y="1622852"/>
            <a:ext cx="1867332" cy="536533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أحدد المسافة...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4" name="Oval 80">
            <a:extLst>
              <a:ext uri="{FF2B5EF4-FFF2-40B4-BE49-F238E27FC236}">
                <a16:creationId xmlns:a16="http://schemas.microsoft.com/office/drawing/2014/main" id="{15DC7DC8-0531-C72E-9A69-2973BF2B0EC0}"/>
              </a:ext>
            </a:extLst>
          </p:cNvPr>
          <p:cNvSpPr>
            <a:spLocks noChangeAspect="1"/>
          </p:cNvSpPr>
          <p:nvPr/>
        </p:nvSpPr>
        <p:spPr>
          <a:xfrm>
            <a:off x="2752729" y="1680984"/>
            <a:ext cx="440397" cy="440397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SA" sz="3200" b="1" dirty="0"/>
              <a:t>3</a:t>
            </a:r>
            <a:endParaRPr lang="fr-MA" sz="3200" b="1" dirty="0"/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6C99C944-D745-473C-9B2A-012CD82D3B73}"/>
              </a:ext>
            </a:extLst>
          </p:cNvPr>
          <p:cNvSpPr/>
          <p:nvPr/>
        </p:nvSpPr>
        <p:spPr>
          <a:xfrm>
            <a:off x="654069" y="1641323"/>
            <a:ext cx="2029630" cy="536533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أحسب المدة ...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EABE7A29-9BB3-A201-F4A3-52981D86D870}"/>
              </a:ext>
            </a:extLst>
          </p:cNvPr>
          <p:cNvSpPr/>
          <p:nvPr/>
        </p:nvSpPr>
        <p:spPr>
          <a:xfrm>
            <a:off x="399479" y="2352614"/>
            <a:ext cx="8090452" cy="1014068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solidFill>
              <a:schemeClr val="bg2">
                <a:lumMod val="9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lang="ar-SA" sz="2400" b="1" dirty="0">
                <a:solidFill>
                  <a:schemeClr val="tx1"/>
                </a:solidFill>
                <a:cs typeface="+mj-cs"/>
              </a:rPr>
              <a:t>اَلسُّرْعَةُ الْمُتَوَسِّطَةُ لِسَيّارَةٍ هي </a:t>
            </a:r>
            <a:r>
              <a:rPr lang="fr-FR" sz="2400" b="1" dirty="0">
                <a:solidFill>
                  <a:schemeClr val="tx1"/>
                </a:solidFill>
                <a:cs typeface="+mj-cs"/>
              </a:rPr>
              <a:t> km/h</a:t>
            </a:r>
            <a:r>
              <a:rPr lang="ar-SA" sz="2400" b="1" dirty="0">
                <a:solidFill>
                  <a:schemeClr val="tx1"/>
                </a:solidFill>
                <a:cs typeface="+mj-cs"/>
              </a:rPr>
              <a:t>85 ، ما الْمُدَّةُ الزَّمَنيَّةُ الْلاّزِمَةُ لِتَقْطَعَ هَذِهِ السَّيّارَةُ بِنَفْسِ السُّرْعَةِ مَسافةَ </a:t>
            </a:r>
            <a:r>
              <a:rPr lang="fr-FR" sz="2400" b="1" dirty="0">
                <a:solidFill>
                  <a:schemeClr val="tx1"/>
                </a:solidFill>
                <a:cs typeface="+mj-cs"/>
              </a:rPr>
              <a:t>340 km</a:t>
            </a:r>
            <a:r>
              <a:rPr lang="ar-SA" sz="2400" b="1" dirty="0">
                <a:solidFill>
                  <a:schemeClr val="tx1"/>
                </a:solidFill>
                <a:cs typeface="+mj-cs"/>
              </a:rPr>
              <a:t> ؟</a:t>
            </a:r>
            <a:endParaRPr lang="fr-FR" sz="2400" b="1" dirty="0">
              <a:solidFill>
                <a:schemeClr val="tx1"/>
              </a:solidFill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28945638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62CF162-9607-2AEC-9030-1CF1CCFD426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54073C60-6B88-CF5B-8280-9E1286EF3A0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32505"/>
            <a:ext cx="999174" cy="999174"/>
          </a:xfrm>
          <a:prstGeom prst="ellipse">
            <a:avLst/>
          </a:prstGeom>
        </p:spPr>
      </p:pic>
      <p:sp>
        <p:nvSpPr>
          <p:cNvPr id="11" name="ZoneTexte 2">
            <a:extLst>
              <a:ext uri="{FF2B5EF4-FFF2-40B4-BE49-F238E27FC236}">
                <a16:creationId xmlns:a16="http://schemas.microsoft.com/office/drawing/2014/main" id="{28711C78-FC54-CCC3-DDD4-CF219B8AB004}"/>
              </a:ext>
            </a:extLst>
          </p:cNvPr>
          <p:cNvSpPr txBox="1"/>
          <p:nvPr/>
        </p:nvSpPr>
        <p:spPr>
          <a:xfrm>
            <a:off x="465514" y="853335"/>
            <a:ext cx="698664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S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على الألواح حددوا السرعة المتوسطة بالكيلومتر في الساعة .</a:t>
            </a:r>
            <a:endParaRPr lang="ar-MA" b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BFBE5426-FFFF-45CB-442A-9E2410D9A0E8}"/>
              </a:ext>
            </a:extLst>
          </p:cNvPr>
          <p:cNvSpPr/>
          <p:nvPr/>
        </p:nvSpPr>
        <p:spPr>
          <a:xfrm>
            <a:off x="5607785" y="1641323"/>
            <a:ext cx="1867331" cy="536533"/>
          </a:xfrm>
          <a:prstGeom prst="roundRect">
            <a:avLst/>
          </a:prstGeom>
          <a:solidFill>
            <a:srgbClr val="10486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أحدد السرعة...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8" name="Oval 80">
            <a:extLst>
              <a:ext uri="{FF2B5EF4-FFF2-40B4-BE49-F238E27FC236}">
                <a16:creationId xmlns:a16="http://schemas.microsoft.com/office/drawing/2014/main" id="{14397732-071C-84A3-1D00-9051BA7ECD90}"/>
              </a:ext>
            </a:extLst>
          </p:cNvPr>
          <p:cNvSpPr>
            <a:spLocks noChangeAspect="1"/>
          </p:cNvSpPr>
          <p:nvPr/>
        </p:nvSpPr>
        <p:spPr>
          <a:xfrm>
            <a:off x="7504848" y="1663372"/>
            <a:ext cx="454476" cy="440397"/>
          </a:xfrm>
          <a:prstGeom prst="ellipse">
            <a:avLst/>
          </a:prstGeom>
          <a:solidFill>
            <a:srgbClr val="FCC30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/>
              <a:t>1</a:t>
            </a:r>
            <a:endParaRPr lang="fr-MA" sz="3200" b="1" dirty="0"/>
          </a:p>
        </p:txBody>
      </p:sp>
      <p:sp>
        <p:nvSpPr>
          <p:cNvPr id="9" name="Oval 80">
            <a:extLst>
              <a:ext uri="{FF2B5EF4-FFF2-40B4-BE49-F238E27FC236}">
                <a16:creationId xmlns:a16="http://schemas.microsoft.com/office/drawing/2014/main" id="{F3B38615-66E1-9584-A77E-2E0B0E8025D4}"/>
              </a:ext>
            </a:extLst>
          </p:cNvPr>
          <p:cNvSpPr>
            <a:spLocks noChangeAspect="1"/>
          </p:cNvSpPr>
          <p:nvPr/>
        </p:nvSpPr>
        <p:spPr>
          <a:xfrm>
            <a:off x="5137656" y="1662513"/>
            <a:ext cx="440397" cy="440397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/>
              <a:t>2</a:t>
            </a:r>
            <a:endParaRPr lang="fr-MA" sz="3200" b="1" dirty="0"/>
          </a:p>
        </p:txBody>
      </p:sp>
      <p:sp>
        <p:nvSpPr>
          <p:cNvPr id="12" name="Rectangle : coins arrondis 4">
            <a:extLst>
              <a:ext uri="{FF2B5EF4-FFF2-40B4-BE49-F238E27FC236}">
                <a16:creationId xmlns:a16="http://schemas.microsoft.com/office/drawing/2014/main" id="{3D9C0AA0-CED5-0863-B442-ABFB0465BC49}"/>
              </a:ext>
            </a:extLst>
          </p:cNvPr>
          <p:cNvSpPr/>
          <p:nvPr/>
        </p:nvSpPr>
        <p:spPr>
          <a:xfrm>
            <a:off x="3255458" y="1622852"/>
            <a:ext cx="1867332" cy="536533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أحدد المسافة...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13" name="Oval 80">
            <a:extLst>
              <a:ext uri="{FF2B5EF4-FFF2-40B4-BE49-F238E27FC236}">
                <a16:creationId xmlns:a16="http://schemas.microsoft.com/office/drawing/2014/main" id="{C57DFDC0-0AD6-B541-F538-78221BD8AD27}"/>
              </a:ext>
            </a:extLst>
          </p:cNvPr>
          <p:cNvSpPr>
            <a:spLocks noChangeAspect="1"/>
          </p:cNvSpPr>
          <p:nvPr/>
        </p:nvSpPr>
        <p:spPr>
          <a:xfrm>
            <a:off x="2752729" y="1680984"/>
            <a:ext cx="440397" cy="440397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SA" sz="3200" b="1" dirty="0"/>
              <a:t>3</a:t>
            </a:r>
            <a:endParaRPr lang="fr-MA" sz="3200" b="1" dirty="0"/>
          </a:p>
        </p:txBody>
      </p:sp>
      <p:sp>
        <p:nvSpPr>
          <p:cNvPr id="14" name="Rectangle : coins arrondis 13">
            <a:extLst>
              <a:ext uri="{FF2B5EF4-FFF2-40B4-BE49-F238E27FC236}">
                <a16:creationId xmlns:a16="http://schemas.microsoft.com/office/drawing/2014/main" id="{36152234-14E2-C78A-0D9E-A568427FF518}"/>
              </a:ext>
            </a:extLst>
          </p:cNvPr>
          <p:cNvSpPr/>
          <p:nvPr/>
        </p:nvSpPr>
        <p:spPr>
          <a:xfrm>
            <a:off x="654069" y="1641323"/>
            <a:ext cx="2029630" cy="536533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أحسب المدة ...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3CEA2447-42C1-1A77-643D-70E996E3703B}"/>
              </a:ext>
            </a:extLst>
          </p:cNvPr>
          <p:cNvSpPr/>
          <p:nvPr/>
        </p:nvSpPr>
        <p:spPr>
          <a:xfrm>
            <a:off x="399479" y="2352614"/>
            <a:ext cx="8090452" cy="1014068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solidFill>
              <a:schemeClr val="bg2">
                <a:lumMod val="9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lang="ar-SA" sz="2400" b="1" dirty="0">
                <a:solidFill>
                  <a:schemeClr val="tx1"/>
                </a:solidFill>
                <a:cs typeface="+mj-cs"/>
              </a:rPr>
              <a:t>اَلسُّرْعَةُ الْمُتَوَسِّطَةُ لِسَيّارَةٍ هي </a:t>
            </a:r>
            <a:r>
              <a:rPr lang="fr-FR" sz="2400" b="1" dirty="0">
                <a:solidFill>
                  <a:schemeClr val="tx1"/>
                </a:solidFill>
                <a:cs typeface="+mj-cs"/>
              </a:rPr>
              <a:t> km/h</a:t>
            </a:r>
            <a:r>
              <a:rPr lang="ar-SA" sz="2400" b="1" dirty="0">
                <a:solidFill>
                  <a:schemeClr val="tx1"/>
                </a:solidFill>
                <a:cs typeface="+mj-cs"/>
              </a:rPr>
              <a:t>85 ، ما الْمُدَّةُ الزَّمَنيَّةُ الْلاّزِمَةُ لِتَقْطَعَ هَذِهِ السَّيّارَةُ بِنَفْسِ السُّرْعَةِ مَسافةَ </a:t>
            </a:r>
            <a:r>
              <a:rPr lang="fr-FR" sz="2400" b="1" dirty="0">
                <a:solidFill>
                  <a:schemeClr val="tx1"/>
                </a:solidFill>
                <a:cs typeface="+mj-cs"/>
              </a:rPr>
              <a:t>340 km</a:t>
            </a:r>
            <a:r>
              <a:rPr lang="ar-SA" sz="2400" b="1" dirty="0">
                <a:solidFill>
                  <a:schemeClr val="tx1"/>
                </a:solidFill>
                <a:cs typeface="+mj-cs"/>
              </a:rPr>
              <a:t> ؟</a:t>
            </a:r>
            <a:endParaRPr lang="fr-FR" sz="2400" b="1" dirty="0">
              <a:solidFill>
                <a:schemeClr val="tx1"/>
              </a:solidFill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23883884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64F16E1-0C33-71E5-74C0-4FB3EDB00E2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E8DFF73F-1579-D35C-62EB-FCE78F70E87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32505"/>
            <a:ext cx="999174" cy="999174"/>
          </a:xfrm>
          <a:prstGeom prst="ellipse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F3A2CF49-DE88-763B-6FA2-A5DF2E559D14}"/>
              </a:ext>
            </a:extLst>
          </p:cNvPr>
          <p:cNvSpPr txBox="1"/>
          <p:nvPr/>
        </p:nvSpPr>
        <p:spPr>
          <a:xfrm>
            <a:off x="822374" y="853335"/>
            <a:ext cx="662978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S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من يقرأ المسألة ؟  من يشرح لنا كيف توصل للجواب ؟</a:t>
            </a:r>
            <a:endParaRPr lang="ar-MA" b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6033E5E9-8013-9A7F-C60B-A09ABE7C1062}"/>
              </a:ext>
            </a:extLst>
          </p:cNvPr>
          <p:cNvSpPr/>
          <p:nvPr/>
        </p:nvSpPr>
        <p:spPr>
          <a:xfrm>
            <a:off x="4959626" y="3502202"/>
            <a:ext cx="1609097" cy="427382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lang="ar-SA" b="1" dirty="0">
                <a:solidFill>
                  <a:srgbClr val="FF0000"/>
                </a:solidFill>
              </a:rPr>
              <a:t>المدة </a:t>
            </a:r>
            <a:r>
              <a:rPr lang="fr-FR" b="1" dirty="0">
                <a:solidFill>
                  <a:srgbClr val="FF0000"/>
                </a:solidFill>
              </a:rPr>
              <a:t>T</a:t>
            </a:r>
            <a:r>
              <a:rPr lang="ar-SA" b="1" dirty="0">
                <a:solidFill>
                  <a:srgbClr val="FF0000"/>
                </a:solidFill>
              </a:rPr>
              <a:t> بالساعات</a:t>
            </a:r>
            <a:endParaRPr lang="fr-FR" b="1" dirty="0">
              <a:solidFill>
                <a:srgbClr val="FF0000"/>
              </a:solidFill>
            </a:endParaRP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95F7DA7F-1966-8EF8-D2A5-16A69470760A}"/>
              </a:ext>
            </a:extLst>
          </p:cNvPr>
          <p:cNvSpPr/>
          <p:nvPr/>
        </p:nvSpPr>
        <p:spPr>
          <a:xfrm>
            <a:off x="1363830" y="4282938"/>
            <a:ext cx="1609096" cy="427382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lang="fr-FR" b="1" dirty="0">
                <a:solidFill>
                  <a:srgbClr val="FF0000"/>
                </a:solidFill>
              </a:rPr>
              <a:t>85 km</a:t>
            </a: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F9B4B01F-B934-379F-43A6-A8247F14FE2C}"/>
              </a:ext>
            </a:extLst>
          </p:cNvPr>
          <p:cNvSpPr/>
          <p:nvPr/>
        </p:nvSpPr>
        <p:spPr>
          <a:xfrm>
            <a:off x="5607785" y="1641323"/>
            <a:ext cx="1867331" cy="536533"/>
          </a:xfrm>
          <a:prstGeom prst="roundRect">
            <a:avLst/>
          </a:prstGeom>
          <a:solidFill>
            <a:srgbClr val="10486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أحدد السرعة...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11" name="Oval 80">
            <a:extLst>
              <a:ext uri="{FF2B5EF4-FFF2-40B4-BE49-F238E27FC236}">
                <a16:creationId xmlns:a16="http://schemas.microsoft.com/office/drawing/2014/main" id="{F75CF69D-0224-92EB-7116-51C3D9DC4E34}"/>
              </a:ext>
            </a:extLst>
          </p:cNvPr>
          <p:cNvSpPr>
            <a:spLocks noChangeAspect="1"/>
          </p:cNvSpPr>
          <p:nvPr/>
        </p:nvSpPr>
        <p:spPr>
          <a:xfrm>
            <a:off x="7504848" y="1663372"/>
            <a:ext cx="454476" cy="440397"/>
          </a:xfrm>
          <a:prstGeom prst="ellipse">
            <a:avLst/>
          </a:prstGeom>
          <a:solidFill>
            <a:srgbClr val="FCC30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/>
              <a:t>1</a:t>
            </a:r>
            <a:endParaRPr lang="fr-MA" sz="3200" b="1" dirty="0"/>
          </a:p>
        </p:txBody>
      </p:sp>
      <p:sp>
        <p:nvSpPr>
          <p:cNvPr id="12" name="Oval 80">
            <a:extLst>
              <a:ext uri="{FF2B5EF4-FFF2-40B4-BE49-F238E27FC236}">
                <a16:creationId xmlns:a16="http://schemas.microsoft.com/office/drawing/2014/main" id="{6AD9F930-05A9-4EB5-F2F2-AB93D5973FC7}"/>
              </a:ext>
            </a:extLst>
          </p:cNvPr>
          <p:cNvSpPr>
            <a:spLocks noChangeAspect="1"/>
          </p:cNvSpPr>
          <p:nvPr/>
        </p:nvSpPr>
        <p:spPr>
          <a:xfrm>
            <a:off x="5137656" y="1662513"/>
            <a:ext cx="440397" cy="440397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/>
              <a:t>2</a:t>
            </a:r>
            <a:endParaRPr lang="fr-MA" sz="3200" b="1" dirty="0"/>
          </a:p>
        </p:txBody>
      </p:sp>
      <p:sp>
        <p:nvSpPr>
          <p:cNvPr id="13" name="Rectangle : coins arrondis 4">
            <a:extLst>
              <a:ext uri="{FF2B5EF4-FFF2-40B4-BE49-F238E27FC236}">
                <a16:creationId xmlns:a16="http://schemas.microsoft.com/office/drawing/2014/main" id="{75C47E60-D187-6458-0F27-7372E408CF40}"/>
              </a:ext>
            </a:extLst>
          </p:cNvPr>
          <p:cNvSpPr/>
          <p:nvPr/>
        </p:nvSpPr>
        <p:spPr>
          <a:xfrm>
            <a:off x="3255458" y="1622852"/>
            <a:ext cx="1867332" cy="536533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أحدد المسافة...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14" name="Oval 80">
            <a:extLst>
              <a:ext uri="{FF2B5EF4-FFF2-40B4-BE49-F238E27FC236}">
                <a16:creationId xmlns:a16="http://schemas.microsoft.com/office/drawing/2014/main" id="{5BBD0366-1B57-7C17-F53B-E0DEC4AC14FB}"/>
              </a:ext>
            </a:extLst>
          </p:cNvPr>
          <p:cNvSpPr>
            <a:spLocks noChangeAspect="1"/>
          </p:cNvSpPr>
          <p:nvPr/>
        </p:nvSpPr>
        <p:spPr>
          <a:xfrm>
            <a:off x="2752729" y="1680984"/>
            <a:ext cx="440397" cy="440397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SA" sz="3200" b="1" dirty="0"/>
              <a:t>3</a:t>
            </a:r>
            <a:endParaRPr lang="fr-MA" sz="3200" b="1" dirty="0"/>
          </a:p>
        </p:txBody>
      </p:sp>
      <p:sp>
        <p:nvSpPr>
          <p:cNvPr id="15" name="Rectangle : coins arrondis 14">
            <a:extLst>
              <a:ext uri="{FF2B5EF4-FFF2-40B4-BE49-F238E27FC236}">
                <a16:creationId xmlns:a16="http://schemas.microsoft.com/office/drawing/2014/main" id="{EDE91577-25B4-45F6-4BC8-63714B2F55B5}"/>
              </a:ext>
            </a:extLst>
          </p:cNvPr>
          <p:cNvSpPr/>
          <p:nvPr/>
        </p:nvSpPr>
        <p:spPr>
          <a:xfrm>
            <a:off x="654069" y="1641323"/>
            <a:ext cx="2029630" cy="536533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أحسب المدة ...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19" name="Rectangle : coins arrondis 18">
            <a:extLst>
              <a:ext uri="{FF2B5EF4-FFF2-40B4-BE49-F238E27FC236}">
                <a16:creationId xmlns:a16="http://schemas.microsoft.com/office/drawing/2014/main" id="{27CFB610-3ACB-2E34-37DF-41F5211FFC72}"/>
              </a:ext>
            </a:extLst>
          </p:cNvPr>
          <p:cNvSpPr/>
          <p:nvPr/>
        </p:nvSpPr>
        <p:spPr>
          <a:xfrm>
            <a:off x="1325025" y="3541440"/>
            <a:ext cx="1869227" cy="427382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lang="ar-SA" b="1" dirty="0">
                <a:solidFill>
                  <a:srgbClr val="FF0000"/>
                </a:solidFill>
              </a:rPr>
              <a:t>المسافة</a:t>
            </a:r>
            <a:r>
              <a:rPr lang="fr-FR" b="1" dirty="0">
                <a:solidFill>
                  <a:srgbClr val="FF0000"/>
                </a:solidFill>
              </a:rPr>
              <a:t>D </a:t>
            </a:r>
            <a:r>
              <a:rPr lang="ar-SA" b="1" dirty="0">
                <a:solidFill>
                  <a:srgbClr val="FF0000"/>
                </a:solidFill>
              </a:rPr>
              <a:t> بالكيلومتر </a:t>
            </a:r>
            <a:endParaRPr lang="fr-FR" b="1" dirty="0">
              <a:solidFill>
                <a:srgbClr val="FF0000"/>
              </a:solidFill>
            </a:endParaRPr>
          </a:p>
        </p:txBody>
      </p:sp>
      <p:sp>
        <p:nvSpPr>
          <p:cNvPr id="20" name="Rectangle : coins arrondis 19">
            <a:extLst>
              <a:ext uri="{FF2B5EF4-FFF2-40B4-BE49-F238E27FC236}">
                <a16:creationId xmlns:a16="http://schemas.microsoft.com/office/drawing/2014/main" id="{0ADEA521-285A-D683-7CF4-F438C82B05F5}"/>
              </a:ext>
            </a:extLst>
          </p:cNvPr>
          <p:cNvSpPr/>
          <p:nvPr/>
        </p:nvSpPr>
        <p:spPr>
          <a:xfrm>
            <a:off x="5089732" y="4282938"/>
            <a:ext cx="1609096" cy="427382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lang="fr-FR" b="1" dirty="0">
                <a:solidFill>
                  <a:srgbClr val="FF0000"/>
                </a:solidFill>
              </a:rPr>
              <a:t>1 h</a:t>
            </a:r>
          </a:p>
        </p:txBody>
      </p:sp>
      <p:cxnSp>
        <p:nvCxnSpPr>
          <p:cNvPr id="22" name="Connecteur droit avec flèche 21">
            <a:extLst>
              <a:ext uri="{FF2B5EF4-FFF2-40B4-BE49-F238E27FC236}">
                <a16:creationId xmlns:a16="http://schemas.microsoft.com/office/drawing/2014/main" id="{7E9B2302-B61E-F44C-F190-5F1361058C6F}"/>
              </a:ext>
            </a:extLst>
          </p:cNvPr>
          <p:cNvCxnSpPr/>
          <p:nvPr/>
        </p:nvCxnSpPr>
        <p:spPr>
          <a:xfrm>
            <a:off x="3120887" y="4492487"/>
            <a:ext cx="1838739" cy="0"/>
          </a:xfrm>
          <a:prstGeom prst="straightConnector1">
            <a:avLst/>
          </a:prstGeom>
          <a:ln w="28575">
            <a:solidFill>
              <a:srgbClr val="FF000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299599A3-3821-9C46-2B63-E0D562F1D969}"/>
              </a:ext>
            </a:extLst>
          </p:cNvPr>
          <p:cNvSpPr/>
          <p:nvPr/>
        </p:nvSpPr>
        <p:spPr>
          <a:xfrm>
            <a:off x="399479" y="2352614"/>
            <a:ext cx="8090452" cy="1014068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solidFill>
              <a:schemeClr val="bg2">
                <a:lumMod val="9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lang="ar-SA" sz="2400" b="1" dirty="0">
                <a:solidFill>
                  <a:schemeClr val="tx1"/>
                </a:solidFill>
                <a:cs typeface="+mj-cs"/>
              </a:rPr>
              <a:t>اَلسُّرْعَةُ الْمُتَوَسِّطَةُ لِسَيّارَةٍ هي </a:t>
            </a:r>
            <a:r>
              <a:rPr lang="fr-FR" sz="2400" b="1" dirty="0">
                <a:solidFill>
                  <a:schemeClr val="tx1"/>
                </a:solidFill>
                <a:cs typeface="+mj-cs"/>
              </a:rPr>
              <a:t> </a:t>
            </a:r>
            <a:r>
              <a:rPr lang="fr-FR" sz="2400" b="1" dirty="0">
                <a:solidFill>
                  <a:srgbClr val="FF0000"/>
                </a:solidFill>
                <a:cs typeface="+mj-cs"/>
              </a:rPr>
              <a:t>km/h</a:t>
            </a:r>
            <a:r>
              <a:rPr lang="ar-SA" sz="2400" b="1" dirty="0">
                <a:solidFill>
                  <a:srgbClr val="FF0000"/>
                </a:solidFill>
                <a:cs typeface="+mj-cs"/>
              </a:rPr>
              <a:t>85 </a:t>
            </a:r>
            <a:r>
              <a:rPr lang="ar-SA" sz="2400" b="1" dirty="0">
                <a:solidFill>
                  <a:schemeClr val="tx1"/>
                </a:solidFill>
                <a:cs typeface="+mj-cs"/>
              </a:rPr>
              <a:t>، ما الْمُدَّةُ الزَّمَنيَّةُ الْلاّزِمَةُ لِتَقْطَعَ هَذِهِ السَّيّارَةُ بِنَفْسِ السُّرْعَةِ مَسافةَ </a:t>
            </a:r>
            <a:r>
              <a:rPr lang="fr-FR" sz="2400" b="1" dirty="0">
                <a:solidFill>
                  <a:schemeClr val="tx1"/>
                </a:solidFill>
                <a:cs typeface="+mj-cs"/>
              </a:rPr>
              <a:t>340 km</a:t>
            </a:r>
            <a:r>
              <a:rPr lang="ar-SA" sz="2400" b="1" dirty="0">
                <a:solidFill>
                  <a:schemeClr val="tx1"/>
                </a:solidFill>
                <a:cs typeface="+mj-cs"/>
              </a:rPr>
              <a:t> ؟</a:t>
            </a:r>
            <a:endParaRPr lang="fr-FR" sz="2400" b="1" dirty="0">
              <a:solidFill>
                <a:schemeClr val="tx1"/>
              </a:solidFill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5404009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4456708-AE7F-A018-4535-4AA0572003E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20FDD8A4-245B-FE18-FA42-01893910470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23678"/>
            <a:ext cx="999174" cy="999174"/>
          </a:xfrm>
          <a:prstGeom prst="ellipse">
            <a:avLst/>
          </a:prstGeom>
        </p:spPr>
      </p:pic>
      <p:sp>
        <p:nvSpPr>
          <p:cNvPr id="18" name="ZoneTexte 2">
            <a:extLst>
              <a:ext uri="{FF2B5EF4-FFF2-40B4-BE49-F238E27FC236}">
                <a16:creationId xmlns:a16="http://schemas.microsoft.com/office/drawing/2014/main" id="{492B101B-C966-87C6-1CE4-A97BCA64435F}"/>
              </a:ext>
            </a:extLst>
          </p:cNvPr>
          <p:cNvSpPr txBox="1"/>
          <p:nvPr/>
        </p:nvSpPr>
        <p:spPr>
          <a:xfrm>
            <a:off x="1037718" y="853291"/>
            <a:ext cx="643974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ماذا نفعل في الخطوة </a:t>
            </a:r>
            <a:r>
              <a:rPr lang="ar-S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الثانية</a:t>
            </a: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؟</a:t>
            </a:r>
          </a:p>
        </p:txBody>
      </p:sp>
      <p:pic>
        <p:nvPicPr>
          <p:cNvPr id="19" name="Image 18">
            <a:extLst>
              <a:ext uri="{FF2B5EF4-FFF2-40B4-BE49-F238E27FC236}">
                <a16:creationId xmlns:a16="http://schemas.microsoft.com/office/drawing/2014/main" id="{B4947AAF-DBF6-B5C4-9310-AE591C69B97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394485" y="4631313"/>
            <a:ext cx="1291214" cy="1936823"/>
          </a:xfrm>
          <a:prstGeom prst="ellipse">
            <a:avLst/>
          </a:prstGeom>
        </p:spPr>
      </p:pic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F1920973-2336-78EA-D62B-AA336756462F}"/>
              </a:ext>
            </a:extLst>
          </p:cNvPr>
          <p:cNvSpPr/>
          <p:nvPr/>
        </p:nvSpPr>
        <p:spPr>
          <a:xfrm>
            <a:off x="5089731" y="3491319"/>
            <a:ext cx="1609097" cy="427382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lang="ar-SA" b="1" dirty="0">
                <a:solidFill>
                  <a:srgbClr val="FF0000"/>
                </a:solidFill>
              </a:rPr>
              <a:t>المدة </a:t>
            </a:r>
            <a:r>
              <a:rPr lang="fr-FR" b="1" dirty="0">
                <a:solidFill>
                  <a:srgbClr val="FF0000"/>
                </a:solidFill>
              </a:rPr>
              <a:t>T</a:t>
            </a:r>
            <a:r>
              <a:rPr lang="ar-SA" b="1" dirty="0">
                <a:solidFill>
                  <a:srgbClr val="FF0000"/>
                </a:solidFill>
              </a:rPr>
              <a:t> بالساعات</a:t>
            </a:r>
            <a:endParaRPr lang="fr-FR" b="1" dirty="0">
              <a:solidFill>
                <a:srgbClr val="FF0000"/>
              </a:solidFill>
            </a:endParaRP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1F5F36E7-10A9-69AD-80D7-09DC4E102F10}"/>
              </a:ext>
            </a:extLst>
          </p:cNvPr>
          <p:cNvSpPr/>
          <p:nvPr/>
        </p:nvSpPr>
        <p:spPr>
          <a:xfrm>
            <a:off x="1363830" y="4282938"/>
            <a:ext cx="1609096" cy="427382"/>
          </a:xfrm>
          <a:prstGeom prst="roundRect">
            <a:avLst/>
          </a:prstGeom>
          <a:solidFill>
            <a:schemeClr val="bg1">
              <a:lumMod val="7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lang="fr-FR" b="1" dirty="0">
                <a:solidFill>
                  <a:schemeClr val="tx1"/>
                </a:solidFill>
              </a:rPr>
              <a:t>85 km</a:t>
            </a: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62561F22-1991-0FB1-AB2C-FA642DC0E838}"/>
              </a:ext>
            </a:extLst>
          </p:cNvPr>
          <p:cNvSpPr/>
          <p:nvPr/>
        </p:nvSpPr>
        <p:spPr>
          <a:xfrm>
            <a:off x="5607785" y="1641323"/>
            <a:ext cx="1867331" cy="536533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أحدد السرعة...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9" name="Oval 80">
            <a:extLst>
              <a:ext uri="{FF2B5EF4-FFF2-40B4-BE49-F238E27FC236}">
                <a16:creationId xmlns:a16="http://schemas.microsoft.com/office/drawing/2014/main" id="{16400923-D643-0722-8709-B4F1D60C7C6C}"/>
              </a:ext>
            </a:extLst>
          </p:cNvPr>
          <p:cNvSpPr>
            <a:spLocks noChangeAspect="1"/>
          </p:cNvSpPr>
          <p:nvPr/>
        </p:nvSpPr>
        <p:spPr>
          <a:xfrm>
            <a:off x="7504848" y="1663372"/>
            <a:ext cx="454476" cy="440397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/>
              <a:t>1</a:t>
            </a:r>
            <a:endParaRPr lang="fr-MA" sz="3200" b="1" dirty="0"/>
          </a:p>
        </p:txBody>
      </p:sp>
      <p:sp>
        <p:nvSpPr>
          <p:cNvPr id="12" name="Oval 80">
            <a:extLst>
              <a:ext uri="{FF2B5EF4-FFF2-40B4-BE49-F238E27FC236}">
                <a16:creationId xmlns:a16="http://schemas.microsoft.com/office/drawing/2014/main" id="{6E9146DB-EF67-8314-9184-8BDF66AD7311}"/>
              </a:ext>
            </a:extLst>
          </p:cNvPr>
          <p:cNvSpPr>
            <a:spLocks noChangeAspect="1"/>
          </p:cNvSpPr>
          <p:nvPr/>
        </p:nvSpPr>
        <p:spPr>
          <a:xfrm>
            <a:off x="5137656" y="1662513"/>
            <a:ext cx="440397" cy="440397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/>
              <a:t>2</a:t>
            </a:r>
            <a:endParaRPr lang="fr-MA" sz="3200" b="1" dirty="0"/>
          </a:p>
        </p:txBody>
      </p:sp>
      <p:sp>
        <p:nvSpPr>
          <p:cNvPr id="13" name="Rectangle : coins arrondis 4">
            <a:extLst>
              <a:ext uri="{FF2B5EF4-FFF2-40B4-BE49-F238E27FC236}">
                <a16:creationId xmlns:a16="http://schemas.microsoft.com/office/drawing/2014/main" id="{E6AC8B48-1B35-BDBB-4DFF-7BE98D5A02CA}"/>
              </a:ext>
            </a:extLst>
          </p:cNvPr>
          <p:cNvSpPr/>
          <p:nvPr/>
        </p:nvSpPr>
        <p:spPr>
          <a:xfrm>
            <a:off x="3255458" y="1622852"/>
            <a:ext cx="1867332" cy="536533"/>
          </a:xfrm>
          <a:prstGeom prst="roundRect">
            <a:avLst/>
          </a:prstGeom>
          <a:solidFill>
            <a:schemeClr val="accent1">
              <a:lumMod val="75000"/>
            </a:schemeClr>
          </a:solidFill>
          <a:ln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أحدد المسافة...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14" name="Oval 80">
            <a:extLst>
              <a:ext uri="{FF2B5EF4-FFF2-40B4-BE49-F238E27FC236}">
                <a16:creationId xmlns:a16="http://schemas.microsoft.com/office/drawing/2014/main" id="{F4F131F3-381C-3A51-FF24-CD29E4A78F86}"/>
              </a:ext>
            </a:extLst>
          </p:cNvPr>
          <p:cNvSpPr>
            <a:spLocks noChangeAspect="1"/>
          </p:cNvSpPr>
          <p:nvPr/>
        </p:nvSpPr>
        <p:spPr>
          <a:xfrm>
            <a:off x="2752729" y="1680984"/>
            <a:ext cx="440397" cy="440397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SA" sz="3200" b="1" dirty="0"/>
              <a:t>3</a:t>
            </a:r>
            <a:endParaRPr lang="fr-MA" sz="3200" b="1" dirty="0"/>
          </a:p>
        </p:txBody>
      </p:sp>
      <p:sp>
        <p:nvSpPr>
          <p:cNvPr id="20" name="Rectangle : coins arrondis 19">
            <a:extLst>
              <a:ext uri="{FF2B5EF4-FFF2-40B4-BE49-F238E27FC236}">
                <a16:creationId xmlns:a16="http://schemas.microsoft.com/office/drawing/2014/main" id="{6A233857-C956-2426-C70B-F1D45E54E608}"/>
              </a:ext>
            </a:extLst>
          </p:cNvPr>
          <p:cNvSpPr/>
          <p:nvPr/>
        </p:nvSpPr>
        <p:spPr>
          <a:xfrm>
            <a:off x="654069" y="1641323"/>
            <a:ext cx="2029630" cy="536533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أحسب المدة ...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277A8392-C1FD-2674-9865-643C8F73EC1B}"/>
              </a:ext>
            </a:extLst>
          </p:cNvPr>
          <p:cNvSpPr/>
          <p:nvPr/>
        </p:nvSpPr>
        <p:spPr>
          <a:xfrm>
            <a:off x="1173127" y="3559911"/>
            <a:ext cx="1869227" cy="427382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lang="ar-SA" b="1" dirty="0">
                <a:solidFill>
                  <a:srgbClr val="FF0000"/>
                </a:solidFill>
              </a:rPr>
              <a:t>المسافة</a:t>
            </a:r>
            <a:r>
              <a:rPr lang="fr-FR" b="1" dirty="0">
                <a:solidFill>
                  <a:srgbClr val="FF0000"/>
                </a:solidFill>
              </a:rPr>
              <a:t>D </a:t>
            </a:r>
            <a:r>
              <a:rPr lang="ar-SA" b="1" dirty="0">
                <a:solidFill>
                  <a:srgbClr val="FF0000"/>
                </a:solidFill>
              </a:rPr>
              <a:t> بالكيلومتر </a:t>
            </a:r>
            <a:endParaRPr lang="fr-FR" b="1" dirty="0">
              <a:solidFill>
                <a:srgbClr val="FF0000"/>
              </a:solidFill>
            </a:endParaRPr>
          </a:p>
        </p:txBody>
      </p:sp>
      <p:sp>
        <p:nvSpPr>
          <p:cNvPr id="24" name="Rectangle : coins arrondis 23">
            <a:extLst>
              <a:ext uri="{FF2B5EF4-FFF2-40B4-BE49-F238E27FC236}">
                <a16:creationId xmlns:a16="http://schemas.microsoft.com/office/drawing/2014/main" id="{CBF30F14-98DE-C65A-137C-9A682C63A62C}"/>
              </a:ext>
            </a:extLst>
          </p:cNvPr>
          <p:cNvSpPr/>
          <p:nvPr/>
        </p:nvSpPr>
        <p:spPr>
          <a:xfrm>
            <a:off x="5089732" y="4282938"/>
            <a:ext cx="1609096" cy="427382"/>
          </a:xfrm>
          <a:prstGeom prst="roundRect">
            <a:avLst/>
          </a:prstGeom>
          <a:solidFill>
            <a:schemeClr val="bg1">
              <a:lumMod val="7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lang="fr-FR" b="1" dirty="0">
                <a:solidFill>
                  <a:schemeClr val="tx1"/>
                </a:solidFill>
              </a:rPr>
              <a:t>1 h</a:t>
            </a:r>
          </a:p>
        </p:txBody>
      </p:sp>
      <p:cxnSp>
        <p:nvCxnSpPr>
          <p:cNvPr id="25" name="Connecteur droit avec flèche 24">
            <a:extLst>
              <a:ext uri="{FF2B5EF4-FFF2-40B4-BE49-F238E27FC236}">
                <a16:creationId xmlns:a16="http://schemas.microsoft.com/office/drawing/2014/main" id="{24E9BCE8-2887-5A55-C81D-AD27599F0531}"/>
              </a:ext>
            </a:extLst>
          </p:cNvPr>
          <p:cNvCxnSpPr/>
          <p:nvPr/>
        </p:nvCxnSpPr>
        <p:spPr>
          <a:xfrm>
            <a:off x="3120887" y="4492487"/>
            <a:ext cx="1838739" cy="0"/>
          </a:xfrm>
          <a:prstGeom prst="straightConnector1">
            <a:avLst/>
          </a:prstGeom>
          <a:ln w="28575">
            <a:solidFill>
              <a:schemeClr val="tx1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E8B2BC2A-AA31-5520-2CE5-B27257C7BD4F}"/>
              </a:ext>
            </a:extLst>
          </p:cNvPr>
          <p:cNvSpPr/>
          <p:nvPr/>
        </p:nvSpPr>
        <p:spPr>
          <a:xfrm>
            <a:off x="399479" y="2352614"/>
            <a:ext cx="8090452" cy="1014068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solidFill>
              <a:schemeClr val="bg2">
                <a:lumMod val="9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lang="ar-SA" sz="2400" b="1" dirty="0">
                <a:solidFill>
                  <a:schemeClr val="tx1"/>
                </a:solidFill>
                <a:cs typeface="+mj-cs"/>
              </a:rPr>
              <a:t>اَلسُّرْعَةُ الْمُتَوَسِّطَةُ لِسَيّارَةٍ هي </a:t>
            </a:r>
            <a:r>
              <a:rPr lang="fr-FR" sz="2400" b="1" dirty="0">
                <a:solidFill>
                  <a:schemeClr val="tx1"/>
                </a:solidFill>
                <a:cs typeface="+mj-cs"/>
              </a:rPr>
              <a:t> km/h</a:t>
            </a:r>
            <a:r>
              <a:rPr lang="ar-SA" sz="2400" b="1" dirty="0">
                <a:solidFill>
                  <a:schemeClr val="tx1"/>
                </a:solidFill>
                <a:cs typeface="+mj-cs"/>
              </a:rPr>
              <a:t>85 ، ما الْمُدَّةُ الزَّمَنيَّةُ الْلاّزِمَةُ لِتَقْطَعَ هَذِهِ السَّيّارَةُ بِنَفْسِ السُّرْعَةِ مَسافةَ </a:t>
            </a:r>
            <a:r>
              <a:rPr lang="fr-FR" sz="2400" b="1" dirty="0">
                <a:solidFill>
                  <a:schemeClr val="tx1"/>
                </a:solidFill>
                <a:cs typeface="+mj-cs"/>
              </a:rPr>
              <a:t>340 km</a:t>
            </a:r>
            <a:r>
              <a:rPr lang="ar-SA" sz="2400" b="1" dirty="0">
                <a:solidFill>
                  <a:schemeClr val="tx1"/>
                </a:solidFill>
                <a:cs typeface="+mj-cs"/>
              </a:rPr>
              <a:t> ؟</a:t>
            </a:r>
            <a:endParaRPr lang="fr-FR" sz="2400" b="1" dirty="0">
              <a:solidFill>
                <a:schemeClr val="tx1"/>
              </a:solidFill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14920824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9309349-99F8-63AB-989F-9E06840DCF7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31BBE8A3-6ADC-05B3-5DD0-D77A961AA4B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23678"/>
            <a:ext cx="999174" cy="999174"/>
          </a:xfrm>
          <a:prstGeom prst="ellipse">
            <a:avLst/>
          </a:prstGeom>
        </p:spPr>
      </p:pic>
      <p:sp>
        <p:nvSpPr>
          <p:cNvPr id="18" name="ZoneTexte 2">
            <a:extLst>
              <a:ext uri="{FF2B5EF4-FFF2-40B4-BE49-F238E27FC236}">
                <a16:creationId xmlns:a16="http://schemas.microsoft.com/office/drawing/2014/main" id="{32A47337-39F6-4F07-0A9D-949D13A954A1}"/>
              </a:ext>
            </a:extLst>
          </p:cNvPr>
          <p:cNvSpPr txBox="1"/>
          <p:nvPr/>
        </p:nvSpPr>
        <p:spPr>
          <a:xfrm>
            <a:off x="1037718" y="853291"/>
            <a:ext cx="643974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S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على الألواح ، حددوا المسافة (بالكيلومتر)  </a:t>
            </a:r>
            <a:r>
              <a:rPr lang="ar-SA" b="1" dirty="0" err="1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المتنايبة</a:t>
            </a:r>
            <a:r>
              <a:rPr lang="ar-S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مع المدة التي نبحث عنها.</a:t>
            </a:r>
            <a:endParaRPr lang="ar-MA" b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A3096F88-D23F-3636-21B1-AB85557CA471}"/>
              </a:ext>
            </a:extLst>
          </p:cNvPr>
          <p:cNvSpPr/>
          <p:nvPr/>
        </p:nvSpPr>
        <p:spPr>
          <a:xfrm>
            <a:off x="5607785" y="1641323"/>
            <a:ext cx="1867331" cy="536533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أحدد السرعة...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9" name="Oval 80">
            <a:extLst>
              <a:ext uri="{FF2B5EF4-FFF2-40B4-BE49-F238E27FC236}">
                <a16:creationId xmlns:a16="http://schemas.microsoft.com/office/drawing/2014/main" id="{2BC6BEF3-F44F-5B8E-EA07-1B556EA52224}"/>
              </a:ext>
            </a:extLst>
          </p:cNvPr>
          <p:cNvSpPr>
            <a:spLocks noChangeAspect="1"/>
          </p:cNvSpPr>
          <p:nvPr/>
        </p:nvSpPr>
        <p:spPr>
          <a:xfrm>
            <a:off x="7504848" y="1663372"/>
            <a:ext cx="454476" cy="440397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/>
              <a:t>1</a:t>
            </a:r>
            <a:endParaRPr lang="fr-MA" sz="3200" b="1" dirty="0"/>
          </a:p>
        </p:txBody>
      </p:sp>
      <p:sp>
        <p:nvSpPr>
          <p:cNvPr id="12" name="Oval 80">
            <a:extLst>
              <a:ext uri="{FF2B5EF4-FFF2-40B4-BE49-F238E27FC236}">
                <a16:creationId xmlns:a16="http://schemas.microsoft.com/office/drawing/2014/main" id="{0DD2C646-26CD-2355-555A-0F0FCF7E6B07}"/>
              </a:ext>
            </a:extLst>
          </p:cNvPr>
          <p:cNvSpPr>
            <a:spLocks noChangeAspect="1"/>
          </p:cNvSpPr>
          <p:nvPr/>
        </p:nvSpPr>
        <p:spPr>
          <a:xfrm>
            <a:off x="5137656" y="1662513"/>
            <a:ext cx="440397" cy="440397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/>
              <a:t>2</a:t>
            </a:r>
            <a:endParaRPr lang="fr-MA" sz="3200" b="1" dirty="0"/>
          </a:p>
        </p:txBody>
      </p:sp>
      <p:sp>
        <p:nvSpPr>
          <p:cNvPr id="13" name="Rectangle : coins arrondis 4">
            <a:extLst>
              <a:ext uri="{FF2B5EF4-FFF2-40B4-BE49-F238E27FC236}">
                <a16:creationId xmlns:a16="http://schemas.microsoft.com/office/drawing/2014/main" id="{5DF2CAD3-D328-B5E0-E85F-21A5A6F4CC02}"/>
              </a:ext>
            </a:extLst>
          </p:cNvPr>
          <p:cNvSpPr/>
          <p:nvPr/>
        </p:nvSpPr>
        <p:spPr>
          <a:xfrm>
            <a:off x="3255458" y="1622852"/>
            <a:ext cx="1867332" cy="536533"/>
          </a:xfrm>
          <a:prstGeom prst="roundRect">
            <a:avLst/>
          </a:prstGeom>
          <a:solidFill>
            <a:schemeClr val="accent1">
              <a:lumMod val="75000"/>
            </a:schemeClr>
          </a:solidFill>
          <a:ln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أحدد المسافة...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14" name="Oval 80">
            <a:extLst>
              <a:ext uri="{FF2B5EF4-FFF2-40B4-BE49-F238E27FC236}">
                <a16:creationId xmlns:a16="http://schemas.microsoft.com/office/drawing/2014/main" id="{4FD59DE8-C351-5765-B194-462C8196DB8A}"/>
              </a:ext>
            </a:extLst>
          </p:cNvPr>
          <p:cNvSpPr>
            <a:spLocks noChangeAspect="1"/>
          </p:cNvSpPr>
          <p:nvPr/>
        </p:nvSpPr>
        <p:spPr>
          <a:xfrm>
            <a:off x="2752729" y="1680984"/>
            <a:ext cx="440397" cy="440397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SA" sz="3200" b="1" dirty="0"/>
              <a:t>3</a:t>
            </a:r>
            <a:endParaRPr lang="fr-MA" sz="3200" b="1" dirty="0"/>
          </a:p>
        </p:txBody>
      </p:sp>
      <p:sp>
        <p:nvSpPr>
          <p:cNvPr id="15" name="Rectangle : coins arrondis 14">
            <a:extLst>
              <a:ext uri="{FF2B5EF4-FFF2-40B4-BE49-F238E27FC236}">
                <a16:creationId xmlns:a16="http://schemas.microsoft.com/office/drawing/2014/main" id="{DDAB8545-C186-10D0-F967-ED8E4F741797}"/>
              </a:ext>
            </a:extLst>
          </p:cNvPr>
          <p:cNvSpPr/>
          <p:nvPr/>
        </p:nvSpPr>
        <p:spPr>
          <a:xfrm>
            <a:off x="654069" y="1641323"/>
            <a:ext cx="2029630" cy="536533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أحسب المدة ...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D037C774-B227-5588-3772-5030138203C9}"/>
              </a:ext>
            </a:extLst>
          </p:cNvPr>
          <p:cNvSpPr/>
          <p:nvPr/>
        </p:nvSpPr>
        <p:spPr>
          <a:xfrm>
            <a:off x="5089731" y="3491319"/>
            <a:ext cx="1609097" cy="427382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lang="ar-SA" b="1" dirty="0">
                <a:solidFill>
                  <a:srgbClr val="FF0000"/>
                </a:solidFill>
              </a:rPr>
              <a:t>المدة </a:t>
            </a:r>
            <a:r>
              <a:rPr lang="fr-FR" b="1" dirty="0">
                <a:solidFill>
                  <a:srgbClr val="FF0000"/>
                </a:solidFill>
              </a:rPr>
              <a:t>T</a:t>
            </a:r>
            <a:r>
              <a:rPr lang="ar-SA" b="1" dirty="0">
                <a:solidFill>
                  <a:srgbClr val="FF0000"/>
                </a:solidFill>
              </a:rPr>
              <a:t> بالساعات</a:t>
            </a:r>
            <a:endParaRPr lang="fr-FR" b="1" dirty="0">
              <a:solidFill>
                <a:srgbClr val="FF0000"/>
              </a:solidFill>
            </a:endParaRP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D55890B6-8BCE-5DAC-2F5F-C9AE1DE4D5EE}"/>
              </a:ext>
            </a:extLst>
          </p:cNvPr>
          <p:cNvSpPr/>
          <p:nvPr/>
        </p:nvSpPr>
        <p:spPr>
          <a:xfrm>
            <a:off x="1363830" y="4282938"/>
            <a:ext cx="1609096" cy="427382"/>
          </a:xfrm>
          <a:prstGeom prst="roundRect">
            <a:avLst/>
          </a:prstGeom>
          <a:solidFill>
            <a:schemeClr val="bg1">
              <a:lumMod val="7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lang="fr-FR" b="1" dirty="0">
                <a:solidFill>
                  <a:schemeClr val="tx1"/>
                </a:solidFill>
              </a:rPr>
              <a:t>85 km</a:t>
            </a:r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860A036A-3108-565A-4B0C-F059885A1BA2}"/>
              </a:ext>
            </a:extLst>
          </p:cNvPr>
          <p:cNvSpPr/>
          <p:nvPr/>
        </p:nvSpPr>
        <p:spPr>
          <a:xfrm>
            <a:off x="1173127" y="3559911"/>
            <a:ext cx="1869227" cy="427382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lang="ar-SA" b="1" dirty="0">
                <a:solidFill>
                  <a:srgbClr val="FF0000"/>
                </a:solidFill>
              </a:rPr>
              <a:t>المسافة</a:t>
            </a:r>
            <a:r>
              <a:rPr lang="fr-FR" b="1" dirty="0">
                <a:solidFill>
                  <a:srgbClr val="FF0000"/>
                </a:solidFill>
              </a:rPr>
              <a:t>D </a:t>
            </a:r>
            <a:r>
              <a:rPr lang="ar-SA" b="1" dirty="0">
                <a:solidFill>
                  <a:srgbClr val="FF0000"/>
                </a:solidFill>
              </a:rPr>
              <a:t> بالكيلومتر </a:t>
            </a:r>
            <a:endParaRPr lang="fr-FR" b="1" dirty="0">
              <a:solidFill>
                <a:srgbClr val="FF0000"/>
              </a:solidFill>
            </a:endParaRPr>
          </a:p>
        </p:txBody>
      </p:sp>
      <p:sp>
        <p:nvSpPr>
          <p:cNvPr id="6" name="Rectangle : coins arrondis 5">
            <a:extLst>
              <a:ext uri="{FF2B5EF4-FFF2-40B4-BE49-F238E27FC236}">
                <a16:creationId xmlns:a16="http://schemas.microsoft.com/office/drawing/2014/main" id="{48D6B7B3-A966-7BBB-D797-80B63CE733FD}"/>
              </a:ext>
            </a:extLst>
          </p:cNvPr>
          <p:cNvSpPr/>
          <p:nvPr/>
        </p:nvSpPr>
        <p:spPr>
          <a:xfrm>
            <a:off x="5089732" y="4282938"/>
            <a:ext cx="1609096" cy="427382"/>
          </a:xfrm>
          <a:prstGeom prst="roundRect">
            <a:avLst/>
          </a:prstGeom>
          <a:solidFill>
            <a:schemeClr val="bg1">
              <a:lumMod val="7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lang="fr-FR" b="1" dirty="0">
                <a:solidFill>
                  <a:schemeClr val="tx1"/>
                </a:solidFill>
              </a:rPr>
              <a:t>1 h</a:t>
            </a:r>
          </a:p>
        </p:txBody>
      </p:sp>
      <p:cxnSp>
        <p:nvCxnSpPr>
          <p:cNvPr id="11" name="Connecteur droit avec flèche 10">
            <a:extLst>
              <a:ext uri="{FF2B5EF4-FFF2-40B4-BE49-F238E27FC236}">
                <a16:creationId xmlns:a16="http://schemas.microsoft.com/office/drawing/2014/main" id="{C41BF4FE-82B3-9DCF-9690-7FEC2A79F61A}"/>
              </a:ext>
            </a:extLst>
          </p:cNvPr>
          <p:cNvCxnSpPr/>
          <p:nvPr/>
        </p:nvCxnSpPr>
        <p:spPr>
          <a:xfrm>
            <a:off x="3120887" y="4492487"/>
            <a:ext cx="1838739" cy="0"/>
          </a:xfrm>
          <a:prstGeom prst="straightConnector1">
            <a:avLst/>
          </a:prstGeom>
          <a:ln w="28575">
            <a:solidFill>
              <a:schemeClr val="tx1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6" name="Rectangle : coins arrondis 15">
            <a:extLst>
              <a:ext uri="{FF2B5EF4-FFF2-40B4-BE49-F238E27FC236}">
                <a16:creationId xmlns:a16="http://schemas.microsoft.com/office/drawing/2014/main" id="{CD9DCBEB-AAB3-6250-330F-36680E51992B}"/>
              </a:ext>
            </a:extLst>
          </p:cNvPr>
          <p:cNvSpPr/>
          <p:nvPr/>
        </p:nvSpPr>
        <p:spPr>
          <a:xfrm>
            <a:off x="399479" y="2352614"/>
            <a:ext cx="8090452" cy="1014068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solidFill>
              <a:schemeClr val="bg2">
                <a:lumMod val="9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lang="ar-SA" sz="2400" b="1" dirty="0">
                <a:solidFill>
                  <a:schemeClr val="tx1"/>
                </a:solidFill>
                <a:cs typeface="+mj-cs"/>
              </a:rPr>
              <a:t>اَلسُّرْعَةُ الْمُتَوَسِّطَةُ لِسَيّارَةٍ هي </a:t>
            </a:r>
            <a:r>
              <a:rPr lang="fr-FR" sz="2400" b="1" dirty="0">
                <a:solidFill>
                  <a:schemeClr val="tx1"/>
                </a:solidFill>
                <a:cs typeface="+mj-cs"/>
              </a:rPr>
              <a:t> km/h</a:t>
            </a:r>
            <a:r>
              <a:rPr lang="ar-SA" sz="2400" b="1" dirty="0">
                <a:solidFill>
                  <a:schemeClr val="tx1"/>
                </a:solidFill>
                <a:cs typeface="+mj-cs"/>
              </a:rPr>
              <a:t>85 ، ما الْمُدَّةُ الزَّمَنيَّةُ الْلاّزِمَةُ لِتَقْطَعَ هَذِهِ السَّيّارَةُ بِنَفْسِ السُّرْعَةِ مَسافةَ </a:t>
            </a:r>
            <a:r>
              <a:rPr lang="fr-FR" sz="2400" b="1" dirty="0">
                <a:solidFill>
                  <a:schemeClr val="tx1"/>
                </a:solidFill>
                <a:cs typeface="+mj-cs"/>
              </a:rPr>
              <a:t>340 km</a:t>
            </a:r>
            <a:r>
              <a:rPr lang="ar-SA" sz="2400" b="1" dirty="0">
                <a:solidFill>
                  <a:schemeClr val="tx1"/>
                </a:solidFill>
                <a:cs typeface="+mj-cs"/>
              </a:rPr>
              <a:t> ؟</a:t>
            </a:r>
            <a:endParaRPr lang="fr-FR" sz="2400" b="1" dirty="0">
              <a:solidFill>
                <a:schemeClr val="tx1"/>
              </a:solidFill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29441140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4D661D5-88C8-7E06-0F4C-5E6180D0373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27947041-5E33-2DA4-D658-868D769EC21B}"/>
              </a:ext>
            </a:extLst>
          </p:cNvPr>
          <p:cNvSpPr txBox="1"/>
          <p:nvPr/>
        </p:nvSpPr>
        <p:spPr>
          <a:xfrm>
            <a:off x="1271068" y="863877"/>
            <a:ext cx="62738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S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ارفعوا</a:t>
            </a: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الألواح. </a:t>
            </a:r>
          </a:p>
        </p:txBody>
      </p:sp>
      <p:pic>
        <p:nvPicPr>
          <p:cNvPr id="3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2D512A95-619B-EA10-566E-131828E535A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845944" y="660097"/>
            <a:ext cx="900000" cy="900000"/>
          </a:xfrm>
          <a:prstGeom prst="rect">
            <a:avLst/>
          </a:prstGeom>
        </p:spPr>
      </p:pic>
      <p:pic>
        <p:nvPicPr>
          <p:cNvPr id="4" name="Google Shape;292;p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CAAAC757-B978-C1CB-791B-006262C0907B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862000" y="1719000"/>
            <a:ext cx="3420000" cy="3420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3650741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FDB06E5-2EEB-188E-6146-921A4178AE7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394DAD6A-97F8-337C-A353-59B7989991A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23678"/>
            <a:ext cx="999174" cy="999174"/>
          </a:xfrm>
          <a:prstGeom prst="ellipse">
            <a:avLst/>
          </a:prstGeo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DA380FBB-C98A-86AC-7B44-43C3ACB14DE6}"/>
              </a:ext>
            </a:extLst>
          </p:cNvPr>
          <p:cNvSpPr txBox="1"/>
          <p:nvPr/>
        </p:nvSpPr>
        <p:spPr>
          <a:xfrm>
            <a:off x="822374" y="853335"/>
            <a:ext cx="662978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S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صححوا. من يشرح لنا كيف توصل للجواب؟</a:t>
            </a:r>
            <a:endParaRPr lang="ar-MA" b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2FEA358F-9F23-CAB6-5E92-0F5F966CBBBD}"/>
              </a:ext>
            </a:extLst>
          </p:cNvPr>
          <p:cNvSpPr/>
          <p:nvPr/>
        </p:nvSpPr>
        <p:spPr>
          <a:xfrm>
            <a:off x="1363830" y="4282938"/>
            <a:ext cx="1609096" cy="427382"/>
          </a:xfrm>
          <a:prstGeom prst="roundRect">
            <a:avLst/>
          </a:prstGeom>
          <a:solidFill>
            <a:schemeClr val="bg1">
              <a:lumMod val="7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lang="fr-FR" b="1" dirty="0">
                <a:solidFill>
                  <a:schemeClr val="tx1"/>
                </a:solidFill>
              </a:rPr>
              <a:t>85 km</a:t>
            </a:r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E1D2588E-009B-ABB3-1C01-7D92E2371D28}"/>
              </a:ext>
            </a:extLst>
          </p:cNvPr>
          <p:cNvSpPr/>
          <p:nvPr/>
        </p:nvSpPr>
        <p:spPr>
          <a:xfrm>
            <a:off x="5607785" y="1641323"/>
            <a:ext cx="1867331" cy="536533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أحدد السرعة...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6" name="Oval 80">
            <a:extLst>
              <a:ext uri="{FF2B5EF4-FFF2-40B4-BE49-F238E27FC236}">
                <a16:creationId xmlns:a16="http://schemas.microsoft.com/office/drawing/2014/main" id="{79140FA2-EB2C-31D8-842F-CEE21165A708}"/>
              </a:ext>
            </a:extLst>
          </p:cNvPr>
          <p:cNvSpPr>
            <a:spLocks noChangeAspect="1"/>
          </p:cNvSpPr>
          <p:nvPr/>
        </p:nvSpPr>
        <p:spPr>
          <a:xfrm>
            <a:off x="7504848" y="1663372"/>
            <a:ext cx="454476" cy="440397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/>
              <a:t>1</a:t>
            </a:r>
            <a:endParaRPr lang="fr-MA" sz="3200" b="1" dirty="0"/>
          </a:p>
        </p:txBody>
      </p:sp>
      <p:sp>
        <p:nvSpPr>
          <p:cNvPr id="7" name="Oval 80">
            <a:extLst>
              <a:ext uri="{FF2B5EF4-FFF2-40B4-BE49-F238E27FC236}">
                <a16:creationId xmlns:a16="http://schemas.microsoft.com/office/drawing/2014/main" id="{80611C26-2A96-1FFA-9F78-8003360B1119}"/>
              </a:ext>
            </a:extLst>
          </p:cNvPr>
          <p:cNvSpPr>
            <a:spLocks noChangeAspect="1"/>
          </p:cNvSpPr>
          <p:nvPr/>
        </p:nvSpPr>
        <p:spPr>
          <a:xfrm>
            <a:off x="5137656" y="1662513"/>
            <a:ext cx="440397" cy="440397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/>
              <a:t>2</a:t>
            </a:r>
            <a:endParaRPr lang="fr-MA" sz="3200" b="1" dirty="0"/>
          </a:p>
        </p:txBody>
      </p:sp>
      <p:sp>
        <p:nvSpPr>
          <p:cNvPr id="8" name="Rectangle : coins arrondis 4">
            <a:extLst>
              <a:ext uri="{FF2B5EF4-FFF2-40B4-BE49-F238E27FC236}">
                <a16:creationId xmlns:a16="http://schemas.microsoft.com/office/drawing/2014/main" id="{5E68F2E1-1857-EAB6-6DB2-C2698A324E33}"/>
              </a:ext>
            </a:extLst>
          </p:cNvPr>
          <p:cNvSpPr/>
          <p:nvPr/>
        </p:nvSpPr>
        <p:spPr>
          <a:xfrm>
            <a:off x="3255458" y="1622852"/>
            <a:ext cx="1867332" cy="536533"/>
          </a:xfrm>
          <a:prstGeom prst="roundRect">
            <a:avLst/>
          </a:prstGeom>
          <a:solidFill>
            <a:schemeClr val="accent1">
              <a:lumMod val="75000"/>
            </a:schemeClr>
          </a:solidFill>
          <a:ln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أحدد المسافة...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9" name="Oval 80">
            <a:extLst>
              <a:ext uri="{FF2B5EF4-FFF2-40B4-BE49-F238E27FC236}">
                <a16:creationId xmlns:a16="http://schemas.microsoft.com/office/drawing/2014/main" id="{3FC964C2-A926-BBA6-D32C-C8BF01E0F3BC}"/>
              </a:ext>
            </a:extLst>
          </p:cNvPr>
          <p:cNvSpPr>
            <a:spLocks noChangeAspect="1"/>
          </p:cNvSpPr>
          <p:nvPr/>
        </p:nvSpPr>
        <p:spPr>
          <a:xfrm>
            <a:off x="2752729" y="1680984"/>
            <a:ext cx="440397" cy="440397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SA" sz="3200" b="1" dirty="0"/>
              <a:t>3</a:t>
            </a:r>
            <a:endParaRPr lang="fr-MA" sz="3200" b="1" dirty="0"/>
          </a:p>
        </p:txBody>
      </p:sp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5997C6D2-A751-0B84-B05E-17FAA73D60CE}"/>
              </a:ext>
            </a:extLst>
          </p:cNvPr>
          <p:cNvSpPr/>
          <p:nvPr/>
        </p:nvSpPr>
        <p:spPr>
          <a:xfrm>
            <a:off x="654069" y="1641323"/>
            <a:ext cx="2029630" cy="536533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أحسب المدة ...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14" name="Rectangle : coins arrondis 13">
            <a:extLst>
              <a:ext uri="{FF2B5EF4-FFF2-40B4-BE49-F238E27FC236}">
                <a16:creationId xmlns:a16="http://schemas.microsoft.com/office/drawing/2014/main" id="{F74279D6-A55D-FB11-5659-BFD789AA2A25}"/>
              </a:ext>
            </a:extLst>
          </p:cNvPr>
          <p:cNvSpPr/>
          <p:nvPr/>
        </p:nvSpPr>
        <p:spPr>
          <a:xfrm>
            <a:off x="5089732" y="4282938"/>
            <a:ext cx="1609096" cy="427382"/>
          </a:xfrm>
          <a:prstGeom prst="roundRect">
            <a:avLst/>
          </a:prstGeom>
          <a:solidFill>
            <a:schemeClr val="bg1">
              <a:lumMod val="7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lang="fr-FR" b="1" dirty="0">
                <a:solidFill>
                  <a:schemeClr val="tx1"/>
                </a:solidFill>
              </a:rPr>
              <a:t>1 h</a:t>
            </a:r>
          </a:p>
        </p:txBody>
      </p:sp>
      <p:cxnSp>
        <p:nvCxnSpPr>
          <p:cNvPr id="15" name="Connecteur droit avec flèche 14">
            <a:extLst>
              <a:ext uri="{FF2B5EF4-FFF2-40B4-BE49-F238E27FC236}">
                <a16:creationId xmlns:a16="http://schemas.microsoft.com/office/drawing/2014/main" id="{FE83125C-7E2F-C741-F54D-24BC379AD434}"/>
              </a:ext>
            </a:extLst>
          </p:cNvPr>
          <p:cNvCxnSpPr/>
          <p:nvPr/>
        </p:nvCxnSpPr>
        <p:spPr>
          <a:xfrm>
            <a:off x="3120887" y="4492487"/>
            <a:ext cx="1838739" cy="0"/>
          </a:xfrm>
          <a:prstGeom prst="straightConnector1">
            <a:avLst/>
          </a:prstGeom>
          <a:ln w="28575">
            <a:solidFill>
              <a:schemeClr val="tx1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6" name="Rectangle : coins arrondis 15">
            <a:extLst>
              <a:ext uri="{FF2B5EF4-FFF2-40B4-BE49-F238E27FC236}">
                <a16:creationId xmlns:a16="http://schemas.microsoft.com/office/drawing/2014/main" id="{DEC10B59-761F-CD20-5292-AD944AD432EA}"/>
              </a:ext>
            </a:extLst>
          </p:cNvPr>
          <p:cNvSpPr/>
          <p:nvPr/>
        </p:nvSpPr>
        <p:spPr>
          <a:xfrm>
            <a:off x="1363829" y="5002986"/>
            <a:ext cx="1609097" cy="427382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lang="fr-FR" b="1" dirty="0">
                <a:solidFill>
                  <a:srgbClr val="FF0000"/>
                </a:solidFill>
              </a:rPr>
              <a:t>340 km</a:t>
            </a:r>
          </a:p>
        </p:txBody>
      </p:sp>
      <p:cxnSp>
        <p:nvCxnSpPr>
          <p:cNvPr id="17" name="Connecteur droit avec flèche 16">
            <a:extLst>
              <a:ext uri="{FF2B5EF4-FFF2-40B4-BE49-F238E27FC236}">
                <a16:creationId xmlns:a16="http://schemas.microsoft.com/office/drawing/2014/main" id="{FD344D41-064D-29E0-ADC6-2627CBD522C9}"/>
              </a:ext>
            </a:extLst>
          </p:cNvPr>
          <p:cNvCxnSpPr/>
          <p:nvPr/>
        </p:nvCxnSpPr>
        <p:spPr>
          <a:xfrm>
            <a:off x="3120886" y="5216677"/>
            <a:ext cx="1838739" cy="0"/>
          </a:xfrm>
          <a:prstGeom prst="straightConnector1">
            <a:avLst/>
          </a:prstGeom>
          <a:ln w="28575">
            <a:solidFill>
              <a:srgbClr val="FF000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8" name="Rectangle : coins arrondis 17">
            <a:extLst>
              <a:ext uri="{FF2B5EF4-FFF2-40B4-BE49-F238E27FC236}">
                <a16:creationId xmlns:a16="http://schemas.microsoft.com/office/drawing/2014/main" id="{CAF14055-264C-BA9A-E8BB-1B5F7926016E}"/>
              </a:ext>
            </a:extLst>
          </p:cNvPr>
          <p:cNvSpPr/>
          <p:nvPr/>
        </p:nvSpPr>
        <p:spPr>
          <a:xfrm>
            <a:off x="5089730" y="4994199"/>
            <a:ext cx="1609097" cy="427382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lang="fr-FR" b="1" dirty="0">
                <a:solidFill>
                  <a:srgbClr val="FF0000"/>
                </a:solidFill>
              </a:rPr>
              <a:t>?</a:t>
            </a:r>
          </a:p>
        </p:txBody>
      </p:sp>
      <p:sp>
        <p:nvSpPr>
          <p:cNvPr id="12" name="Rectangle : coins arrondis 11">
            <a:extLst>
              <a:ext uri="{FF2B5EF4-FFF2-40B4-BE49-F238E27FC236}">
                <a16:creationId xmlns:a16="http://schemas.microsoft.com/office/drawing/2014/main" id="{18E728D7-3144-2127-6818-A12581141B26}"/>
              </a:ext>
            </a:extLst>
          </p:cNvPr>
          <p:cNvSpPr/>
          <p:nvPr/>
        </p:nvSpPr>
        <p:spPr>
          <a:xfrm>
            <a:off x="5089731" y="3491319"/>
            <a:ext cx="1609097" cy="427382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lang="ar-SA" b="1" dirty="0">
                <a:solidFill>
                  <a:srgbClr val="FF0000"/>
                </a:solidFill>
              </a:rPr>
              <a:t>المدة </a:t>
            </a:r>
            <a:r>
              <a:rPr lang="fr-FR" b="1" dirty="0">
                <a:solidFill>
                  <a:srgbClr val="FF0000"/>
                </a:solidFill>
              </a:rPr>
              <a:t>T</a:t>
            </a:r>
            <a:r>
              <a:rPr lang="ar-SA" b="1" dirty="0">
                <a:solidFill>
                  <a:srgbClr val="FF0000"/>
                </a:solidFill>
              </a:rPr>
              <a:t> بالساعات</a:t>
            </a:r>
            <a:endParaRPr lang="fr-FR" b="1" dirty="0">
              <a:solidFill>
                <a:srgbClr val="FF0000"/>
              </a:solidFill>
            </a:endParaRPr>
          </a:p>
        </p:txBody>
      </p:sp>
      <p:sp>
        <p:nvSpPr>
          <p:cNvPr id="20" name="Rectangle : coins arrondis 19">
            <a:extLst>
              <a:ext uri="{FF2B5EF4-FFF2-40B4-BE49-F238E27FC236}">
                <a16:creationId xmlns:a16="http://schemas.microsoft.com/office/drawing/2014/main" id="{1058AACC-F168-9847-58A1-17EABBD84E4E}"/>
              </a:ext>
            </a:extLst>
          </p:cNvPr>
          <p:cNvSpPr/>
          <p:nvPr/>
        </p:nvSpPr>
        <p:spPr>
          <a:xfrm>
            <a:off x="1173127" y="3559911"/>
            <a:ext cx="1869227" cy="427382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lang="ar-SA" b="1" dirty="0">
                <a:solidFill>
                  <a:srgbClr val="FF0000"/>
                </a:solidFill>
              </a:rPr>
              <a:t>المسافة</a:t>
            </a:r>
            <a:r>
              <a:rPr lang="fr-FR" b="1" dirty="0">
                <a:solidFill>
                  <a:srgbClr val="FF0000"/>
                </a:solidFill>
              </a:rPr>
              <a:t>D </a:t>
            </a:r>
            <a:r>
              <a:rPr lang="ar-SA" b="1" dirty="0">
                <a:solidFill>
                  <a:srgbClr val="FF0000"/>
                </a:solidFill>
              </a:rPr>
              <a:t> بالكيلومتر </a:t>
            </a:r>
            <a:endParaRPr lang="fr-FR" b="1" dirty="0">
              <a:solidFill>
                <a:srgbClr val="FF0000"/>
              </a:solidFill>
            </a:endParaRPr>
          </a:p>
        </p:txBody>
      </p: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2FFE5326-6E75-1DFD-BBC5-E341A18C7CA7}"/>
              </a:ext>
            </a:extLst>
          </p:cNvPr>
          <p:cNvSpPr/>
          <p:nvPr/>
        </p:nvSpPr>
        <p:spPr>
          <a:xfrm>
            <a:off x="399479" y="2352614"/>
            <a:ext cx="8090452" cy="1014068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solidFill>
              <a:schemeClr val="bg2">
                <a:lumMod val="9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lang="ar-SA" sz="2400" b="1" dirty="0">
                <a:solidFill>
                  <a:schemeClr val="tx1"/>
                </a:solidFill>
                <a:cs typeface="+mj-cs"/>
              </a:rPr>
              <a:t>اَلسُّرْعَةُ الْمُتَوَسِّطَةُ لِسَيّارَةٍ هي </a:t>
            </a:r>
            <a:r>
              <a:rPr lang="fr-FR" sz="2400" b="1" dirty="0">
                <a:solidFill>
                  <a:schemeClr val="tx1"/>
                </a:solidFill>
                <a:cs typeface="+mj-cs"/>
              </a:rPr>
              <a:t> km/h</a:t>
            </a:r>
            <a:r>
              <a:rPr lang="ar-SA" sz="2400" b="1" dirty="0">
                <a:solidFill>
                  <a:schemeClr val="tx1"/>
                </a:solidFill>
                <a:cs typeface="+mj-cs"/>
              </a:rPr>
              <a:t>85 ، ما الْمُدَّةُ الزَّمَنيَّةُ الْلاّزِمَةُ لِتَقْطَعَ هَذِهِ السَّيّارَةُ بِنَفْسِ السُّرْعَةِ مَسافةَ </a:t>
            </a:r>
            <a:r>
              <a:rPr lang="fr-FR" sz="2400" b="1" dirty="0">
                <a:solidFill>
                  <a:schemeClr val="tx1"/>
                </a:solidFill>
                <a:cs typeface="+mj-cs"/>
              </a:rPr>
              <a:t>340 km</a:t>
            </a:r>
            <a:r>
              <a:rPr lang="ar-SA" sz="2400" b="1" dirty="0">
                <a:solidFill>
                  <a:schemeClr val="tx1"/>
                </a:solidFill>
                <a:cs typeface="+mj-cs"/>
              </a:rPr>
              <a:t> ؟</a:t>
            </a:r>
            <a:endParaRPr lang="fr-FR" sz="2400" b="1" dirty="0">
              <a:solidFill>
                <a:schemeClr val="tx1"/>
              </a:solidFill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12978443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E08DE65-AFCA-6B12-A498-92A39545714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4E46F01E-D743-9115-4DB4-61DF66DD925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23678"/>
            <a:ext cx="999174" cy="999174"/>
          </a:xfrm>
          <a:prstGeom prst="ellipse">
            <a:avLst/>
          </a:prstGeom>
        </p:spPr>
      </p:pic>
      <p:sp>
        <p:nvSpPr>
          <p:cNvPr id="18" name="ZoneTexte 2">
            <a:extLst>
              <a:ext uri="{FF2B5EF4-FFF2-40B4-BE49-F238E27FC236}">
                <a16:creationId xmlns:a16="http://schemas.microsoft.com/office/drawing/2014/main" id="{29CE1BD7-B922-E594-F038-B4CCEA7B8DAC}"/>
              </a:ext>
            </a:extLst>
          </p:cNvPr>
          <p:cNvSpPr txBox="1"/>
          <p:nvPr/>
        </p:nvSpPr>
        <p:spPr>
          <a:xfrm>
            <a:off x="1037718" y="853291"/>
            <a:ext cx="643974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ماذا نفعل في الخطوة </a:t>
            </a:r>
            <a:r>
              <a:rPr lang="ar-S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الثالثة</a:t>
            </a: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؟</a:t>
            </a:r>
          </a:p>
        </p:txBody>
      </p:sp>
      <p:pic>
        <p:nvPicPr>
          <p:cNvPr id="19" name="Image 18">
            <a:extLst>
              <a:ext uri="{FF2B5EF4-FFF2-40B4-BE49-F238E27FC236}">
                <a16:creationId xmlns:a16="http://schemas.microsoft.com/office/drawing/2014/main" id="{4B8D67C6-7369-C279-4CCF-73E18BE6B0D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394485" y="4631313"/>
            <a:ext cx="1291214" cy="1936823"/>
          </a:xfrm>
          <a:prstGeom prst="ellipse">
            <a:avLst/>
          </a:prstGeom>
        </p:spPr>
      </p:pic>
      <p:sp>
        <p:nvSpPr>
          <p:cNvPr id="14" name="Rectangle : coins arrondis 13">
            <a:extLst>
              <a:ext uri="{FF2B5EF4-FFF2-40B4-BE49-F238E27FC236}">
                <a16:creationId xmlns:a16="http://schemas.microsoft.com/office/drawing/2014/main" id="{EF77A1BD-4EFD-8AE9-04D2-9D835C6871A8}"/>
              </a:ext>
            </a:extLst>
          </p:cNvPr>
          <p:cNvSpPr/>
          <p:nvPr/>
        </p:nvSpPr>
        <p:spPr>
          <a:xfrm>
            <a:off x="1363830" y="4282938"/>
            <a:ext cx="1609096" cy="427382"/>
          </a:xfrm>
          <a:prstGeom prst="roundRect">
            <a:avLst/>
          </a:prstGeom>
          <a:solidFill>
            <a:schemeClr val="bg1">
              <a:lumMod val="7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lang="fr-FR" b="1" dirty="0">
                <a:solidFill>
                  <a:schemeClr val="tx1"/>
                </a:solidFill>
              </a:rPr>
              <a:t>85 km</a:t>
            </a:r>
          </a:p>
        </p:txBody>
      </p:sp>
      <p:sp>
        <p:nvSpPr>
          <p:cNvPr id="15" name="Rectangle : coins arrondis 14">
            <a:extLst>
              <a:ext uri="{FF2B5EF4-FFF2-40B4-BE49-F238E27FC236}">
                <a16:creationId xmlns:a16="http://schemas.microsoft.com/office/drawing/2014/main" id="{9901C6D4-41AF-6AF6-665C-02D64CC99F60}"/>
              </a:ext>
            </a:extLst>
          </p:cNvPr>
          <p:cNvSpPr/>
          <p:nvPr/>
        </p:nvSpPr>
        <p:spPr>
          <a:xfrm>
            <a:off x="5607785" y="1641323"/>
            <a:ext cx="1867331" cy="536533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أحدد السرعة...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17" name="Oval 80">
            <a:extLst>
              <a:ext uri="{FF2B5EF4-FFF2-40B4-BE49-F238E27FC236}">
                <a16:creationId xmlns:a16="http://schemas.microsoft.com/office/drawing/2014/main" id="{78488A53-07FF-8D11-3991-BC37D178E330}"/>
              </a:ext>
            </a:extLst>
          </p:cNvPr>
          <p:cNvSpPr>
            <a:spLocks noChangeAspect="1"/>
          </p:cNvSpPr>
          <p:nvPr/>
        </p:nvSpPr>
        <p:spPr>
          <a:xfrm>
            <a:off x="7504848" y="1663372"/>
            <a:ext cx="454476" cy="440397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/>
              <a:t>1</a:t>
            </a:r>
            <a:endParaRPr lang="fr-MA" sz="3200" b="1" dirty="0"/>
          </a:p>
        </p:txBody>
      </p:sp>
      <p:sp>
        <p:nvSpPr>
          <p:cNvPr id="21" name="Oval 80">
            <a:extLst>
              <a:ext uri="{FF2B5EF4-FFF2-40B4-BE49-F238E27FC236}">
                <a16:creationId xmlns:a16="http://schemas.microsoft.com/office/drawing/2014/main" id="{3AAA9F99-9D5D-92FE-EF1E-DF35C7FB1CFB}"/>
              </a:ext>
            </a:extLst>
          </p:cNvPr>
          <p:cNvSpPr>
            <a:spLocks noChangeAspect="1"/>
          </p:cNvSpPr>
          <p:nvPr/>
        </p:nvSpPr>
        <p:spPr>
          <a:xfrm>
            <a:off x="5137656" y="1662513"/>
            <a:ext cx="440397" cy="440397"/>
          </a:xfrm>
          <a:prstGeom prst="ellipse">
            <a:avLst/>
          </a:prstGeom>
          <a:solidFill>
            <a:schemeClr val="bg1">
              <a:lumMod val="8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/>
              <a:t>2</a:t>
            </a:r>
            <a:endParaRPr lang="fr-MA" sz="3200" b="1" dirty="0"/>
          </a:p>
        </p:txBody>
      </p:sp>
      <p:sp>
        <p:nvSpPr>
          <p:cNvPr id="22" name="Rectangle : coins arrondis 4">
            <a:extLst>
              <a:ext uri="{FF2B5EF4-FFF2-40B4-BE49-F238E27FC236}">
                <a16:creationId xmlns:a16="http://schemas.microsoft.com/office/drawing/2014/main" id="{C36AA316-1ACA-09DF-D450-B31A83BD6A8D}"/>
              </a:ext>
            </a:extLst>
          </p:cNvPr>
          <p:cNvSpPr/>
          <p:nvPr/>
        </p:nvSpPr>
        <p:spPr>
          <a:xfrm>
            <a:off x="3255458" y="1622852"/>
            <a:ext cx="1867332" cy="536533"/>
          </a:xfrm>
          <a:prstGeom prst="roundRect">
            <a:avLst/>
          </a:prstGeom>
          <a:solidFill>
            <a:schemeClr val="bg1">
              <a:lumMod val="8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أحدد المسافة...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23" name="Oval 80">
            <a:extLst>
              <a:ext uri="{FF2B5EF4-FFF2-40B4-BE49-F238E27FC236}">
                <a16:creationId xmlns:a16="http://schemas.microsoft.com/office/drawing/2014/main" id="{07389E14-EC8C-7761-3800-F13451BDA658}"/>
              </a:ext>
            </a:extLst>
          </p:cNvPr>
          <p:cNvSpPr>
            <a:spLocks noChangeAspect="1"/>
          </p:cNvSpPr>
          <p:nvPr/>
        </p:nvSpPr>
        <p:spPr>
          <a:xfrm>
            <a:off x="2752729" y="1680984"/>
            <a:ext cx="440397" cy="440397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SA" sz="3200" b="1" dirty="0"/>
              <a:t>3</a:t>
            </a:r>
            <a:endParaRPr lang="fr-MA" sz="3200" b="1" dirty="0"/>
          </a:p>
        </p:txBody>
      </p:sp>
      <p:sp>
        <p:nvSpPr>
          <p:cNvPr id="24" name="Rectangle : coins arrondis 23">
            <a:extLst>
              <a:ext uri="{FF2B5EF4-FFF2-40B4-BE49-F238E27FC236}">
                <a16:creationId xmlns:a16="http://schemas.microsoft.com/office/drawing/2014/main" id="{317FB93B-B8A4-3ECA-4B03-D4FCC34FF138}"/>
              </a:ext>
            </a:extLst>
          </p:cNvPr>
          <p:cNvSpPr/>
          <p:nvPr/>
        </p:nvSpPr>
        <p:spPr>
          <a:xfrm>
            <a:off x="654069" y="1641323"/>
            <a:ext cx="2029630" cy="536533"/>
          </a:xfrm>
          <a:prstGeom prst="round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أحسب المدة ...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27" name="Rectangle : coins arrondis 26">
            <a:extLst>
              <a:ext uri="{FF2B5EF4-FFF2-40B4-BE49-F238E27FC236}">
                <a16:creationId xmlns:a16="http://schemas.microsoft.com/office/drawing/2014/main" id="{25543EC1-B5C2-8AA8-AAC8-BDE0F3677009}"/>
              </a:ext>
            </a:extLst>
          </p:cNvPr>
          <p:cNvSpPr/>
          <p:nvPr/>
        </p:nvSpPr>
        <p:spPr>
          <a:xfrm>
            <a:off x="5089732" y="4282938"/>
            <a:ext cx="1609096" cy="427382"/>
          </a:xfrm>
          <a:prstGeom prst="roundRect">
            <a:avLst/>
          </a:prstGeom>
          <a:solidFill>
            <a:schemeClr val="bg1">
              <a:lumMod val="7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lang="fr-FR" b="1" dirty="0">
                <a:solidFill>
                  <a:schemeClr val="tx1"/>
                </a:solidFill>
              </a:rPr>
              <a:t>1 h</a:t>
            </a:r>
          </a:p>
        </p:txBody>
      </p:sp>
      <p:cxnSp>
        <p:nvCxnSpPr>
          <p:cNvPr id="28" name="Connecteur droit avec flèche 27">
            <a:extLst>
              <a:ext uri="{FF2B5EF4-FFF2-40B4-BE49-F238E27FC236}">
                <a16:creationId xmlns:a16="http://schemas.microsoft.com/office/drawing/2014/main" id="{49FB4F2F-977C-6CF3-3B75-86A27675D478}"/>
              </a:ext>
            </a:extLst>
          </p:cNvPr>
          <p:cNvCxnSpPr/>
          <p:nvPr/>
        </p:nvCxnSpPr>
        <p:spPr>
          <a:xfrm>
            <a:off x="3120887" y="4492487"/>
            <a:ext cx="1838739" cy="0"/>
          </a:xfrm>
          <a:prstGeom prst="straightConnector1">
            <a:avLst/>
          </a:prstGeom>
          <a:ln w="28575">
            <a:solidFill>
              <a:schemeClr val="tx1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9" name="Rectangle : coins arrondis 28">
            <a:extLst>
              <a:ext uri="{FF2B5EF4-FFF2-40B4-BE49-F238E27FC236}">
                <a16:creationId xmlns:a16="http://schemas.microsoft.com/office/drawing/2014/main" id="{C9B77DE9-E5B0-664C-0AF9-DBCECF5AA331}"/>
              </a:ext>
            </a:extLst>
          </p:cNvPr>
          <p:cNvSpPr/>
          <p:nvPr/>
        </p:nvSpPr>
        <p:spPr>
          <a:xfrm>
            <a:off x="1363829" y="5002986"/>
            <a:ext cx="1609097" cy="427382"/>
          </a:xfrm>
          <a:prstGeom prst="roundRect">
            <a:avLst/>
          </a:prstGeom>
          <a:solidFill>
            <a:schemeClr val="bg1">
              <a:lumMod val="7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lang="fr-FR" b="1" dirty="0">
                <a:solidFill>
                  <a:schemeClr val="tx1"/>
                </a:solidFill>
              </a:rPr>
              <a:t>340 km</a:t>
            </a:r>
          </a:p>
        </p:txBody>
      </p:sp>
      <p:cxnSp>
        <p:nvCxnSpPr>
          <p:cNvPr id="30" name="Connecteur droit avec flèche 29">
            <a:extLst>
              <a:ext uri="{FF2B5EF4-FFF2-40B4-BE49-F238E27FC236}">
                <a16:creationId xmlns:a16="http://schemas.microsoft.com/office/drawing/2014/main" id="{382BCD78-89BB-DC14-5B32-16E8DE19DF1F}"/>
              </a:ext>
            </a:extLst>
          </p:cNvPr>
          <p:cNvCxnSpPr/>
          <p:nvPr/>
        </p:nvCxnSpPr>
        <p:spPr>
          <a:xfrm>
            <a:off x="3120886" y="5216677"/>
            <a:ext cx="1838739" cy="0"/>
          </a:xfrm>
          <a:prstGeom prst="straightConnector1">
            <a:avLst/>
          </a:prstGeom>
          <a:ln w="28575">
            <a:solidFill>
              <a:schemeClr val="tx1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1" name="Rectangle : coins arrondis 30">
            <a:extLst>
              <a:ext uri="{FF2B5EF4-FFF2-40B4-BE49-F238E27FC236}">
                <a16:creationId xmlns:a16="http://schemas.microsoft.com/office/drawing/2014/main" id="{7ACB6EC5-7F95-029B-4BB4-FEA743D1A20A}"/>
              </a:ext>
            </a:extLst>
          </p:cNvPr>
          <p:cNvSpPr/>
          <p:nvPr/>
        </p:nvSpPr>
        <p:spPr>
          <a:xfrm>
            <a:off x="5089730" y="4994199"/>
            <a:ext cx="1609097" cy="427382"/>
          </a:xfrm>
          <a:prstGeom prst="roundRect">
            <a:avLst/>
          </a:prstGeom>
          <a:solidFill>
            <a:schemeClr val="bg1">
              <a:lumMod val="7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lang="fr-FR" b="1" dirty="0">
                <a:solidFill>
                  <a:schemeClr val="tx1"/>
                </a:solidFill>
              </a:rPr>
              <a:t>?</a:t>
            </a:r>
          </a:p>
        </p:txBody>
      </p:sp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1E1E1154-37FF-D938-2A0A-080B2FFEADBF}"/>
              </a:ext>
            </a:extLst>
          </p:cNvPr>
          <p:cNvSpPr/>
          <p:nvPr/>
        </p:nvSpPr>
        <p:spPr>
          <a:xfrm>
            <a:off x="5089731" y="3491319"/>
            <a:ext cx="1609097" cy="427382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lang="ar-SA" b="1" dirty="0">
                <a:solidFill>
                  <a:srgbClr val="FF0000"/>
                </a:solidFill>
              </a:rPr>
              <a:t>المدة </a:t>
            </a:r>
            <a:r>
              <a:rPr lang="fr-FR" b="1" dirty="0">
                <a:solidFill>
                  <a:srgbClr val="FF0000"/>
                </a:solidFill>
              </a:rPr>
              <a:t>T</a:t>
            </a:r>
            <a:r>
              <a:rPr lang="ar-SA" b="1" dirty="0">
                <a:solidFill>
                  <a:srgbClr val="FF0000"/>
                </a:solidFill>
              </a:rPr>
              <a:t> بالساعات</a:t>
            </a:r>
            <a:endParaRPr lang="fr-FR" b="1" dirty="0">
              <a:solidFill>
                <a:srgbClr val="FF0000"/>
              </a:solidFill>
            </a:endParaRPr>
          </a:p>
        </p:txBody>
      </p: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F0A9E121-AF4C-073A-5AFF-B2AB1CD4A19F}"/>
              </a:ext>
            </a:extLst>
          </p:cNvPr>
          <p:cNvSpPr/>
          <p:nvPr/>
        </p:nvSpPr>
        <p:spPr>
          <a:xfrm>
            <a:off x="1173127" y="3559911"/>
            <a:ext cx="1869227" cy="427382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lang="ar-SA" b="1" dirty="0">
                <a:solidFill>
                  <a:srgbClr val="FF0000"/>
                </a:solidFill>
              </a:rPr>
              <a:t>المسافة</a:t>
            </a:r>
            <a:r>
              <a:rPr lang="fr-FR" b="1" dirty="0">
                <a:solidFill>
                  <a:srgbClr val="FF0000"/>
                </a:solidFill>
              </a:rPr>
              <a:t>D </a:t>
            </a:r>
            <a:r>
              <a:rPr lang="ar-SA" b="1" dirty="0">
                <a:solidFill>
                  <a:srgbClr val="FF0000"/>
                </a:solidFill>
              </a:rPr>
              <a:t> بالكيلومتر </a:t>
            </a:r>
            <a:endParaRPr lang="fr-FR" b="1" dirty="0">
              <a:solidFill>
                <a:srgbClr val="FF0000"/>
              </a:solidFill>
            </a:endParaRP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C6E2A117-F8DE-B011-E8AC-6E7E46EB8435}"/>
              </a:ext>
            </a:extLst>
          </p:cNvPr>
          <p:cNvSpPr/>
          <p:nvPr/>
        </p:nvSpPr>
        <p:spPr>
          <a:xfrm>
            <a:off x="399479" y="2352614"/>
            <a:ext cx="8090452" cy="1014068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solidFill>
              <a:schemeClr val="bg2">
                <a:lumMod val="9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lang="ar-SA" sz="2400" b="1" dirty="0">
                <a:solidFill>
                  <a:schemeClr val="tx1"/>
                </a:solidFill>
                <a:cs typeface="+mj-cs"/>
              </a:rPr>
              <a:t>اَلسُّرْعَةُ الْمُتَوَسِّطَةُ لِسَيّارَةٍ هي </a:t>
            </a:r>
            <a:r>
              <a:rPr lang="fr-FR" sz="2400" b="1" dirty="0">
                <a:solidFill>
                  <a:schemeClr val="tx1"/>
                </a:solidFill>
                <a:cs typeface="+mj-cs"/>
              </a:rPr>
              <a:t> km/h</a:t>
            </a:r>
            <a:r>
              <a:rPr lang="ar-SA" sz="2400" b="1" dirty="0">
                <a:solidFill>
                  <a:schemeClr val="tx1"/>
                </a:solidFill>
                <a:cs typeface="+mj-cs"/>
              </a:rPr>
              <a:t>85 ، ما الْمُدَّةُ الزَّمَنيَّةُ الْلاّزِمَةُ لِتَقْطَعَ هَذِهِ السَّيّارَةُ بِنَفْسِ السُّرْعَةِ مَسافةَ </a:t>
            </a:r>
            <a:r>
              <a:rPr lang="fr-FR" sz="2400" b="1" dirty="0">
                <a:solidFill>
                  <a:schemeClr val="tx1"/>
                </a:solidFill>
                <a:cs typeface="+mj-cs"/>
              </a:rPr>
              <a:t>340 km</a:t>
            </a:r>
            <a:r>
              <a:rPr lang="ar-SA" sz="2400" b="1" dirty="0">
                <a:solidFill>
                  <a:schemeClr val="tx1"/>
                </a:solidFill>
                <a:cs typeface="+mj-cs"/>
              </a:rPr>
              <a:t> ؟</a:t>
            </a:r>
            <a:endParaRPr lang="fr-FR" sz="2400" b="1" dirty="0">
              <a:solidFill>
                <a:schemeClr val="tx1"/>
              </a:solidFill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26045909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A4AD03C-A8EF-F692-9FB9-84B5AD69D57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F06E619B-1C2E-D9DD-6700-E0966CEF43C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23678"/>
            <a:ext cx="999174" cy="999174"/>
          </a:xfrm>
          <a:prstGeom prst="ellipse">
            <a:avLst/>
          </a:prstGeom>
        </p:spPr>
      </p:pic>
      <p:sp>
        <p:nvSpPr>
          <p:cNvPr id="18" name="ZoneTexte 2">
            <a:extLst>
              <a:ext uri="{FF2B5EF4-FFF2-40B4-BE49-F238E27FC236}">
                <a16:creationId xmlns:a16="http://schemas.microsoft.com/office/drawing/2014/main" id="{7CCB4913-3727-8F62-35E9-F28815FB9624}"/>
              </a:ext>
            </a:extLst>
          </p:cNvPr>
          <p:cNvSpPr txBox="1"/>
          <p:nvPr/>
        </p:nvSpPr>
        <p:spPr>
          <a:xfrm>
            <a:off x="1037718" y="853291"/>
            <a:ext cx="643974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S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على الألواح،</a:t>
            </a:r>
            <a:r>
              <a:rPr lang="fr-FR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S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احسبوا المدة التي ستستغرقها  السيارة لقطع مسافة 340 كيلومترا.</a:t>
            </a:r>
            <a:endParaRPr lang="ar-MA" b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2EF01F9-2B4F-9551-716E-F04A7982182E}"/>
              </a:ext>
            </a:extLst>
          </p:cNvPr>
          <p:cNvSpPr/>
          <p:nvPr/>
        </p:nvSpPr>
        <p:spPr>
          <a:xfrm>
            <a:off x="5607785" y="1641323"/>
            <a:ext cx="1867331" cy="536533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أحدد السرعة...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12" name="Oval 80">
            <a:extLst>
              <a:ext uri="{FF2B5EF4-FFF2-40B4-BE49-F238E27FC236}">
                <a16:creationId xmlns:a16="http://schemas.microsoft.com/office/drawing/2014/main" id="{B57C2FD4-F7A1-D03D-620A-7C1C4A41415D}"/>
              </a:ext>
            </a:extLst>
          </p:cNvPr>
          <p:cNvSpPr>
            <a:spLocks noChangeAspect="1"/>
          </p:cNvSpPr>
          <p:nvPr/>
        </p:nvSpPr>
        <p:spPr>
          <a:xfrm>
            <a:off x="7504848" y="1663372"/>
            <a:ext cx="454476" cy="440397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/>
              <a:t>1</a:t>
            </a:r>
            <a:endParaRPr lang="fr-MA" sz="3200" b="1" dirty="0"/>
          </a:p>
        </p:txBody>
      </p:sp>
      <p:sp>
        <p:nvSpPr>
          <p:cNvPr id="13" name="Oval 80">
            <a:extLst>
              <a:ext uri="{FF2B5EF4-FFF2-40B4-BE49-F238E27FC236}">
                <a16:creationId xmlns:a16="http://schemas.microsoft.com/office/drawing/2014/main" id="{A9531EFD-67C0-EC1E-C441-DB0CFAC5DA5D}"/>
              </a:ext>
            </a:extLst>
          </p:cNvPr>
          <p:cNvSpPr>
            <a:spLocks noChangeAspect="1"/>
          </p:cNvSpPr>
          <p:nvPr/>
        </p:nvSpPr>
        <p:spPr>
          <a:xfrm>
            <a:off x="5137656" y="1662513"/>
            <a:ext cx="440397" cy="440397"/>
          </a:xfrm>
          <a:prstGeom prst="ellipse">
            <a:avLst/>
          </a:prstGeom>
          <a:solidFill>
            <a:schemeClr val="bg1">
              <a:lumMod val="8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/>
              <a:t>2</a:t>
            </a:r>
            <a:endParaRPr lang="fr-MA" sz="3200" b="1" dirty="0"/>
          </a:p>
        </p:txBody>
      </p:sp>
      <p:sp>
        <p:nvSpPr>
          <p:cNvPr id="14" name="Rectangle : coins arrondis 4">
            <a:extLst>
              <a:ext uri="{FF2B5EF4-FFF2-40B4-BE49-F238E27FC236}">
                <a16:creationId xmlns:a16="http://schemas.microsoft.com/office/drawing/2014/main" id="{9C7A8459-CC54-77A9-15E9-1A935F58E63F}"/>
              </a:ext>
            </a:extLst>
          </p:cNvPr>
          <p:cNvSpPr/>
          <p:nvPr/>
        </p:nvSpPr>
        <p:spPr>
          <a:xfrm>
            <a:off x="3255458" y="1622852"/>
            <a:ext cx="1867332" cy="536533"/>
          </a:xfrm>
          <a:prstGeom prst="roundRect">
            <a:avLst/>
          </a:prstGeom>
          <a:solidFill>
            <a:schemeClr val="bg1">
              <a:lumMod val="8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أحدد المسافة...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15" name="Oval 80">
            <a:extLst>
              <a:ext uri="{FF2B5EF4-FFF2-40B4-BE49-F238E27FC236}">
                <a16:creationId xmlns:a16="http://schemas.microsoft.com/office/drawing/2014/main" id="{DC1EF49E-E3D9-FC65-4A4E-041487EF4D07}"/>
              </a:ext>
            </a:extLst>
          </p:cNvPr>
          <p:cNvSpPr>
            <a:spLocks noChangeAspect="1"/>
          </p:cNvSpPr>
          <p:nvPr/>
        </p:nvSpPr>
        <p:spPr>
          <a:xfrm>
            <a:off x="2752729" y="1680984"/>
            <a:ext cx="440397" cy="440397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SA" sz="3200" b="1" dirty="0"/>
              <a:t>3</a:t>
            </a:r>
            <a:endParaRPr lang="fr-MA" sz="3200" b="1" dirty="0"/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046A9345-B8E9-7518-859C-DF88877C0EA3}"/>
              </a:ext>
            </a:extLst>
          </p:cNvPr>
          <p:cNvSpPr/>
          <p:nvPr/>
        </p:nvSpPr>
        <p:spPr>
          <a:xfrm>
            <a:off x="654069" y="1641323"/>
            <a:ext cx="2029630" cy="536533"/>
          </a:xfrm>
          <a:prstGeom prst="round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أحسب المدة ...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F17E0B9C-5775-D2E7-57F2-85FA9E685FF1}"/>
              </a:ext>
            </a:extLst>
          </p:cNvPr>
          <p:cNvSpPr/>
          <p:nvPr/>
        </p:nvSpPr>
        <p:spPr>
          <a:xfrm>
            <a:off x="1363830" y="4282938"/>
            <a:ext cx="1609096" cy="427382"/>
          </a:xfrm>
          <a:prstGeom prst="roundRect">
            <a:avLst/>
          </a:prstGeom>
          <a:solidFill>
            <a:schemeClr val="bg1">
              <a:lumMod val="7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lang="fr-FR" b="1" dirty="0">
                <a:solidFill>
                  <a:schemeClr val="tx1"/>
                </a:solidFill>
              </a:rPr>
              <a:t>85 km</a:t>
            </a:r>
          </a:p>
        </p:txBody>
      </p: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8FE2BABC-BCD4-D3D5-25BC-7E419BFE104D}"/>
              </a:ext>
            </a:extLst>
          </p:cNvPr>
          <p:cNvSpPr/>
          <p:nvPr/>
        </p:nvSpPr>
        <p:spPr>
          <a:xfrm>
            <a:off x="5089732" y="4282938"/>
            <a:ext cx="1609096" cy="427382"/>
          </a:xfrm>
          <a:prstGeom prst="roundRect">
            <a:avLst/>
          </a:prstGeom>
          <a:solidFill>
            <a:schemeClr val="bg1">
              <a:lumMod val="7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lang="fr-FR" b="1" dirty="0">
                <a:solidFill>
                  <a:schemeClr val="tx1"/>
                </a:solidFill>
              </a:rPr>
              <a:t>1 h</a:t>
            </a:r>
          </a:p>
        </p:txBody>
      </p:sp>
      <p:cxnSp>
        <p:nvCxnSpPr>
          <p:cNvPr id="4" name="Connecteur droit avec flèche 3">
            <a:extLst>
              <a:ext uri="{FF2B5EF4-FFF2-40B4-BE49-F238E27FC236}">
                <a16:creationId xmlns:a16="http://schemas.microsoft.com/office/drawing/2014/main" id="{CE0E22BE-2313-8B16-F1E8-E61E0E1F94F5}"/>
              </a:ext>
            </a:extLst>
          </p:cNvPr>
          <p:cNvCxnSpPr/>
          <p:nvPr/>
        </p:nvCxnSpPr>
        <p:spPr>
          <a:xfrm>
            <a:off x="3120887" y="4492487"/>
            <a:ext cx="1838739" cy="0"/>
          </a:xfrm>
          <a:prstGeom prst="straightConnector1">
            <a:avLst/>
          </a:prstGeom>
          <a:ln w="28575">
            <a:solidFill>
              <a:schemeClr val="tx1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D4587D98-267E-91DB-2FB5-D72C9B1FBE86}"/>
              </a:ext>
            </a:extLst>
          </p:cNvPr>
          <p:cNvSpPr/>
          <p:nvPr/>
        </p:nvSpPr>
        <p:spPr>
          <a:xfrm>
            <a:off x="1363829" y="5002986"/>
            <a:ext cx="1609097" cy="427382"/>
          </a:xfrm>
          <a:prstGeom prst="roundRect">
            <a:avLst/>
          </a:prstGeom>
          <a:solidFill>
            <a:schemeClr val="bg1">
              <a:lumMod val="7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lang="fr-FR" b="1" dirty="0">
                <a:solidFill>
                  <a:schemeClr val="tx1"/>
                </a:solidFill>
              </a:rPr>
              <a:t>340 km</a:t>
            </a:r>
          </a:p>
        </p:txBody>
      </p:sp>
      <p:cxnSp>
        <p:nvCxnSpPr>
          <p:cNvPr id="6" name="Connecteur droit avec flèche 5">
            <a:extLst>
              <a:ext uri="{FF2B5EF4-FFF2-40B4-BE49-F238E27FC236}">
                <a16:creationId xmlns:a16="http://schemas.microsoft.com/office/drawing/2014/main" id="{7B3E392A-4C71-35AB-3207-C53A817E80D2}"/>
              </a:ext>
            </a:extLst>
          </p:cNvPr>
          <p:cNvCxnSpPr/>
          <p:nvPr/>
        </p:nvCxnSpPr>
        <p:spPr>
          <a:xfrm>
            <a:off x="3120886" y="5216677"/>
            <a:ext cx="1838739" cy="0"/>
          </a:xfrm>
          <a:prstGeom prst="straightConnector1">
            <a:avLst/>
          </a:prstGeom>
          <a:ln w="28575">
            <a:solidFill>
              <a:schemeClr val="tx1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83EB9588-76AD-4804-870C-5A2EF07229EF}"/>
              </a:ext>
            </a:extLst>
          </p:cNvPr>
          <p:cNvSpPr/>
          <p:nvPr/>
        </p:nvSpPr>
        <p:spPr>
          <a:xfrm>
            <a:off x="5089730" y="4994199"/>
            <a:ext cx="1609097" cy="427382"/>
          </a:xfrm>
          <a:prstGeom prst="roundRect">
            <a:avLst/>
          </a:prstGeom>
          <a:solidFill>
            <a:schemeClr val="bg1">
              <a:lumMod val="7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lang="fr-FR" b="1" dirty="0">
                <a:solidFill>
                  <a:schemeClr val="tx1"/>
                </a:solidFill>
              </a:rPr>
              <a:t>?</a:t>
            </a:r>
          </a:p>
        </p:txBody>
      </p:sp>
      <p:sp>
        <p:nvSpPr>
          <p:cNvPr id="16" name="Rectangle : coins arrondis 15">
            <a:extLst>
              <a:ext uri="{FF2B5EF4-FFF2-40B4-BE49-F238E27FC236}">
                <a16:creationId xmlns:a16="http://schemas.microsoft.com/office/drawing/2014/main" id="{2C6DBEBF-08AA-D1AC-BE1E-F82B1E89B570}"/>
              </a:ext>
            </a:extLst>
          </p:cNvPr>
          <p:cNvSpPr/>
          <p:nvPr/>
        </p:nvSpPr>
        <p:spPr>
          <a:xfrm>
            <a:off x="5089731" y="3491319"/>
            <a:ext cx="1609097" cy="427382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lang="ar-SA" b="1" dirty="0">
                <a:solidFill>
                  <a:srgbClr val="FF0000"/>
                </a:solidFill>
              </a:rPr>
              <a:t>المدة </a:t>
            </a:r>
            <a:r>
              <a:rPr lang="fr-FR" b="1" dirty="0">
                <a:solidFill>
                  <a:srgbClr val="FF0000"/>
                </a:solidFill>
              </a:rPr>
              <a:t>T</a:t>
            </a:r>
            <a:r>
              <a:rPr lang="ar-SA" b="1" dirty="0">
                <a:solidFill>
                  <a:srgbClr val="FF0000"/>
                </a:solidFill>
              </a:rPr>
              <a:t> بالساعات</a:t>
            </a:r>
            <a:endParaRPr lang="fr-FR" b="1" dirty="0">
              <a:solidFill>
                <a:srgbClr val="FF0000"/>
              </a:solidFill>
            </a:endParaRPr>
          </a:p>
        </p:txBody>
      </p:sp>
      <p:sp>
        <p:nvSpPr>
          <p:cNvPr id="19" name="Rectangle : coins arrondis 18">
            <a:extLst>
              <a:ext uri="{FF2B5EF4-FFF2-40B4-BE49-F238E27FC236}">
                <a16:creationId xmlns:a16="http://schemas.microsoft.com/office/drawing/2014/main" id="{21A2BFED-4BAA-18CD-2AE4-319771214D52}"/>
              </a:ext>
            </a:extLst>
          </p:cNvPr>
          <p:cNvSpPr/>
          <p:nvPr/>
        </p:nvSpPr>
        <p:spPr>
          <a:xfrm>
            <a:off x="1173127" y="3559911"/>
            <a:ext cx="1869227" cy="427382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lang="ar-SA" b="1" dirty="0">
                <a:solidFill>
                  <a:srgbClr val="FF0000"/>
                </a:solidFill>
              </a:rPr>
              <a:t>المسافة</a:t>
            </a:r>
            <a:r>
              <a:rPr lang="fr-FR" b="1" dirty="0">
                <a:solidFill>
                  <a:srgbClr val="FF0000"/>
                </a:solidFill>
              </a:rPr>
              <a:t>D </a:t>
            </a:r>
            <a:r>
              <a:rPr lang="ar-SA" b="1" dirty="0">
                <a:solidFill>
                  <a:srgbClr val="FF0000"/>
                </a:solidFill>
              </a:rPr>
              <a:t> بالكيلومتر </a:t>
            </a:r>
            <a:endParaRPr lang="fr-FR" b="1" dirty="0">
              <a:solidFill>
                <a:srgbClr val="FF0000"/>
              </a:solidFill>
            </a:endParaRPr>
          </a:p>
        </p:txBody>
      </p:sp>
      <p:sp>
        <p:nvSpPr>
          <p:cNvPr id="20" name="Rectangle : coins arrondis 19">
            <a:extLst>
              <a:ext uri="{FF2B5EF4-FFF2-40B4-BE49-F238E27FC236}">
                <a16:creationId xmlns:a16="http://schemas.microsoft.com/office/drawing/2014/main" id="{FDD8EE5B-DBC7-7862-CA72-BBC3B94C8EFB}"/>
              </a:ext>
            </a:extLst>
          </p:cNvPr>
          <p:cNvSpPr/>
          <p:nvPr/>
        </p:nvSpPr>
        <p:spPr>
          <a:xfrm>
            <a:off x="399479" y="2352614"/>
            <a:ext cx="8090452" cy="1014068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solidFill>
              <a:schemeClr val="bg2">
                <a:lumMod val="9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lang="ar-SA" sz="2400" b="1" dirty="0">
                <a:solidFill>
                  <a:schemeClr val="tx1"/>
                </a:solidFill>
                <a:cs typeface="+mj-cs"/>
              </a:rPr>
              <a:t>اَلسُّرْعَةُ الْمُتَوَسِّطَةُ لِسَيّارَةٍ هي </a:t>
            </a:r>
            <a:r>
              <a:rPr lang="fr-FR" sz="2400" b="1" dirty="0">
                <a:solidFill>
                  <a:schemeClr val="tx1"/>
                </a:solidFill>
                <a:cs typeface="+mj-cs"/>
              </a:rPr>
              <a:t> km/h</a:t>
            </a:r>
            <a:r>
              <a:rPr lang="ar-SA" sz="2400" b="1" dirty="0">
                <a:solidFill>
                  <a:schemeClr val="tx1"/>
                </a:solidFill>
                <a:cs typeface="+mj-cs"/>
              </a:rPr>
              <a:t>85 ، ما الْمُدَّةُ الزَّمَنيَّةُ الْلاّزِمَةُ لِتَقْطَعَ هَذِهِ السَّيّارَةُ بِنَفْسِ السُّرْعَةِ مَسافةَ </a:t>
            </a:r>
            <a:r>
              <a:rPr lang="fr-FR" sz="2400" b="1" dirty="0">
                <a:solidFill>
                  <a:schemeClr val="tx1"/>
                </a:solidFill>
                <a:cs typeface="+mj-cs"/>
              </a:rPr>
              <a:t>340 km</a:t>
            </a:r>
            <a:r>
              <a:rPr lang="ar-SA" sz="2400" b="1" dirty="0">
                <a:solidFill>
                  <a:schemeClr val="tx1"/>
                </a:solidFill>
                <a:cs typeface="+mj-cs"/>
              </a:rPr>
              <a:t> ؟</a:t>
            </a:r>
            <a:endParaRPr lang="fr-FR" sz="2400" b="1" dirty="0">
              <a:solidFill>
                <a:schemeClr val="tx1"/>
              </a:solidFill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18260704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1FACC40-F554-1013-51A4-4CA75DB0D4C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B512507B-A6E6-CD32-D482-DB27C37F25DD}"/>
              </a:ext>
            </a:extLst>
          </p:cNvPr>
          <p:cNvSpPr txBox="1"/>
          <p:nvPr/>
        </p:nvSpPr>
        <p:spPr>
          <a:xfrm>
            <a:off x="1271068" y="863877"/>
            <a:ext cx="62738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S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ارفعوا</a:t>
            </a: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الألواح. </a:t>
            </a:r>
          </a:p>
        </p:txBody>
      </p:sp>
      <p:pic>
        <p:nvPicPr>
          <p:cNvPr id="3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BC3EC470-39FB-4373-BC0A-34A9555579D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845944" y="660097"/>
            <a:ext cx="900000" cy="900000"/>
          </a:xfrm>
          <a:prstGeom prst="rect">
            <a:avLst/>
          </a:prstGeom>
        </p:spPr>
      </p:pic>
      <p:pic>
        <p:nvPicPr>
          <p:cNvPr id="4" name="Google Shape;292;p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1E851DD1-AA55-FC82-8372-50C54B4F6FD6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862000" y="1719000"/>
            <a:ext cx="3420000" cy="3420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4254211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ECFA781-825B-1B84-6326-DFBA95A57A5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61F3A9B5-7130-B5E8-B439-5DDE3514373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23678"/>
            <a:ext cx="999174" cy="999174"/>
          </a:xfrm>
          <a:prstGeom prst="ellipse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D2D87037-6189-39A3-5270-3C076F0D098C}"/>
              </a:ext>
            </a:extLst>
          </p:cNvPr>
          <p:cNvSpPr txBox="1"/>
          <p:nvPr/>
        </p:nvSpPr>
        <p:spPr>
          <a:xfrm>
            <a:off x="822374" y="853335"/>
            <a:ext cx="662978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S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صححوا. من يشرح لنا كيف توصل للجواب؟</a:t>
            </a:r>
            <a:endParaRPr lang="ar-MA" b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738F617B-2DF6-E723-779F-70898D7EFC5E}"/>
              </a:ext>
            </a:extLst>
          </p:cNvPr>
          <p:cNvSpPr/>
          <p:nvPr/>
        </p:nvSpPr>
        <p:spPr>
          <a:xfrm>
            <a:off x="5607785" y="1641323"/>
            <a:ext cx="1867331" cy="536533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أحدد السرعة...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5" name="Oval 80">
            <a:extLst>
              <a:ext uri="{FF2B5EF4-FFF2-40B4-BE49-F238E27FC236}">
                <a16:creationId xmlns:a16="http://schemas.microsoft.com/office/drawing/2014/main" id="{BEFE89D5-2350-F7D1-DAB9-6DCE9DFE095F}"/>
              </a:ext>
            </a:extLst>
          </p:cNvPr>
          <p:cNvSpPr>
            <a:spLocks noChangeAspect="1"/>
          </p:cNvSpPr>
          <p:nvPr/>
        </p:nvSpPr>
        <p:spPr>
          <a:xfrm>
            <a:off x="7504848" y="1663372"/>
            <a:ext cx="454476" cy="440397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/>
              <a:t>1</a:t>
            </a:r>
            <a:endParaRPr lang="fr-MA" sz="3200" b="1" dirty="0"/>
          </a:p>
        </p:txBody>
      </p:sp>
      <p:sp>
        <p:nvSpPr>
          <p:cNvPr id="6" name="Oval 80">
            <a:extLst>
              <a:ext uri="{FF2B5EF4-FFF2-40B4-BE49-F238E27FC236}">
                <a16:creationId xmlns:a16="http://schemas.microsoft.com/office/drawing/2014/main" id="{FB02D12B-FC6A-6132-9760-BD26AEA76177}"/>
              </a:ext>
            </a:extLst>
          </p:cNvPr>
          <p:cNvSpPr>
            <a:spLocks noChangeAspect="1"/>
          </p:cNvSpPr>
          <p:nvPr/>
        </p:nvSpPr>
        <p:spPr>
          <a:xfrm>
            <a:off x="5137656" y="1662513"/>
            <a:ext cx="440397" cy="440397"/>
          </a:xfrm>
          <a:prstGeom prst="ellipse">
            <a:avLst/>
          </a:prstGeom>
          <a:solidFill>
            <a:schemeClr val="bg1">
              <a:lumMod val="8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/>
              <a:t>2</a:t>
            </a:r>
            <a:endParaRPr lang="fr-MA" sz="3200" b="1" dirty="0"/>
          </a:p>
        </p:txBody>
      </p:sp>
      <p:sp>
        <p:nvSpPr>
          <p:cNvPr id="7" name="Rectangle : coins arrondis 4">
            <a:extLst>
              <a:ext uri="{FF2B5EF4-FFF2-40B4-BE49-F238E27FC236}">
                <a16:creationId xmlns:a16="http://schemas.microsoft.com/office/drawing/2014/main" id="{3EF07355-E329-D077-BF0C-D7654030C668}"/>
              </a:ext>
            </a:extLst>
          </p:cNvPr>
          <p:cNvSpPr/>
          <p:nvPr/>
        </p:nvSpPr>
        <p:spPr>
          <a:xfrm>
            <a:off x="3255458" y="1622852"/>
            <a:ext cx="1867332" cy="536533"/>
          </a:xfrm>
          <a:prstGeom prst="roundRect">
            <a:avLst/>
          </a:prstGeom>
          <a:solidFill>
            <a:schemeClr val="bg1">
              <a:lumMod val="8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أحدد المسافة...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9" name="Oval 80">
            <a:extLst>
              <a:ext uri="{FF2B5EF4-FFF2-40B4-BE49-F238E27FC236}">
                <a16:creationId xmlns:a16="http://schemas.microsoft.com/office/drawing/2014/main" id="{08E98DCE-AE02-0954-2B8A-CC9292EC119C}"/>
              </a:ext>
            </a:extLst>
          </p:cNvPr>
          <p:cNvSpPr>
            <a:spLocks noChangeAspect="1"/>
          </p:cNvSpPr>
          <p:nvPr/>
        </p:nvSpPr>
        <p:spPr>
          <a:xfrm>
            <a:off x="2752729" y="1680984"/>
            <a:ext cx="440397" cy="440397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SA" sz="3200" b="1" dirty="0"/>
              <a:t>3</a:t>
            </a:r>
            <a:endParaRPr lang="fr-MA" sz="3200" b="1" dirty="0"/>
          </a:p>
        </p:txBody>
      </p:sp>
      <p:sp>
        <p:nvSpPr>
          <p:cNvPr id="18" name="Rectangle : coins arrondis 17">
            <a:extLst>
              <a:ext uri="{FF2B5EF4-FFF2-40B4-BE49-F238E27FC236}">
                <a16:creationId xmlns:a16="http://schemas.microsoft.com/office/drawing/2014/main" id="{36683C12-0AB5-794C-2B4E-CE058A4244C8}"/>
              </a:ext>
            </a:extLst>
          </p:cNvPr>
          <p:cNvSpPr/>
          <p:nvPr/>
        </p:nvSpPr>
        <p:spPr>
          <a:xfrm>
            <a:off x="654069" y="1641323"/>
            <a:ext cx="2029630" cy="536533"/>
          </a:xfrm>
          <a:prstGeom prst="round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أحسب المدة ...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26" name="Rectangle: Rounded Corners 1">
            <a:extLst>
              <a:ext uri="{FF2B5EF4-FFF2-40B4-BE49-F238E27FC236}">
                <a16:creationId xmlns:a16="http://schemas.microsoft.com/office/drawing/2014/main" id="{B94D6E32-4FAA-A8ED-9B8E-A160EB206EF8}"/>
              </a:ext>
            </a:extLst>
          </p:cNvPr>
          <p:cNvSpPr/>
          <p:nvPr/>
        </p:nvSpPr>
        <p:spPr>
          <a:xfrm>
            <a:off x="3705007" y="5426225"/>
            <a:ext cx="4784924" cy="920145"/>
          </a:xfrm>
          <a:custGeom>
            <a:avLst/>
            <a:gdLst>
              <a:gd name="connsiteX0" fmla="*/ 0 w 1465130"/>
              <a:gd name="connsiteY0" fmla="*/ 94921 h 569516"/>
              <a:gd name="connsiteX1" fmla="*/ 94921 w 1465130"/>
              <a:gd name="connsiteY1" fmla="*/ 0 h 569516"/>
              <a:gd name="connsiteX2" fmla="*/ 520017 w 1465130"/>
              <a:gd name="connsiteY2" fmla="*/ 0 h 569516"/>
              <a:gd name="connsiteX3" fmla="*/ 932360 w 1465130"/>
              <a:gd name="connsiteY3" fmla="*/ 0 h 569516"/>
              <a:gd name="connsiteX4" fmla="*/ 1370209 w 1465130"/>
              <a:gd name="connsiteY4" fmla="*/ 0 h 569516"/>
              <a:gd name="connsiteX5" fmla="*/ 1465130 w 1465130"/>
              <a:gd name="connsiteY5" fmla="*/ 94921 h 569516"/>
              <a:gd name="connsiteX6" fmla="*/ 1465130 w 1465130"/>
              <a:gd name="connsiteY6" fmla="*/ 474595 h 569516"/>
              <a:gd name="connsiteX7" fmla="*/ 1370209 w 1465130"/>
              <a:gd name="connsiteY7" fmla="*/ 569516 h 569516"/>
              <a:gd name="connsiteX8" fmla="*/ 983372 w 1465130"/>
              <a:gd name="connsiteY8" fmla="*/ 569516 h 569516"/>
              <a:gd name="connsiteX9" fmla="*/ 545523 w 1465130"/>
              <a:gd name="connsiteY9" fmla="*/ 569516 h 569516"/>
              <a:gd name="connsiteX10" fmla="*/ 94921 w 1465130"/>
              <a:gd name="connsiteY10" fmla="*/ 569516 h 569516"/>
              <a:gd name="connsiteX11" fmla="*/ 0 w 1465130"/>
              <a:gd name="connsiteY11" fmla="*/ 474595 h 569516"/>
              <a:gd name="connsiteX12" fmla="*/ 0 w 1465130"/>
              <a:gd name="connsiteY12" fmla="*/ 94921 h 5695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465130" h="569516" fill="none" extrusionOk="0">
                <a:moveTo>
                  <a:pt x="0" y="94921"/>
                </a:moveTo>
                <a:cubicBezTo>
                  <a:pt x="9146" y="50134"/>
                  <a:pt x="52058" y="-10531"/>
                  <a:pt x="94921" y="0"/>
                </a:cubicBezTo>
                <a:cubicBezTo>
                  <a:pt x="228281" y="-12167"/>
                  <a:pt x="391214" y="18801"/>
                  <a:pt x="520017" y="0"/>
                </a:cubicBezTo>
                <a:cubicBezTo>
                  <a:pt x="648820" y="-18801"/>
                  <a:pt x="791585" y="8143"/>
                  <a:pt x="932360" y="0"/>
                </a:cubicBezTo>
                <a:cubicBezTo>
                  <a:pt x="1073135" y="-8143"/>
                  <a:pt x="1251348" y="38479"/>
                  <a:pt x="1370209" y="0"/>
                </a:cubicBezTo>
                <a:cubicBezTo>
                  <a:pt x="1409186" y="-6637"/>
                  <a:pt x="1475576" y="35840"/>
                  <a:pt x="1465130" y="94921"/>
                </a:cubicBezTo>
                <a:cubicBezTo>
                  <a:pt x="1509702" y="273036"/>
                  <a:pt x="1441761" y="364878"/>
                  <a:pt x="1465130" y="474595"/>
                </a:cubicBezTo>
                <a:cubicBezTo>
                  <a:pt x="1473752" y="527139"/>
                  <a:pt x="1434084" y="579795"/>
                  <a:pt x="1370209" y="569516"/>
                </a:cubicBezTo>
                <a:cubicBezTo>
                  <a:pt x="1205113" y="603764"/>
                  <a:pt x="1148071" y="543649"/>
                  <a:pt x="983372" y="569516"/>
                </a:cubicBezTo>
                <a:cubicBezTo>
                  <a:pt x="818673" y="595383"/>
                  <a:pt x="683831" y="555379"/>
                  <a:pt x="545523" y="569516"/>
                </a:cubicBezTo>
                <a:cubicBezTo>
                  <a:pt x="407215" y="583653"/>
                  <a:pt x="269481" y="534601"/>
                  <a:pt x="94921" y="569516"/>
                </a:cubicBezTo>
                <a:cubicBezTo>
                  <a:pt x="39053" y="554821"/>
                  <a:pt x="1717" y="522488"/>
                  <a:pt x="0" y="474595"/>
                </a:cubicBezTo>
                <a:cubicBezTo>
                  <a:pt x="-41069" y="321204"/>
                  <a:pt x="29213" y="221457"/>
                  <a:pt x="0" y="94921"/>
                </a:cubicBezTo>
                <a:close/>
              </a:path>
              <a:path w="1465130" h="569516" stroke="0" extrusionOk="0">
                <a:moveTo>
                  <a:pt x="0" y="94921"/>
                </a:moveTo>
                <a:cubicBezTo>
                  <a:pt x="-12995" y="46914"/>
                  <a:pt x="43220" y="-1706"/>
                  <a:pt x="94921" y="0"/>
                </a:cubicBezTo>
                <a:cubicBezTo>
                  <a:pt x="264886" y="-6878"/>
                  <a:pt x="313453" y="45592"/>
                  <a:pt x="481758" y="0"/>
                </a:cubicBezTo>
                <a:cubicBezTo>
                  <a:pt x="650063" y="-45592"/>
                  <a:pt x="776363" y="13585"/>
                  <a:pt x="868596" y="0"/>
                </a:cubicBezTo>
                <a:cubicBezTo>
                  <a:pt x="960829" y="-13585"/>
                  <a:pt x="1147853" y="42046"/>
                  <a:pt x="1370209" y="0"/>
                </a:cubicBezTo>
                <a:cubicBezTo>
                  <a:pt x="1430340" y="-5891"/>
                  <a:pt x="1472581" y="48476"/>
                  <a:pt x="1465130" y="94921"/>
                </a:cubicBezTo>
                <a:cubicBezTo>
                  <a:pt x="1479394" y="180122"/>
                  <a:pt x="1433420" y="352911"/>
                  <a:pt x="1465130" y="474595"/>
                </a:cubicBezTo>
                <a:cubicBezTo>
                  <a:pt x="1458351" y="530155"/>
                  <a:pt x="1419358" y="568033"/>
                  <a:pt x="1370209" y="569516"/>
                </a:cubicBezTo>
                <a:cubicBezTo>
                  <a:pt x="1255241" y="595086"/>
                  <a:pt x="1110299" y="528651"/>
                  <a:pt x="970619" y="569516"/>
                </a:cubicBezTo>
                <a:cubicBezTo>
                  <a:pt x="830939" y="610381"/>
                  <a:pt x="726522" y="557453"/>
                  <a:pt x="558276" y="569516"/>
                </a:cubicBezTo>
                <a:cubicBezTo>
                  <a:pt x="390030" y="581579"/>
                  <a:pt x="216490" y="540165"/>
                  <a:pt x="94921" y="569516"/>
                </a:cubicBezTo>
                <a:cubicBezTo>
                  <a:pt x="42347" y="568213"/>
                  <a:pt x="3301" y="526035"/>
                  <a:pt x="0" y="474595"/>
                </a:cubicBezTo>
                <a:cubicBezTo>
                  <a:pt x="-5308" y="286391"/>
                  <a:pt x="22427" y="209707"/>
                  <a:pt x="0" y="94921"/>
                </a:cubicBezTo>
                <a:close/>
              </a:path>
            </a:pathLst>
          </a:custGeom>
          <a:solidFill>
            <a:schemeClr val="accent2">
              <a:lumMod val="20000"/>
              <a:lumOff val="80000"/>
            </a:schemeClr>
          </a:solidFill>
          <a:ln w="12700">
            <a:solidFill>
              <a:srgbClr val="C00000"/>
            </a:solidFill>
            <a:prstDash val="solid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algn="ctr" defTabSz="457200" rtl="1" eaLnBrk="1" latinLnBrk="0" hangingPunct="1"/>
            <a:r>
              <a:rPr lang="ar-SA" sz="2400" b="1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المدة التي ستستغرقها  السيارة لقطع 340 كيلومترا بنفس السرعة المتوسطة هي: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8" name="Rectangle: Rounded Corners 1">
                <a:extLst>
                  <a:ext uri="{FF2B5EF4-FFF2-40B4-BE49-F238E27FC236}">
                    <a16:creationId xmlns:a16="http://schemas.microsoft.com/office/drawing/2014/main" id="{5F71EDFC-E08A-A1C1-AAFB-D2DFDF4D4B8A}"/>
                  </a:ext>
                </a:extLst>
              </p:cNvPr>
              <p:cNvSpPr/>
              <p:nvPr/>
            </p:nvSpPr>
            <p:spPr>
              <a:xfrm>
                <a:off x="439236" y="5379124"/>
                <a:ext cx="2957107" cy="967245"/>
              </a:xfrm>
              <a:custGeom>
                <a:avLst/>
                <a:gdLst>
                  <a:gd name="connsiteX0" fmla="*/ 0 w 1465130"/>
                  <a:gd name="connsiteY0" fmla="*/ 94921 h 569516"/>
                  <a:gd name="connsiteX1" fmla="*/ 94921 w 1465130"/>
                  <a:gd name="connsiteY1" fmla="*/ 0 h 569516"/>
                  <a:gd name="connsiteX2" fmla="*/ 520017 w 1465130"/>
                  <a:gd name="connsiteY2" fmla="*/ 0 h 569516"/>
                  <a:gd name="connsiteX3" fmla="*/ 932360 w 1465130"/>
                  <a:gd name="connsiteY3" fmla="*/ 0 h 569516"/>
                  <a:gd name="connsiteX4" fmla="*/ 1370209 w 1465130"/>
                  <a:gd name="connsiteY4" fmla="*/ 0 h 569516"/>
                  <a:gd name="connsiteX5" fmla="*/ 1465130 w 1465130"/>
                  <a:gd name="connsiteY5" fmla="*/ 94921 h 569516"/>
                  <a:gd name="connsiteX6" fmla="*/ 1465130 w 1465130"/>
                  <a:gd name="connsiteY6" fmla="*/ 474595 h 569516"/>
                  <a:gd name="connsiteX7" fmla="*/ 1370209 w 1465130"/>
                  <a:gd name="connsiteY7" fmla="*/ 569516 h 569516"/>
                  <a:gd name="connsiteX8" fmla="*/ 983372 w 1465130"/>
                  <a:gd name="connsiteY8" fmla="*/ 569516 h 569516"/>
                  <a:gd name="connsiteX9" fmla="*/ 545523 w 1465130"/>
                  <a:gd name="connsiteY9" fmla="*/ 569516 h 569516"/>
                  <a:gd name="connsiteX10" fmla="*/ 94921 w 1465130"/>
                  <a:gd name="connsiteY10" fmla="*/ 569516 h 569516"/>
                  <a:gd name="connsiteX11" fmla="*/ 0 w 1465130"/>
                  <a:gd name="connsiteY11" fmla="*/ 474595 h 569516"/>
                  <a:gd name="connsiteX12" fmla="*/ 0 w 1465130"/>
                  <a:gd name="connsiteY12" fmla="*/ 94921 h 56951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1465130" h="569516" fill="none" extrusionOk="0">
                    <a:moveTo>
                      <a:pt x="0" y="94921"/>
                    </a:moveTo>
                    <a:cubicBezTo>
                      <a:pt x="9146" y="50134"/>
                      <a:pt x="52058" y="-10531"/>
                      <a:pt x="94921" y="0"/>
                    </a:cubicBezTo>
                    <a:cubicBezTo>
                      <a:pt x="228281" y="-12167"/>
                      <a:pt x="391214" y="18801"/>
                      <a:pt x="520017" y="0"/>
                    </a:cubicBezTo>
                    <a:cubicBezTo>
                      <a:pt x="648820" y="-18801"/>
                      <a:pt x="791585" y="8143"/>
                      <a:pt x="932360" y="0"/>
                    </a:cubicBezTo>
                    <a:cubicBezTo>
                      <a:pt x="1073135" y="-8143"/>
                      <a:pt x="1251348" y="38479"/>
                      <a:pt x="1370209" y="0"/>
                    </a:cubicBezTo>
                    <a:cubicBezTo>
                      <a:pt x="1409186" y="-6637"/>
                      <a:pt x="1475576" y="35840"/>
                      <a:pt x="1465130" y="94921"/>
                    </a:cubicBezTo>
                    <a:cubicBezTo>
                      <a:pt x="1509702" y="273036"/>
                      <a:pt x="1441761" y="364878"/>
                      <a:pt x="1465130" y="474595"/>
                    </a:cubicBezTo>
                    <a:cubicBezTo>
                      <a:pt x="1473752" y="527139"/>
                      <a:pt x="1434084" y="579795"/>
                      <a:pt x="1370209" y="569516"/>
                    </a:cubicBezTo>
                    <a:cubicBezTo>
                      <a:pt x="1205113" y="603764"/>
                      <a:pt x="1148071" y="543649"/>
                      <a:pt x="983372" y="569516"/>
                    </a:cubicBezTo>
                    <a:cubicBezTo>
                      <a:pt x="818673" y="595383"/>
                      <a:pt x="683831" y="555379"/>
                      <a:pt x="545523" y="569516"/>
                    </a:cubicBezTo>
                    <a:cubicBezTo>
                      <a:pt x="407215" y="583653"/>
                      <a:pt x="269481" y="534601"/>
                      <a:pt x="94921" y="569516"/>
                    </a:cubicBezTo>
                    <a:cubicBezTo>
                      <a:pt x="39053" y="554821"/>
                      <a:pt x="1717" y="522488"/>
                      <a:pt x="0" y="474595"/>
                    </a:cubicBezTo>
                    <a:cubicBezTo>
                      <a:pt x="-41069" y="321204"/>
                      <a:pt x="29213" y="221457"/>
                      <a:pt x="0" y="94921"/>
                    </a:cubicBezTo>
                    <a:close/>
                  </a:path>
                  <a:path w="1465130" h="569516" stroke="0" extrusionOk="0">
                    <a:moveTo>
                      <a:pt x="0" y="94921"/>
                    </a:moveTo>
                    <a:cubicBezTo>
                      <a:pt x="-12995" y="46914"/>
                      <a:pt x="43220" y="-1706"/>
                      <a:pt x="94921" y="0"/>
                    </a:cubicBezTo>
                    <a:cubicBezTo>
                      <a:pt x="264886" y="-6878"/>
                      <a:pt x="313453" y="45592"/>
                      <a:pt x="481758" y="0"/>
                    </a:cubicBezTo>
                    <a:cubicBezTo>
                      <a:pt x="650063" y="-45592"/>
                      <a:pt x="776363" y="13585"/>
                      <a:pt x="868596" y="0"/>
                    </a:cubicBezTo>
                    <a:cubicBezTo>
                      <a:pt x="960829" y="-13585"/>
                      <a:pt x="1147853" y="42046"/>
                      <a:pt x="1370209" y="0"/>
                    </a:cubicBezTo>
                    <a:cubicBezTo>
                      <a:pt x="1430340" y="-5891"/>
                      <a:pt x="1472581" y="48476"/>
                      <a:pt x="1465130" y="94921"/>
                    </a:cubicBezTo>
                    <a:cubicBezTo>
                      <a:pt x="1479394" y="180122"/>
                      <a:pt x="1433420" y="352911"/>
                      <a:pt x="1465130" y="474595"/>
                    </a:cubicBezTo>
                    <a:cubicBezTo>
                      <a:pt x="1458351" y="530155"/>
                      <a:pt x="1419358" y="568033"/>
                      <a:pt x="1370209" y="569516"/>
                    </a:cubicBezTo>
                    <a:cubicBezTo>
                      <a:pt x="1255241" y="595086"/>
                      <a:pt x="1110299" y="528651"/>
                      <a:pt x="970619" y="569516"/>
                    </a:cubicBezTo>
                    <a:cubicBezTo>
                      <a:pt x="830939" y="610381"/>
                      <a:pt x="726522" y="557453"/>
                      <a:pt x="558276" y="569516"/>
                    </a:cubicBezTo>
                    <a:cubicBezTo>
                      <a:pt x="390030" y="581579"/>
                      <a:pt x="216490" y="540165"/>
                      <a:pt x="94921" y="569516"/>
                    </a:cubicBezTo>
                    <a:cubicBezTo>
                      <a:pt x="42347" y="568213"/>
                      <a:pt x="3301" y="526035"/>
                      <a:pt x="0" y="474595"/>
                    </a:cubicBezTo>
                    <a:cubicBezTo>
                      <a:pt x="-5308" y="286391"/>
                      <a:pt x="22427" y="209707"/>
                      <a:pt x="0" y="94921"/>
                    </a:cubicBezTo>
                    <a:close/>
                  </a:path>
                </a:pathLst>
              </a:custGeom>
              <a:solidFill>
                <a:schemeClr val="accent2">
                  <a:lumMod val="20000"/>
                  <a:lumOff val="80000"/>
                </a:schemeClr>
              </a:solidFill>
              <a:ln w="12700">
                <a:solidFill>
                  <a:srgbClr val="C00000"/>
                </a:solidFill>
                <a:prstDash val="solid"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marL="0" algn="ctr" defTabSz="457200" eaLnBrk="1" latinLnBrk="0" hangingPunct="1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fr-FR" sz="2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m:t>𝑻</m:t>
                      </m:r>
                      <m:r>
                        <a:rPr lang="fr-FR" sz="2400" b="1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m:t>=</m:t>
                      </m:r>
                      <m:f>
                        <m:fPr>
                          <m:ctrlPr>
                            <a:rPr lang="fr-FR" sz="24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Calibri" panose="020F0502020204030204" pitchFamily="34" charset="0"/>
                            </a:rPr>
                          </m:ctrlPr>
                        </m:fPr>
                        <m:num>
                          <m:r>
                            <a:rPr lang="fr-FR" sz="24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Calibri" panose="020F0502020204030204" pitchFamily="34" charset="0"/>
                            </a:rPr>
                            <m:t>𝑫</m:t>
                          </m:r>
                        </m:num>
                        <m:den>
                          <m:r>
                            <a:rPr lang="fr-FR" sz="24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Calibri" panose="020F0502020204030204" pitchFamily="34" charset="0"/>
                            </a:rPr>
                            <m:t>𝑽</m:t>
                          </m:r>
                        </m:den>
                      </m:f>
                      <m:r>
                        <a:rPr lang="fr-FR" sz="2400" b="1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m:t>=</m:t>
                      </m:r>
                      <m:f>
                        <m:fPr>
                          <m:ctrlPr>
                            <a:rPr lang="fr-FR" sz="24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Calibri" panose="020F0502020204030204" pitchFamily="34" charset="0"/>
                            </a:rPr>
                          </m:ctrlPr>
                        </m:fPr>
                        <m:num>
                          <m:r>
                            <a:rPr lang="fr-FR" sz="24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Calibri" panose="020F0502020204030204" pitchFamily="34" charset="0"/>
                            </a:rPr>
                            <m:t>𝟑𝟒𝟎</m:t>
                          </m:r>
                        </m:num>
                        <m:den>
                          <m:r>
                            <a:rPr lang="fr-FR" sz="24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Calibri" panose="020F0502020204030204" pitchFamily="34" charset="0"/>
                            </a:rPr>
                            <m:t>𝟖𝟓</m:t>
                          </m:r>
                        </m:den>
                      </m:f>
                      <m:r>
                        <a:rPr lang="ar-SA" sz="2400" b="1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m:t>=</m:t>
                      </m:r>
                      <m:r>
                        <a:rPr lang="fr-FR" sz="2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m:t>𝟒</m:t>
                      </m:r>
                      <m:r>
                        <a:rPr lang="fr-FR" sz="2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m:t>𝒉</m:t>
                      </m:r>
                    </m:oMath>
                  </m:oMathPara>
                </a14:m>
                <a:endParaRPr lang="ar-SA" sz="2400" b="1" i="1" dirty="0">
                  <a:solidFill>
                    <a:srgbClr val="FF0000"/>
                  </a:solidFill>
                  <a:latin typeface="Cambria Math" panose="02040503050406030204" pitchFamily="18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</mc:Choice>
        <mc:Fallback xmlns="">
          <p:sp>
            <p:nvSpPr>
              <p:cNvPr id="28" name="Rectangle: Rounded Corners 1">
                <a:extLst>
                  <a:ext uri="{FF2B5EF4-FFF2-40B4-BE49-F238E27FC236}">
                    <a16:creationId xmlns:a16="http://schemas.microsoft.com/office/drawing/2014/main" id="{5F71EDFC-E08A-A1C1-AAFB-D2DFDF4D4B8A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39236" y="5379124"/>
                <a:ext cx="2957107" cy="967245"/>
              </a:xfrm>
              <a:custGeom>
                <a:avLst/>
                <a:gdLst>
                  <a:gd name="connsiteX0" fmla="*/ 0 w 1465130"/>
                  <a:gd name="connsiteY0" fmla="*/ 94921 h 569516"/>
                  <a:gd name="connsiteX1" fmla="*/ 94921 w 1465130"/>
                  <a:gd name="connsiteY1" fmla="*/ 0 h 569516"/>
                  <a:gd name="connsiteX2" fmla="*/ 520017 w 1465130"/>
                  <a:gd name="connsiteY2" fmla="*/ 0 h 569516"/>
                  <a:gd name="connsiteX3" fmla="*/ 932360 w 1465130"/>
                  <a:gd name="connsiteY3" fmla="*/ 0 h 569516"/>
                  <a:gd name="connsiteX4" fmla="*/ 1370209 w 1465130"/>
                  <a:gd name="connsiteY4" fmla="*/ 0 h 569516"/>
                  <a:gd name="connsiteX5" fmla="*/ 1465130 w 1465130"/>
                  <a:gd name="connsiteY5" fmla="*/ 94921 h 569516"/>
                  <a:gd name="connsiteX6" fmla="*/ 1465130 w 1465130"/>
                  <a:gd name="connsiteY6" fmla="*/ 474595 h 569516"/>
                  <a:gd name="connsiteX7" fmla="*/ 1370209 w 1465130"/>
                  <a:gd name="connsiteY7" fmla="*/ 569516 h 569516"/>
                  <a:gd name="connsiteX8" fmla="*/ 983372 w 1465130"/>
                  <a:gd name="connsiteY8" fmla="*/ 569516 h 569516"/>
                  <a:gd name="connsiteX9" fmla="*/ 545523 w 1465130"/>
                  <a:gd name="connsiteY9" fmla="*/ 569516 h 569516"/>
                  <a:gd name="connsiteX10" fmla="*/ 94921 w 1465130"/>
                  <a:gd name="connsiteY10" fmla="*/ 569516 h 569516"/>
                  <a:gd name="connsiteX11" fmla="*/ 0 w 1465130"/>
                  <a:gd name="connsiteY11" fmla="*/ 474595 h 569516"/>
                  <a:gd name="connsiteX12" fmla="*/ 0 w 1465130"/>
                  <a:gd name="connsiteY12" fmla="*/ 94921 h 56951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1465130" h="569516" fill="none" extrusionOk="0">
                    <a:moveTo>
                      <a:pt x="0" y="94921"/>
                    </a:moveTo>
                    <a:cubicBezTo>
                      <a:pt x="9146" y="50134"/>
                      <a:pt x="52058" y="-10531"/>
                      <a:pt x="94921" y="0"/>
                    </a:cubicBezTo>
                    <a:cubicBezTo>
                      <a:pt x="228281" y="-12167"/>
                      <a:pt x="391214" y="18801"/>
                      <a:pt x="520017" y="0"/>
                    </a:cubicBezTo>
                    <a:cubicBezTo>
                      <a:pt x="648820" y="-18801"/>
                      <a:pt x="791585" y="8143"/>
                      <a:pt x="932360" y="0"/>
                    </a:cubicBezTo>
                    <a:cubicBezTo>
                      <a:pt x="1073135" y="-8143"/>
                      <a:pt x="1251348" y="38479"/>
                      <a:pt x="1370209" y="0"/>
                    </a:cubicBezTo>
                    <a:cubicBezTo>
                      <a:pt x="1409186" y="-6637"/>
                      <a:pt x="1475576" y="35840"/>
                      <a:pt x="1465130" y="94921"/>
                    </a:cubicBezTo>
                    <a:cubicBezTo>
                      <a:pt x="1509702" y="273036"/>
                      <a:pt x="1441761" y="364878"/>
                      <a:pt x="1465130" y="474595"/>
                    </a:cubicBezTo>
                    <a:cubicBezTo>
                      <a:pt x="1473752" y="527139"/>
                      <a:pt x="1434084" y="579795"/>
                      <a:pt x="1370209" y="569516"/>
                    </a:cubicBezTo>
                    <a:cubicBezTo>
                      <a:pt x="1205113" y="603764"/>
                      <a:pt x="1148071" y="543649"/>
                      <a:pt x="983372" y="569516"/>
                    </a:cubicBezTo>
                    <a:cubicBezTo>
                      <a:pt x="818673" y="595383"/>
                      <a:pt x="683831" y="555379"/>
                      <a:pt x="545523" y="569516"/>
                    </a:cubicBezTo>
                    <a:cubicBezTo>
                      <a:pt x="407215" y="583653"/>
                      <a:pt x="269481" y="534601"/>
                      <a:pt x="94921" y="569516"/>
                    </a:cubicBezTo>
                    <a:cubicBezTo>
                      <a:pt x="39053" y="554821"/>
                      <a:pt x="1717" y="522488"/>
                      <a:pt x="0" y="474595"/>
                    </a:cubicBezTo>
                    <a:cubicBezTo>
                      <a:pt x="-41069" y="321204"/>
                      <a:pt x="29213" y="221457"/>
                      <a:pt x="0" y="94921"/>
                    </a:cubicBezTo>
                    <a:close/>
                  </a:path>
                  <a:path w="1465130" h="569516" stroke="0" extrusionOk="0">
                    <a:moveTo>
                      <a:pt x="0" y="94921"/>
                    </a:moveTo>
                    <a:cubicBezTo>
                      <a:pt x="-12995" y="46914"/>
                      <a:pt x="43220" y="-1706"/>
                      <a:pt x="94921" y="0"/>
                    </a:cubicBezTo>
                    <a:cubicBezTo>
                      <a:pt x="264886" y="-6878"/>
                      <a:pt x="313453" y="45592"/>
                      <a:pt x="481758" y="0"/>
                    </a:cubicBezTo>
                    <a:cubicBezTo>
                      <a:pt x="650063" y="-45592"/>
                      <a:pt x="776363" y="13585"/>
                      <a:pt x="868596" y="0"/>
                    </a:cubicBezTo>
                    <a:cubicBezTo>
                      <a:pt x="960829" y="-13585"/>
                      <a:pt x="1147853" y="42046"/>
                      <a:pt x="1370209" y="0"/>
                    </a:cubicBezTo>
                    <a:cubicBezTo>
                      <a:pt x="1430340" y="-5891"/>
                      <a:pt x="1472581" y="48476"/>
                      <a:pt x="1465130" y="94921"/>
                    </a:cubicBezTo>
                    <a:cubicBezTo>
                      <a:pt x="1479394" y="180122"/>
                      <a:pt x="1433420" y="352911"/>
                      <a:pt x="1465130" y="474595"/>
                    </a:cubicBezTo>
                    <a:cubicBezTo>
                      <a:pt x="1458351" y="530155"/>
                      <a:pt x="1419358" y="568033"/>
                      <a:pt x="1370209" y="569516"/>
                    </a:cubicBezTo>
                    <a:cubicBezTo>
                      <a:pt x="1255241" y="595086"/>
                      <a:pt x="1110299" y="528651"/>
                      <a:pt x="970619" y="569516"/>
                    </a:cubicBezTo>
                    <a:cubicBezTo>
                      <a:pt x="830939" y="610381"/>
                      <a:pt x="726522" y="557453"/>
                      <a:pt x="558276" y="569516"/>
                    </a:cubicBezTo>
                    <a:cubicBezTo>
                      <a:pt x="390030" y="581579"/>
                      <a:pt x="216490" y="540165"/>
                      <a:pt x="94921" y="569516"/>
                    </a:cubicBezTo>
                    <a:cubicBezTo>
                      <a:pt x="42347" y="568213"/>
                      <a:pt x="3301" y="526035"/>
                      <a:pt x="0" y="474595"/>
                    </a:cubicBezTo>
                    <a:cubicBezTo>
                      <a:pt x="-5308" y="286391"/>
                      <a:pt x="22427" y="209707"/>
                      <a:pt x="0" y="94921"/>
                    </a:cubicBezTo>
                    <a:close/>
                  </a:path>
                </a:pathLst>
              </a:custGeom>
              <a:blipFill>
                <a:blip r:embed="rId3"/>
                <a:stretch>
                  <a:fillRect/>
                </a:stretch>
              </a:blipFill>
              <a:ln w="12700">
                <a:solidFill>
                  <a:srgbClr val="C00000"/>
                </a:solidFill>
                <a:prstDash val="solid"/>
              </a:ln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9BA8ABED-FAD8-A596-8EF3-B1D5E2C718B0}"/>
              </a:ext>
            </a:extLst>
          </p:cNvPr>
          <p:cNvSpPr/>
          <p:nvPr/>
        </p:nvSpPr>
        <p:spPr>
          <a:xfrm>
            <a:off x="1363829" y="4077988"/>
            <a:ext cx="1609096" cy="427382"/>
          </a:xfrm>
          <a:prstGeom prst="roundRect">
            <a:avLst/>
          </a:prstGeom>
          <a:solidFill>
            <a:schemeClr val="bg1">
              <a:lumMod val="7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lang="fr-FR" b="1" dirty="0">
                <a:solidFill>
                  <a:schemeClr val="tx1"/>
                </a:solidFill>
              </a:rPr>
              <a:t>85 km</a:t>
            </a:r>
          </a:p>
        </p:txBody>
      </p:sp>
      <p:sp>
        <p:nvSpPr>
          <p:cNvPr id="12" name="Rectangle : coins arrondis 11">
            <a:extLst>
              <a:ext uri="{FF2B5EF4-FFF2-40B4-BE49-F238E27FC236}">
                <a16:creationId xmlns:a16="http://schemas.microsoft.com/office/drawing/2014/main" id="{38833458-B14F-7937-188F-5C023E0587C5}"/>
              </a:ext>
            </a:extLst>
          </p:cNvPr>
          <p:cNvSpPr/>
          <p:nvPr/>
        </p:nvSpPr>
        <p:spPr>
          <a:xfrm>
            <a:off x="5089731" y="4077988"/>
            <a:ext cx="1609096" cy="427382"/>
          </a:xfrm>
          <a:prstGeom prst="roundRect">
            <a:avLst/>
          </a:prstGeom>
          <a:solidFill>
            <a:schemeClr val="bg1">
              <a:lumMod val="7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lang="fr-FR" b="1" dirty="0">
                <a:solidFill>
                  <a:schemeClr val="tx1"/>
                </a:solidFill>
              </a:rPr>
              <a:t>1 h</a:t>
            </a:r>
          </a:p>
        </p:txBody>
      </p:sp>
      <p:cxnSp>
        <p:nvCxnSpPr>
          <p:cNvPr id="13" name="Connecteur droit avec flèche 12">
            <a:extLst>
              <a:ext uri="{FF2B5EF4-FFF2-40B4-BE49-F238E27FC236}">
                <a16:creationId xmlns:a16="http://schemas.microsoft.com/office/drawing/2014/main" id="{495CDAE2-758E-E839-7409-8A3D280E8204}"/>
              </a:ext>
            </a:extLst>
          </p:cNvPr>
          <p:cNvCxnSpPr/>
          <p:nvPr/>
        </p:nvCxnSpPr>
        <p:spPr>
          <a:xfrm>
            <a:off x="3120886" y="4287537"/>
            <a:ext cx="1838739" cy="0"/>
          </a:xfrm>
          <a:prstGeom prst="straightConnector1">
            <a:avLst/>
          </a:prstGeom>
          <a:ln w="28575">
            <a:solidFill>
              <a:schemeClr val="tx1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4" name="Rectangle : coins arrondis 13">
            <a:extLst>
              <a:ext uri="{FF2B5EF4-FFF2-40B4-BE49-F238E27FC236}">
                <a16:creationId xmlns:a16="http://schemas.microsoft.com/office/drawing/2014/main" id="{C7BCB8F5-9212-99F5-F5A5-AAC7A6F23D79}"/>
              </a:ext>
            </a:extLst>
          </p:cNvPr>
          <p:cNvSpPr/>
          <p:nvPr/>
        </p:nvSpPr>
        <p:spPr>
          <a:xfrm>
            <a:off x="1363829" y="4613415"/>
            <a:ext cx="1609097" cy="427382"/>
          </a:xfrm>
          <a:prstGeom prst="roundRect">
            <a:avLst/>
          </a:prstGeom>
          <a:solidFill>
            <a:schemeClr val="bg1">
              <a:lumMod val="7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lang="fr-FR" b="1" dirty="0">
                <a:solidFill>
                  <a:schemeClr val="tx1"/>
                </a:solidFill>
              </a:rPr>
              <a:t>340 km</a:t>
            </a:r>
          </a:p>
        </p:txBody>
      </p:sp>
      <p:cxnSp>
        <p:nvCxnSpPr>
          <p:cNvPr id="15" name="Connecteur droit avec flèche 14">
            <a:extLst>
              <a:ext uri="{FF2B5EF4-FFF2-40B4-BE49-F238E27FC236}">
                <a16:creationId xmlns:a16="http://schemas.microsoft.com/office/drawing/2014/main" id="{905A86D5-6D33-3C2D-8B20-F2FE99876B94}"/>
              </a:ext>
            </a:extLst>
          </p:cNvPr>
          <p:cNvCxnSpPr/>
          <p:nvPr/>
        </p:nvCxnSpPr>
        <p:spPr>
          <a:xfrm>
            <a:off x="3120886" y="4827106"/>
            <a:ext cx="1838739" cy="0"/>
          </a:xfrm>
          <a:prstGeom prst="straightConnector1">
            <a:avLst/>
          </a:prstGeom>
          <a:ln w="28575">
            <a:solidFill>
              <a:schemeClr val="tx1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6" name="Rectangle : coins arrondis 15">
            <a:extLst>
              <a:ext uri="{FF2B5EF4-FFF2-40B4-BE49-F238E27FC236}">
                <a16:creationId xmlns:a16="http://schemas.microsoft.com/office/drawing/2014/main" id="{58A0E33E-92B4-26F0-7CE1-C354D324C479}"/>
              </a:ext>
            </a:extLst>
          </p:cNvPr>
          <p:cNvSpPr/>
          <p:nvPr/>
        </p:nvSpPr>
        <p:spPr>
          <a:xfrm>
            <a:off x="5089730" y="4604628"/>
            <a:ext cx="1609097" cy="427382"/>
          </a:xfrm>
          <a:prstGeom prst="roundRect">
            <a:avLst/>
          </a:prstGeom>
          <a:solidFill>
            <a:schemeClr val="bg1">
              <a:lumMod val="7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lang="fr-FR" b="1" dirty="0">
                <a:solidFill>
                  <a:schemeClr val="tx1"/>
                </a:solidFill>
              </a:rPr>
              <a:t>?</a:t>
            </a: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CE3EEF6F-C5BA-8A9D-A618-E85B17D5C299}"/>
              </a:ext>
            </a:extLst>
          </p:cNvPr>
          <p:cNvSpPr/>
          <p:nvPr/>
        </p:nvSpPr>
        <p:spPr>
          <a:xfrm>
            <a:off x="5089731" y="3491319"/>
            <a:ext cx="1609097" cy="427382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lang="ar-SA" b="1" dirty="0">
                <a:solidFill>
                  <a:srgbClr val="FF0000"/>
                </a:solidFill>
              </a:rPr>
              <a:t>المدة </a:t>
            </a:r>
            <a:r>
              <a:rPr lang="fr-FR" b="1" dirty="0">
                <a:solidFill>
                  <a:srgbClr val="FF0000"/>
                </a:solidFill>
              </a:rPr>
              <a:t>T</a:t>
            </a:r>
            <a:r>
              <a:rPr lang="ar-SA" b="1" dirty="0">
                <a:solidFill>
                  <a:srgbClr val="FF0000"/>
                </a:solidFill>
              </a:rPr>
              <a:t> بالساعات</a:t>
            </a:r>
            <a:endParaRPr lang="fr-FR" b="1" dirty="0">
              <a:solidFill>
                <a:srgbClr val="FF0000"/>
              </a:solidFill>
            </a:endParaRPr>
          </a:p>
        </p:txBody>
      </p:sp>
      <p:sp>
        <p:nvSpPr>
          <p:cNvPr id="27" name="Rectangle : coins arrondis 26">
            <a:extLst>
              <a:ext uri="{FF2B5EF4-FFF2-40B4-BE49-F238E27FC236}">
                <a16:creationId xmlns:a16="http://schemas.microsoft.com/office/drawing/2014/main" id="{27BC1EB6-052E-5274-7BEF-B84652223782}"/>
              </a:ext>
            </a:extLst>
          </p:cNvPr>
          <p:cNvSpPr/>
          <p:nvPr/>
        </p:nvSpPr>
        <p:spPr>
          <a:xfrm>
            <a:off x="1173127" y="3559911"/>
            <a:ext cx="1869227" cy="427382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lang="ar-SA" b="1" dirty="0">
                <a:solidFill>
                  <a:srgbClr val="FF0000"/>
                </a:solidFill>
              </a:rPr>
              <a:t>المسافة</a:t>
            </a:r>
            <a:r>
              <a:rPr lang="fr-FR" b="1" dirty="0">
                <a:solidFill>
                  <a:srgbClr val="FF0000"/>
                </a:solidFill>
              </a:rPr>
              <a:t>D </a:t>
            </a:r>
            <a:r>
              <a:rPr lang="ar-SA" b="1" dirty="0">
                <a:solidFill>
                  <a:srgbClr val="FF0000"/>
                </a:solidFill>
              </a:rPr>
              <a:t> بالكيلومتر </a:t>
            </a:r>
            <a:endParaRPr lang="fr-FR" b="1" dirty="0">
              <a:solidFill>
                <a:srgbClr val="FF0000"/>
              </a:solidFill>
            </a:endParaRPr>
          </a:p>
        </p:txBody>
      </p:sp>
      <p:sp>
        <p:nvSpPr>
          <p:cNvPr id="29" name="Rectangle : coins arrondis 28">
            <a:extLst>
              <a:ext uri="{FF2B5EF4-FFF2-40B4-BE49-F238E27FC236}">
                <a16:creationId xmlns:a16="http://schemas.microsoft.com/office/drawing/2014/main" id="{D81ACED8-01AF-5305-EBAD-FC82E0B8A60C}"/>
              </a:ext>
            </a:extLst>
          </p:cNvPr>
          <p:cNvSpPr/>
          <p:nvPr/>
        </p:nvSpPr>
        <p:spPr>
          <a:xfrm>
            <a:off x="399479" y="2352614"/>
            <a:ext cx="8090452" cy="1014068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solidFill>
              <a:schemeClr val="bg2">
                <a:lumMod val="9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lang="ar-SA" sz="2400" b="1" dirty="0">
                <a:solidFill>
                  <a:schemeClr val="tx1"/>
                </a:solidFill>
                <a:cs typeface="+mj-cs"/>
              </a:rPr>
              <a:t>اَلسُّرْعَةُ الْمُتَوَسِّطَةُ لِسَيّارَةٍ هي </a:t>
            </a:r>
            <a:r>
              <a:rPr lang="fr-FR" sz="2400" b="1" dirty="0">
                <a:solidFill>
                  <a:schemeClr val="tx1"/>
                </a:solidFill>
                <a:cs typeface="+mj-cs"/>
              </a:rPr>
              <a:t> km/h</a:t>
            </a:r>
            <a:r>
              <a:rPr lang="ar-SA" sz="2400" b="1" dirty="0">
                <a:solidFill>
                  <a:schemeClr val="tx1"/>
                </a:solidFill>
                <a:cs typeface="+mj-cs"/>
              </a:rPr>
              <a:t>85 ، ما الْمُدَّةُ الزَّمَنيَّةُ الْلاّزِمَةُ لِتَقْطَعَ هَذِهِ السَّيّارَةُ بِنَفْسِ السُّرْعَةِ مَسافةَ </a:t>
            </a:r>
            <a:r>
              <a:rPr lang="fr-FR" sz="2400" b="1" dirty="0">
                <a:solidFill>
                  <a:schemeClr val="tx1"/>
                </a:solidFill>
                <a:cs typeface="+mj-cs"/>
              </a:rPr>
              <a:t>340 km</a:t>
            </a:r>
            <a:r>
              <a:rPr lang="ar-SA" sz="2400" b="1" dirty="0">
                <a:solidFill>
                  <a:schemeClr val="tx1"/>
                </a:solidFill>
                <a:cs typeface="+mj-cs"/>
              </a:rPr>
              <a:t> ؟</a:t>
            </a:r>
            <a:endParaRPr lang="fr-FR" sz="2400" b="1" dirty="0">
              <a:solidFill>
                <a:schemeClr val="tx1"/>
              </a:solidFill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12237818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3E9970E-32BF-EBAC-BD99-3814448F62B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68CFF114-D2DE-5F6E-D091-5724790A143F}"/>
              </a:ext>
            </a:extLst>
          </p:cNvPr>
          <p:cNvSpPr/>
          <p:nvPr/>
        </p:nvSpPr>
        <p:spPr>
          <a:xfrm>
            <a:off x="1720931" y="2610517"/>
            <a:ext cx="5884432" cy="2893807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1" eaLnBrk="1" latinLnBrk="0" hangingPunct="1"/>
            <a:endParaRPr lang="fr-FR"/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71F1A485-8AA3-399F-BED6-F8E27A7CA531}"/>
              </a:ext>
            </a:extLst>
          </p:cNvPr>
          <p:cNvSpPr txBox="1"/>
          <p:nvPr/>
        </p:nvSpPr>
        <p:spPr>
          <a:xfrm>
            <a:off x="1284391" y="3199943"/>
            <a:ext cx="4855375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SA" sz="3600" b="1" dirty="0">
                <a:solidFill>
                  <a:srgbClr val="B2B3AE"/>
                </a:solidFill>
                <a:latin typeface="Dosis" pitchFamily="2" charset="0"/>
                <a:cs typeface="Calibri" panose="020F0502020204030204" pitchFamily="34" charset="0"/>
              </a:rPr>
              <a:t>النشاط 1</a:t>
            </a:r>
          </a:p>
        </p:txBody>
      </p:sp>
      <p:sp>
        <p:nvSpPr>
          <p:cNvPr id="7" name="Titre 1">
            <a:extLst>
              <a:ext uri="{FF2B5EF4-FFF2-40B4-BE49-F238E27FC236}">
                <a16:creationId xmlns:a16="http://schemas.microsoft.com/office/drawing/2014/main" id="{15469A2F-73EF-71FC-BABB-40F66DA1A700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pic>
        <p:nvPicPr>
          <p:cNvPr id="9" name="Image 8" descr="Une image contenant symbol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722020F4-06E1-CFD9-2C8A-3DE52A4D09C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0800000">
            <a:off x="6291627" y="3846274"/>
            <a:ext cx="765221" cy="765221"/>
          </a:xfrm>
          <a:prstGeom prst="rect">
            <a:avLst/>
          </a:prstGeom>
        </p:spPr>
      </p:pic>
      <p:sp>
        <p:nvSpPr>
          <p:cNvPr id="2" name="Oval 80">
            <a:extLst>
              <a:ext uri="{FF2B5EF4-FFF2-40B4-BE49-F238E27FC236}">
                <a16:creationId xmlns:a16="http://schemas.microsoft.com/office/drawing/2014/main" id="{E94EB4DB-83DF-2995-4403-DBD7CBF8BA5B}"/>
              </a:ext>
            </a:extLst>
          </p:cNvPr>
          <p:cNvSpPr>
            <a:spLocks noChangeAspect="1"/>
          </p:cNvSpPr>
          <p:nvPr/>
        </p:nvSpPr>
        <p:spPr>
          <a:xfrm>
            <a:off x="6276468" y="2298784"/>
            <a:ext cx="588546" cy="588546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3200" b="1" dirty="0"/>
              <a:t>3</a:t>
            </a:r>
          </a:p>
        </p:txBody>
      </p:sp>
      <p:sp>
        <p:nvSpPr>
          <p:cNvPr id="8" name="Flowchart: Alternate Process 54">
            <a:extLst>
              <a:ext uri="{FF2B5EF4-FFF2-40B4-BE49-F238E27FC236}">
                <a16:creationId xmlns:a16="http://schemas.microsoft.com/office/drawing/2014/main" id="{30E6BC14-99C2-CA21-2B96-69424062F936}"/>
              </a:ext>
            </a:extLst>
          </p:cNvPr>
          <p:cNvSpPr/>
          <p:nvPr/>
        </p:nvSpPr>
        <p:spPr>
          <a:xfrm>
            <a:off x="2474259" y="2209308"/>
            <a:ext cx="4199979" cy="802419"/>
          </a:xfrm>
          <a:prstGeom prst="flowChartAlternateProcess">
            <a:avLst/>
          </a:prstGeom>
          <a:solidFill>
            <a:srgbClr val="3A8F98"/>
          </a:solidFill>
          <a:ln w="539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 rtl="1">
              <a:defRPr/>
            </a:pPr>
            <a:r>
              <a:rPr lang="ar-AE" sz="4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الممارسة الموجهة</a:t>
            </a:r>
          </a:p>
        </p:txBody>
      </p:sp>
      <p:sp>
        <p:nvSpPr>
          <p:cNvPr id="10" name="Oval 80">
            <a:extLst>
              <a:ext uri="{FF2B5EF4-FFF2-40B4-BE49-F238E27FC236}">
                <a16:creationId xmlns:a16="http://schemas.microsoft.com/office/drawing/2014/main" id="{15CD4A46-3878-A1C8-1122-25B868258B17}"/>
              </a:ext>
            </a:extLst>
          </p:cNvPr>
          <p:cNvSpPr>
            <a:spLocks noChangeAspect="1"/>
          </p:cNvSpPr>
          <p:nvPr/>
        </p:nvSpPr>
        <p:spPr>
          <a:xfrm>
            <a:off x="6232304" y="2261495"/>
            <a:ext cx="698043" cy="698043"/>
          </a:xfrm>
          <a:prstGeom prst="ellipse">
            <a:avLst/>
          </a:prstGeom>
          <a:solidFill>
            <a:srgbClr val="FFC000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3200" b="1" dirty="0"/>
              <a:t>3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6C7629DF-BB7B-9F81-7D8E-069E5FC39CDD}"/>
              </a:ext>
            </a:extLst>
          </p:cNvPr>
          <p:cNvSpPr txBox="1"/>
          <p:nvPr/>
        </p:nvSpPr>
        <p:spPr>
          <a:xfrm>
            <a:off x="1295932" y="3865752"/>
            <a:ext cx="4855375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SA" sz="3600" b="1" dirty="0">
                <a:solidFill>
                  <a:srgbClr val="FC8D00"/>
                </a:solidFill>
                <a:latin typeface="Dosis" pitchFamily="2" charset="0"/>
                <a:cs typeface="Calibri" panose="020F0502020204030204" pitchFamily="34" charset="0"/>
              </a:rPr>
              <a:t>النشاط </a:t>
            </a:r>
            <a:r>
              <a:rPr lang="fr-FR" sz="3600" b="1" dirty="0">
                <a:solidFill>
                  <a:srgbClr val="FC8D00"/>
                </a:solidFill>
                <a:latin typeface="Dosis" pitchFamily="2" charset="0"/>
                <a:cs typeface="Calibri" panose="020F0502020204030204" pitchFamily="34" charset="0"/>
              </a:rPr>
              <a:t>2</a:t>
            </a:r>
            <a:endParaRPr lang="ar-SA" sz="3600" b="1" dirty="0">
              <a:solidFill>
                <a:srgbClr val="FC8D00"/>
              </a:solidFill>
              <a:latin typeface="Dosis" pitchFamily="2" charset="0"/>
              <a:cs typeface="Calibri" panose="020F0502020204030204" pitchFamily="34" charset="0"/>
            </a:endParaRP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B6E884D9-8A08-008E-0849-63BE7278A9A0}"/>
              </a:ext>
            </a:extLst>
          </p:cNvPr>
          <p:cNvSpPr txBox="1"/>
          <p:nvPr/>
        </p:nvSpPr>
        <p:spPr>
          <a:xfrm>
            <a:off x="1295931" y="4512083"/>
            <a:ext cx="4855375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SA" sz="3600" b="1" dirty="0">
                <a:solidFill>
                  <a:srgbClr val="B2B3AE"/>
                </a:solidFill>
                <a:latin typeface="Dosis" pitchFamily="2" charset="0"/>
                <a:cs typeface="Calibri" panose="020F0502020204030204" pitchFamily="34" charset="0"/>
              </a:rPr>
              <a:t>النشاط 3</a:t>
            </a:r>
          </a:p>
        </p:txBody>
      </p:sp>
    </p:spTree>
    <p:extLst>
      <p:ext uri="{BB962C8B-B14F-4D97-AF65-F5344CB8AC3E}">
        <p14:creationId xmlns:p14="http://schemas.microsoft.com/office/powerpoint/2010/main" val="32816093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19E6B58-5FCE-E101-4F89-ECF8579E9CA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ZoneTexte 4">
            <a:extLst>
              <a:ext uri="{FF2B5EF4-FFF2-40B4-BE49-F238E27FC236}">
                <a16:creationId xmlns:a16="http://schemas.microsoft.com/office/drawing/2014/main" id="{BFF0186B-067D-7AA8-8904-CCED59509CEB}"/>
              </a:ext>
            </a:extLst>
          </p:cNvPr>
          <p:cNvSpPr txBox="1"/>
          <p:nvPr/>
        </p:nvSpPr>
        <p:spPr>
          <a:xfrm>
            <a:off x="1258230" y="871390"/>
            <a:ext cx="62738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SA" b="1" dirty="0">
                <a:solidFill>
                  <a:srgbClr val="7F807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خذوا دفاتر البحث</a:t>
            </a:r>
            <a:endParaRPr lang="ar-MA" b="1" dirty="0">
              <a:solidFill>
                <a:srgbClr val="7F807F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5CF8C38C-8FAD-8B47-5499-6C3FCAD896D9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EAE8E4"/>
              </a:clrFrom>
              <a:clrTo>
                <a:srgbClr val="EAE8E4">
                  <a:alpha val="0"/>
                </a:srgbClr>
              </a:clrTo>
            </a:clrChange>
          </a:blip>
          <a:srcRect l="4527" t="16702" r="3992" b="15930"/>
          <a:stretch>
            <a:fillRect/>
          </a:stretch>
        </p:blipFill>
        <p:spPr>
          <a:xfrm flipH="1">
            <a:off x="2440917" y="2223436"/>
            <a:ext cx="4397832" cy="3238624"/>
          </a:xfrm>
          <a:prstGeom prst="roundRect">
            <a:avLst>
              <a:gd name="adj" fmla="val 6988"/>
            </a:avLst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D5D3FF06-AEC3-3BF0-D278-1C01195B50EA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EAE8E4"/>
              </a:clrFrom>
              <a:clrTo>
                <a:srgbClr val="EAE8E4">
                  <a:alpha val="0"/>
                </a:srgbClr>
              </a:clrTo>
            </a:clrChange>
          </a:blip>
          <a:srcRect l="4527" t="16702" r="3992" b="15930"/>
          <a:stretch>
            <a:fillRect/>
          </a:stretch>
        </p:blipFill>
        <p:spPr>
          <a:xfrm flipH="1">
            <a:off x="7912419" y="809844"/>
            <a:ext cx="710471" cy="523201"/>
          </a:xfrm>
          <a:prstGeom prst="roundRect">
            <a:avLst>
              <a:gd name="adj" fmla="val 6988"/>
            </a:avLst>
          </a:prstGeom>
        </p:spPr>
      </p:pic>
    </p:spTree>
    <p:extLst>
      <p:ext uri="{BB962C8B-B14F-4D97-AF65-F5344CB8AC3E}">
        <p14:creationId xmlns:p14="http://schemas.microsoft.com/office/powerpoint/2010/main" val="10644211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9C0823C-B227-1685-1ED7-C847D6B7E21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2857560F-4472-6192-3F72-8AE03CB8C6D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23678"/>
            <a:ext cx="999174" cy="999174"/>
          </a:xfrm>
          <a:prstGeom prst="ellipse">
            <a:avLst/>
          </a:prstGeom>
        </p:spPr>
      </p:pic>
      <p:sp>
        <p:nvSpPr>
          <p:cNvPr id="4" name="ZoneTexte 2">
            <a:extLst>
              <a:ext uri="{FF2B5EF4-FFF2-40B4-BE49-F238E27FC236}">
                <a16:creationId xmlns:a16="http://schemas.microsoft.com/office/drawing/2014/main" id="{72469EB7-6544-FF49-1696-F2CE1B53E41A}"/>
              </a:ext>
            </a:extLst>
          </p:cNvPr>
          <p:cNvSpPr txBox="1"/>
          <p:nvPr/>
        </p:nvSpPr>
        <p:spPr>
          <a:xfrm>
            <a:off x="195944" y="843254"/>
            <a:ext cx="734683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S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على دفاتر البحث، قوموا بحساب المدة التي سيستغرقها القطار لقطع مسافة 225 كيلومترا:</a:t>
            </a:r>
            <a:endParaRPr lang="ar-MA" b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CB9D3821-A8E4-00E0-3420-B3B76E99A7EE}"/>
              </a:ext>
            </a:extLst>
          </p:cNvPr>
          <p:cNvSpPr/>
          <p:nvPr/>
        </p:nvSpPr>
        <p:spPr>
          <a:xfrm>
            <a:off x="377708" y="2167557"/>
            <a:ext cx="8090452" cy="1014068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solidFill>
              <a:schemeClr val="bg2">
                <a:lumMod val="9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lang="ar-SA" sz="2400" b="1" dirty="0">
                <a:solidFill>
                  <a:schemeClr val="tx1"/>
                </a:solidFill>
                <a:cs typeface="+mj-cs"/>
              </a:rPr>
              <a:t>اَلسُّرْعَةُ الْمُتَوَسِّطَةُ لِقِطارٍ هي </a:t>
            </a:r>
            <a:r>
              <a:rPr lang="fr-FR" sz="2400" b="1" dirty="0">
                <a:solidFill>
                  <a:schemeClr val="tx1"/>
                </a:solidFill>
                <a:cs typeface="+mj-cs"/>
              </a:rPr>
              <a:t> km/h</a:t>
            </a:r>
            <a:r>
              <a:rPr lang="ar-SA" sz="2400" b="1" dirty="0">
                <a:solidFill>
                  <a:schemeClr val="tx1"/>
                </a:solidFill>
                <a:cs typeface="+mj-cs"/>
              </a:rPr>
              <a:t>75 ، ما الْمُدَّةُ الزَّمَنيَّةُ الْلاّزِمَةُ لِيَقْطَعَ هَذا الْقِطارُ بِنَفْسِ السُّرْعَةِ مَسافةَ </a:t>
            </a:r>
            <a:r>
              <a:rPr lang="fr-FR" sz="2400" b="1" dirty="0">
                <a:solidFill>
                  <a:schemeClr val="tx1"/>
                </a:solidFill>
                <a:cs typeface="+mj-cs"/>
              </a:rPr>
              <a:t>225 km</a:t>
            </a:r>
            <a:r>
              <a:rPr lang="ar-SA" sz="2400" b="1" dirty="0">
                <a:solidFill>
                  <a:schemeClr val="tx1"/>
                </a:solidFill>
                <a:cs typeface="+mj-cs"/>
              </a:rPr>
              <a:t> ؟</a:t>
            </a:r>
            <a:endParaRPr lang="fr-FR" sz="2400" b="1" dirty="0">
              <a:solidFill>
                <a:schemeClr val="tx1"/>
              </a:solidFill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16488951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DDA1784-873B-ADC6-C285-7765204D3A6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5970D4C4-C8D2-50BF-73A3-769FE029EBB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23678"/>
            <a:ext cx="999174" cy="999174"/>
          </a:xfrm>
          <a:prstGeom prst="ellipse">
            <a:avLst/>
          </a:prstGeom>
        </p:spPr>
      </p:pic>
      <p:cxnSp>
        <p:nvCxnSpPr>
          <p:cNvPr id="7" name="Connecteur droit avec flèche 6">
            <a:extLst>
              <a:ext uri="{FF2B5EF4-FFF2-40B4-BE49-F238E27FC236}">
                <a16:creationId xmlns:a16="http://schemas.microsoft.com/office/drawing/2014/main" id="{27F6CE59-809B-29D4-F68C-80FB2C2583EB}"/>
              </a:ext>
            </a:extLst>
          </p:cNvPr>
          <p:cNvCxnSpPr/>
          <p:nvPr/>
        </p:nvCxnSpPr>
        <p:spPr>
          <a:xfrm>
            <a:off x="3168813" y="4179451"/>
            <a:ext cx="1838739" cy="0"/>
          </a:xfrm>
          <a:prstGeom prst="straightConnector1">
            <a:avLst/>
          </a:prstGeom>
          <a:ln w="28575">
            <a:solidFill>
              <a:schemeClr val="tx1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" name="Connecteur droit avec flèche 8">
            <a:extLst>
              <a:ext uri="{FF2B5EF4-FFF2-40B4-BE49-F238E27FC236}">
                <a16:creationId xmlns:a16="http://schemas.microsoft.com/office/drawing/2014/main" id="{DB343319-A7B2-ACF5-608D-9D94D36E0379}"/>
              </a:ext>
            </a:extLst>
          </p:cNvPr>
          <p:cNvCxnSpPr/>
          <p:nvPr/>
        </p:nvCxnSpPr>
        <p:spPr>
          <a:xfrm>
            <a:off x="3153946" y="4733282"/>
            <a:ext cx="1838739" cy="0"/>
          </a:xfrm>
          <a:prstGeom prst="straightConnector1">
            <a:avLst/>
          </a:prstGeom>
          <a:ln w="28575">
            <a:solidFill>
              <a:schemeClr val="tx1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5" name="Rectangle : coins arrondis 14">
            <a:extLst>
              <a:ext uri="{FF2B5EF4-FFF2-40B4-BE49-F238E27FC236}">
                <a16:creationId xmlns:a16="http://schemas.microsoft.com/office/drawing/2014/main" id="{D54ABF19-566D-C448-A8DB-4526EAE67533}"/>
              </a:ext>
            </a:extLst>
          </p:cNvPr>
          <p:cNvSpPr/>
          <p:nvPr/>
        </p:nvSpPr>
        <p:spPr>
          <a:xfrm>
            <a:off x="1477878" y="3964211"/>
            <a:ext cx="1609097" cy="427382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lang="fr-FR" b="1" dirty="0">
                <a:solidFill>
                  <a:srgbClr val="FF0000"/>
                </a:solidFill>
              </a:rPr>
              <a:t>75 km</a:t>
            </a:r>
          </a:p>
        </p:txBody>
      </p:sp>
      <p:sp>
        <p:nvSpPr>
          <p:cNvPr id="16" name="Rectangle : coins arrondis 15">
            <a:extLst>
              <a:ext uri="{FF2B5EF4-FFF2-40B4-BE49-F238E27FC236}">
                <a16:creationId xmlns:a16="http://schemas.microsoft.com/office/drawing/2014/main" id="{DDAF6BF6-DADC-C530-AFFE-CFDEACF03790}"/>
              </a:ext>
            </a:extLst>
          </p:cNvPr>
          <p:cNvSpPr/>
          <p:nvPr/>
        </p:nvSpPr>
        <p:spPr>
          <a:xfrm>
            <a:off x="1477879" y="4519591"/>
            <a:ext cx="1609097" cy="427382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lang="fr-FR" b="1" dirty="0">
                <a:solidFill>
                  <a:srgbClr val="FF0000"/>
                </a:solidFill>
              </a:rPr>
              <a:t>225 km</a:t>
            </a: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BE09BA44-BE06-AC4A-AC16-71532F9A12B4}"/>
              </a:ext>
            </a:extLst>
          </p:cNvPr>
          <p:cNvSpPr/>
          <p:nvPr/>
        </p:nvSpPr>
        <p:spPr>
          <a:xfrm>
            <a:off x="5089390" y="3964211"/>
            <a:ext cx="1609097" cy="427382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lang="fr-FR" b="1" dirty="0">
                <a:solidFill>
                  <a:srgbClr val="FF0000"/>
                </a:solidFill>
              </a:rPr>
              <a:t>1 h</a:t>
            </a:r>
          </a:p>
        </p:txBody>
      </p:sp>
      <p:sp>
        <p:nvSpPr>
          <p:cNvPr id="18" name="Rectangle : coins arrondis 17">
            <a:extLst>
              <a:ext uri="{FF2B5EF4-FFF2-40B4-BE49-F238E27FC236}">
                <a16:creationId xmlns:a16="http://schemas.microsoft.com/office/drawing/2014/main" id="{9A040DD2-7CFE-B4DB-F18F-D04DE4B20BE9}"/>
              </a:ext>
            </a:extLst>
          </p:cNvPr>
          <p:cNvSpPr/>
          <p:nvPr/>
        </p:nvSpPr>
        <p:spPr>
          <a:xfrm>
            <a:off x="5089390" y="4513461"/>
            <a:ext cx="1609097" cy="427382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lang="fr-FR" b="1" dirty="0">
                <a:solidFill>
                  <a:srgbClr val="FF0000"/>
                </a:solidFill>
              </a:rPr>
              <a:t>?</a:t>
            </a:r>
          </a:p>
        </p:txBody>
      </p:sp>
      <p:sp>
        <p:nvSpPr>
          <p:cNvPr id="19" name="ZoneTexte 18">
            <a:extLst>
              <a:ext uri="{FF2B5EF4-FFF2-40B4-BE49-F238E27FC236}">
                <a16:creationId xmlns:a16="http://schemas.microsoft.com/office/drawing/2014/main" id="{D6760648-4AA8-CBE1-035B-1922486162C5}"/>
              </a:ext>
            </a:extLst>
          </p:cNvPr>
          <p:cNvSpPr txBox="1"/>
          <p:nvPr/>
        </p:nvSpPr>
        <p:spPr>
          <a:xfrm>
            <a:off x="1037718" y="853291"/>
            <a:ext cx="643974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S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صححوا. من يشرح لنا كيف توصل للجواب؟</a:t>
            </a:r>
            <a:endParaRPr lang="ar-MA" b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FABD434B-1945-1B89-E38E-0951518A4444}"/>
              </a:ext>
            </a:extLst>
          </p:cNvPr>
          <p:cNvSpPr/>
          <p:nvPr/>
        </p:nvSpPr>
        <p:spPr>
          <a:xfrm>
            <a:off x="439236" y="1915262"/>
            <a:ext cx="8090452" cy="1014068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solidFill>
              <a:schemeClr val="bg2">
                <a:lumMod val="9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lang="ar-SA" sz="2400" b="1" dirty="0">
                <a:solidFill>
                  <a:schemeClr val="tx1"/>
                </a:solidFill>
                <a:cs typeface="+mj-cs"/>
              </a:rPr>
              <a:t>اَلسُّرْعَةُ الْمُتَوَسِّطَةُ لِقِطارٍ هي </a:t>
            </a:r>
            <a:r>
              <a:rPr lang="fr-FR" sz="2400" b="1" dirty="0">
                <a:solidFill>
                  <a:schemeClr val="tx1"/>
                </a:solidFill>
                <a:cs typeface="+mj-cs"/>
              </a:rPr>
              <a:t> km/h</a:t>
            </a:r>
            <a:r>
              <a:rPr lang="ar-SA" sz="2400" b="1" dirty="0">
                <a:solidFill>
                  <a:schemeClr val="tx1"/>
                </a:solidFill>
                <a:cs typeface="+mj-cs"/>
              </a:rPr>
              <a:t>75 ، ما الْمُدَّةُ الزَّمَنيَّةُ الْلاّزِمَةُ لِيَقْطَعَ هَذا الْقِطارُ بِنَفْسِ السُّرْعَةِ مَسافةَ </a:t>
            </a:r>
            <a:r>
              <a:rPr lang="fr-FR" sz="2400" b="1" dirty="0">
                <a:solidFill>
                  <a:schemeClr val="tx1"/>
                </a:solidFill>
                <a:cs typeface="+mj-cs"/>
              </a:rPr>
              <a:t>225 km</a:t>
            </a:r>
            <a:r>
              <a:rPr lang="ar-SA" sz="2400" b="1" dirty="0">
                <a:solidFill>
                  <a:schemeClr val="tx1"/>
                </a:solidFill>
                <a:cs typeface="+mj-cs"/>
              </a:rPr>
              <a:t> ؟</a:t>
            </a:r>
            <a:endParaRPr lang="fr-FR" sz="2400" b="1" dirty="0">
              <a:solidFill>
                <a:schemeClr val="tx1"/>
              </a:solidFill>
              <a:cs typeface="+mj-cs"/>
            </a:endParaRPr>
          </a:p>
        </p:txBody>
      </p:sp>
      <p:sp>
        <p:nvSpPr>
          <p:cNvPr id="6" name="Rectangle: Rounded Corners 1">
            <a:extLst>
              <a:ext uri="{FF2B5EF4-FFF2-40B4-BE49-F238E27FC236}">
                <a16:creationId xmlns:a16="http://schemas.microsoft.com/office/drawing/2014/main" id="{BEB884B6-8D12-A6CA-FD33-7A1E0FABF25F}"/>
              </a:ext>
            </a:extLst>
          </p:cNvPr>
          <p:cNvSpPr/>
          <p:nvPr/>
        </p:nvSpPr>
        <p:spPr>
          <a:xfrm>
            <a:off x="3705007" y="5426225"/>
            <a:ext cx="4784924" cy="920145"/>
          </a:xfrm>
          <a:custGeom>
            <a:avLst/>
            <a:gdLst>
              <a:gd name="connsiteX0" fmla="*/ 0 w 1465130"/>
              <a:gd name="connsiteY0" fmla="*/ 94921 h 569516"/>
              <a:gd name="connsiteX1" fmla="*/ 94921 w 1465130"/>
              <a:gd name="connsiteY1" fmla="*/ 0 h 569516"/>
              <a:gd name="connsiteX2" fmla="*/ 520017 w 1465130"/>
              <a:gd name="connsiteY2" fmla="*/ 0 h 569516"/>
              <a:gd name="connsiteX3" fmla="*/ 932360 w 1465130"/>
              <a:gd name="connsiteY3" fmla="*/ 0 h 569516"/>
              <a:gd name="connsiteX4" fmla="*/ 1370209 w 1465130"/>
              <a:gd name="connsiteY4" fmla="*/ 0 h 569516"/>
              <a:gd name="connsiteX5" fmla="*/ 1465130 w 1465130"/>
              <a:gd name="connsiteY5" fmla="*/ 94921 h 569516"/>
              <a:gd name="connsiteX6" fmla="*/ 1465130 w 1465130"/>
              <a:gd name="connsiteY6" fmla="*/ 474595 h 569516"/>
              <a:gd name="connsiteX7" fmla="*/ 1370209 w 1465130"/>
              <a:gd name="connsiteY7" fmla="*/ 569516 h 569516"/>
              <a:gd name="connsiteX8" fmla="*/ 983372 w 1465130"/>
              <a:gd name="connsiteY8" fmla="*/ 569516 h 569516"/>
              <a:gd name="connsiteX9" fmla="*/ 545523 w 1465130"/>
              <a:gd name="connsiteY9" fmla="*/ 569516 h 569516"/>
              <a:gd name="connsiteX10" fmla="*/ 94921 w 1465130"/>
              <a:gd name="connsiteY10" fmla="*/ 569516 h 569516"/>
              <a:gd name="connsiteX11" fmla="*/ 0 w 1465130"/>
              <a:gd name="connsiteY11" fmla="*/ 474595 h 569516"/>
              <a:gd name="connsiteX12" fmla="*/ 0 w 1465130"/>
              <a:gd name="connsiteY12" fmla="*/ 94921 h 5695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465130" h="569516" fill="none" extrusionOk="0">
                <a:moveTo>
                  <a:pt x="0" y="94921"/>
                </a:moveTo>
                <a:cubicBezTo>
                  <a:pt x="9146" y="50134"/>
                  <a:pt x="52058" y="-10531"/>
                  <a:pt x="94921" y="0"/>
                </a:cubicBezTo>
                <a:cubicBezTo>
                  <a:pt x="228281" y="-12167"/>
                  <a:pt x="391214" y="18801"/>
                  <a:pt x="520017" y="0"/>
                </a:cubicBezTo>
                <a:cubicBezTo>
                  <a:pt x="648820" y="-18801"/>
                  <a:pt x="791585" y="8143"/>
                  <a:pt x="932360" y="0"/>
                </a:cubicBezTo>
                <a:cubicBezTo>
                  <a:pt x="1073135" y="-8143"/>
                  <a:pt x="1251348" y="38479"/>
                  <a:pt x="1370209" y="0"/>
                </a:cubicBezTo>
                <a:cubicBezTo>
                  <a:pt x="1409186" y="-6637"/>
                  <a:pt x="1475576" y="35840"/>
                  <a:pt x="1465130" y="94921"/>
                </a:cubicBezTo>
                <a:cubicBezTo>
                  <a:pt x="1509702" y="273036"/>
                  <a:pt x="1441761" y="364878"/>
                  <a:pt x="1465130" y="474595"/>
                </a:cubicBezTo>
                <a:cubicBezTo>
                  <a:pt x="1473752" y="527139"/>
                  <a:pt x="1434084" y="579795"/>
                  <a:pt x="1370209" y="569516"/>
                </a:cubicBezTo>
                <a:cubicBezTo>
                  <a:pt x="1205113" y="603764"/>
                  <a:pt x="1148071" y="543649"/>
                  <a:pt x="983372" y="569516"/>
                </a:cubicBezTo>
                <a:cubicBezTo>
                  <a:pt x="818673" y="595383"/>
                  <a:pt x="683831" y="555379"/>
                  <a:pt x="545523" y="569516"/>
                </a:cubicBezTo>
                <a:cubicBezTo>
                  <a:pt x="407215" y="583653"/>
                  <a:pt x="269481" y="534601"/>
                  <a:pt x="94921" y="569516"/>
                </a:cubicBezTo>
                <a:cubicBezTo>
                  <a:pt x="39053" y="554821"/>
                  <a:pt x="1717" y="522488"/>
                  <a:pt x="0" y="474595"/>
                </a:cubicBezTo>
                <a:cubicBezTo>
                  <a:pt x="-41069" y="321204"/>
                  <a:pt x="29213" y="221457"/>
                  <a:pt x="0" y="94921"/>
                </a:cubicBezTo>
                <a:close/>
              </a:path>
              <a:path w="1465130" h="569516" stroke="0" extrusionOk="0">
                <a:moveTo>
                  <a:pt x="0" y="94921"/>
                </a:moveTo>
                <a:cubicBezTo>
                  <a:pt x="-12995" y="46914"/>
                  <a:pt x="43220" y="-1706"/>
                  <a:pt x="94921" y="0"/>
                </a:cubicBezTo>
                <a:cubicBezTo>
                  <a:pt x="264886" y="-6878"/>
                  <a:pt x="313453" y="45592"/>
                  <a:pt x="481758" y="0"/>
                </a:cubicBezTo>
                <a:cubicBezTo>
                  <a:pt x="650063" y="-45592"/>
                  <a:pt x="776363" y="13585"/>
                  <a:pt x="868596" y="0"/>
                </a:cubicBezTo>
                <a:cubicBezTo>
                  <a:pt x="960829" y="-13585"/>
                  <a:pt x="1147853" y="42046"/>
                  <a:pt x="1370209" y="0"/>
                </a:cubicBezTo>
                <a:cubicBezTo>
                  <a:pt x="1430340" y="-5891"/>
                  <a:pt x="1472581" y="48476"/>
                  <a:pt x="1465130" y="94921"/>
                </a:cubicBezTo>
                <a:cubicBezTo>
                  <a:pt x="1479394" y="180122"/>
                  <a:pt x="1433420" y="352911"/>
                  <a:pt x="1465130" y="474595"/>
                </a:cubicBezTo>
                <a:cubicBezTo>
                  <a:pt x="1458351" y="530155"/>
                  <a:pt x="1419358" y="568033"/>
                  <a:pt x="1370209" y="569516"/>
                </a:cubicBezTo>
                <a:cubicBezTo>
                  <a:pt x="1255241" y="595086"/>
                  <a:pt x="1110299" y="528651"/>
                  <a:pt x="970619" y="569516"/>
                </a:cubicBezTo>
                <a:cubicBezTo>
                  <a:pt x="830939" y="610381"/>
                  <a:pt x="726522" y="557453"/>
                  <a:pt x="558276" y="569516"/>
                </a:cubicBezTo>
                <a:cubicBezTo>
                  <a:pt x="390030" y="581579"/>
                  <a:pt x="216490" y="540165"/>
                  <a:pt x="94921" y="569516"/>
                </a:cubicBezTo>
                <a:cubicBezTo>
                  <a:pt x="42347" y="568213"/>
                  <a:pt x="3301" y="526035"/>
                  <a:pt x="0" y="474595"/>
                </a:cubicBezTo>
                <a:cubicBezTo>
                  <a:pt x="-5308" y="286391"/>
                  <a:pt x="22427" y="209707"/>
                  <a:pt x="0" y="94921"/>
                </a:cubicBezTo>
                <a:close/>
              </a:path>
            </a:pathLst>
          </a:custGeom>
          <a:solidFill>
            <a:schemeClr val="accent2">
              <a:lumMod val="20000"/>
              <a:lumOff val="80000"/>
            </a:schemeClr>
          </a:solidFill>
          <a:ln w="12700">
            <a:solidFill>
              <a:srgbClr val="C00000"/>
            </a:solidFill>
            <a:prstDash val="solid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algn="ctr" defTabSz="457200" rtl="1" eaLnBrk="1" latinLnBrk="0" hangingPunct="1"/>
            <a:r>
              <a:rPr lang="ar-SA" sz="2400" b="1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المدة التي سيستغرقها  القطار لقطع 225 كيلومترا بنفس السرعة المتوسطة هي: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" name="Rectangle: Rounded Corners 1">
                <a:extLst>
                  <a:ext uri="{FF2B5EF4-FFF2-40B4-BE49-F238E27FC236}">
                    <a16:creationId xmlns:a16="http://schemas.microsoft.com/office/drawing/2014/main" id="{53EC0885-EFFF-4D80-4E88-573FBC438736}"/>
                  </a:ext>
                </a:extLst>
              </p:cNvPr>
              <p:cNvSpPr/>
              <p:nvPr/>
            </p:nvSpPr>
            <p:spPr>
              <a:xfrm>
                <a:off x="439236" y="5379124"/>
                <a:ext cx="2957107" cy="967245"/>
              </a:xfrm>
              <a:custGeom>
                <a:avLst/>
                <a:gdLst>
                  <a:gd name="connsiteX0" fmla="*/ 0 w 1465130"/>
                  <a:gd name="connsiteY0" fmla="*/ 94921 h 569516"/>
                  <a:gd name="connsiteX1" fmla="*/ 94921 w 1465130"/>
                  <a:gd name="connsiteY1" fmla="*/ 0 h 569516"/>
                  <a:gd name="connsiteX2" fmla="*/ 520017 w 1465130"/>
                  <a:gd name="connsiteY2" fmla="*/ 0 h 569516"/>
                  <a:gd name="connsiteX3" fmla="*/ 932360 w 1465130"/>
                  <a:gd name="connsiteY3" fmla="*/ 0 h 569516"/>
                  <a:gd name="connsiteX4" fmla="*/ 1370209 w 1465130"/>
                  <a:gd name="connsiteY4" fmla="*/ 0 h 569516"/>
                  <a:gd name="connsiteX5" fmla="*/ 1465130 w 1465130"/>
                  <a:gd name="connsiteY5" fmla="*/ 94921 h 569516"/>
                  <a:gd name="connsiteX6" fmla="*/ 1465130 w 1465130"/>
                  <a:gd name="connsiteY6" fmla="*/ 474595 h 569516"/>
                  <a:gd name="connsiteX7" fmla="*/ 1370209 w 1465130"/>
                  <a:gd name="connsiteY7" fmla="*/ 569516 h 569516"/>
                  <a:gd name="connsiteX8" fmla="*/ 983372 w 1465130"/>
                  <a:gd name="connsiteY8" fmla="*/ 569516 h 569516"/>
                  <a:gd name="connsiteX9" fmla="*/ 545523 w 1465130"/>
                  <a:gd name="connsiteY9" fmla="*/ 569516 h 569516"/>
                  <a:gd name="connsiteX10" fmla="*/ 94921 w 1465130"/>
                  <a:gd name="connsiteY10" fmla="*/ 569516 h 569516"/>
                  <a:gd name="connsiteX11" fmla="*/ 0 w 1465130"/>
                  <a:gd name="connsiteY11" fmla="*/ 474595 h 569516"/>
                  <a:gd name="connsiteX12" fmla="*/ 0 w 1465130"/>
                  <a:gd name="connsiteY12" fmla="*/ 94921 h 56951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1465130" h="569516" fill="none" extrusionOk="0">
                    <a:moveTo>
                      <a:pt x="0" y="94921"/>
                    </a:moveTo>
                    <a:cubicBezTo>
                      <a:pt x="9146" y="50134"/>
                      <a:pt x="52058" y="-10531"/>
                      <a:pt x="94921" y="0"/>
                    </a:cubicBezTo>
                    <a:cubicBezTo>
                      <a:pt x="228281" y="-12167"/>
                      <a:pt x="391214" y="18801"/>
                      <a:pt x="520017" y="0"/>
                    </a:cubicBezTo>
                    <a:cubicBezTo>
                      <a:pt x="648820" y="-18801"/>
                      <a:pt x="791585" y="8143"/>
                      <a:pt x="932360" y="0"/>
                    </a:cubicBezTo>
                    <a:cubicBezTo>
                      <a:pt x="1073135" y="-8143"/>
                      <a:pt x="1251348" y="38479"/>
                      <a:pt x="1370209" y="0"/>
                    </a:cubicBezTo>
                    <a:cubicBezTo>
                      <a:pt x="1409186" y="-6637"/>
                      <a:pt x="1475576" y="35840"/>
                      <a:pt x="1465130" y="94921"/>
                    </a:cubicBezTo>
                    <a:cubicBezTo>
                      <a:pt x="1509702" y="273036"/>
                      <a:pt x="1441761" y="364878"/>
                      <a:pt x="1465130" y="474595"/>
                    </a:cubicBezTo>
                    <a:cubicBezTo>
                      <a:pt x="1473752" y="527139"/>
                      <a:pt x="1434084" y="579795"/>
                      <a:pt x="1370209" y="569516"/>
                    </a:cubicBezTo>
                    <a:cubicBezTo>
                      <a:pt x="1205113" y="603764"/>
                      <a:pt x="1148071" y="543649"/>
                      <a:pt x="983372" y="569516"/>
                    </a:cubicBezTo>
                    <a:cubicBezTo>
                      <a:pt x="818673" y="595383"/>
                      <a:pt x="683831" y="555379"/>
                      <a:pt x="545523" y="569516"/>
                    </a:cubicBezTo>
                    <a:cubicBezTo>
                      <a:pt x="407215" y="583653"/>
                      <a:pt x="269481" y="534601"/>
                      <a:pt x="94921" y="569516"/>
                    </a:cubicBezTo>
                    <a:cubicBezTo>
                      <a:pt x="39053" y="554821"/>
                      <a:pt x="1717" y="522488"/>
                      <a:pt x="0" y="474595"/>
                    </a:cubicBezTo>
                    <a:cubicBezTo>
                      <a:pt x="-41069" y="321204"/>
                      <a:pt x="29213" y="221457"/>
                      <a:pt x="0" y="94921"/>
                    </a:cubicBezTo>
                    <a:close/>
                  </a:path>
                  <a:path w="1465130" h="569516" stroke="0" extrusionOk="0">
                    <a:moveTo>
                      <a:pt x="0" y="94921"/>
                    </a:moveTo>
                    <a:cubicBezTo>
                      <a:pt x="-12995" y="46914"/>
                      <a:pt x="43220" y="-1706"/>
                      <a:pt x="94921" y="0"/>
                    </a:cubicBezTo>
                    <a:cubicBezTo>
                      <a:pt x="264886" y="-6878"/>
                      <a:pt x="313453" y="45592"/>
                      <a:pt x="481758" y="0"/>
                    </a:cubicBezTo>
                    <a:cubicBezTo>
                      <a:pt x="650063" y="-45592"/>
                      <a:pt x="776363" y="13585"/>
                      <a:pt x="868596" y="0"/>
                    </a:cubicBezTo>
                    <a:cubicBezTo>
                      <a:pt x="960829" y="-13585"/>
                      <a:pt x="1147853" y="42046"/>
                      <a:pt x="1370209" y="0"/>
                    </a:cubicBezTo>
                    <a:cubicBezTo>
                      <a:pt x="1430340" y="-5891"/>
                      <a:pt x="1472581" y="48476"/>
                      <a:pt x="1465130" y="94921"/>
                    </a:cubicBezTo>
                    <a:cubicBezTo>
                      <a:pt x="1479394" y="180122"/>
                      <a:pt x="1433420" y="352911"/>
                      <a:pt x="1465130" y="474595"/>
                    </a:cubicBezTo>
                    <a:cubicBezTo>
                      <a:pt x="1458351" y="530155"/>
                      <a:pt x="1419358" y="568033"/>
                      <a:pt x="1370209" y="569516"/>
                    </a:cubicBezTo>
                    <a:cubicBezTo>
                      <a:pt x="1255241" y="595086"/>
                      <a:pt x="1110299" y="528651"/>
                      <a:pt x="970619" y="569516"/>
                    </a:cubicBezTo>
                    <a:cubicBezTo>
                      <a:pt x="830939" y="610381"/>
                      <a:pt x="726522" y="557453"/>
                      <a:pt x="558276" y="569516"/>
                    </a:cubicBezTo>
                    <a:cubicBezTo>
                      <a:pt x="390030" y="581579"/>
                      <a:pt x="216490" y="540165"/>
                      <a:pt x="94921" y="569516"/>
                    </a:cubicBezTo>
                    <a:cubicBezTo>
                      <a:pt x="42347" y="568213"/>
                      <a:pt x="3301" y="526035"/>
                      <a:pt x="0" y="474595"/>
                    </a:cubicBezTo>
                    <a:cubicBezTo>
                      <a:pt x="-5308" y="286391"/>
                      <a:pt x="22427" y="209707"/>
                      <a:pt x="0" y="94921"/>
                    </a:cubicBezTo>
                    <a:close/>
                  </a:path>
                </a:pathLst>
              </a:custGeom>
              <a:solidFill>
                <a:schemeClr val="accent2">
                  <a:lumMod val="20000"/>
                  <a:lumOff val="80000"/>
                </a:schemeClr>
              </a:solidFill>
              <a:ln w="12700">
                <a:solidFill>
                  <a:srgbClr val="C00000"/>
                </a:solidFill>
                <a:prstDash val="solid"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marL="0" algn="ctr" defTabSz="457200" eaLnBrk="1" latinLnBrk="0" hangingPunct="1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fr-FR" sz="2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m:t>𝑻</m:t>
                      </m:r>
                      <m:r>
                        <a:rPr lang="fr-FR" sz="2400" b="1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m:t>=</m:t>
                      </m:r>
                      <m:f>
                        <m:fPr>
                          <m:ctrlPr>
                            <a:rPr lang="fr-FR" sz="24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Calibri" panose="020F0502020204030204" pitchFamily="34" charset="0"/>
                            </a:rPr>
                          </m:ctrlPr>
                        </m:fPr>
                        <m:num>
                          <m:r>
                            <a:rPr lang="fr-FR" sz="24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Calibri" panose="020F0502020204030204" pitchFamily="34" charset="0"/>
                            </a:rPr>
                            <m:t>𝑫</m:t>
                          </m:r>
                        </m:num>
                        <m:den>
                          <m:r>
                            <a:rPr lang="fr-FR" sz="24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Calibri" panose="020F0502020204030204" pitchFamily="34" charset="0"/>
                            </a:rPr>
                            <m:t>𝑽</m:t>
                          </m:r>
                        </m:den>
                      </m:f>
                      <m:r>
                        <a:rPr lang="fr-FR" sz="2400" b="1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m:t>=</m:t>
                      </m:r>
                      <m:f>
                        <m:fPr>
                          <m:ctrlPr>
                            <a:rPr lang="fr-FR" sz="24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Calibri" panose="020F0502020204030204" pitchFamily="34" charset="0"/>
                            </a:rPr>
                          </m:ctrlPr>
                        </m:fPr>
                        <m:num>
                          <m:r>
                            <a:rPr lang="ar-SA" sz="24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Calibri" panose="020F0502020204030204" pitchFamily="34" charset="0"/>
                            </a:rPr>
                            <m:t>𝟐𝟐𝟓</m:t>
                          </m:r>
                        </m:num>
                        <m:den>
                          <m:r>
                            <a:rPr lang="ar-SA" sz="24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Calibri" panose="020F0502020204030204" pitchFamily="34" charset="0"/>
                            </a:rPr>
                            <m:t>𝟕𝟓</m:t>
                          </m:r>
                        </m:den>
                      </m:f>
                      <m:r>
                        <a:rPr lang="ar-SA" sz="2400" b="1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m:t>=</m:t>
                      </m:r>
                      <m:r>
                        <a:rPr lang="ar-SA" sz="2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m:t>𝟑</m:t>
                      </m:r>
                      <m:r>
                        <a:rPr lang="fr-FR" sz="2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m:t>𝒉</m:t>
                      </m:r>
                    </m:oMath>
                  </m:oMathPara>
                </a14:m>
                <a:endParaRPr lang="ar-SA" sz="2400" b="1" i="1" dirty="0">
                  <a:solidFill>
                    <a:srgbClr val="FF0000"/>
                  </a:solidFill>
                  <a:latin typeface="Cambria Math" panose="02040503050406030204" pitchFamily="18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</mc:Choice>
        <mc:Fallback xmlns="">
          <p:sp>
            <p:nvSpPr>
              <p:cNvPr id="8" name="Rectangle: Rounded Corners 1">
                <a:extLst>
                  <a:ext uri="{FF2B5EF4-FFF2-40B4-BE49-F238E27FC236}">
                    <a16:creationId xmlns:a16="http://schemas.microsoft.com/office/drawing/2014/main" id="{53EC0885-EFFF-4D80-4E88-573FBC438736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39236" y="5379124"/>
                <a:ext cx="2957107" cy="967245"/>
              </a:xfrm>
              <a:custGeom>
                <a:avLst/>
                <a:gdLst>
                  <a:gd name="connsiteX0" fmla="*/ 0 w 1465130"/>
                  <a:gd name="connsiteY0" fmla="*/ 94921 h 569516"/>
                  <a:gd name="connsiteX1" fmla="*/ 94921 w 1465130"/>
                  <a:gd name="connsiteY1" fmla="*/ 0 h 569516"/>
                  <a:gd name="connsiteX2" fmla="*/ 520017 w 1465130"/>
                  <a:gd name="connsiteY2" fmla="*/ 0 h 569516"/>
                  <a:gd name="connsiteX3" fmla="*/ 932360 w 1465130"/>
                  <a:gd name="connsiteY3" fmla="*/ 0 h 569516"/>
                  <a:gd name="connsiteX4" fmla="*/ 1370209 w 1465130"/>
                  <a:gd name="connsiteY4" fmla="*/ 0 h 569516"/>
                  <a:gd name="connsiteX5" fmla="*/ 1465130 w 1465130"/>
                  <a:gd name="connsiteY5" fmla="*/ 94921 h 569516"/>
                  <a:gd name="connsiteX6" fmla="*/ 1465130 w 1465130"/>
                  <a:gd name="connsiteY6" fmla="*/ 474595 h 569516"/>
                  <a:gd name="connsiteX7" fmla="*/ 1370209 w 1465130"/>
                  <a:gd name="connsiteY7" fmla="*/ 569516 h 569516"/>
                  <a:gd name="connsiteX8" fmla="*/ 983372 w 1465130"/>
                  <a:gd name="connsiteY8" fmla="*/ 569516 h 569516"/>
                  <a:gd name="connsiteX9" fmla="*/ 545523 w 1465130"/>
                  <a:gd name="connsiteY9" fmla="*/ 569516 h 569516"/>
                  <a:gd name="connsiteX10" fmla="*/ 94921 w 1465130"/>
                  <a:gd name="connsiteY10" fmla="*/ 569516 h 569516"/>
                  <a:gd name="connsiteX11" fmla="*/ 0 w 1465130"/>
                  <a:gd name="connsiteY11" fmla="*/ 474595 h 569516"/>
                  <a:gd name="connsiteX12" fmla="*/ 0 w 1465130"/>
                  <a:gd name="connsiteY12" fmla="*/ 94921 h 56951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1465130" h="569516" fill="none" extrusionOk="0">
                    <a:moveTo>
                      <a:pt x="0" y="94921"/>
                    </a:moveTo>
                    <a:cubicBezTo>
                      <a:pt x="9146" y="50134"/>
                      <a:pt x="52058" y="-10531"/>
                      <a:pt x="94921" y="0"/>
                    </a:cubicBezTo>
                    <a:cubicBezTo>
                      <a:pt x="228281" y="-12167"/>
                      <a:pt x="391214" y="18801"/>
                      <a:pt x="520017" y="0"/>
                    </a:cubicBezTo>
                    <a:cubicBezTo>
                      <a:pt x="648820" y="-18801"/>
                      <a:pt x="791585" y="8143"/>
                      <a:pt x="932360" y="0"/>
                    </a:cubicBezTo>
                    <a:cubicBezTo>
                      <a:pt x="1073135" y="-8143"/>
                      <a:pt x="1251348" y="38479"/>
                      <a:pt x="1370209" y="0"/>
                    </a:cubicBezTo>
                    <a:cubicBezTo>
                      <a:pt x="1409186" y="-6637"/>
                      <a:pt x="1475576" y="35840"/>
                      <a:pt x="1465130" y="94921"/>
                    </a:cubicBezTo>
                    <a:cubicBezTo>
                      <a:pt x="1509702" y="273036"/>
                      <a:pt x="1441761" y="364878"/>
                      <a:pt x="1465130" y="474595"/>
                    </a:cubicBezTo>
                    <a:cubicBezTo>
                      <a:pt x="1473752" y="527139"/>
                      <a:pt x="1434084" y="579795"/>
                      <a:pt x="1370209" y="569516"/>
                    </a:cubicBezTo>
                    <a:cubicBezTo>
                      <a:pt x="1205113" y="603764"/>
                      <a:pt x="1148071" y="543649"/>
                      <a:pt x="983372" y="569516"/>
                    </a:cubicBezTo>
                    <a:cubicBezTo>
                      <a:pt x="818673" y="595383"/>
                      <a:pt x="683831" y="555379"/>
                      <a:pt x="545523" y="569516"/>
                    </a:cubicBezTo>
                    <a:cubicBezTo>
                      <a:pt x="407215" y="583653"/>
                      <a:pt x="269481" y="534601"/>
                      <a:pt x="94921" y="569516"/>
                    </a:cubicBezTo>
                    <a:cubicBezTo>
                      <a:pt x="39053" y="554821"/>
                      <a:pt x="1717" y="522488"/>
                      <a:pt x="0" y="474595"/>
                    </a:cubicBezTo>
                    <a:cubicBezTo>
                      <a:pt x="-41069" y="321204"/>
                      <a:pt x="29213" y="221457"/>
                      <a:pt x="0" y="94921"/>
                    </a:cubicBezTo>
                    <a:close/>
                  </a:path>
                  <a:path w="1465130" h="569516" stroke="0" extrusionOk="0">
                    <a:moveTo>
                      <a:pt x="0" y="94921"/>
                    </a:moveTo>
                    <a:cubicBezTo>
                      <a:pt x="-12995" y="46914"/>
                      <a:pt x="43220" y="-1706"/>
                      <a:pt x="94921" y="0"/>
                    </a:cubicBezTo>
                    <a:cubicBezTo>
                      <a:pt x="264886" y="-6878"/>
                      <a:pt x="313453" y="45592"/>
                      <a:pt x="481758" y="0"/>
                    </a:cubicBezTo>
                    <a:cubicBezTo>
                      <a:pt x="650063" y="-45592"/>
                      <a:pt x="776363" y="13585"/>
                      <a:pt x="868596" y="0"/>
                    </a:cubicBezTo>
                    <a:cubicBezTo>
                      <a:pt x="960829" y="-13585"/>
                      <a:pt x="1147853" y="42046"/>
                      <a:pt x="1370209" y="0"/>
                    </a:cubicBezTo>
                    <a:cubicBezTo>
                      <a:pt x="1430340" y="-5891"/>
                      <a:pt x="1472581" y="48476"/>
                      <a:pt x="1465130" y="94921"/>
                    </a:cubicBezTo>
                    <a:cubicBezTo>
                      <a:pt x="1479394" y="180122"/>
                      <a:pt x="1433420" y="352911"/>
                      <a:pt x="1465130" y="474595"/>
                    </a:cubicBezTo>
                    <a:cubicBezTo>
                      <a:pt x="1458351" y="530155"/>
                      <a:pt x="1419358" y="568033"/>
                      <a:pt x="1370209" y="569516"/>
                    </a:cubicBezTo>
                    <a:cubicBezTo>
                      <a:pt x="1255241" y="595086"/>
                      <a:pt x="1110299" y="528651"/>
                      <a:pt x="970619" y="569516"/>
                    </a:cubicBezTo>
                    <a:cubicBezTo>
                      <a:pt x="830939" y="610381"/>
                      <a:pt x="726522" y="557453"/>
                      <a:pt x="558276" y="569516"/>
                    </a:cubicBezTo>
                    <a:cubicBezTo>
                      <a:pt x="390030" y="581579"/>
                      <a:pt x="216490" y="540165"/>
                      <a:pt x="94921" y="569516"/>
                    </a:cubicBezTo>
                    <a:cubicBezTo>
                      <a:pt x="42347" y="568213"/>
                      <a:pt x="3301" y="526035"/>
                      <a:pt x="0" y="474595"/>
                    </a:cubicBezTo>
                    <a:cubicBezTo>
                      <a:pt x="-5308" y="286391"/>
                      <a:pt x="22427" y="209707"/>
                      <a:pt x="0" y="94921"/>
                    </a:cubicBezTo>
                    <a:close/>
                  </a:path>
                </a:pathLst>
              </a:custGeom>
              <a:blipFill>
                <a:blip r:embed="rId3"/>
                <a:stretch>
                  <a:fillRect/>
                </a:stretch>
              </a:blipFill>
              <a:ln w="12700">
                <a:solidFill>
                  <a:srgbClr val="C00000"/>
                </a:solidFill>
                <a:prstDash val="solid"/>
              </a:ln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57DC7EC4-3269-3731-4EF4-10D64AAC0E65}"/>
              </a:ext>
            </a:extLst>
          </p:cNvPr>
          <p:cNvSpPr/>
          <p:nvPr/>
        </p:nvSpPr>
        <p:spPr>
          <a:xfrm>
            <a:off x="5089390" y="3215309"/>
            <a:ext cx="1609097" cy="427382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lang="ar-SA" b="1" dirty="0">
                <a:solidFill>
                  <a:srgbClr val="FF0000"/>
                </a:solidFill>
              </a:rPr>
              <a:t>المدة </a:t>
            </a:r>
            <a:r>
              <a:rPr lang="fr-FR" b="1" dirty="0">
                <a:solidFill>
                  <a:srgbClr val="FF0000"/>
                </a:solidFill>
              </a:rPr>
              <a:t>T</a:t>
            </a:r>
            <a:r>
              <a:rPr lang="ar-SA" b="1" dirty="0">
                <a:solidFill>
                  <a:srgbClr val="FF0000"/>
                </a:solidFill>
              </a:rPr>
              <a:t> بالساعات</a:t>
            </a:r>
            <a:endParaRPr lang="fr-FR" b="1" dirty="0">
              <a:solidFill>
                <a:srgbClr val="FF0000"/>
              </a:solidFill>
            </a:endParaRPr>
          </a:p>
        </p:txBody>
      </p:sp>
      <p:sp>
        <p:nvSpPr>
          <p:cNvPr id="12" name="Rectangle : coins arrondis 11">
            <a:extLst>
              <a:ext uri="{FF2B5EF4-FFF2-40B4-BE49-F238E27FC236}">
                <a16:creationId xmlns:a16="http://schemas.microsoft.com/office/drawing/2014/main" id="{EBAFDD42-472B-4D2D-D511-CD11BFEF3366}"/>
              </a:ext>
            </a:extLst>
          </p:cNvPr>
          <p:cNvSpPr/>
          <p:nvPr/>
        </p:nvSpPr>
        <p:spPr>
          <a:xfrm>
            <a:off x="1299586" y="3198783"/>
            <a:ext cx="1869227" cy="427382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lang="ar-SA" b="1" dirty="0">
                <a:solidFill>
                  <a:srgbClr val="FF0000"/>
                </a:solidFill>
              </a:rPr>
              <a:t>المسافة</a:t>
            </a:r>
            <a:r>
              <a:rPr lang="fr-FR" b="1" dirty="0">
                <a:solidFill>
                  <a:srgbClr val="FF0000"/>
                </a:solidFill>
              </a:rPr>
              <a:t>D </a:t>
            </a:r>
            <a:r>
              <a:rPr lang="ar-SA" b="1" dirty="0">
                <a:solidFill>
                  <a:srgbClr val="FF0000"/>
                </a:solidFill>
              </a:rPr>
              <a:t> بالكيلومتر </a:t>
            </a:r>
            <a:endParaRPr lang="fr-FR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357149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B0D0268-F840-3564-ADD6-D201C91111F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170E6777-E38D-78B4-52CC-C1E6C51C766D}"/>
              </a:ext>
            </a:extLst>
          </p:cNvPr>
          <p:cNvSpPr/>
          <p:nvPr/>
        </p:nvSpPr>
        <p:spPr>
          <a:xfrm>
            <a:off x="1720931" y="2610517"/>
            <a:ext cx="5884432" cy="2893807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1" eaLnBrk="1" latinLnBrk="0" hangingPunct="1"/>
            <a:endParaRPr lang="fr-FR"/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9452DA9F-FE0B-0A7D-A715-B01776B5C2CB}"/>
              </a:ext>
            </a:extLst>
          </p:cNvPr>
          <p:cNvSpPr txBox="1"/>
          <p:nvPr/>
        </p:nvSpPr>
        <p:spPr>
          <a:xfrm>
            <a:off x="1284391" y="3199943"/>
            <a:ext cx="4855375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SA" sz="3600" b="1" dirty="0">
                <a:solidFill>
                  <a:srgbClr val="B2B3AE"/>
                </a:solidFill>
                <a:latin typeface="Dosis" pitchFamily="2" charset="0"/>
                <a:cs typeface="Calibri" panose="020F0502020204030204" pitchFamily="34" charset="0"/>
              </a:rPr>
              <a:t>النشاط 1</a:t>
            </a:r>
          </a:p>
        </p:txBody>
      </p:sp>
      <p:sp>
        <p:nvSpPr>
          <p:cNvPr id="7" name="Titre 1">
            <a:extLst>
              <a:ext uri="{FF2B5EF4-FFF2-40B4-BE49-F238E27FC236}">
                <a16:creationId xmlns:a16="http://schemas.microsoft.com/office/drawing/2014/main" id="{3717D6ED-740E-E17E-7E63-8FB906D96C51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pic>
        <p:nvPicPr>
          <p:cNvPr id="9" name="Image 8" descr="Une image contenant symbol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77E94FC8-AE0F-2CD5-02C7-4541855DE88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0800000">
            <a:off x="6374255" y="4478926"/>
            <a:ext cx="765221" cy="765221"/>
          </a:xfrm>
          <a:prstGeom prst="rect">
            <a:avLst/>
          </a:prstGeom>
        </p:spPr>
      </p:pic>
      <p:sp>
        <p:nvSpPr>
          <p:cNvPr id="2" name="Oval 80">
            <a:extLst>
              <a:ext uri="{FF2B5EF4-FFF2-40B4-BE49-F238E27FC236}">
                <a16:creationId xmlns:a16="http://schemas.microsoft.com/office/drawing/2014/main" id="{99E46EE0-ABB2-749A-15F2-9BC14B9A4B22}"/>
              </a:ext>
            </a:extLst>
          </p:cNvPr>
          <p:cNvSpPr>
            <a:spLocks noChangeAspect="1"/>
          </p:cNvSpPr>
          <p:nvPr/>
        </p:nvSpPr>
        <p:spPr>
          <a:xfrm>
            <a:off x="6276468" y="2298784"/>
            <a:ext cx="588546" cy="588546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3200" b="1" dirty="0"/>
              <a:t>3</a:t>
            </a:r>
          </a:p>
        </p:txBody>
      </p:sp>
      <p:sp>
        <p:nvSpPr>
          <p:cNvPr id="8" name="Flowchart: Alternate Process 54">
            <a:extLst>
              <a:ext uri="{FF2B5EF4-FFF2-40B4-BE49-F238E27FC236}">
                <a16:creationId xmlns:a16="http://schemas.microsoft.com/office/drawing/2014/main" id="{197770B2-C5DF-5564-CB06-24F6E46D5ED6}"/>
              </a:ext>
            </a:extLst>
          </p:cNvPr>
          <p:cNvSpPr/>
          <p:nvPr/>
        </p:nvSpPr>
        <p:spPr>
          <a:xfrm>
            <a:off x="2474259" y="2209308"/>
            <a:ext cx="4199979" cy="802419"/>
          </a:xfrm>
          <a:prstGeom prst="flowChartAlternateProcess">
            <a:avLst/>
          </a:prstGeom>
          <a:solidFill>
            <a:srgbClr val="3A8F98"/>
          </a:solidFill>
          <a:ln w="539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 rtl="1">
              <a:defRPr/>
            </a:pPr>
            <a:r>
              <a:rPr lang="ar-AE" sz="4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الممارسة الموجهة</a:t>
            </a:r>
          </a:p>
        </p:txBody>
      </p:sp>
      <p:sp>
        <p:nvSpPr>
          <p:cNvPr id="10" name="Oval 80">
            <a:extLst>
              <a:ext uri="{FF2B5EF4-FFF2-40B4-BE49-F238E27FC236}">
                <a16:creationId xmlns:a16="http://schemas.microsoft.com/office/drawing/2014/main" id="{E19B6D00-A7F7-A2FA-8052-DB2D804B851B}"/>
              </a:ext>
            </a:extLst>
          </p:cNvPr>
          <p:cNvSpPr>
            <a:spLocks noChangeAspect="1"/>
          </p:cNvSpPr>
          <p:nvPr/>
        </p:nvSpPr>
        <p:spPr>
          <a:xfrm>
            <a:off x="6232304" y="2261495"/>
            <a:ext cx="698043" cy="698043"/>
          </a:xfrm>
          <a:prstGeom prst="ellipse">
            <a:avLst/>
          </a:prstGeom>
          <a:solidFill>
            <a:srgbClr val="FFC000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3200" b="1" dirty="0"/>
              <a:t>3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F7E073AD-22AC-6F94-B9EE-CF56C8128441}"/>
              </a:ext>
            </a:extLst>
          </p:cNvPr>
          <p:cNvSpPr txBox="1"/>
          <p:nvPr/>
        </p:nvSpPr>
        <p:spPr>
          <a:xfrm>
            <a:off x="1284391" y="4538372"/>
            <a:ext cx="4855375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SA" sz="3600" b="1" dirty="0">
                <a:solidFill>
                  <a:srgbClr val="FC8D00"/>
                </a:solidFill>
                <a:latin typeface="Dosis" pitchFamily="2" charset="0"/>
                <a:cs typeface="Calibri" panose="020F0502020204030204" pitchFamily="34" charset="0"/>
              </a:rPr>
              <a:t>النشاط 3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F30835E7-63C9-4721-D416-628E651F8E5E}"/>
              </a:ext>
            </a:extLst>
          </p:cNvPr>
          <p:cNvSpPr txBox="1"/>
          <p:nvPr/>
        </p:nvSpPr>
        <p:spPr>
          <a:xfrm>
            <a:off x="1284391" y="3853363"/>
            <a:ext cx="4855375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SA" sz="3600" b="1" dirty="0">
                <a:solidFill>
                  <a:srgbClr val="B2B3AE"/>
                </a:solidFill>
                <a:latin typeface="Dosis" pitchFamily="2" charset="0"/>
                <a:cs typeface="Calibri" panose="020F0502020204030204" pitchFamily="34" charset="0"/>
              </a:rPr>
              <a:t>النشاط 2</a:t>
            </a:r>
          </a:p>
        </p:txBody>
      </p:sp>
    </p:spTree>
    <p:extLst>
      <p:ext uri="{BB962C8B-B14F-4D97-AF65-F5344CB8AC3E}">
        <p14:creationId xmlns:p14="http://schemas.microsoft.com/office/powerpoint/2010/main" val="23900427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59C4F4E-87E3-3C64-0FED-EFE911F0594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1F55AEC4-1C01-04B3-A034-D92D514A54AC}"/>
              </a:ext>
            </a:extLst>
          </p:cNvPr>
          <p:cNvSpPr txBox="1"/>
          <p:nvPr/>
        </p:nvSpPr>
        <p:spPr>
          <a:xfrm>
            <a:off x="430645" y="844006"/>
            <a:ext cx="711632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a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الآن خذوا كراساتكم</a:t>
            </a:r>
            <a:r>
              <a:rPr lang="fr-FR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الصفحة </a:t>
            </a:r>
            <a:r>
              <a:rPr lang="fr-FR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89</a:t>
            </a:r>
            <a:endParaRPr kumimoji="0" lang="ar-MA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4" name="Image 3" descr="Une image contenant Dessin d’enfant&#10;&#10;Le contenu généré par l’IA peut être incorrect.">
            <a:extLst>
              <a:ext uri="{FF2B5EF4-FFF2-40B4-BE49-F238E27FC236}">
                <a16:creationId xmlns:a16="http://schemas.microsoft.com/office/drawing/2014/main" id="{1299F30D-27D4-3D6F-97DA-0CC59786306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7945362" y="757961"/>
            <a:ext cx="757857" cy="744268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13B99E56-3E77-6BC8-72AA-D609B3F6B5F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31820" y="1956620"/>
            <a:ext cx="3215148" cy="3980723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C63AB2B6-D9DC-21E3-F990-94A170623E8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53176" y="1956619"/>
            <a:ext cx="2899986" cy="3962459"/>
          </a:xfrm>
          <a:prstGeom prst="rect">
            <a:avLst/>
          </a:prstGeom>
        </p:spPr>
      </p:pic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91F7F5EA-59B9-967A-AA61-AD76D9A13C0C}"/>
              </a:ext>
            </a:extLst>
          </p:cNvPr>
          <p:cNvSpPr/>
          <p:nvPr/>
        </p:nvSpPr>
        <p:spPr>
          <a:xfrm>
            <a:off x="1597032" y="3805083"/>
            <a:ext cx="2424362" cy="1061886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0078407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59FDD6C-451F-2C78-81C3-F4DF2D63BAF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22DFB915-7542-1BC5-378B-5CBE92D90179}"/>
              </a:ext>
            </a:extLst>
          </p:cNvPr>
          <p:cNvSpPr txBox="1"/>
          <p:nvPr/>
        </p:nvSpPr>
        <p:spPr>
          <a:xfrm>
            <a:off x="367005" y="938768"/>
            <a:ext cx="711632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ar-S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لديكم</a:t>
            </a:r>
            <a:r>
              <a:rPr lang="a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S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5 دقائق</a:t>
            </a:r>
            <a:r>
              <a:rPr lang="a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للإنجاز</a:t>
            </a:r>
            <a:r>
              <a:rPr lang="ar-S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،</a:t>
            </a:r>
            <a:r>
              <a:rPr lang="a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سأمر بين الصفوف لمساعدتكم.</a:t>
            </a:r>
          </a:p>
        </p:txBody>
      </p:sp>
      <p:grpSp>
        <p:nvGrpSpPr>
          <p:cNvPr id="4" name="Groupe 8">
            <a:extLst>
              <a:ext uri="{FF2B5EF4-FFF2-40B4-BE49-F238E27FC236}">
                <a16:creationId xmlns:a16="http://schemas.microsoft.com/office/drawing/2014/main" id="{62BECB80-4524-41B5-76B4-5797F7E4577D}"/>
              </a:ext>
            </a:extLst>
          </p:cNvPr>
          <p:cNvGrpSpPr>
            <a:grpSpLocks/>
          </p:cNvGrpSpPr>
          <p:nvPr/>
        </p:nvGrpSpPr>
        <p:grpSpPr bwMode="auto">
          <a:xfrm>
            <a:off x="514350" y="963613"/>
            <a:ext cx="614363" cy="688975"/>
            <a:chOff x="924143" y="3511073"/>
            <a:chExt cx="614494" cy="688367"/>
          </a:xfrm>
        </p:grpSpPr>
        <p:pic>
          <p:nvPicPr>
            <p:cNvPr id="6" name="Image 11">
              <a:extLst>
                <a:ext uri="{FF2B5EF4-FFF2-40B4-BE49-F238E27FC236}">
                  <a16:creationId xmlns:a16="http://schemas.microsoft.com/office/drawing/2014/main" id="{B03F02D0-B552-7650-AED1-D7483604387E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24143" y="3511073"/>
              <a:ext cx="614494" cy="68836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7" name="ZoneTexte 12">
              <a:extLst>
                <a:ext uri="{FF2B5EF4-FFF2-40B4-BE49-F238E27FC236}">
                  <a16:creationId xmlns:a16="http://schemas.microsoft.com/office/drawing/2014/main" id="{79D81462-B7E7-4ECC-DDD0-CBDB67860F79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008567" y="3689691"/>
              <a:ext cx="445646" cy="3847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9pPr>
            </a:lstStyle>
            <a:p>
              <a:pPr algn="ctr" eaLnBrk="1" hangingPunct="1"/>
              <a:r>
                <a:rPr lang="ar-SA" altLang="fr-FR" sz="1900" dirty="0">
                  <a:solidFill>
                    <a:srgbClr val="33878B"/>
                  </a:solidFill>
                  <a:cs typeface="Calibri" panose="020F0502020204030204" pitchFamily="34" charset="0"/>
                </a:rPr>
                <a:t>5</a:t>
              </a:r>
              <a:endParaRPr lang="fr-FR" altLang="fr-FR" sz="1900" b="1" dirty="0">
                <a:solidFill>
                  <a:srgbClr val="33878B"/>
                </a:solidFill>
              </a:endParaRPr>
            </a:p>
          </p:txBody>
        </p:sp>
      </p:grpSp>
      <p:pic>
        <p:nvPicPr>
          <p:cNvPr id="8" name="Image 7">
            <a:extLst>
              <a:ext uri="{FF2B5EF4-FFF2-40B4-BE49-F238E27FC236}">
                <a16:creationId xmlns:a16="http://schemas.microsoft.com/office/drawing/2014/main" id="{340DE16A-8D99-11DF-A875-FF8262A75CE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 flipH="1">
            <a:off x="6713295" y="2655346"/>
            <a:ext cx="2068907" cy="2517796"/>
          </a:xfrm>
          <a:prstGeom prst="rect">
            <a:avLst/>
          </a:prstGeom>
        </p:spPr>
      </p:pic>
      <p:pic>
        <p:nvPicPr>
          <p:cNvPr id="9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A083225A-A10E-874E-020A-8652A77DE8E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9CC6046E-1088-69C8-FCCD-58826F52349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61799" y="2655346"/>
            <a:ext cx="6351496" cy="2641018"/>
          </a:xfrm>
          <a:prstGeom prst="rect">
            <a:avLst/>
          </a:prstGeom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A51CBBBE-E544-CD88-F70B-614772AF920D}"/>
              </a:ext>
            </a:extLst>
          </p:cNvPr>
          <p:cNvSpPr/>
          <p:nvPr/>
        </p:nvSpPr>
        <p:spPr>
          <a:xfrm>
            <a:off x="3287487" y="3429000"/>
            <a:ext cx="3316952" cy="762000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0245653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AC771A0-FB8F-1E83-7921-622A3AC627E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CCD04B69-11E2-D913-FE05-8CDFB53825D3}"/>
              </a:ext>
            </a:extLst>
          </p:cNvPr>
          <p:cNvSpPr txBox="1"/>
          <p:nvPr/>
        </p:nvSpPr>
        <p:spPr>
          <a:xfrm>
            <a:off x="418794" y="856866"/>
            <a:ext cx="711632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ar-MA" sz="2000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الآن؛ ستشتغلون في ثنائيات 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4" name="Image 3" descr="Une image contenant dessin humoristique, sourire, clipart, Dessin animé&#10;&#10;Le contenu généré par l’IA peut être incorrect.">
            <a:extLst>
              <a:ext uri="{FF2B5EF4-FFF2-40B4-BE49-F238E27FC236}">
                <a16:creationId xmlns:a16="http://schemas.microsoft.com/office/drawing/2014/main" id="{6D2036B5-63E8-A6F8-49FC-CE6E0BFE515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92278" y="597666"/>
            <a:ext cx="1017767" cy="1017767"/>
          </a:xfrm>
          <a:prstGeom prst="ellipse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06D79C1B-FAA0-45E0-6141-9C34FE17DEA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384623" y="1990640"/>
            <a:ext cx="3768953" cy="37689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43893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D741792-3B3B-BE44-F65B-E6D3F62D693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14A4F8B7-A40C-B3DE-7027-3460C3D5BB50}"/>
              </a:ext>
            </a:extLst>
          </p:cNvPr>
          <p:cNvSpPr txBox="1"/>
          <p:nvPr/>
        </p:nvSpPr>
        <p:spPr>
          <a:xfrm>
            <a:off x="426747" y="856866"/>
            <a:ext cx="711632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ar-MA" sz="2000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كل واحد يقارن إنجازه مع زميله. تأكدوا أنكم اتبعتم الخطوات بشكل سليم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2" name="Image 1" descr="Une image contenant dessin humoristique, sourire, clipart, Dessin animé&#10;&#10;Le contenu généré par l’IA peut être incorrect.">
            <a:extLst>
              <a:ext uri="{FF2B5EF4-FFF2-40B4-BE49-F238E27FC236}">
                <a16:creationId xmlns:a16="http://schemas.microsoft.com/office/drawing/2014/main" id="{A79EEFBA-5A48-5A61-D75C-B416F9414B3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92278" y="597666"/>
            <a:ext cx="1017767" cy="1017767"/>
          </a:xfrm>
          <a:prstGeom prst="ellipse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3A494723-268F-046C-2056-9A0196282C2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07650" y="1945075"/>
            <a:ext cx="7117150" cy="39629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668382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08173C6-4D21-A911-FBDB-7834C58B4E9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EC74F4A5-A4DF-70EE-060A-0640607F8AC4}"/>
              </a:ext>
            </a:extLst>
          </p:cNvPr>
          <p:cNvSpPr txBox="1"/>
          <p:nvPr/>
        </p:nvSpPr>
        <p:spPr>
          <a:xfrm>
            <a:off x="414742" y="845299"/>
            <a:ext cx="711632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kumimoji="0" lang="ar-MA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صححوا</a:t>
            </a:r>
            <a:r>
              <a:rPr lang="ar-S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، من يشرح لنا كيف توصل للجواب؟</a:t>
            </a:r>
            <a:r>
              <a:rPr kumimoji="0" lang="ar-MA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</a:t>
            </a:r>
          </a:p>
        </p:txBody>
      </p:sp>
      <p:pic>
        <p:nvPicPr>
          <p:cNvPr id="7" name="Image 6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D5B0D5B1-4E61-A4C8-6EED-759153F926D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3DB97CCB-3FC1-207C-1765-E1C40CFEE7B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1366" y="1770599"/>
            <a:ext cx="7861268" cy="4242102"/>
          </a:xfrm>
          <a:prstGeom prst="rect">
            <a:avLst/>
          </a:prstGeom>
        </p:spPr>
      </p:pic>
      <p:sp>
        <p:nvSpPr>
          <p:cNvPr id="22" name="Rectangle 21">
            <a:extLst>
              <a:ext uri="{FF2B5EF4-FFF2-40B4-BE49-F238E27FC236}">
                <a16:creationId xmlns:a16="http://schemas.microsoft.com/office/drawing/2014/main" id="{F303A72E-5B7B-FD85-BA1C-046B38843C7D}"/>
              </a:ext>
            </a:extLst>
          </p:cNvPr>
          <p:cNvSpPr/>
          <p:nvPr/>
        </p:nvSpPr>
        <p:spPr>
          <a:xfrm>
            <a:off x="4169229" y="3145128"/>
            <a:ext cx="4234542" cy="1100301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ADBD2A66-8CC2-C113-F9FF-175054F8759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95065" y="3600456"/>
            <a:ext cx="3973286" cy="541205"/>
          </a:xfrm>
          <a:prstGeom prst="rect">
            <a:avLst/>
          </a:prstGeom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AB23A4EC-DA6F-6773-4A03-5C3631D97DA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97738" y="3226233"/>
            <a:ext cx="3036071" cy="10242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200748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FC8329EB-267C-1797-2A6B-FE3DC081D1AD}"/>
              </a:ext>
            </a:extLst>
          </p:cNvPr>
          <p:cNvSpPr/>
          <p:nvPr/>
        </p:nvSpPr>
        <p:spPr>
          <a:xfrm>
            <a:off x="1720931" y="2610517"/>
            <a:ext cx="5884432" cy="2893807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1" eaLnBrk="1" latinLnBrk="0" hangingPunct="1"/>
            <a:endParaRPr lang="fr-FR" dirty="0"/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334BFAB9-F464-04AE-C561-B57273B0B533}"/>
              </a:ext>
            </a:extLst>
          </p:cNvPr>
          <p:cNvSpPr txBox="1"/>
          <p:nvPr/>
        </p:nvSpPr>
        <p:spPr>
          <a:xfrm>
            <a:off x="1632156" y="3580753"/>
            <a:ext cx="5207986" cy="125162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r" defTabSz="457200" rtl="1">
              <a:lnSpc>
                <a:spcPct val="107000"/>
              </a:lnSpc>
              <a:spcAft>
                <a:spcPts val="800"/>
              </a:spcAft>
              <a:defRPr/>
            </a:pPr>
            <a:r>
              <a:rPr lang="ar-SA" sz="3600" b="1" kern="0" dirty="0">
                <a:solidFill>
                  <a:srgbClr val="FC8D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أتعرف وأوظف حساب السرعة المتوسطة في وضعيات؛</a:t>
            </a:r>
          </a:p>
        </p:txBody>
      </p:sp>
      <p:sp>
        <p:nvSpPr>
          <p:cNvPr id="7" name="Titre 1">
            <a:extLst>
              <a:ext uri="{FF2B5EF4-FFF2-40B4-BE49-F238E27FC236}">
                <a16:creationId xmlns:a16="http://schemas.microsoft.com/office/drawing/2014/main" id="{AA3269BF-7291-EF27-1F0D-5334090C2A4C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pic>
        <p:nvPicPr>
          <p:cNvPr id="2" name="Image 1" descr="Une image contenant symbol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EA68267D-4976-AE9E-6DBB-FD3FDB9E24D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0800000">
            <a:off x="6840142" y="3580753"/>
            <a:ext cx="765221" cy="765221"/>
          </a:xfrm>
          <a:prstGeom prst="rect">
            <a:avLst/>
          </a:prstGeom>
        </p:spPr>
      </p:pic>
      <p:sp>
        <p:nvSpPr>
          <p:cNvPr id="8" name="Oval 80">
            <a:extLst>
              <a:ext uri="{FF2B5EF4-FFF2-40B4-BE49-F238E27FC236}">
                <a16:creationId xmlns:a16="http://schemas.microsoft.com/office/drawing/2014/main" id="{7C078692-967A-B16F-C27A-248D87275801}"/>
              </a:ext>
            </a:extLst>
          </p:cNvPr>
          <p:cNvSpPr>
            <a:spLocks noChangeAspect="1"/>
          </p:cNvSpPr>
          <p:nvPr/>
        </p:nvSpPr>
        <p:spPr>
          <a:xfrm>
            <a:off x="6276468" y="2298784"/>
            <a:ext cx="588546" cy="588546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3200" b="1" dirty="0"/>
              <a:t>2</a:t>
            </a:r>
          </a:p>
        </p:txBody>
      </p:sp>
      <p:sp>
        <p:nvSpPr>
          <p:cNvPr id="9" name="Flowchart: Alternate Process 54">
            <a:extLst>
              <a:ext uri="{FF2B5EF4-FFF2-40B4-BE49-F238E27FC236}">
                <a16:creationId xmlns:a16="http://schemas.microsoft.com/office/drawing/2014/main" id="{6E2C0E2E-DABA-C2D4-6541-71DDA0A946A0}"/>
              </a:ext>
            </a:extLst>
          </p:cNvPr>
          <p:cNvSpPr/>
          <p:nvPr/>
        </p:nvSpPr>
        <p:spPr>
          <a:xfrm>
            <a:off x="2474259" y="2209308"/>
            <a:ext cx="4199979" cy="802419"/>
          </a:xfrm>
          <a:prstGeom prst="flowChartAlternateProcess">
            <a:avLst/>
          </a:prstGeom>
          <a:solidFill>
            <a:srgbClr val="3A8F98"/>
          </a:solidFill>
          <a:ln w="539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 rtl="1">
              <a:defRPr/>
            </a:pPr>
            <a:r>
              <a:rPr lang="ar-AE" sz="4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النمذجة</a:t>
            </a:r>
          </a:p>
        </p:txBody>
      </p:sp>
      <p:sp>
        <p:nvSpPr>
          <p:cNvPr id="10" name="Oval 80">
            <a:extLst>
              <a:ext uri="{FF2B5EF4-FFF2-40B4-BE49-F238E27FC236}">
                <a16:creationId xmlns:a16="http://schemas.microsoft.com/office/drawing/2014/main" id="{3CD9308D-90B3-0CDF-8746-E9A7403DCA3A}"/>
              </a:ext>
            </a:extLst>
          </p:cNvPr>
          <p:cNvSpPr>
            <a:spLocks noChangeAspect="1"/>
          </p:cNvSpPr>
          <p:nvPr/>
        </p:nvSpPr>
        <p:spPr>
          <a:xfrm>
            <a:off x="6232304" y="2261495"/>
            <a:ext cx="698043" cy="698043"/>
          </a:xfrm>
          <a:prstGeom prst="ellipse">
            <a:avLst/>
          </a:prstGeom>
          <a:solidFill>
            <a:srgbClr val="FFC000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3200" b="1" dirty="0"/>
              <a:t>2</a:t>
            </a:r>
          </a:p>
        </p:txBody>
      </p:sp>
    </p:spTree>
    <p:extLst>
      <p:ext uri="{BB962C8B-B14F-4D97-AF65-F5344CB8AC3E}">
        <p14:creationId xmlns:p14="http://schemas.microsoft.com/office/powerpoint/2010/main" val="21657942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0A0ADCF1-EFE2-5766-A498-D83C6C7F0BB0}"/>
              </a:ext>
            </a:extLst>
          </p:cNvPr>
          <p:cNvSpPr txBox="1"/>
          <p:nvPr/>
        </p:nvSpPr>
        <p:spPr>
          <a:xfrm>
            <a:off x="74600" y="881256"/>
            <a:ext cx="747332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b="1" dirty="0">
                <a:solidFill>
                  <a:srgbClr val="7F807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الآن سنتعلم</a:t>
            </a:r>
            <a:r>
              <a:rPr lang="fr-FR" b="1" dirty="0">
                <a:solidFill>
                  <a:srgbClr val="7F807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</a:t>
            </a:r>
            <a:r>
              <a:rPr lang="ar-SA" b="1" dirty="0">
                <a:solidFill>
                  <a:srgbClr val="7F807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كيف أحسب المسافة  بمعرفة المدة والسرعة المتوسطة؛</a:t>
            </a:r>
          </a:p>
          <a:p>
            <a:pPr algn="r" rtl="1"/>
            <a:r>
              <a:rPr lang="ar-SA" b="1" dirty="0">
                <a:solidFill>
                  <a:srgbClr val="7F807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  <a:endParaRPr lang="en-US" b="1" dirty="0">
              <a:solidFill>
                <a:srgbClr val="7F807F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3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19114F17-2472-7B07-22D8-52BD11DB511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pic>
        <p:nvPicPr>
          <p:cNvPr id="5" name="Google Shape;271;p20" descr="Une image contenant logo, Graphique, Police, symbole&#10;&#10;Le contenu généré par l’IA peut être incorrect.">
            <a:extLst>
              <a:ext uri="{FF2B5EF4-FFF2-40B4-BE49-F238E27FC236}">
                <a16:creationId xmlns:a16="http://schemas.microsoft.com/office/drawing/2014/main" id="{544203C0-5519-D78D-2979-C4C85775F120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834179" y="5764696"/>
            <a:ext cx="1141668" cy="808101"/>
          </a:xfrm>
          <a:prstGeom prst="rect">
            <a:avLst/>
          </a:prstGeom>
          <a:noFill/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49D856E9-37BA-6D4F-D7F6-F1425BD7CA5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07975" y="2123768"/>
            <a:ext cx="4014698" cy="3904147"/>
          </a:xfrm>
          <a:prstGeom prst="rect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4A9D968E-9D17-97ED-8BA2-F8384FA7B78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1268" y="2268578"/>
            <a:ext cx="2554216" cy="38365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195079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10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1597BDD-8503-70D0-7A46-72AC77F7B5F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 6">
            <a:extLst>
              <a:ext uri="{FF2B5EF4-FFF2-40B4-BE49-F238E27FC236}">
                <a16:creationId xmlns:a16="http://schemas.microsoft.com/office/drawing/2014/main" id="{61B01AC8-8BAF-9121-FF18-26D715DEE98B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l="19501" t="31859" r="19274" b="23915"/>
          <a:stretch>
            <a:fillRect/>
          </a:stretch>
        </p:blipFill>
        <p:spPr>
          <a:xfrm>
            <a:off x="7834179" y="822958"/>
            <a:ext cx="862304" cy="622887"/>
          </a:xfrm>
          <a:prstGeom prst="rect">
            <a:avLst/>
          </a:prstGeom>
        </p:spPr>
      </p:pic>
      <p:sp>
        <p:nvSpPr>
          <p:cNvPr id="13" name="ZoneTexte 12">
            <a:extLst>
              <a:ext uri="{FF2B5EF4-FFF2-40B4-BE49-F238E27FC236}">
                <a16:creationId xmlns:a16="http://schemas.microsoft.com/office/drawing/2014/main" id="{FE663041-6FCD-F16D-CB4C-F57AF440CF5C}"/>
              </a:ext>
            </a:extLst>
          </p:cNvPr>
          <p:cNvSpPr txBox="1"/>
          <p:nvPr/>
        </p:nvSpPr>
        <p:spPr>
          <a:xfrm>
            <a:off x="2871392" y="882158"/>
            <a:ext cx="465928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ar-MA" b="1" dirty="0">
                <a:solidFill>
                  <a:srgbClr val="7F807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عرض فيديو النمذجة  </a:t>
            </a:r>
          </a:p>
        </p:txBody>
      </p:sp>
      <p:pic>
        <p:nvPicPr>
          <p:cNvPr id="5" name="Google Shape;271;p20" descr="Une image contenant logo, Graphique, Police, symbole&#10;&#10;Le contenu généré par l’IA peut être incorrect.">
            <a:extLst>
              <a:ext uri="{FF2B5EF4-FFF2-40B4-BE49-F238E27FC236}">
                <a16:creationId xmlns:a16="http://schemas.microsoft.com/office/drawing/2014/main" id="{ECD7958A-8636-2CBD-C78C-705C12F72B3F}"/>
              </a:ext>
            </a:extLst>
          </p:cNvPr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7834179" y="5764696"/>
            <a:ext cx="1141668" cy="808101"/>
          </a:xfrm>
          <a:prstGeom prst="rect">
            <a:avLst/>
          </a:prstGeom>
          <a:noFill/>
          <a:ln>
            <a:noFill/>
          </a:ln>
        </p:spPr>
      </p:pic>
      <p:pic>
        <p:nvPicPr>
          <p:cNvPr id="4" name="Math_N6-P4_SEM 3_S2- (V1)">
            <a:hlinkClick r:id="" action="ppaction://media"/>
            <a:extLst>
              <a:ext uri="{FF2B5EF4-FFF2-40B4-BE49-F238E27FC236}">
                <a16:creationId xmlns:a16="http://schemas.microsoft.com/office/drawing/2014/main" id="{6BD0029E-1F40-3BC7-8575-B22D834082A9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990929" y="2024450"/>
            <a:ext cx="6843250" cy="38493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835749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0" dur="20787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1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1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" fill="hold">
                      <p:stCondLst>
                        <p:cond delay="0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28FE7B0-2B65-9C11-714E-7BA66ED60E3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90E145C5-0C30-4EC2-7DF1-819E34AF7CF4}"/>
              </a:ext>
            </a:extLst>
          </p:cNvPr>
          <p:cNvSpPr txBox="1"/>
          <p:nvPr/>
        </p:nvSpPr>
        <p:spPr>
          <a:xfrm>
            <a:off x="66211" y="864478"/>
            <a:ext cx="747332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b="1" dirty="0">
                <a:solidFill>
                  <a:srgbClr val="7F807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من ي</a:t>
            </a:r>
            <a:r>
              <a:rPr lang="ar-SA" b="1" dirty="0">
                <a:solidFill>
                  <a:srgbClr val="7F807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ذ</a:t>
            </a:r>
            <a:r>
              <a:rPr lang="ar-MA" b="1" dirty="0">
                <a:solidFill>
                  <a:srgbClr val="7F807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كرنا بخطوات</a:t>
            </a:r>
            <a:r>
              <a:rPr lang="ar-SA" b="1" dirty="0">
                <a:solidFill>
                  <a:srgbClr val="7F807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حل مسألة متعلقة بحساب المسافة بمعرفة السرعة المتوسطة والمدة.</a:t>
            </a:r>
            <a:endParaRPr lang="en-US" b="1" dirty="0">
              <a:solidFill>
                <a:srgbClr val="7F807F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3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EBA9EA69-036A-6BA8-50AF-DE8E206878F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B1844470-C6AD-5DDB-E5FF-AFE50AE781D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58537" y="1925268"/>
            <a:ext cx="7389322" cy="41543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76560951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B4102D4-BFBB-6A43-47DF-872DC0E4FA1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396B7A42-E209-C4E8-7556-892D56A324EB}"/>
              </a:ext>
            </a:extLst>
          </p:cNvPr>
          <p:cNvSpPr/>
          <p:nvPr/>
        </p:nvSpPr>
        <p:spPr>
          <a:xfrm>
            <a:off x="1720931" y="2610517"/>
            <a:ext cx="5884432" cy="2893807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1" eaLnBrk="1" latinLnBrk="0" hangingPunct="1"/>
            <a:endParaRPr lang="fr-FR"/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54CFFDCA-B173-C19B-EB57-25F050E73F59}"/>
              </a:ext>
            </a:extLst>
          </p:cNvPr>
          <p:cNvSpPr txBox="1"/>
          <p:nvPr/>
        </p:nvSpPr>
        <p:spPr>
          <a:xfrm>
            <a:off x="1284391" y="3199943"/>
            <a:ext cx="4855375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SA" sz="3600" b="1" dirty="0">
                <a:solidFill>
                  <a:srgbClr val="FC8D00"/>
                </a:solidFill>
                <a:latin typeface="Dosis" pitchFamily="2" charset="0"/>
                <a:cs typeface="Calibri" panose="020F0502020204030204" pitchFamily="34" charset="0"/>
              </a:rPr>
              <a:t>النشاط 1</a:t>
            </a:r>
          </a:p>
        </p:txBody>
      </p:sp>
      <p:sp>
        <p:nvSpPr>
          <p:cNvPr id="7" name="Titre 1">
            <a:extLst>
              <a:ext uri="{FF2B5EF4-FFF2-40B4-BE49-F238E27FC236}">
                <a16:creationId xmlns:a16="http://schemas.microsoft.com/office/drawing/2014/main" id="{8D107971-6A82-48ED-40FE-FC7C9BA9D5F1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pic>
        <p:nvPicPr>
          <p:cNvPr id="9" name="Image 8" descr="Une image contenant symbol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EC958444-BDE9-97D4-2BC5-AA819B7A7F4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0800000">
            <a:off x="6291627" y="3199063"/>
            <a:ext cx="765221" cy="765221"/>
          </a:xfrm>
          <a:prstGeom prst="rect">
            <a:avLst/>
          </a:prstGeom>
        </p:spPr>
      </p:pic>
      <p:sp>
        <p:nvSpPr>
          <p:cNvPr id="2" name="Oval 80">
            <a:extLst>
              <a:ext uri="{FF2B5EF4-FFF2-40B4-BE49-F238E27FC236}">
                <a16:creationId xmlns:a16="http://schemas.microsoft.com/office/drawing/2014/main" id="{9DDC4EE3-4C07-3921-1E93-4CEDFFBC338F}"/>
              </a:ext>
            </a:extLst>
          </p:cNvPr>
          <p:cNvSpPr>
            <a:spLocks noChangeAspect="1"/>
          </p:cNvSpPr>
          <p:nvPr/>
        </p:nvSpPr>
        <p:spPr>
          <a:xfrm>
            <a:off x="6276468" y="2298784"/>
            <a:ext cx="588546" cy="588546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3200" b="1" dirty="0"/>
              <a:t>3</a:t>
            </a:r>
          </a:p>
        </p:txBody>
      </p:sp>
      <p:sp>
        <p:nvSpPr>
          <p:cNvPr id="8" name="Flowchart: Alternate Process 54">
            <a:extLst>
              <a:ext uri="{FF2B5EF4-FFF2-40B4-BE49-F238E27FC236}">
                <a16:creationId xmlns:a16="http://schemas.microsoft.com/office/drawing/2014/main" id="{09983B5B-47F9-824E-3288-1A2A4A9AA9C2}"/>
              </a:ext>
            </a:extLst>
          </p:cNvPr>
          <p:cNvSpPr/>
          <p:nvPr/>
        </p:nvSpPr>
        <p:spPr>
          <a:xfrm>
            <a:off x="2474259" y="2209308"/>
            <a:ext cx="4199979" cy="802419"/>
          </a:xfrm>
          <a:prstGeom prst="flowChartAlternateProcess">
            <a:avLst/>
          </a:prstGeom>
          <a:solidFill>
            <a:srgbClr val="3A8F98"/>
          </a:solidFill>
          <a:ln w="539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 rtl="1">
              <a:defRPr/>
            </a:pPr>
            <a:r>
              <a:rPr lang="ar-AE" sz="4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الممارسة الموجهة</a:t>
            </a:r>
          </a:p>
        </p:txBody>
      </p:sp>
      <p:sp>
        <p:nvSpPr>
          <p:cNvPr id="10" name="Oval 80">
            <a:extLst>
              <a:ext uri="{FF2B5EF4-FFF2-40B4-BE49-F238E27FC236}">
                <a16:creationId xmlns:a16="http://schemas.microsoft.com/office/drawing/2014/main" id="{357C6041-A2EB-49C4-EDE7-E59CCBD4DE10}"/>
              </a:ext>
            </a:extLst>
          </p:cNvPr>
          <p:cNvSpPr>
            <a:spLocks noChangeAspect="1"/>
          </p:cNvSpPr>
          <p:nvPr/>
        </p:nvSpPr>
        <p:spPr>
          <a:xfrm>
            <a:off x="6232304" y="2261495"/>
            <a:ext cx="698043" cy="698043"/>
          </a:xfrm>
          <a:prstGeom prst="ellipse">
            <a:avLst/>
          </a:prstGeom>
          <a:solidFill>
            <a:srgbClr val="FFC000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3200" b="1" dirty="0"/>
              <a:t>3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60F60B19-7CA7-9E82-9D0A-FEC7DDA520A2}"/>
              </a:ext>
            </a:extLst>
          </p:cNvPr>
          <p:cNvSpPr txBox="1"/>
          <p:nvPr/>
        </p:nvSpPr>
        <p:spPr>
          <a:xfrm>
            <a:off x="1295932" y="3865752"/>
            <a:ext cx="4855375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SA" sz="3600" b="1" dirty="0">
                <a:solidFill>
                  <a:srgbClr val="B2B3AE"/>
                </a:solidFill>
                <a:latin typeface="Dosis" pitchFamily="2" charset="0"/>
                <a:cs typeface="Calibri" panose="020F0502020204030204" pitchFamily="34" charset="0"/>
              </a:rPr>
              <a:t>النشاط </a:t>
            </a:r>
            <a:r>
              <a:rPr lang="fr-FR" sz="3600" b="1" dirty="0">
                <a:solidFill>
                  <a:srgbClr val="B2B3AE"/>
                </a:solidFill>
                <a:latin typeface="Dosis" pitchFamily="2" charset="0"/>
                <a:cs typeface="Calibri" panose="020F0502020204030204" pitchFamily="34" charset="0"/>
              </a:rPr>
              <a:t>2</a:t>
            </a:r>
            <a:endParaRPr lang="ar-SA" sz="3600" b="1" dirty="0">
              <a:solidFill>
                <a:srgbClr val="B2B3AE"/>
              </a:solidFill>
              <a:latin typeface="Dosis" pitchFamily="2" charset="0"/>
              <a:cs typeface="Calibri" panose="020F0502020204030204" pitchFamily="34" charset="0"/>
            </a:endParaRP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A8F7350D-DA83-7C9D-E39D-8F32D65BBA9A}"/>
              </a:ext>
            </a:extLst>
          </p:cNvPr>
          <p:cNvSpPr txBox="1"/>
          <p:nvPr/>
        </p:nvSpPr>
        <p:spPr>
          <a:xfrm>
            <a:off x="1284390" y="4590126"/>
            <a:ext cx="4855375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SA" sz="3600" b="1" dirty="0">
                <a:solidFill>
                  <a:srgbClr val="B2B3AE"/>
                </a:solidFill>
                <a:latin typeface="Dosis" pitchFamily="2" charset="0"/>
                <a:cs typeface="Calibri" panose="020F0502020204030204" pitchFamily="34" charset="0"/>
              </a:rPr>
              <a:t>النشاط 3</a:t>
            </a:r>
          </a:p>
        </p:txBody>
      </p:sp>
    </p:spTree>
    <p:extLst>
      <p:ext uri="{BB962C8B-B14F-4D97-AF65-F5344CB8AC3E}">
        <p14:creationId xmlns:p14="http://schemas.microsoft.com/office/powerpoint/2010/main" val="39593752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1FA4AC1-9348-CE3B-5297-49C394635E0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B35A8CC9-0284-8604-EAD7-472A54B3FE1A}"/>
              </a:ext>
            </a:extLst>
          </p:cNvPr>
          <p:cNvSpPr txBox="1"/>
          <p:nvPr/>
        </p:nvSpPr>
        <p:spPr>
          <a:xfrm>
            <a:off x="1271068" y="863877"/>
            <a:ext cx="62738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S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خذوا</a:t>
            </a: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الألواح. </a:t>
            </a:r>
          </a:p>
        </p:txBody>
      </p:sp>
      <p:pic>
        <p:nvPicPr>
          <p:cNvPr id="3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07AE9AD3-3B2C-F357-9719-D6CA3623EB7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845944" y="660097"/>
            <a:ext cx="900000" cy="900000"/>
          </a:xfrm>
          <a:prstGeom prst="rect">
            <a:avLst/>
          </a:prstGeom>
        </p:spPr>
      </p:pic>
      <p:pic>
        <p:nvPicPr>
          <p:cNvPr id="4" name="Google Shape;292;p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389B4C67-EA47-7572-110C-C763CB273D8F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862000" y="1719000"/>
            <a:ext cx="3420000" cy="3420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9617867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E65E2B95-B182-9057-41D2-BDEE9EE14077}"/>
              </a:ext>
            </a:extLst>
          </p:cNvPr>
          <p:cNvSpPr txBox="1"/>
          <p:nvPr/>
        </p:nvSpPr>
        <p:spPr>
          <a:xfrm>
            <a:off x="313713" y="856735"/>
            <a:ext cx="7165581" cy="37760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انتبهوا ، </a:t>
            </a:r>
            <a:r>
              <a:rPr lang="ar-S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سنحسب المسافة خطوة خطوة مثل مجد وندى</a:t>
            </a:r>
            <a:endParaRPr lang="ar-MA" b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Image 1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DECEAC09-C2D2-EFA9-F6E7-65DB1F69337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76594" y="626156"/>
            <a:ext cx="984119" cy="1014068"/>
          </a:xfrm>
          <a:prstGeom prst="ellipse">
            <a:avLst/>
          </a:prstGeom>
        </p:spPr>
      </p:pic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B593BB9E-4F4B-87B7-EA77-9421182E8D13}"/>
              </a:ext>
            </a:extLst>
          </p:cNvPr>
          <p:cNvSpPr/>
          <p:nvPr/>
        </p:nvSpPr>
        <p:spPr>
          <a:xfrm>
            <a:off x="399479" y="2352614"/>
            <a:ext cx="8090452" cy="1014068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solidFill>
              <a:schemeClr val="bg2">
                <a:lumMod val="9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lang="ar-SA" sz="2400" b="1" dirty="0">
                <a:solidFill>
                  <a:schemeClr val="tx1"/>
                </a:solidFill>
                <a:cs typeface="+mj-cs"/>
              </a:rPr>
              <a:t>اَلسُّرْعَةُ الْمُتَوَسِّطَةُ لِسَيّارَةٍ هي </a:t>
            </a:r>
            <a:r>
              <a:rPr lang="fr-FR" sz="2400" b="1" dirty="0">
                <a:solidFill>
                  <a:schemeClr val="tx1"/>
                </a:solidFill>
                <a:cs typeface="+mj-cs"/>
              </a:rPr>
              <a:t>76 km/h</a:t>
            </a:r>
            <a:r>
              <a:rPr lang="ar-SA" sz="2400" b="1" dirty="0">
                <a:solidFill>
                  <a:schemeClr val="tx1"/>
                </a:solidFill>
                <a:cs typeface="+mj-cs"/>
              </a:rPr>
              <a:t> ، ما الْمَسافَةُ الَّتي سَتَقْطَعُها هَذِهِ السَّيّارَةُ بِنَفْسِ السُّرْعَةِ الْمُتَوسِّطَة خِلالَ 6 ساعاتٍ؟</a:t>
            </a:r>
            <a:endParaRPr lang="fr-FR" sz="2400" b="1" dirty="0">
              <a:solidFill>
                <a:schemeClr val="tx1"/>
              </a:solidFill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12206167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5D50047-DE88-0C61-40AE-98063018779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593D5ACA-56F3-31D0-FE3E-6ECAB61AB61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23678"/>
            <a:ext cx="999174" cy="999174"/>
          </a:xfrm>
          <a:prstGeom prst="ellipse">
            <a:avLst/>
          </a:prstGeom>
        </p:spPr>
      </p:pic>
      <p:sp>
        <p:nvSpPr>
          <p:cNvPr id="11" name="ZoneTexte 2">
            <a:extLst>
              <a:ext uri="{FF2B5EF4-FFF2-40B4-BE49-F238E27FC236}">
                <a16:creationId xmlns:a16="http://schemas.microsoft.com/office/drawing/2014/main" id="{210C64D1-27A3-57C0-9796-BE2A25BB5E12}"/>
              </a:ext>
            </a:extLst>
          </p:cNvPr>
          <p:cNvSpPr txBox="1"/>
          <p:nvPr/>
        </p:nvSpPr>
        <p:spPr>
          <a:xfrm>
            <a:off x="1037718" y="853291"/>
            <a:ext cx="643974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ماذا نفعل في الخطوة الأولى؟</a:t>
            </a:r>
          </a:p>
        </p:txBody>
      </p:sp>
      <p:pic>
        <p:nvPicPr>
          <p:cNvPr id="22" name="Image 21">
            <a:extLst>
              <a:ext uri="{FF2B5EF4-FFF2-40B4-BE49-F238E27FC236}">
                <a16:creationId xmlns:a16="http://schemas.microsoft.com/office/drawing/2014/main" id="{C8771AC6-E2B6-E30C-3B9F-C11186E4109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394485" y="4631313"/>
            <a:ext cx="1291214" cy="1936823"/>
          </a:xfrm>
          <a:prstGeom prst="ellipse">
            <a:avLst/>
          </a:prstGeom>
        </p:spPr>
      </p:pic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D581D2FB-9402-2C09-5A93-69A0934DC294}"/>
              </a:ext>
            </a:extLst>
          </p:cNvPr>
          <p:cNvSpPr/>
          <p:nvPr/>
        </p:nvSpPr>
        <p:spPr>
          <a:xfrm>
            <a:off x="5607785" y="1641323"/>
            <a:ext cx="1867331" cy="536533"/>
          </a:xfrm>
          <a:prstGeom prst="roundRect">
            <a:avLst/>
          </a:prstGeom>
          <a:solidFill>
            <a:srgbClr val="10486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أحدد السرعة...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6" name="Oval 80">
            <a:extLst>
              <a:ext uri="{FF2B5EF4-FFF2-40B4-BE49-F238E27FC236}">
                <a16:creationId xmlns:a16="http://schemas.microsoft.com/office/drawing/2014/main" id="{E8A6E7DD-ED32-1EC2-235F-850286A685E2}"/>
              </a:ext>
            </a:extLst>
          </p:cNvPr>
          <p:cNvSpPr>
            <a:spLocks noChangeAspect="1"/>
          </p:cNvSpPr>
          <p:nvPr/>
        </p:nvSpPr>
        <p:spPr>
          <a:xfrm>
            <a:off x="7504848" y="1663372"/>
            <a:ext cx="454476" cy="440397"/>
          </a:xfrm>
          <a:prstGeom prst="ellipse">
            <a:avLst/>
          </a:prstGeom>
          <a:solidFill>
            <a:srgbClr val="FCC30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/>
              <a:t>1</a:t>
            </a:r>
            <a:endParaRPr lang="fr-MA" sz="3200" b="1" dirty="0"/>
          </a:p>
        </p:txBody>
      </p:sp>
      <p:sp>
        <p:nvSpPr>
          <p:cNvPr id="7" name="Oval 80">
            <a:extLst>
              <a:ext uri="{FF2B5EF4-FFF2-40B4-BE49-F238E27FC236}">
                <a16:creationId xmlns:a16="http://schemas.microsoft.com/office/drawing/2014/main" id="{A96185F9-114C-CF9D-FC3A-88BCDBA6EC4D}"/>
              </a:ext>
            </a:extLst>
          </p:cNvPr>
          <p:cNvSpPr>
            <a:spLocks noChangeAspect="1"/>
          </p:cNvSpPr>
          <p:nvPr/>
        </p:nvSpPr>
        <p:spPr>
          <a:xfrm>
            <a:off x="5137656" y="1662513"/>
            <a:ext cx="440397" cy="440397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/>
              <a:t>2</a:t>
            </a:r>
            <a:endParaRPr lang="fr-MA" sz="3200" b="1" dirty="0"/>
          </a:p>
        </p:txBody>
      </p:sp>
      <p:sp>
        <p:nvSpPr>
          <p:cNvPr id="13" name="Rectangle : coins arrondis 4">
            <a:extLst>
              <a:ext uri="{FF2B5EF4-FFF2-40B4-BE49-F238E27FC236}">
                <a16:creationId xmlns:a16="http://schemas.microsoft.com/office/drawing/2014/main" id="{C55329AD-DAC9-68C6-8773-D662B69AF775}"/>
              </a:ext>
            </a:extLst>
          </p:cNvPr>
          <p:cNvSpPr/>
          <p:nvPr/>
        </p:nvSpPr>
        <p:spPr>
          <a:xfrm>
            <a:off x="3255458" y="1622852"/>
            <a:ext cx="1867332" cy="536533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أحدد المدة...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4" name="Oval 80">
            <a:extLst>
              <a:ext uri="{FF2B5EF4-FFF2-40B4-BE49-F238E27FC236}">
                <a16:creationId xmlns:a16="http://schemas.microsoft.com/office/drawing/2014/main" id="{A9B51ED3-3051-486E-7139-3642FF6FFC86}"/>
              </a:ext>
            </a:extLst>
          </p:cNvPr>
          <p:cNvSpPr>
            <a:spLocks noChangeAspect="1"/>
          </p:cNvSpPr>
          <p:nvPr/>
        </p:nvSpPr>
        <p:spPr>
          <a:xfrm>
            <a:off x="2752729" y="1680984"/>
            <a:ext cx="440397" cy="440397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SA" sz="3200" b="1" dirty="0"/>
              <a:t>3</a:t>
            </a:r>
            <a:endParaRPr lang="fr-MA" sz="3200" b="1" dirty="0"/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26D11574-06A0-C891-FC36-20476701310C}"/>
              </a:ext>
            </a:extLst>
          </p:cNvPr>
          <p:cNvSpPr/>
          <p:nvPr/>
        </p:nvSpPr>
        <p:spPr>
          <a:xfrm>
            <a:off x="654069" y="1641323"/>
            <a:ext cx="2029630" cy="536533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أحسب المسافة ...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4234766F-D925-BF85-71CD-A4010C230818}"/>
              </a:ext>
            </a:extLst>
          </p:cNvPr>
          <p:cNvSpPr/>
          <p:nvPr/>
        </p:nvSpPr>
        <p:spPr>
          <a:xfrm>
            <a:off x="399479" y="2352614"/>
            <a:ext cx="8090452" cy="1014068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solidFill>
              <a:schemeClr val="bg2">
                <a:lumMod val="9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lang="ar-SA" sz="2400" b="1" dirty="0">
                <a:solidFill>
                  <a:schemeClr val="tx1"/>
                </a:solidFill>
                <a:cs typeface="+mj-cs"/>
              </a:rPr>
              <a:t>اَلسُّرْعَةُ الْمُتَوَسِّطَةُ لِسَيّارَةٍ هي </a:t>
            </a:r>
            <a:r>
              <a:rPr lang="fr-FR" sz="2400" b="1" dirty="0">
                <a:solidFill>
                  <a:schemeClr val="tx1"/>
                </a:solidFill>
                <a:cs typeface="+mj-cs"/>
              </a:rPr>
              <a:t>76 km/h</a:t>
            </a:r>
            <a:r>
              <a:rPr lang="ar-SA" sz="2400" b="1" dirty="0">
                <a:solidFill>
                  <a:schemeClr val="tx1"/>
                </a:solidFill>
                <a:cs typeface="+mj-cs"/>
              </a:rPr>
              <a:t> ، ما الْمَسافَةُ الَّتي سَتَقْطَعُها هَذِهِ السَّيّارَةُ بِنَفْسِ السُّرْعَةِ الْمُتَوسِّطَة خِلالَ 6 ساعاتٍ؟</a:t>
            </a:r>
            <a:endParaRPr lang="fr-FR" sz="2400" b="1" dirty="0">
              <a:solidFill>
                <a:schemeClr val="tx1"/>
              </a:solidFill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33204068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5DC94CA-7E54-0CCF-2831-91289145DBD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27AB76BA-C1CA-149F-345C-26FECDAC129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32505"/>
            <a:ext cx="999174" cy="999174"/>
          </a:xfrm>
          <a:prstGeom prst="ellipse">
            <a:avLst/>
          </a:prstGeom>
        </p:spPr>
      </p:pic>
      <p:sp>
        <p:nvSpPr>
          <p:cNvPr id="11" name="ZoneTexte 2">
            <a:extLst>
              <a:ext uri="{FF2B5EF4-FFF2-40B4-BE49-F238E27FC236}">
                <a16:creationId xmlns:a16="http://schemas.microsoft.com/office/drawing/2014/main" id="{E59A499F-BF40-7C9F-2A69-335FCE0835B3}"/>
              </a:ext>
            </a:extLst>
          </p:cNvPr>
          <p:cNvSpPr txBox="1"/>
          <p:nvPr/>
        </p:nvSpPr>
        <p:spPr>
          <a:xfrm>
            <a:off x="465514" y="853335"/>
            <a:ext cx="698664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S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على الألواح حددوا السرعة المتوسطة بالكيلومتر في الساعة .</a:t>
            </a:r>
            <a:endParaRPr lang="ar-MA" b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DE6E6A7C-C5EF-64C2-B6B2-04B0E36130A5}"/>
              </a:ext>
            </a:extLst>
          </p:cNvPr>
          <p:cNvSpPr/>
          <p:nvPr/>
        </p:nvSpPr>
        <p:spPr>
          <a:xfrm>
            <a:off x="5607785" y="1641323"/>
            <a:ext cx="1867331" cy="536533"/>
          </a:xfrm>
          <a:prstGeom prst="roundRect">
            <a:avLst/>
          </a:prstGeom>
          <a:solidFill>
            <a:srgbClr val="10486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أحدد السرعة...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8" name="Oval 80">
            <a:extLst>
              <a:ext uri="{FF2B5EF4-FFF2-40B4-BE49-F238E27FC236}">
                <a16:creationId xmlns:a16="http://schemas.microsoft.com/office/drawing/2014/main" id="{6C9E5445-D9E7-64AF-C9D3-8C09D44FB406}"/>
              </a:ext>
            </a:extLst>
          </p:cNvPr>
          <p:cNvSpPr>
            <a:spLocks noChangeAspect="1"/>
          </p:cNvSpPr>
          <p:nvPr/>
        </p:nvSpPr>
        <p:spPr>
          <a:xfrm>
            <a:off x="7504848" y="1663372"/>
            <a:ext cx="454476" cy="440397"/>
          </a:xfrm>
          <a:prstGeom prst="ellipse">
            <a:avLst/>
          </a:prstGeom>
          <a:solidFill>
            <a:srgbClr val="FCC30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/>
              <a:t>1</a:t>
            </a:r>
            <a:endParaRPr lang="fr-MA" sz="3200" b="1" dirty="0"/>
          </a:p>
        </p:txBody>
      </p:sp>
      <p:sp>
        <p:nvSpPr>
          <p:cNvPr id="9" name="Oval 80">
            <a:extLst>
              <a:ext uri="{FF2B5EF4-FFF2-40B4-BE49-F238E27FC236}">
                <a16:creationId xmlns:a16="http://schemas.microsoft.com/office/drawing/2014/main" id="{2CE1CA74-0E62-760D-44B1-215CED046759}"/>
              </a:ext>
            </a:extLst>
          </p:cNvPr>
          <p:cNvSpPr>
            <a:spLocks noChangeAspect="1"/>
          </p:cNvSpPr>
          <p:nvPr/>
        </p:nvSpPr>
        <p:spPr>
          <a:xfrm>
            <a:off x="5137656" y="1662513"/>
            <a:ext cx="440397" cy="440397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/>
              <a:t>2</a:t>
            </a:r>
            <a:endParaRPr lang="fr-MA" sz="3200" b="1" dirty="0"/>
          </a:p>
        </p:txBody>
      </p:sp>
      <p:sp>
        <p:nvSpPr>
          <p:cNvPr id="12" name="Rectangle : coins arrondis 4">
            <a:extLst>
              <a:ext uri="{FF2B5EF4-FFF2-40B4-BE49-F238E27FC236}">
                <a16:creationId xmlns:a16="http://schemas.microsoft.com/office/drawing/2014/main" id="{55F4B89A-6A32-7738-5128-4BAA4701E958}"/>
              </a:ext>
            </a:extLst>
          </p:cNvPr>
          <p:cNvSpPr/>
          <p:nvPr/>
        </p:nvSpPr>
        <p:spPr>
          <a:xfrm>
            <a:off x="3255458" y="1622852"/>
            <a:ext cx="1867332" cy="536533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أحدد المدة...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13" name="Oval 80">
            <a:extLst>
              <a:ext uri="{FF2B5EF4-FFF2-40B4-BE49-F238E27FC236}">
                <a16:creationId xmlns:a16="http://schemas.microsoft.com/office/drawing/2014/main" id="{6389147B-6F6F-F151-8614-773C7C178A60}"/>
              </a:ext>
            </a:extLst>
          </p:cNvPr>
          <p:cNvSpPr>
            <a:spLocks noChangeAspect="1"/>
          </p:cNvSpPr>
          <p:nvPr/>
        </p:nvSpPr>
        <p:spPr>
          <a:xfrm>
            <a:off x="2752729" y="1680984"/>
            <a:ext cx="440397" cy="440397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SA" sz="3200" b="1" dirty="0"/>
              <a:t>3</a:t>
            </a:r>
            <a:endParaRPr lang="fr-MA" sz="3200" b="1" dirty="0"/>
          </a:p>
        </p:txBody>
      </p:sp>
      <p:sp>
        <p:nvSpPr>
          <p:cNvPr id="14" name="Rectangle : coins arrondis 13">
            <a:extLst>
              <a:ext uri="{FF2B5EF4-FFF2-40B4-BE49-F238E27FC236}">
                <a16:creationId xmlns:a16="http://schemas.microsoft.com/office/drawing/2014/main" id="{FCEF5261-B841-7D70-7713-511C1A1224C4}"/>
              </a:ext>
            </a:extLst>
          </p:cNvPr>
          <p:cNvSpPr/>
          <p:nvPr/>
        </p:nvSpPr>
        <p:spPr>
          <a:xfrm>
            <a:off x="654069" y="1641323"/>
            <a:ext cx="2029630" cy="536533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أحسب المسافة ...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EE406AE7-80C2-8862-1E13-16055CB1AA47}"/>
              </a:ext>
            </a:extLst>
          </p:cNvPr>
          <p:cNvSpPr/>
          <p:nvPr/>
        </p:nvSpPr>
        <p:spPr>
          <a:xfrm>
            <a:off x="399479" y="2352614"/>
            <a:ext cx="8090452" cy="1014068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solidFill>
              <a:schemeClr val="bg2">
                <a:lumMod val="9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lang="ar-SA" sz="2400" b="1" dirty="0">
                <a:solidFill>
                  <a:schemeClr val="tx1"/>
                </a:solidFill>
                <a:cs typeface="+mj-cs"/>
              </a:rPr>
              <a:t>اَلسُّرْعَةُ الْمُتَوَسِّطَةُ لِسَيّارَةٍ هي </a:t>
            </a:r>
            <a:r>
              <a:rPr lang="fr-FR" sz="2400" b="1" dirty="0">
                <a:solidFill>
                  <a:schemeClr val="tx1"/>
                </a:solidFill>
                <a:cs typeface="+mj-cs"/>
              </a:rPr>
              <a:t>76 km/h</a:t>
            </a:r>
            <a:r>
              <a:rPr lang="ar-SA" sz="2400" b="1" dirty="0">
                <a:solidFill>
                  <a:schemeClr val="tx1"/>
                </a:solidFill>
                <a:cs typeface="+mj-cs"/>
              </a:rPr>
              <a:t> ، ما الْمَسافَةُ الَّتي سَتَقْطَعُها هَذِهِ السَّيّارَةُ بِنَفْسِ السُّرْعَةِ الْمُتَوسِّطَة خِلالَ 6 ساعاتٍ؟</a:t>
            </a:r>
            <a:endParaRPr lang="fr-FR" sz="2400" b="1" dirty="0">
              <a:solidFill>
                <a:schemeClr val="tx1"/>
              </a:solidFill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8294513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5810C11-8883-D223-5FA2-99BF082D694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B9C1DCBF-C12A-0705-B94D-40F403EBEAD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32505"/>
            <a:ext cx="999174" cy="999174"/>
          </a:xfrm>
          <a:prstGeom prst="ellipse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205076FF-33DD-9F92-6552-9D181F169F07}"/>
              </a:ext>
            </a:extLst>
          </p:cNvPr>
          <p:cNvSpPr txBox="1"/>
          <p:nvPr/>
        </p:nvSpPr>
        <p:spPr>
          <a:xfrm>
            <a:off x="822374" y="853335"/>
            <a:ext cx="662978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S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من يقرأ المسألة ؟  من يشرح لنا كيف توصل للجواب ؟</a:t>
            </a:r>
            <a:endParaRPr lang="ar-MA" b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81E129DD-82FC-3821-2758-76DDF3435DE2}"/>
              </a:ext>
            </a:extLst>
          </p:cNvPr>
          <p:cNvSpPr/>
          <p:nvPr/>
        </p:nvSpPr>
        <p:spPr>
          <a:xfrm>
            <a:off x="1363830" y="3623516"/>
            <a:ext cx="1609097" cy="427382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lang="ar-SA" b="1" dirty="0">
                <a:solidFill>
                  <a:srgbClr val="FF0000"/>
                </a:solidFill>
              </a:rPr>
              <a:t>المدة </a:t>
            </a:r>
            <a:r>
              <a:rPr lang="fr-FR" b="1" dirty="0">
                <a:solidFill>
                  <a:srgbClr val="FF0000"/>
                </a:solidFill>
              </a:rPr>
              <a:t>T</a:t>
            </a:r>
            <a:r>
              <a:rPr lang="ar-SA" b="1" dirty="0">
                <a:solidFill>
                  <a:srgbClr val="FF0000"/>
                </a:solidFill>
              </a:rPr>
              <a:t> بالساعات</a:t>
            </a:r>
            <a:endParaRPr lang="fr-FR" b="1" dirty="0">
              <a:solidFill>
                <a:srgbClr val="FF0000"/>
              </a:solidFill>
            </a:endParaRP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1FD43CAB-7019-11CE-BE1C-6009C8E5DE38}"/>
              </a:ext>
            </a:extLst>
          </p:cNvPr>
          <p:cNvSpPr/>
          <p:nvPr/>
        </p:nvSpPr>
        <p:spPr>
          <a:xfrm>
            <a:off x="1363830" y="4282938"/>
            <a:ext cx="1609096" cy="427382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lang="fr-FR" b="1" dirty="0">
                <a:solidFill>
                  <a:srgbClr val="FF0000"/>
                </a:solidFill>
              </a:rPr>
              <a:t>1 h         </a:t>
            </a: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9B26D82B-2A40-6462-C5BF-5D09DF56D7D5}"/>
              </a:ext>
            </a:extLst>
          </p:cNvPr>
          <p:cNvSpPr/>
          <p:nvPr/>
        </p:nvSpPr>
        <p:spPr>
          <a:xfrm>
            <a:off x="5607785" y="1641323"/>
            <a:ext cx="1867331" cy="536533"/>
          </a:xfrm>
          <a:prstGeom prst="roundRect">
            <a:avLst/>
          </a:prstGeom>
          <a:solidFill>
            <a:srgbClr val="10486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أحدد السرعة...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11" name="Oval 80">
            <a:extLst>
              <a:ext uri="{FF2B5EF4-FFF2-40B4-BE49-F238E27FC236}">
                <a16:creationId xmlns:a16="http://schemas.microsoft.com/office/drawing/2014/main" id="{DCF88374-E479-82DB-A728-9EC8F1EA38FD}"/>
              </a:ext>
            </a:extLst>
          </p:cNvPr>
          <p:cNvSpPr>
            <a:spLocks noChangeAspect="1"/>
          </p:cNvSpPr>
          <p:nvPr/>
        </p:nvSpPr>
        <p:spPr>
          <a:xfrm>
            <a:off x="7504848" y="1663372"/>
            <a:ext cx="454476" cy="440397"/>
          </a:xfrm>
          <a:prstGeom prst="ellipse">
            <a:avLst/>
          </a:prstGeom>
          <a:solidFill>
            <a:srgbClr val="FCC30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/>
              <a:t>1</a:t>
            </a:r>
            <a:endParaRPr lang="fr-MA" sz="3200" b="1" dirty="0"/>
          </a:p>
        </p:txBody>
      </p:sp>
      <p:sp>
        <p:nvSpPr>
          <p:cNvPr id="12" name="Oval 80">
            <a:extLst>
              <a:ext uri="{FF2B5EF4-FFF2-40B4-BE49-F238E27FC236}">
                <a16:creationId xmlns:a16="http://schemas.microsoft.com/office/drawing/2014/main" id="{E700EFD7-D478-E81A-01FA-98986E3268DD}"/>
              </a:ext>
            </a:extLst>
          </p:cNvPr>
          <p:cNvSpPr>
            <a:spLocks noChangeAspect="1"/>
          </p:cNvSpPr>
          <p:nvPr/>
        </p:nvSpPr>
        <p:spPr>
          <a:xfrm>
            <a:off x="5137656" y="1662513"/>
            <a:ext cx="440397" cy="440397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/>
              <a:t>2</a:t>
            </a:r>
            <a:endParaRPr lang="fr-MA" sz="3200" b="1" dirty="0"/>
          </a:p>
        </p:txBody>
      </p:sp>
      <p:sp>
        <p:nvSpPr>
          <p:cNvPr id="13" name="Rectangle : coins arrondis 4">
            <a:extLst>
              <a:ext uri="{FF2B5EF4-FFF2-40B4-BE49-F238E27FC236}">
                <a16:creationId xmlns:a16="http://schemas.microsoft.com/office/drawing/2014/main" id="{D0D46A64-127F-6A56-4794-783D302B5F84}"/>
              </a:ext>
            </a:extLst>
          </p:cNvPr>
          <p:cNvSpPr/>
          <p:nvPr/>
        </p:nvSpPr>
        <p:spPr>
          <a:xfrm>
            <a:off x="3255458" y="1622852"/>
            <a:ext cx="1867332" cy="536533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أحدد المدة...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14" name="Oval 80">
            <a:extLst>
              <a:ext uri="{FF2B5EF4-FFF2-40B4-BE49-F238E27FC236}">
                <a16:creationId xmlns:a16="http://schemas.microsoft.com/office/drawing/2014/main" id="{95CBFD93-85BB-6FF4-675B-B94E4723CA68}"/>
              </a:ext>
            </a:extLst>
          </p:cNvPr>
          <p:cNvSpPr>
            <a:spLocks noChangeAspect="1"/>
          </p:cNvSpPr>
          <p:nvPr/>
        </p:nvSpPr>
        <p:spPr>
          <a:xfrm>
            <a:off x="2752729" y="1680984"/>
            <a:ext cx="440397" cy="440397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SA" sz="3200" b="1" dirty="0"/>
              <a:t>3</a:t>
            </a:r>
            <a:endParaRPr lang="fr-MA" sz="3200" b="1" dirty="0"/>
          </a:p>
        </p:txBody>
      </p:sp>
      <p:sp>
        <p:nvSpPr>
          <p:cNvPr id="15" name="Rectangle : coins arrondis 14">
            <a:extLst>
              <a:ext uri="{FF2B5EF4-FFF2-40B4-BE49-F238E27FC236}">
                <a16:creationId xmlns:a16="http://schemas.microsoft.com/office/drawing/2014/main" id="{BF0BDB2F-1E28-2490-3D2A-FEEFBD95711D}"/>
              </a:ext>
            </a:extLst>
          </p:cNvPr>
          <p:cNvSpPr/>
          <p:nvPr/>
        </p:nvSpPr>
        <p:spPr>
          <a:xfrm>
            <a:off x="654069" y="1641323"/>
            <a:ext cx="2029630" cy="536533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أحسب المسافة ...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19" name="Rectangle : coins arrondis 18">
            <a:extLst>
              <a:ext uri="{FF2B5EF4-FFF2-40B4-BE49-F238E27FC236}">
                <a16:creationId xmlns:a16="http://schemas.microsoft.com/office/drawing/2014/main" id="{A6331514-D213-BA74-74C2-16EC71DFAF6C}"/>
              </a:ext>
            </a:extLst>
          </p:cNvPr>
          <p:cNvSpPr/>
          <p:nvPr/>
        </p:nvSpPr>
        <p:spPr>
          <a:xfrm>
            <a:off x="4959666" y="3597915"/>
            <a:ext cx="1869227" cy="427382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lang="ar-SA" b="1" dirty="0">
                <a:solidFill>
                  <a:srgbClr val="FF0000"/>
                </a:solidFill>
              </a:rPr>
              <a:t>المسافة</a:t>
            </a:r>
            <a:r>
              <a:rPr lang="fr-FR" b="1" dirty="0">
                <a:solidFill>
                  <a:srgbClr val="FF0000"/>
                </a:solidFill>
              </a:rPr>
              <a:t>D </a:t>
            </a:r>
            <a:r>
              <a:rPr lang="ar-SA" b="1" dirty="0">
                <a:solidFill>
                  <a:srgbClr val="FF0000"/>
                </a:solidFill>
              </a:rPr>
              <a:t> بالكيلومتر </a:t>
            </a:r>
            <a:endParaRPr lang="fr-FR" b="1" dirty="0">
              <a:solidFill>
                <a:srgbClr val="FF0000"/>
              </a:solidFill>
            </a:endParaRPr>
          </a:p>
        </p:txBody>
      </p:sp>
      <p:sp>
        <p:nvSpPr>
          <p:cNvPr id="20" name="Rectangle : coins arrondis 19">
            <a:extLst>
              <a:ext uri="{FF2B5EF4-FFF2-40B4-BE49-F238E27FC236}">
                <a16:creationId xmlns:a16="http://schemas.microsoft.com/office/drawing/2014/main" id="{FD0B09A0-B124-BCF8-3035-585AD7FDB6BF}"/>
              </a:ext>
            </a:extLst>
          </p:cNvPr>
          <p:cNvSpPr/>
          <p:nvPr/>
        </p:nvSpPr>
        <p:spPr>
          <a:xfrm>
            <a:off x="5089732" y="4282938"/>
            <a:ext cx="1609096" cy="427382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lang="fr-FR" b="1" dirty="0">
                <a:solidFill>
                  <a:srgbClr val="FF0000"/>
                </a:solidFill>
              </a:rPr>
              <a:t>76 km</a:t>
            </a:r>
          </a:p>
        </p:txBody>
      </p:sp>
      <p:cxnSp>
        <p:nvCxnSpPr>
          <p:cNvPr id="22" name="Connecteur droit avec flèche 21">
            <a:extLst>
              <a:ext uri="{FF2B5EF4-FFF2-40B4-BE49-F238E27FC236}">
                <a16:creationId xmlns:a16="http://schemas.microsoft.com/office/drawing/2014/main" id="{E1F9D1A6-0980-02BA-6945-BC69666C114F}"/>
              </a:ext>
            </a:extLst>
          </p:cNvPr>
          <p:cNvCxnSpPr/>
          <p:nvPr/>
        </p:nvCxnSpPr>
        <p:spPr>
          <a:xfrm>
            <a:off x="3120887" y="4492487"/>
            <a:ext cx="1838739" cy="0"/>
          </a:xfrm>
          <a:prstGeom prst="straightConnector1">
            <a:avLst/>
          </a:prstGeom>
          <a:ln w="28575">
            <a:solidFill>
              <a:srgbClr val="FF000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444423C3-E2EF-0C63-1238-658554EDC4E0}"/>
              </a:ext>
            </a:extLst>
          </p:cNvPr>
          <p:cNvSpPr/>
          <p:nvPr/>
        </p:nvSpPr>
        <p:spPr>
          <a:xfrm>
            <a:off x="399479" y="2352614"/>
            <a:ext cx="8090452" cy="1014068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solidFill>
              <a:schemeClr val="bg2">
                <a:lumMod val="9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lang="ar-SA" sz="2400" b="1" dirty="0">
                <a:solidFill>
                  <a:schemeClr val="tx1"/>
                </a:solidFill>
                <a:cs typeface="+mj-cs"/>
              </a:rPr>
              <a:t>اَلسُّرْعَةُ الْمُتَوَسِّطَةُ لِسَيّارَةٍ هي </a:t>
            </a:r>
            <a:r>
              <a:rPr lang="fr-FR" sz="2400" b="1" dirty="0">
                <a:solidFill>
                  <a:srgbClr val="FF0000"/>
                </a:solidFill>
                <a:cs typeface="+mj-cs"/>
              </a:rPr>
              <a:t>76 km/h</a:t>
            </a:r>
            <a:r>
              <a:rPr lang="ar-SA" sz="2400" b="1" dirty="0">
                <a:solidFill>
                  <a:srgbClr val="FF0000"/>
                </a:solidFill>
                <a:cs typeface="+mj-cs"/>
              </a:rPr>
              <a:t> </a:t>
            </a:r>
            <a:r>
              <a:rPr lang="ar-SA" sz="2400" b="1" dirty="0">
                <a:solidFill>
                  <a:schemeClr val="tx1"/>
                </a:solidFill>
                <a:cs typeface="+mj-cs"/>
              </a:rPr>
              <a:t>، ما الْمَسافَةُ الَّتي سَتَقْطَعُها هَذِهِ السَّيّارَةُ بِنَفْسِ السُّرْعَةِ الْمُتَوسِّطَة خِلالَ 6 ساعاتٍ؟</a:t>
            </a:r>
            <a:endParaRPr lang="fr-FR" sz="2400" b="1" dirty="0">
              <a:solidFill>
                <a:schemeClr val="tx1"/>
              </a:solidFill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6794651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EE2C11D-12BA-D8CB-B586-38E7185D708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16F7E9E3-55AC-424A-C4DD-75FB5CA65F5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23678"/>
            <a:ext cx="999174" cy="999174"/>
          </a:xfrm>
          <a:prstGeom prst="ellipse">
            <a:avLst/>
          </a:prstGeom>
        </p:spPr>
      </p:pic>
      <p:sp>
        <p:nvSpPr>
          <p:cNvPr id="18" name="ZoneTexte 2">
            <a:extLst>
              <a:ext uri="{FF2B5EF4-FFF2-40B4-BE49-F238E27FC236}">
                <a16:creationId xmlns:a16="http://schemas.microsoft.com/office/drawing/2014/main" id="{9F1CB7EE-30AB-CC88-D3A8-F36541EBE53D}"/>
              </a:ext>
            </a:extLst>
          </p:cNvPr>
          <p:cNvSpPr txBox="1"/>
          <p:nvPr/>
        </p:nvSpPr>
        <p:spPr>
          <a:xfrm>
            <a:off x="1037718" y="853291"/>
            <a:ext cx="643974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ماذا نفعل في الخطوة </a:t>
            </a:r>
            <a:r>
              <a:rPr lang="ar-S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الثانية</a:t>
            </a: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؟</a:t>
            </a:r>
          </a:p>
        </p:txBody>
      </p:sp>
      <p:pic>
        <p:nvPicPr>
          <p:cNvPr id="19" name="Image 18">
            <a:extLst>
              <a:ext uri="{FF2B5EF4-FFF2-40B4-BE49-F238E27FC236}">
                <a16:creationId xmlns:a16="http://schemas.microsoft.com/office/drawing/2014/main" id="{4E1E72B7-7739-099A-4AC0-7284A190AFD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394485" y="4631313"/>
            <a:ext cx="1291214" cy="1936823"/>
          </a:xfrm>
          <a:prstGeom prst="ellipse">
            <a:avLst/>
          </a:prstGeom>
        </p:spPr>
      </p:pic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0D54E9AA-5649-096F-5EDB-17FE6449CE97}"/>
              </a:ext>
            </a:extLst>
          </p:cNvPr>
          <p:cNvSpPr/>
          <p:nvPr/>
        </p:nvSpPr>
        <p:spPr>
          <a:xfrm>
            <a:off x="1363830" y="3623516"/>
            <a:ext cx="1609097" cy="427382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lang="ar-SA" b="1" dirty="0">
                <a:solidFill>
                  <a:srgbClr val="FF0000"/>
                </a:solidFill>
              </a:rPr>
              <a:t>المدة </a:t>
            </a:r>
            <a:r>
              <a:rPr lang="fr-FR" b="1" dirty="0">
                <a:solidFill>
                  <a:srgbClr val="FF0000"/>
                </a:solidFill>
              </a:rPr>
              <a:t>T</a:t>
            </a:r>
            <a:r>
              <a:rPr lang="ar-SA" b="1" dirty="0">
                <a:solidFill>
                  <a:srgbClr val="FF0000"/>
                </a:solidFill>
              </a:rPr>
              <a:t> بالساعات</a:t>
            </a:r>
            <a:endParaRPr lang="fr-FR" b="1" dirty="0">
              <a:solidFill>
                <a:srgbClr val="FF0000"/>
              </a:solidFill>
            </a:endParaRP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5CDE8CC7-1997-B1B8-9B91-899B5F2CE0E4}"/>
              </a:ext>
            </a:extLst>
          </p:cNvPr>
          <p:cNvSpPr/>
          <p:nvPr/>
        </p:nvSpPr>
        <p:spPr>
          <a:xfrm>
            <a:off x="1363830" y="4282938"/>
            <a:ext cx="1609096" cy="427382"/>
          </a:xfrm>
          <a:prstGeom prst="roundRect">
            <a:avLst/>
          </a:prstGeom>
          <a:solidFill>
            <a:schemeClr val="bg1">
              <a:lumMod val="7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lang="fr-FR" b="1" dirty="0">
                <a:solidFill>
                  <a:schemeClr val="tx1"/>
                </a:solidFill>
              </a:rPr>
              <a:t>1 h         </a:t>
            </a: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67350CEE-740B-87C6-37F9-E8C87851A65B}"/>
              </a:ext>
            </a:extLst>
          </p:cNvPr>
          <p:cNvSpPr/>
          <p:nvPr/>
        </p:nvSpPr>
        <p:spPr>
          <a:xfrm>
            <a:off x="5607785" y="1641323"/>
            <a:ext cx="1867331" cy="536533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أحدد السرعة...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9" name="Oval 80">
            <a:extLst>
              <a:ext uri="{FF2B5EF4-FFF2-40B4-BE49-F238E27FC236}">
                <a16:creationId xmlns:a16="http://schemas.microsoft.com/office/drawing/2014/main" id="{C0B04B21-0243-4DBE-ACD6-C79BAE2CEA2B}"/>
              </a:ext>
            </a:extLst>
          </p:cNvPr>
          <p:cNvSpPr>
            <a:spLocks noChangeAspect="1"/>
          </p:cNvSpPr>
          <p:nvPr/>
        </p:nvSpPr>
        <p:spPr>
          <a:xfrm>
            <a:off x="7504848" y="1663372"/>
            <a:ext cx="454476" cy="440397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/>
              <a:t>1</a:t>
            </a:r>
            <a:endParaRPr lang="fr-MA" sz="3200" b="1" dirty="0"/>
          </a:p>
        </p:txBody>
      </p:sp>
      <p:sp>
        <p:nvSpPr>
          <p:cNvPr id="12" name="Oval 80">
            <a:extLst>
              <a:ext uri="{FF2B5EF4-FFF2-40B4-BE49-F238E27FC236}">
                <a16:creationId xmlns:a16="http://schemas.microsoft.com/office/drawing/2014/main" id="{F560FA2B-31B7-1419-A276-423FEF1C0EF7}"/>
              </a:ext>
            </a:extLst>
          </p:cNvPr>
          <p:cNvSpPr>
            <a:spLocks noChangeAspect="1"/>
          </p:cNvSpPr>
          <p:nvPr/>
        </p:nvSpPr>
        <p:spPr>
          <a:xfrm>
            <a:off x="5137656" y="1662513"/>
            <a:ext cx="440397" cy="440397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/>
              <a:t>2</a:t>
            </a:r>
            <a:endParaRPr lang="fr-MA" sz="3200" b="1" dirty="0"/>
          </a:p>
        </p:txBody>
      </p:sp>
      <p:sp>
        <p:nvSpPr>
          <p:cNvPr id="13" name="Rectangle : coins arrondis 4">
            <a:extLst>
              <a:ext uri="{FF2B5EF4-FFF2-40B4-BE49-F238E27FC236}">
                <a16:creationId xmlns:a16="http://schemas.microsoft.com/office/drawing/2014/main" id="{3A4AFE81-CFA9-4CF1-A445-DB854985DE7D}"/>
              </a:ext>
            </a:extLst>
          </p:cNvPr>
          <p:cNvSpPr/>
          <p:nvPr/>
        </p:nvSpPr>
        <p:spPr>
          <a:xfrm>
            <a:off x="3255458" y="1622852"/>
            <a:ext cx="1867332" cy="536533"/>
          </a:xfrm>
          <a:prstGeom prst="roundRect">
            <a:avLst/>
          </a:prstGeom>
          <a:solidFill>
            <a:schemeClr val="accent1">
              <a:lumMod val="75000"/>
            </a:schemeClr>
          </a:solidFill>
          <a:ln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أحدد المدة...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14" name="Oval 80">
            <a:extLst>
              <a:ext uri="{FF2B5EF4-FFF2-40B4-BE49-F238E27FC236}">
                <a16:creationId xmlns:a16="http://schemas.microsoft.com/office/drawing/2014/main" id="{000CCB85-1E27-473F-6610-837B3C03BD98}"/>
              </a:ext>
            </a:extLst>
          </p:cNvPr>
          <p:cNvSpPr>
            <a:spLocks noChangeAspect="1"/>
          </p:cNvSpPr>
          <p:nvPr/>
        </p:nvSpPr>
        <p:spPr>
          <a:xfrm>
            <a:off x="2752729" y="1680984"/>
            <a:ext cx="440397" cy="440397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SA" sz="3200" b="1" dirty="0"/>
              <a:t>3</a:t>
            </a:r>
            <a:endParaRPr lang="fr-MA" sz="3200" b="1" dirty="0"/>
          </a:p>
        </p:txBody>
      </p:sp>
      <p:sp>
        <p:nvSpPr>
          <p:cNvPr id="20" name="Rectangle : coins arrondis 19">
            <a:extLst>
              <a:ext uri="{FF2B5EF4-FFF2-40B4-BE49-F238E27FC236}">
                <a16:creationId xmlns:a16="http://schemas.microsoft.com/office/drawing/2014/main" id="{07BEC799-9F92-E4F8-0300-911F4EB48CDF}"/>
              </a:ext>
            </a:extLst>
          </p:cNvPr>
          <p:cNvSpPr/>
          <p:nvPr/>
        </p:nvSpPr>
        <p:spPr>
          <a:xfrm>
            <a:off x="654069" y="1641323"/>
            <a:ext cx="2029630" cy="536533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أحسب المسافة ...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60ADC477-3E85-B61E-2AB4-9910201C47B3}"/>
              </a:ext>
            </a:extLst>
          </p:cNvPr>
          <p:cNvSpPr/>
          <p:nvPr/>
        </p:nvSpPr>
        <p:spPr>
          <a:xfrm>
            <a:off x="4959666" y="3597915"/>
            <a:ext cx="1869227" cy="427382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lang="ar-SA" b="1" dirty="0">
                <a:solidFill>
                  <a:srgbClr val="FF0000"/>
                </a:solidFill>
              </a:rPr>
              <a:t>المسافة</a:t>
            </a:r>
            <a:r>
              <a:rPr lang="fr-FR" b="1" dirty="0">
                <a:solidFill>
                  <a:srgbClr val="FF0000"/>
                </a:solidFill>
              </a:rPr>
              <a:t>D </a:t>
            </a:r>
            <a:r>
              <a:rPr lang="ar-SA" b="1" dirty="0">
                <a:solidFill>
                  <a:srgbClr val="FF0000"/>
                </a:solidFill>
              </a:rPr>
              <a:t> بالكيلومتر </a:t>
            </a:r>
            <a:endParaRPr lang="fr-FR" b="1" dirty="0">
              <a:solidFill>
                <a:srgbClr val="FF0000"/>
              </a:solidFill>
            </a:endParaRPr>
          </a:p>
        </p:txBody>
      </p:sp>
      <p:sp>
        <p:nvSpPr>
          <p:cNvPr id="24" name="Rectangle : coins arrondis 23">
            <a:extLst>
              <a:ext uri="{FF2B5EF4-FFF2-40B4-BE49-F238E27FC236}">
                <a16:creationId xmlns:a16="http://schemas.microsoft.com/office/drawing/2014/main" id="{D9910672-E847-253B-112B-2710B899D5CF}"/>
              </a:ext>
            </a:extLst>
          </p:cNvPr>
          <p:cNvSpPr/>
          <p:nvPr/>
        </p:nvSpPr>
        <p:spPr>
          <a:xfrm>
            <a:off x="5089732" y="4282938"/>
            <a:ext cx="1609096" cy="427382"/>
          </a:xfrm>
          <a:prstGeom prst="roundRect">
            <a:avLst/>
          </a:prstGeom>
          <a:solidFill>
            <a:schemeClr val="bg1">
              <a:lumMod val="7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lang="fr-FR" b="1" dirty="0">
                <a:solidFill>
                  <a:schemeClr val="tx1"/>
                </a:solidFill>
              </a:rPr>
              <a:t>76 km</a:t>
            </a:r>
          </a:p>
        </p:txBody>
      </p:sp>
      <p:cxnSp>
        <p:nvCxnSpPr>
          <p:cNvPr id="25" name="Connecteur droit avec flèche 24">
            <a:extLst>
              <a:ext uri="{FF2B5EF4-FFF2-40B4-BE49-F238E27FC236}">
                <a16:creationId xmlns:a16="http://schemas.microsoft.com/office/drawing/2014/main" id="{82F944FC-92AE-7B7C-A72F-A90E857D6BFC}"/>
              </a:ext>
            </a:extLst>
          </p:cNvPr>
          <p:cNvCxnSpPr/>
          <p:nvPr/>
        </p:nvCxnSpPr>
        <p:spPr>
          <a:xfrm>
            <a:off x="3120887" y="4492487"/>
            <a:ext cx="1838739" cy="0"/>
          </a:xfrm>
          <a:prstGeom prst="straightConnector1">
            <a:avLst/>
          </a:prstGeom>
          <a:ln w="28575">
            <a:solidFill>
              <a:schemeClr val="tx1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0" name="Rectangle : coins arrondis 29">
            <a:extLst>
              <a:ext uri="{FF2B5EF4-FFF2-40B4-BE49-F238E27FC236}">
                <a16:creationId xmlns:a16="http://schemas.microsoft.com/office/drawing/2014/main" id="{C092C4C5-B75B-8CB5-4270-F5C941F70C9F}"/>
              </a:ext>
            </a:extLst>
          </p:cNvPr>
          <p:cNvSpPr/>
          <p:nvPr/>
        </p:nvSpPr>
        <p:spPr>
          <a:xfrm>
            <a:off x="399479" y="2352614"/>
            <a:ext cx="8090452" cy="1014068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solidFill>
              <a:schemeClr val="bg2">
                <a:lumMod val="9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lang="ar-SA" sz="2400" b="1" dirty="0">
                <a:solidFill>
                  <a:schemeClr val="tx1"/>
                </a:solidFill>
                <a:cs typeface="+mj-cs"/>
              </a:rPr>
              <a:t>اَلسُّرْعَةُ الْمُتَوَسِّطَةُ لِسَيّارَةٍ هي </a:t>
            </a:r>
            <a:r>
              <a:rPr lang="fr-FR" sz="2400" b="1" dirty="0">
                <a:solidFill>
                  <a:schemeClr val="tx1"/>
                </a:solidFill>
                <a:cs typeface="+mj-cs"/>
              </a:rPr>
              <a:t>76 km/h</a:t>
            </a:r>
            <a:r>
              <a:rPr lang="ar-SA" sz="2400" b="1" dirty="0">
                <a:solidFill>
                  <a:schemeClr val="tx1"/>
                </a:solidFill>
                <a:cs typeface="+mj-cs"/>
              </a:rPr>
              <a:t> ، ما الْمَسافَةُ الَّتي سَتَقْطَعُها هَذِهِ السَّيّارَةُ بِنَفْسِ السُّرْعَةِ الْمُتَوسِّطَة خِلالَ 6 ساعاتٍ؟</a:t>
            </a:r>
            <a:endParaRPr lang="fr-FR" sz="2400" b="1" dirty="0">
              <a:solidFill>
                <a:schemeClr val="tx1"/>
              </a:solidFill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23190746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9D0E49E-D425-C4B6-46AA-A0999753A4B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EACE286A-4BDB-70A0-F633-A9F8D0EEA83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23678"/>
            <a:ext cx="999174" cy="999174"/>
          </a:xfrm>
          <a:prstGeom prst="ellipse">
            <a:avLst/>
          </a:prstGeom>
        </p:spPr>
      </p:pic>
      <p:sp>
        <p:nvSpPr>
          <p:cNvPr id="18" name="ZoneTexte 2">
            <a:extLst>
              <a:ext uri="{FF2B5EF4-FFF2-40B4-BE49-F238E27FC236}">
                <a16:creationId xmlns:a16="http://schemas.microsoft.com/office/drawing/2014/main" id="{755ABDB6-182F-5278-9E32-97E0BFF8CADA}"/>
              </a:ext>
            </a:extLst>
          </p:cNvPr>
          <p:cNvSpPr txBox="1"/>
          <p:nvPr/>
        </p:nvSpPr>
        <p:spPr>
          <a:xfrm>
            <a:off x="1037718" y="853291"/>
            <a:ext cx="643974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S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على الألواح ، حددوا المدة  </a:t>
            </a:r>
            <a:r>
              <a:rPr lang="fr-FR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بالساعات</a:t>
            </a:r>
            <a:r>
              <a:rPr lang="fr-FR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المتناسبة مع المسافة التي نبحث عنها.</a:t>
            </a:r>
            <a:endParaRPr lang="ar-MA" b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C5BD29AE-BD23-1116-C238-AFA3F0156194}"/>
              </a:ext>
            </a:extLst>
          </p:cNvPr>
          <p:cNvSpPr/>
          <p:nvPr/>
        </p:nvSpPr>
        <p:spPr>
          <a:xfrm>
            <a:off x="1363830" y="3623516"/>
            <a:ext cx="1609097" cy="427382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lang="ar-SA" b="1" dirty="0">
                <a:solidFill>
                  <a:srgbClr val="FF0000"/>
                </a:solidFill>
              </a:rPr>
              <a:t>المدة </a:t>
            </a:r>
            <a:r>
              <a:rPr lang="fr-FR" b="1" dirty="0">
                <a:solidFill>
                  <a:srgbClr val="FF0000"/>
                </a:solidFill>
              </a:rPr>
              <a:t>T</a:t>
            </a:r>
            <a:r>
              <a:rPr lang="ar-SA" b="1" dirty="0">
                <a:solidFill>
                  <a:srgbClr val="FF0000"/>
                </a:solidFill>
              </a:rPr>
              <a:t> بالساعات</a:t>
            </a:r>
            <a:endParaRPr lang="fr-FR" b="1" dirty="0">
              <a:solidFill>
                <a:srgbClr val="FF0000"/>
              </a:solidFill>
            </a:endParaRP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2F945EA3-22AA-380C-FE8E-A8E454246C41}"/>
              </a:ext>
            </a:extLst>
          </p:cNvPr>
          <p:cNvSpPr/>
          <p:nvPr/>
        </p:nvSpPr>
        <p:spPr>
          <a:xfrm>
            <a:off x="1363830" y="4282938"/>
            <a:ext cx="1609096" cy="427382"/>
          </a:xfrm>
          <a:prstGeom prst="roundRect">
            <a:avLst/>
          </a:prstGeom>
          <a:solidFill>
            <a:schemeClr val="bg1">
              <a:lumMod val="7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lang="fr-FR" b="1" dirty="0">
                <a:solidFill>
                  <a:schemeClr val="tx1"/>
                </a:solidFill>
              </a:rPr>
              <a:t>1 h         </a:t>
            </a: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98B44FA0-7909-79C2-5DBF-0ED0E19718F5}"/>
              </a:ext>
            </a:extLst>
          </p:cNvPr>
          <p:cNvSpPr/>
          <p:nvPr/>
        </p:nvSpPr>
        <p:spPr>
          <a:xfrm>
            <a:off x="5607785" y="1641323"/>
            <a:ext cx="1867331" cy="536533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أحدد السرعة...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9" name="Oval 80">
            <a:extLst>
              <a:ext uri="{FF2B5EF4-FFF2-40B4-BE49-F238E27FC236}">
                <a16:creationId xmlns:a16="http://schemas.microsoft.com/office/drawing/2014/main" id="{93F24BC6-9054-21D1-15A8-B2359F46A80A}"/>
              </a:ext>
            </a:extLst>
          </p:cNvPr>
          <p:cNvSpPr>
            <a:spLocks noChangeAspect="1"/>
          </p:cNvSpPr>
          <p:nvPr/>
        </p:nvSpPr>
        <p:spPr>
          <a:xfrm>
            <a:off x="7504848" y="1663372"/>
            <a:ext cx="454476" cy="440397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/>
              <a:t>1</a:t>
            </a:r>
            <a:endParaRPr lang="fr-MA" sz="3200" b="1" dirty="0"/>
          </a:p>
        </p:txBody>
      </p:sp>
      <p:sp>
        <p:nvSpPr>
          <p:cNvPr id="12" name="Oval 80">
            <a:extLst>
              <a:ext uri="{FF2B5EF4-FFF2-40B4-BE49-F238E27FC236}">
                <a16:creationId xmlns:a16="http://schemas.microsoft.com/office/drawing/2014/main" id="{315C1512-6297-8508-4282-CA716A71CB76}"/>
              </a:ext>
            </a:extLst>
          </p:cNvPr>
          <p:cNvSpPr>
            <a:spLocks noChangeAspect="1"/>
          </p:cNvSpPr>
          <p:nvPr/>
        </p:nvSpPr>
        <p:spPr>
          <a:xfrm>
            <a:off x="5137656" y="1662513"/>
            <a:ext cx="440397" cy="440397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/>
              <a:t>2</a:t>
            </a:r>
            <a:endParaRPr lang="fr-MA" sz="3200" b="1" dirty="0"/>
          </a:p>
        </p:txBody>
      </p:sp>
      <p:sp>
        <p:nvSpPr>
          <p:cNvPr id="13" name="Rectangle : coins arrondis 4">
            <a:extLst>
              <a:ext uri="{FF2B5EF4-FFF2-40B4-BE49-F238E27FC236}">
                <a16:creationId xmlns:a16="http://schemas.microsoft.com/office/drawing/2014/main" id="{CDDB36CF-D25B-D329-B48D-46353AA99DFC}"/>
              </a:ext>
            </a:extLst>
          </p:cNvPr>
          <p:cNvSpPr/>
          <p:nvPr/>
        </p:nvSpPr>
        <p:spPr>
          <a:xfrm>
            <a:off x="3255458" y="1622852"/>
            <a:ext cx="1867332" cy="536533"/>
          </a:xfrm>
          <a:prstGeom prst="roundRect">
            <a:avLst/>
          </a:prstGeom>
          <a:solidFill>
            <a:schemeClr val="accent1">
              <a:lumMod val="75000"/>
            </a:schemeClr>
          </a:solidFill>
          <a:ln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أحدد المدة...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14" name="Oval 80">
            <a:extLst>
              <a:ext uri="{FF2B5EF4-FFF2-40B4-BE49-F238E27FC236}">
                <a16:creationId xmlns:a16="http://schemas.microsoft.com/office/drawing/2014/main" id="{FFA2F3A8-9C99-47EF-1F2E-DDA5D9261D30}"/>
              </a:ext>
            </a:extLst>
          </p:cNvPr>
          <p:cNvSpPr>
            <a:spLocks noChangeAspect="1"/>
          </p:cNvSpPr>
          <p:nvPr/>
        </p:nvSpPr>
        <p:spPr>
          <a:xfrm>
            <a:off x="2752729" y="1680984"/>
            <a:ext cx="440397" cy="440397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SA" sz="3200" b="1" dirty="0"/>
              <a:t>3</a:t>
            </a:r>
            <a:endParaRPr lang="fr-MA" sz="3200" b="1" dirty="0"/>
          </a:p>
        </p:txBody>
      </p:sp>
      <p:sp>
        <p:nvSpPr>
          <p:cNvPr id="15" name="Rectangle : coins arrondis 14">
            <a:extLst>
              <a:ext uri="{FF2B5EF4-FFF2-40B4-BE49-F238E27FC236}">
                <a16:creationId xmlns:a16="http://schemas.microsoft.com/office/drawing/2014/main" id="{E2A82376-257A-983F-8EA8-DA28E8048B5D}"/>
              </a:ext>
            </a:extLst>
          </p:cNvPr>
          <p:cNvSpPr/>
          <p:nvPr/>
        </p:nvSpPr>
        <p:spPr>
          <a:xfrm>
            <a:off x="654069" y="1641323"/>
            <a:ext cx="2029630" cy="536533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أحسب المسافة ...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22" name="Rectangle : coins arrondis 21">
            <a:extLst>
              <a:ext uri="{FF2B5EF4-FFF2-40B4-BE49-F238E27FC236}">
                <a16:creationId xmlns:a16="http://schemas.microsoft.com/office/drawing/2014/main" id="{23853C07-89E7-3C4A-A8CC-4F998D3BD475}"/>
              </a:ext>
            </a:extLst>
          </p:cNvPr>
          <p:cNvSpPr/>
          <p:nvPr/>
        </p:nvSpPr>
        <p:spPr>
          <a:xfrm>
            <a:off x="4959666" y="3597915"/>
            <a:ext cx="1869227" cy="427382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lang="ar-SA" b="1" dirty="0">
                <a:solidFill>
                  <a:srgbClr val="FF0000"/>
                </a:solidFill>
              </a:rPr>
              <a:t>المسافة</a:t>
            </a:r>
            <a:r>
              <a:rPr lang="fr-FR" b="1" dirty="0">
                <a:solidFill>
                  <a:srgbClr val="FF0000"/>
                </a:solidFill>
              </a:rPr>
              <a:t>D </a:t>
            </a:r>
            <a:r>
              <a:rPr lang="ar-SA" b="1" dirty="0">
                <a:solidFill>
                  <a:srgbClr val="FF0000"/>
                </a:solidFill>
              </a:rPr>
              <a:t> بالكيلومتر </a:t>
            </a:r>
            <a:endParaRPr lang="fr-FR" b="1" dirty="0">
              <a:solidFill>
                <a:srgbClr val="FF0000"/>
              </a:solidFill>
            </a:endParaRP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41B099DC-F0A7-7C7F-83F3-E75F4FCCEA19}"/>
              </a:ext>
            </a:extLst>
          </p:cNvPr>
          <p:cNvSpPr/>
          <p:nvPr/>
        </p:nvSpPr>
        <p:spPr>
          <a:xfrm>
            <a:off x="5089732" y="4282938"/>
            <a:ext cx="1609096" cy="427382"/>
          </a:xfrm>
          <a:prstGeom prst="roundRect">
            <a:avLst/>
          </a:prstGeom>
          <a:solidFill>
            <a:schemeClr val="bg1">
              <a:lumMod val="7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lang="fr-FR" b="1" dirty="0">
                <a:solidFill>
                  <a:schemeClr val="tx1"/>
                </a:solidFill>
              </a:rPr>
              <a:t>76 km</a:t>
            </a:r>
          </a:p>
        </p:txBody>
      </p:sp>
      <p:cxnSp>
        <p:nvCxnSpPr>
          <p:cNvPr id="24" name="Connecteur droit avec flèche 23">
            <a:extLst>
              <a:ext uri="{FF2B5EF4-FFF2-40B4-BE49-F238E27FC236}">
                <a16:creationId xmlns:a16="http://schemas.microsoft.com/office/drawing/2014/main" id="{0DAD5DCC-15D6-DD3D-9191-C98056533C6C}"/>
              </a:ext>
            </a:extLst>
          </p:cNvPr>
          <p:cNvCxnSpPr/>
          <p:nvPr/>
        </p:nvCxnSpPr>
        <p:spPr>
          <a:xfrm>
            <a:off x="3120887" y="4492487"/>
            <a:ext cx="1838739" cy="0"/>
          </a:xfrm>
          <a:prstGeom prst="straightConnector1">
            <a:avLst/>
          </a:prstGeom>
          <a:ln w="28575">
            <a:solidFill>
              <a:schemeClr val="tx1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8" name="Rectangle : coins arrondis 27">
            <a:extLst>
              <a:ext uri="{FF2B5EF4-FFF2-40B4-BE49-F238E27FC236}">
                <a16:creationId xmlns:a16="http://schemas.microsoft.com/office/drawing/2014/main" id="{971AD07F-3511-E9EF-8A83-51EC9D35B815}"/>
              </a:ext>
            </a:extLst>
          </p:cNvPr>
          <p:cNvSpPr/>
          <p:nvPr/>
        </p:nvSpPr>
        <p:spPr>
          <a:xfrm>
            <a:off x="399479" y="2352614"/>
            <a:ext cx="8090452" cy="1014068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solidFill>
              <a:schemeClr val="bg2">
                <a:lumMod val="9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lang="ar-SA" sz="2400" b="1" dirty="0">
                <a:solidFill>
                  <a:schemeClr val="tx1"/>
                </a:solidFill>
                <a:cs typeface="+mj-cs"/>
              </a:rPr>
              <a:t>اَلسُّرْعَةُ الْمُتَوَسِّطَةُ لِسَيّارَةٍ هي </a:t>
            </a:r>
            <a:r>
              <a:rPr lang="fr-FR" sz="2400" b="1" dirty="0">
                <a:solidFill>
                  <a:schemeClr val="tx1"/>
                </a:solidFill>
                <a:cs typeface="+mj-cs"/>
              </a:rPr>
              <a:t>76 km/h</a:t>
            </a:r>
            <a:r>
              <a:rPr lang="ar-SA" sz="2400" b="1" dirty="0">
                <a:solidFill>
                  <a:schemeClr val="tx1"/>
                </a:solidFill>
                <a:cs typeface="+mj-cs"/>
              </a:rPr>
              <a:t> ، ما الْمَسافَةُ الَّتي سَتَقْطَعُها هَذِهِ السَّيّارَةُ بِنَفْسِ السُّرْعَةِ الْمُتَوسِّطَة خِلالَ 6 ساعاتٍ؟</a:t>
            </a:r>
            <a:endParaRPr lang="fr-FR" sz="2400" b="1" dirty="0">
              <a:solidFill>
                <a:schemeClr val="tx1"/>
              </a:solidFill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35344074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0A98A58-058D-08DC-802B-8BDF19AEA5C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088A2B4B-29A6-5175-7DE7-1BC2ACF23688}"/>
              </a:ext>
            </a:extLst>
          </p:cNvPr>
          <p:cNvSpPr txBox="1"/>
          <p:nvPr/>
        </p:nvSpPr>
        <p:spPr>
          <a:xfrm>
            <a:off x="1271068" y="863877"/>
            <a:ext cx="62738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S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ارفعوا</a:t>
            </a: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الألواح. </a:t>
            </a:r>
          </a:p>
        </p:txBody>
      </p:sp>
      <p:pic>
        <p:nvPicPr>
          <p:cNvPr id="3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F3365559-703E-8E6D-C2D6-FE96BD508DB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845944" y="660097"/>
            <a:ext cx="900000" cy="900000"/>
          </a:xfrm>
          <a:prstGeom prst="rect">
            <a:avLst/>
          </a:prstGeom>
        </p:spPr>
      </p:pic>
      <p:pic>
        <p:nvPicPr>
          <p:cNvPr id="4" name="Google Shape;292;p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16AE0904-E81E-93F8-2B99-4CFC7C16AFC3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862000" y="1719000"/>
            <a:ext cx="3420000" cy="3420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2433709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C8F8328-85C4-7237-D42E-54FC41AEE1B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526F7B20-B6C7-7089-D83A-F47B39DA476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23678"/>
            <a:ext cx="999174" cy="999174"/>
          </a:xfrm>
          <a:prstGeom prst="ellipse">
            <a:avLst/>
          </a:prstGeo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10DF5A06-A2B0-EB1A-A673-318E20BD7F5A}"/>
              </a:ext>
            </a:extLst>
          </p:cNvPr>
          <p:cNvSpPr txBox="1"/>
          <p:nvPr/>
        </p:nvSpPr>
        <p:spPr>
          <a:xfrm>
            <a:off x="822374" y="853335"/>
            <a:ext cx="662978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S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صححوا. من يشرح لنا كيف توصل للجواب؟</a:t>
            </a:r>
            <a:endParaRPr lang="ar-MA" b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250BB2D7-00A6-C6C4-09EA-CAF7C8FA9E29}"/>
              </a:ext>
            </a:extLst>
          </p:cNvPr>
          <p:cNvSpPr/>
          <p:nvPr/>
        </p:nvSpPr>
        <p:spPr>
          <a:xfrm>
            <a:off x="1363830" y="3623516"/>
            <a:ext cx="1609097" cy="427382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lang="ar-SA" b="1" dirty="0">
                <a:solidFill>
                  <a:srgbClr val="FF0000"/>
                </a:solidFill>
              </a:rPr>
              <a:t>المدة </a:t>
            </a:r>
            <a:r>
              <a:rPr lang="fr-FR" b="1" dirty="0">
                <a:solidFill>
                  <a:srgbClr val="FF0000"/>
                </a:solidFill>
              </a:rPr>
              <a:t>T</a:t>
            </a:r>
            <a:r>
              <a:rPr lang="ar-SA" b="1" dirty="0">
                <a:solidFill>
                  <a:srgbClr val="FF0000"/>
                </a:solidFill>
              </a:rPr>
              <a:t> بالساعات</a:t>
            </a:r>
            <a:endParaRPr lang="fr-FR" b="1" dirty="0">
              <a:solidFill>
                <a:srgbClr val="FF0000"/>
              </a:solidFill>
            </a:endParaRP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74C41030-B26E-14F6-98DF-AF9BFFC7DCC9}"/>
              </a:ext>
            </a:extLst>
          </p:cNvPr>
          <p:cNvSpPr/>
          <p:nvPr/>
        </p:nvSpPr>
        <p:spPr>
          <a:xfrm>
            <a:off x="1363830" y="4282938"/>
            <a:ext cx="1609096" cy="427382"/>
          </a:xfrm>
          <a:prstGeom prst="roundRect">
            <a:avLst/>
          </a:prstGeom>
          <a:solidFill>
            <a:schemeClr val="bg1">
              <a:lumMod val="7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lang="fr-FR" b="1" dirty="0">
                <a:solidFill>
                  <a:schemeClr val="tx1"/>
                </a:solidFill>
              </a:rPr>
              <a:t>1 h         </a:t>
            </a:r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5C40F77B-45D5-2CBD-721D-8C5BCCE70742}"/>
              </a:ext>
            </a:extLst>
          </p:cNvPr>
          <p:cNvSpPr/>
          <p:nvPr/>
        </p:nvSpPr>
        <p:spPr>
          <a:xfrm>
            <a:off x="5607785" y="1641323"/>
            <a:ext cx="1867331" cy="536533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أحدد السرعة...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6" name="Oval 80">
            <a:extLst>
              <a:ext uri="{FF2B5EF4-FFF2-40B4-BE49-F238E27FC236}">
                <a16:creationId xmlns:a16="http://schemas.microsoft.com/office/drawing/2014/main" id="{7F5BEF0F-9840-E45D-99C6-EF71A3333508}"/>
              </a:ext>
            </a:extLst>
          </p:cNvPr>
          <p:cNvSpPr>
            <a:spLocks noChangeAspect="1"/>
          </p:cNvSpPr>
          <p:nvPr/>
        </p:nvSpPr>
        <p:spPr>
          <a:xfrm>
            <a:off x="7504848" y="1663372"/>
            <a:ext cx="454476" cy="440397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/>
              <a:t>1</a:t>
            </a:r>
            <a:endParaRPr lang="fr-MA" sz="3200" b="1" dirty="0"/>
          </a:p>
        </p:txBody>
      </p:sp>
      <p:sp>
        <p:nvSpPr>
          <p:cNvPr id="7" name="Oval 80">
            <a:extLst>
              <a:ext uri="{FF2B5EF4-FFF2-40B4-BE49-F238E27FC236}">
                <a16:creationId xmlns:a16="http://schemas.microsoft.com/office/drawing/2014/main" id="{2BB4082A-AB21-D30D-057F-3C4E01A1D248}"/>
              </a:ext>
            </a:extLst>
          </p:cNvPr>
          <p:cNvSpPr>
            <a:spLocks noChangeAspect="1"/>
          </p:cNvSpPr>
          <p:nvPr/>
        </p:nvSpPr>
        <p:spPr>
          <a:xfrm>
            <a:off x="5137656" y="1662513"/>
            <a:ext cx="440397" cy="440397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/>
              <a:t>2</a:t>
            </a:r>
            <a:endParaRPr lang="fr-MA" sz="3200" b="1" dirty="0"/>
          </a:p>
        </p:txBody>
      </p:sp>
      <p:sp>
        <p:nvSpPr>
          <p:cNvPr id="8" name="Rectangle : coins arrondis 4">
            <a:extLst>
              <a:ext uri="{FF2B5EF4-FFF2-40B4-BE49-F238E27FC236}">
                <a16:creationId xmlns:a16="http://schemas.microsoft.com/office/drawing/2014/main" id="{83E7667D-84A5-73D6-4B8F-642088A9B71E}"/>
              </a:ext>
            </a:extLst>
          </p:cNvPr>
          <p:cNvSpPr/>
          <p:nvPr/>
        </p:nvSpPr>
        <p:spPr>
          <a:xfrm>
            <a:off x="3255458" y="1622852"/>
            <a:ext cx="1867332" cy="536533"/>
          </a:xfrm>
          <a:prstGeom prst="roundRect">
            <a:avLst/>
          </a:prstGeom>
          <a:solidFill>
            <a:schemeClr val="accent1">
              <a:lumMod val="75000"/>
            </a:schemeClr>
          </a:solidFill>
          <a:ln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أحدد المدة...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9" name="Oval 80">
            <a:extLst>
              <a:ext uri="{FF2B5EF4-FFF2-40B4-BE49-F238E27FC236}">
                <a16:creationId xmlns:a16="http://schemas.microsoft.com/office/drawing/2014/main" id="{FD94F579-BDAA-9331-A951-BEC1075D43BF}"/>
              </a:ext>
            </a:extLst>
          </p:cNvPr>
          <p:cNvSpPr>
            <a:spLocks noChangeAspect="1"/>
          </p:cNvSpPr>
          <p:nvPr/>
        </p:nvSpPr>
        <p:spPr>
          <a:xfrm>
            <a:off x="2752729" y="1680984"/>
            <a:ext cx="440397" cy="440397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SA" sz="3200" b="1" dirty="0"/>
              <a:t>3</a:t>
            </a:r>
            <a:endParaRPr lang="fr-MA" sz="3200" b="1" dirty="0"/>
          </a:p>
        </p:txBody>
      </p:sp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79214857-974E-B1DF-7775-6A309946D505}"/>
              </a:ext>
            </a:extLst>
          </p:cNvPr>
          <p:cNvSpPr/>
          <p:nvPr/>
        </p:nvSpPr>
        <p:spPr>
          <a:xfrm>
            <a:off x="654069" y="1641323"/>
            <a:ext cx="2029630" cy="536533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أحسب المسافة ...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A3BD3A55-2D6E-E2A3-C9C2-7DF599B32A5B}"/>
              </a:ext>
            </a:extLst>
          </p:cNvPr>
          <p:cNvSpPr/>
          <p:nvPr/>
        </p:nvSpPr>
        <p:spPr>
          <a:xfrm>
            <a:off x="4959666" y="3597915"/>
            <a:ext cx="1869227" cy="427382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lang="ar-SA" b="1" dirty="0">
                <a:solidFill>
                  <a:srgbClr val="FF0000"/>
                </a:solidFill>
              </a:rPr>
              <a:t>المسافة</a:t>
            </a:r>
            <a:r>
              <a:rPr lang="fr-FR" b="1" dirty="0">
                <a:solidFill>
                  <a:srgbClr val="FF0000"/>
                </a:solidFill>
              </a:rPr>
              <a:t>D </a:t>
            </a:r>
            <a:r>
              <a:rPr lang="ar-SA" b="1" dirty="0">
                <a:solidFill>
                  <a:srgbClr val="FF0000"/>
                </a:solidFill>
              </a:rPr>
              <a:t> بالكيلومتر </a:t>
            </a:r>
            <a:endParaRPr lang="fr-FR" b="1" dirty="0">
              <a:solidFill>
                <a:srgbClr val="FF0000"/>
              </a:solidFill>
            </a:endParaRPr>
          </a:p>
        </p:txBody>
      </p:sp>
      <p:sp>
        <p:nvSpPr>
          <p:cNvPr id="14" name="Rectangle : coins arrondis 13">
            <a:extLst>
              <a:ext uri="{FF2B5EF4-FFF2-40B4-BE49-F238E27FC236}">
                <a16:creationId xmlns:a16="http://schemas.microsoft.com/office/drawing/2014/main" id="{2D3A66F5-16E1-59CF-717D-BF53DD0FCD0B}"/>
              </a:ext>
            </a:extLst>
          </p:cNvPr>
          <p:cNvSpPr/>
          <p:nvPr/>
        </p:nvSpPr>
        <p:spPr>
          <a:xfrm>
            <a:off x="5089732" y="4282938"/>
            <a:ext cx="1609096" cy="427382"/>
          </a:xfrm>
          <a:prstGeom prst="roundRect">
            <a:avLst/>
          </a:prstGeom>
          <a:solidFill>
            <a:schemeClr val="bg1">
              <a:lumMod val="7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lang="fr-FR" b="1" dirty="0">
                <a:solidFill>
                  <a:schemeClr val="tx1"/>
                </a:solidFill>
              </a:rPr>
              <a:t>76 km</a:t>
            </a:r>
          </a:p>
        </p:txBody>
      </p:sp>
      <p:cxnSp>
        <p:nvCxnSpPr>
          <p:cNvPr id="15" name="Connecteur droit avec flèche 14">
            <a:extLst>
              <a:ext uri="{FF2B5EF4-FFF2-40B4-BE49-F238E27FC236}">
                <a16:creationId xmlns:a16="http://schemas.microsoft.com/office/drawing/2014/main" id="{5FE8A4D6-8539-AEE5-4176-52A98C52FB50}"/>
              </a:ext>
            </a:extLst>
          </p:cNvPr>
          <p:cNvCxnSpPr/>
          <p:nvPr/>
        </p:nvCxnSpPr>
        <p:spPr>
          <a:xfrm>
            <a:off x="3120887" y="4492487"/>
            <a:ext cx="1838739" cy="0"/>
          </a:xfrm>
          <a:prstGeom prst="straightConnector1">
            <a:avLst/>
          </a:prstGeom>
          <a:ln w="28575">
            <a:solidFill>
              <a:schemeClr val="tx1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6" name="Rectangle : coins arrondis 15">
            <a:extLst>
              <a:ext uri="{FF2B5EF4-FFF2-40B4-BE49-F238E27FC236}">
                <a16:creationId xmlns:a16="http://schemas.microsoft.com/office/drawing/2014/main" id="{D4161FCE-E884-8D70-A707-A76C87D46545}"/>
              </a:ext>
            </a:extLst>
          </p:cNvPr>
          <p:cNvSpPr/>
          <p:nvPr/>
        </p:nvSpPr>
        <p:spPr>
          <a:xfrm>
            <a:off x="1363829" y="5002986"/>
            <a:ext cx="1609097" cy="427382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lang="fr-FR" b="1" dirty="0">
                <a:solidFill>
                  <a:srgbClr val="FF0000"/>
                </a:solidFill>
              </a:rPr>
              <a:t>6 h</a:t>
            </a:r>
          </a:p>
        </p:txBody>
      </p:sp>
      <p:cxnSp>
        <p:nvCxnSpPr>
          <p:cNvPr id="17" name="Connecteur droit avec flèche 16">
            <a:extLst>
              <a:ext uri="{FF2B5EF4-FFF2-40B4-BE49-F238E27FC236}">
                <a16:creationId xmlns:a16="http://schemas.microsoft.com/office/drawing/2014/main" id="{3746CF45-164F-E264-15E5-938C784F3DB9}"/>
              </a:ext>
            </a:extLst>
          </p:cNvPr>
          <p:cNvCxnSpPr/>
          <p:nvPr/>
        </p:nvCxnSpPr>
        <p:spPr>
          <a:xfrm>
            <a:off x="3120886" y="5216677"/>
            <a:ext cx="1838739" cy="0"/>
          </a:xfrm>
          <a:prstGeom prst="straightConnector1">
            <a:avLst/>
          </a:prstGeom>
          <a:ln w="28575">
            <a:solidFill>
              <a:srgbClr val="FF000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8" name="Rectangle : coins arrondis 17">
            <a:extLst>
              <a:ext uri="{FF2B5EF4-FFF2-40B4-BE49-F238E27FC236}">
                <a16:creationId xmlns:a16="http://schemas.microsoft.com/office/drawing/2014/main" id="{C6754D80-996E-4ED3-0336-29357C20A222}"/>
              </a:ext>
            </a:extLst>
          </p:cNvPr>
          <p:cNvSpPr/>
          <p:nvPr/>
        </p:nvSpPr>
        <p:spPr>
          <a:xfrm>
            <a:off x="5089730" y="4994199"/>
            <a:ext cx="1609097" cy="427382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lang="fr-FR" b="1" dirty="0">
                <a:solidFill>
                  <a:srgbClr val="FF0000"/>
                </a:solidFill>
              </a:rPr>
              <a:t>?</a:t>
            </a:r>
          </a:p>
        </p:txBody>
      </p:sp>
      <p:sp>
        <p:nvSpPr>
          <p:cNvPr id="19" name="Rectangle : coins arrondis 18">
            <a:extLst>
              <a:ext uri="{FF2B5EF4-FFF2-40B4-BE49-F238E27FC236}">
                <a16:creationId xmlns:a16="http://schemas.microsoft.com/office/drawing/2014/main" id="{B014D9E1-B751-7B2C-8069-7A37F206D99F}"/>
              </a:ext>
            </a:extLst>
          </p:cNvPr>
          <p:cNvSpPr/>
          <p:nvPr/>
        </p:nvSpPr>
        <p:spPr>
          <a:xfrm>
            <a:off x="399479" y="2352614"/>
            <a:ext cx="8090452" cy="1014068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solidFill>
              <a:schemeClr val="bg2">
                <a:lumMod val="9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lang="ar-SA" sz="2400" b="1" dirty="0">
                <a:solidFill>
                  <a:schemeClr val="tx1"/>
                </a:solidFill>
                <a:cs typeface="+mj-cs"/>
              </a:rPr>
              <a:t>اَلسُّرْعَةُ الْمُتَوَسِّطَةُ لِسَيّارَةٍ هي </a:t>
            </a:r>
            <a:r>
              <a:rPr lang="fr-FR" sz="2400" b="1" dirty="0">
                <a:solidFill>
                  <a:schemeClr val="tx1"/>
                </a:solidFill>
                <a:cs typeface="+mj-cs"/>
              </a:rPr>
              <a:t>76 km/h</a:t>
            </a:r>
            <a:r>
              <a:rPr lang="ar-SA" sz="2400" b="1" dirty="0">
                <a:solidFill>
                  <a:schemeClr val="tx1"/>
                </a:solidFill>
                <a:cs typeface="+mj-cs"/>
              </a:rPr>
              <a:t> ، ما الْمَسافَةُ الَّتي سَتَقْطَعُها هَذِهِ السَّيّارَةُ بِنَفْسِ السُّرْعَةِ الْمُتَوسِّطَة خِلالَ </a:t>
            </a:r>
            <a:r>
              <a:rPr lang="ar-SA" sz="2400" b="1" dirty="0">
                <a:solidFill>
                  <a:srgbClr val="FF0000"/>
                </a:solidFill>
                <a:cs typeface="+mj-cs"/>
              </a:rPr>
              <a:t>6 ساعاتٍ</a:t>
            </a:r>
            <a:r>
              <a:rPr lang="ar-SA" sz="2400" b="1" dirty="0">
                <a:solidFill>
                  <a:schemeClr val="tx1"/>
                </a:solidFill>
                <a:cs typeface="+mj-cs"/>
              </a:rPr>
              <a:t>؟</a:t>
            </a:r>
            <a:endParaRPr lang="fr-FR" sz="2400" b="1" dirty="0">
              <a:solidFill>
                <a:schemeClr val="tx1"/>
              </a:solidFill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24033456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90A6DE0-1DE8-B07C-2998-ADD28852D6E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4F7C4220-4EEB-1D20-4CB6-684AD46780F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23678"/>
            <a:ext cx="999174" cy="999174"/>
          </a:xfrm>
          <a:prstGeom prst="ellipse">
            <a:avLst/>
          </a:prstGeom>
        </p:spPr>
      </p:pic>
      <p:sp>
        <p:nvSpPr>
          <p:cNvPr id="18" name="ZoneTexte 2">
            <a:extLst>
              <a:ext uri="{FF2B5EF4-FFF2-40B4-BE49-F238E27FC236}">
                <a16:creationId xmlns:a16="http://schemas.microsoft.com/office/drawing/2014/main" id="{31ED8C0E-3DD5-5EDD-9245-ACD5946A069C}"/>
              </a:ext>
            </a:extLst>
          </p:cNvPr>
          <p:cNvSpPr txBox="1"/>
          <p:nvPr/>
        </p:nvSpPr>
        <p:spPr>
          <a:xfrm>
            <a:off x="1037718" y="853291"/>
            <a:ext cx="643974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ماذا نفعل في الخطوة </a:t>
            </a:r>
            <a:r>
              <a:rPr lang="ar-S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الثالثة</a:t>
            </a: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؟</a:t>
            </a:r>
          </a:p>
        </p:txBody>
      </p:sp>
      <p:pic>
        <p:nvPicPr>
          <p:cNvPr id="19" name="Image 18">
            <a:extLst>
              <a:ext uri="{FF2B5EF4-FFF2-40B4-BE49-F238E27FC236}">
                <a16:creationId xmlns:a16="http://schemas.microsoft.com/office/drawing/2014/main" id="{5373B449-5A4B-82E5-EFF0-7ACA44AADA8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394485" y="4631313"/>
            <a:ext cx="1291214" cy="1936823"/>
          </a:xfrm>
          <a:prstGeom prst="ellipse">
            <a:avLst/>
          </a:prstGeom>
        </p:spPr>
      </p:pic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E7EDCFAE-F445-04A1-4D61-3653451FAFBF}"/>
              </a:ext>
            </a:extLst>
          </p:cNvPr>
          <p:cNvSpPr/>
          <p:nvPr/>
        </p:nvSpPr>
        <p:spPr>
          <a:xfrm>
            <a:off x="1363830" y="3623516"/>
            <a:ext cx="1609097" cy="427382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lang="ar-SA" b="1" dirty="0">
                <a:solidFill>
                  <a:srgbClr val="FF0000"/>
                </a:solidFill>
              </a:rPr>
              <a:t>المدة </a:t>
            </a:r>
            <a:r>
              <a:rPr lang="fr-FR" b="1" dirty="0">
                <a:solidFill>
                  <a:srgbClr val="FF0000"/>
                </a:solidFill>
              </a:rPr>
              <a:t>T</a:t>
            </a:r>
            <a:r>
              <a:rPr lang="ar-SA" b="1" dirty="0">
                <a:solidFill>
                  <a:srgbClr val="FF0000"/>
                </a:solidFill>
              </a:rPr>
              <a:t> بالساعات</a:t>
            </a:r>
            <a:endParaRPr lang="fr-FR" b="1" dirty="0">
              <a:solidFill>
                <a:srgbClr val="FF0000"/>
              </a:solidFill>
            </a:endParaRPr>
          </a:p>
        </p:txBody>
      </p:sp>
      <p:sp>
        <p:nvSpPr>
          <p:cNvPr id="14" name="Rectangle : coins arrondis 13">
            <a:extLst>
              <a:ext uri="{FF2B5EF4-FFF2-40B4-BE49-F238E27FC236}">
                <a16:creationId xmlns:a16="http://schemas.microsoft.com/office/drawing/2014/main" id="{EEB3DE66-AAA6-5782-6437-0683A899FA20}"/>
              </a:ext>
            </a:extLst>
          </p:cNvPr>
          <p:cNvSpPr/>
          <p:nvPr/>
        </p:nvSpPr>
        <p:spPr>
          <a:xfrm>
            <a:off x="1363830" y="4282938"/>
            <a:ext cx="1609096" cy="427382"/>
          </a:xfrm>
          <a:prstGeom prst="roundRect">
            <a:avLst/>
          </a:prstGeom>
          <a:solidFill>
            <a:schemeClr val="bg1">
              <a:lumMod val="7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lang="fr-FR" b="1" dirty="0">
                <a:solidFill>
                  <a:schemeClr val="tx1"/>
                </a:solidFill>
              </a:rPr>
              <a:t>1 h         </a:t>
            </a:r>
          </a:p>
        </p:txBody>
      </p:sp>
      <p:sp>
        <p:nvSpPr>
          <p:cNvPr id="15" name="Rectangle : coins arrondis 14">
            <a:extLst>
              <a:ext uri="{FF2B5EF4-FFF2-40B4-BE49-F238E27FC236}">
                <a16:creationId xmlns:a16="http://schemas.microsoft.com/office/drawing/2014/main" id="{B0BBA2BB-479C-9D89-1C3D-594434A27A39}"/>
              </a:ext>
            </a:extLst>
          </p:cNvPr>
          <p:cNvSpPr/>
          <p:nvPr/>
        </p:nvSpPr>
        <p:spPr>
          <a:xfrm>
            <a:off x="5607785" y="1641323"/>
            <a:ext cx="1867331" cy="536533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أحدد السرعة...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17" name="Oval 80">
            <a:extLst>
              <a:ext uri="{FF2B5EF4-FFF2-40B4-BE49-F238E27FC236}">
                <a16:creationId xmlns:a16="http://schemas.microsoft.com/office/drawing/2014/main" id="{2EFCF699-9EEF-29F3-80C8-7DE9F472CDEC}"/>
              </a:ext>
            </a:extLst>
          </p:cNvPr>
          <p:cNvSpPr>
            <a:spLocks noChangeAspect="1"/>
          </p:cNvSpPr>
          <p:nvPr/>
        </p:nvSpPr>
        <p:spPr>
          <a:xfrm>
            <a:off x="7504848" y="1663372"/>
            <a:ext cx="454476" cy="440397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/>
              <a:t>1</a:t>
            </a:r>
            <a:endParaRPr lang="fr-MA" sz="3200" b="1" dirty="0"/>
          </a:p>
        </p:txBody>
      </p:sp>
      <p:sp>
        <p:nvSpPr>
          <p:cNvPr id="21" name="Oval 80">
            <a:extLst>
              <a:ext uri="{FF2B5EF4-FFF2-40B4-BE49-F238E27FC236}">
                <a16:creationId xmlns:a16="http://schemas.microsoft.com/office/drawing/2014/main" id="{29261B69-4C26-7E5B-EA1B-41261917A863}"/>
              </a:ext>
            </a:extLst>
          </p:cNvPr>
          <p:cNvSpPr>
            <a:spLocks noChangeAspect="1"/>
          </p:cNvSpPr>
          <p:nvPr/>
        </p:nvSpPr>
        <p:spPr>
          <a:xfrm>
            <a:off x="5137656" y="1662513"/>
            <a:ext cx="440397" cy="440397"/>
          </a:xfrm>
          <a:prstGeom prst="ellipse">
            <a:avLst/>
          </a:prstGeom>
          <a:solidFill>
            <a:schemeClr val="bg1">
              <a:lumMod val="8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/>
              <a:t>2</a:t>
            </a:r>
            <a:endParaRPr lang="fr-MA" sz="3200" b="1" dirty="0"/>
          </a:p>
        </p:txBody>
      </p:sp>
      <p:sp>
        <p:nvSpPr>
          <p:cNvPr id="22" name="Rectangle : coins arrondis 4">
            <a:extLst>
              <a:ext uri="{FF2B5EF4-FFF2-40B4-BE49-F238E27FC236}">
                <a16:creationId xmlns:a16="http://schemas.microsoft.com/office/drawing/2014/main" id="{27171A53-0952-26EA-A20F-2826BC95E5E9}"/>
              </a:ext>
            </a:extLst>
          </p:cNvPr>
          <p:cNvSpPr/>
          <p:nvPr/>
        </p:nvSpPr>
        <p:spPr>
          <a:xfrm>
            <a:off x="3255458" y="1622852"/>
            <a:ext cx="1867332" cy="536533"/>
          </a:xfrm>
          <a:prstGeom prst="roundRect">
            <a:avLst/>
          </a:prstGeom>
          <a:solidFill>
            <a:schemeClr val="bg1">
              <a:lumMod val="8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أحدد المدة...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23" name="Oval 80">
            <a:extLst>
              <a:ext uri="{FF2B5EF4-FFF2-40B4-BE49-F238E27FC236}">
                <a16:creationId xmlns:a16="http://schemas.microsoft.com/office/drawing/2014/main" id="{6CDBD336-0BC7-43C4-733F-FCEAC62103CF}"/>
              </a:ext>
            </a:extLst>
          </p:cNvPr>
          <p:cNvSpPr>
            <a:spLocks noChangeAspect="1"/>
          </p:cNvSpPr>
          <p:nvPr/>
        </p:nvSpPr>
        <p:spPr>
          <a:xfrm>
            <a:off x="2752729" y="1680984"/>
            <a:ext cx="440397" cy="440397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SA" sz="3200" b="1" dirty="0"/>
              <a:t>3</a:t>
            </a:r>
            <a:endParaRPr lang="fr-MA" sz="3200" b="1" dirty="0"/>
          </a:p>
        </p:txBody>
      </p:sp>
      <p:sp>
        <p:nvSpPr>
          <p:cNvPr id="24" name="Rectangle : coins arrondis 23">
            <a:extLst>
              <a:ext uri="{FF2B5EF4-FFF2-40B4-BE49-F238E27FC236}">
                <a16:creationId xmlns:a16="http://schemas.microsoft.com/office/drawing/2014/main" id="{29B59EFE-A26E-8BBB-F056-27F65F8C4572}"/>
              </a:ext>
            </a:extLst>
          </p:cNvPr>
          <p:cNvSpPr/>
          <p:nvPr/>
        </p:nvSpPr>
        <p:spPr>
          <a:xfrm>
            <a:off x="654069" y="1641323"/>
            <a:ext cx="2029630" cy="536533"/>
          </a:xfrm>
          <a:prstGeom prst="round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أحسب المسافة ...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26" name="Rectangle : coins arrondis 25">
            <a:extLst>
              <a:ext uri="{FF2B5EF4-FFF2-40B4-BE49-F238E27FC236}">
                <a16:creationId xmlns:a16="http://schemas.microsoft.com/office/drawing/2014/main" id="{21172939-BC58-AC63-B1DA-E0D87BF2E986}"/>
              </a:ext>
            </a:extLst>
          </p:cNvPr>
          <p:cNvSpPr/>
          <p:nvPr/>
        </p:nvSpPr>
        <p:spPr>
          <a:xfrm>
            <a:off x="4959666" y="3597915"/>
            <a:ext cx="1869227" cy="427382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lang="ar-SA" b="1" dirty="0">
                <a:solidFill>
                  <a:srgbClr val="FF0000"/>
                </a:solidFill>
              </a:rPr>
              <a:t>المسافة</a:t>
            </a:r>
            <a:r>
              <a:rPr lang="fr-FR" b="1" dirty="0">
                <a:solidFill>
                  <a:srgbClr val="FF0000"/>
                </a:solidFill>
              </a:rPr>
              <a:t>D </a:t>
            </a:r>
            <a:r>
              <a:rPr lang="ar-SA" b="1" dirty="0">
                <a:solidFill>
                  <a:srgbClr val="FF0000"/>
                </a:solidFill>
              </a:rPr>
              <a:t> بالكيلومتر </a:t>
            </a:r>
            <a:endParaRPr lang="fr-FR" b="1" dirty="0">
              <a:solidFill>
                <a:srgbClr val="FF0000"/>
              </a:solidFill>
            </a:endParaRPr>
          </a:p>
        </p:txBody>
      </p:sp>
      <p:sp>
        <p:nvSpPr>
          <p:cNvPr id="27" name="Rectangle : coins arrondis 26">
            <a:extLst>
              <a:ext uri="{FF2B5EF4-FFF2-40B4-BE49-F238E27FC236}">
                <a16:creationId xmlns:a16="http://schemas.microsoft.com/office/drawing/2014/main" id="{80B0A844-3C25-A715-F97D-4D5386813A37}"/>
              </a:ext>
            </a:extLst>
          </p:cNvPr>
          <p:cNvSpPr/>
          <p:nvPr/>
        </p:nvSpPr>
        <p:spPr>
          <a:xfrm>
            <a:off x="5089732" y="4282938"/>
            <a:ext cx="1609096" cy="427382"/>
          </a:xfrm>
          <a:prstGeom prst="roundRect">
            <a:avLst/>
          </a:prstGeom>
          <a:solidFill>
            <a:schemeClr val="bg1">
              <a:lumMod val="7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lang="fr-FR" b="1" dirty="0">
                <a:solidFill>
                  <a:schemeClr val="tx1"/>
                </a:solidFill>
              </a:rPr>
              <a:t>76 km</a:t>
            </a:r>
          </a:p>
        </p:txBody>
      </p:sp>
      <p:cxnSp>
        <p:nvCxnSpPr>
          <p:cNvPr id="28" name="Connecteur droit avec flèche 27">
            <a:extLst>
              <a:ext uri="{FF2B5EF4-FFF2-40B4-BE49-F238E27FC236}">
                <a16:creationId xmlns:a16="http://schemas.microsoft.com/office/drawing/2014/main" id="{DF1D37AC-D381-A51C-8115-B73107A81742}"/>
              </a:ext>
            </a:extLst>
          </p:cNvPr>
          <p:cNvCxnSpPr/>
          <p:nvPr/>
        </p:nvCxnSpPr>
        <p:spPr>
          <a:xfrm>
            <a:off x="3120887" y="4492487"/>
            <a:ext cx="1838739" cy="0"/>
          </a:xfrm>
          <a:prstGeom prst="straightConnector1">
            <a:avLst/>
          </a:prstGeom>
          <a:ln w="28575">
            <a:solidFill>
              <a:schemeClr val="tx1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9" name="Rectangle : coins arrondis 28">
            <a:extLst>
              <a:ext uri="{FF2B5EF4-FFF2-40B4-BE49-F238E27FC236}">
                <a16:creationId xmlns:a16="http://schemas.microsoft.com/office/drawing/2014/main" id="{28B7926A-0988-40E3-27EC-615282B43D56}"/>
              </a:ext>
            </a:extLst>
          </p:cNvPr>
          <p:cNvSpPr/>
          <p:nvPr/>
        </p:nvSpPr>
        <p:spPr>
          <a:xfrm>
            <a:off x="1363829" y="5002986"/>
            <a:ext cx="1609097" cy="427382"/>
          </a:xfrm>
          <a:prstGeom prst="roundRect">
            <a:avLst/>
          </a:prstGeom>
          <a:solidFill>
            <a:schemeClr val="bg1">
              <a:lumMod val="7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lang="fr-FR" b="1" dirty="0">
                <a:solidFill>
                  <a:schemeClr val="tx1"/>
                </a:solidFill>
              </a:rPr>
              <a:t>6 h</a:t>
            </a:r>
          </a:p>
        </p:txBody>
      </p:sp>
      <p:cxnSp>
        <p:nvCxnSpPr>
          <p:cNvPr id="30" name="Connecteur droit avec flèche 29">
            <a:extLst>
              <a:ext uri="{FF2B5EF4-FFF2-40B4-BE49-F238E27FC236}">
                <a16:creationId xmlns:a16="http://schemas.microsoft.com/office/drawing/2014/main" id="{CDC614D6-FE4C-0F1C-84FA-5201FB5E87E0}"/>
              </a:ext>
            </a:extLst>
          </p:cNvPr>
          <p:cNvCxnSpPr/>
          <p:nvPr/>
        </p:nvCxnSpPr>
        <p:spPr>
          <a:xfrm>
            <a:off x="3120886" y="5216677"/>
            <a:ext cx="1838739" cy="0"/>
          </a:xfrm>
          <a:prstGeom prst="straightConnector1">
            <a:avLst/>
          </a:prstGeom>
          <a:ln w="28575">
            <a:solidFill>
              <a:schemeClr val="tx1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1" name="Rectangle : coins arrondis 30">
            <a:extLst>
              <a:ext uri="{FF2B5EF4-FFF2-40B4-BE49-F238E27FC236}">
                <a16:creationId xmlns:a16="http://schemas.microsoft.com/office/drawing/2014/main" id="{AC77B60F-AAEB-22F8-F41B-CEE3719FD21B}"/>
              </a:ext>
            </a:extLst>
          </p:cNvPr>
          <p:cNvSpPr/>
          <p:nvPr/>
        </p:nvSpPr>
        <p:spPr>
          <a:xfrm>
            <a:off x="5089730" y="4994199"/>
            <a:ext cx="1609097" cy="427382"/>
          </a:xfrm>
          <a:prstGeom prst="roundRect">
            <a:avLst/>
          </a:prstGeom>
          <a:solidFill>
            <a:schemeClr val="bg1">
              <a:lumMod val="7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lang="fr-FR" b="1" dirty="0">
                <a:solidFill>
                  <a:schemeClr val="tx1"/>
                </a:solidFill>
              </a:rPr>
              <a:t>?</a:t>
            </a:r>
          </a:p>
        </p:txBody>
      </p:sp>
      <p:sp>
        <p:nvSpPr>
          <p:cNvPr id="32" name="Rectangle : coins arrondis 31">
            <a:extLst>
              <a:ext uri="{FF2B5EF4-FFF2-40B4-BE49-F238E27FC236}">
                <a16:creationId xmlns:a16="http://schemas.microsoft.com/office/drawing/2014/main" id="{3C05A5C5-01CB-3A4A-1B45-462AA4AA2377}"/>
              </a:ext>
            </a:extLst>
          </p:cNvPr>
          <p:cNvSpPr/>
          <p:nvPr/>
        </p:nvSpPr>
        <p:spPr>
          <a:xfrm>
            <a:off x="399479" y="2352614"/>
            <a:ext cx="8090452" cy="1014068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solidFill>
              <a:schemeClr val="bg2">
                <a:lumMod val="9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lang="ar-SA" sz="2400" b="1" dirty="0">
                <a:solidFill>
                  <a:schemeClr val="tx1"/>
                </a:solidFill>
                <a:cs typeface="+mj-cs"/>
              </a:rPr>
              <a:t>اَلسُّرْعَةُ الْمُتَوَسِّطَةُ لِسَيّارَةٍ هي </a:t>
            </a:r>
            <a:r>
              <a:rPr lang="fr-FR" sz="2400" b="1" dirty="0">
                <a:solidFill>
                  <a:schemeClr val="tx1"/>
                </a:solidFill>
                <a:cs typeface="+mj-cs"/>
              </a:rPr>
              <a:t>76 km/h</a:t>
            </a:r>
            <a:r>
              <a:rPr lang="ar-SA" sz="2400" b="1" dirty="0">
                <a:solidFill>
                  <a:schemeClr val="tx1"/>
                </a:solidFill>
                <a:cs typeface="+mj-cs"/>
              </a:rPr>
              <a:t> ، ما الْمَسافَةُ الَّتي سَتَقْطَعُها هَذِهِ السَّيّارَةُ بِنَفْسِ السُّرْعَةِ الْمُتَوسِّطَة خِلالَ 6 ساعاتٍ؟</a:t>
            </a:r>
            <a:endParaRPr lang="fr-FR" sz="2400" b="1" dirty="0">
              <a:solidFill>
                <a:schemeClr val="tx1"/>
              </a:solidFill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42787373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8B706F8-BEC3-CE8D-083F-2395D23B012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606B9790-E238-9330-0C45-E51283D1792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23678"/>
            <a:ext cx="999174" cy="999174"/>
          </a:xfrm>
          <a:prstGeom prst="ellipse">
            <a:avLst/>
          </a:prstGeom>
        </p:spPr>
      </p:pic>
      <p:sp>
        <p:nvSpPr>
          <p:cNvPr id="18" name="ZoneTexte 2">
            <a:extLst>
              <a:ext uri="{FF2B5EF4-FFF2-40B4-BE49-F238E27FC236}">
                <a16:creationId xmlns:a16="http://schemas.microsoft.com/office/drawing/2014/main" id="{E3C68CBA-9A31-249B-CBD5-17981CEFC95F}"/>
              </a:ext>
            </a:extLst>
          </p:cNvPr>
          <p:cNvSpPr txBox="1"/>
          <p:nvPr/>
        </p:nvSpPr>
        <p:spPr>
          <a:xfrm>
            <a:off x="1037718" y="853291"/>
            <a:ext cx="643974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S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على الألواح،</a:t>
            </a:r>
            <a:r>
              <a:rPr lang="fr-FR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S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احسبوا المسافة التي ستقطعها السيارة خلال 6 ساعات.</a:t>
            </a:r>
            <a:endParaRPr lang="ar-MA" b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952FE12F-3E40-C528-C874-BAD907EE84F2}"/>
              </a:ext>
            </a:extLst>
          </p:cNvPr>
          <p:cNvSpPr/>
          <p:nvPr/>
        </p:nvSpPr>
        <p:spPr>
          <a:xfrm>
            <a:off x="1363830" y="3623516"/>
            <a:ext cx="1609097" cy="427382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lang="ar-SA" b="1" dirty="0">
                <a:solidFill>
                  <a:srgbClr val="FF0000"/>
                </a:solidFill>
              </a:rPr>
              <a:t>المدة </a:t>
            </a:r>
            <a:r>
              <a:rPr lang="fr-FR" b="1" dirty="0">
                <a:solidFill>
                  <a:srgbClr val="FF0000"/>
                </a:solidFill>
              </a:rPr>
              <a:t>T</a:t>
            </a:r>
            <a:r>
              <a:rPr lang="ar-SA" b="1" dirty="0">
                <a:solidFill>
                  <a:srgbClr val="FF0000"/>
                </a:solidFill>
              </a:rPr>
              <a:t> بالساعات</a:t>
            </a:r>
            <a:endParaRPr lang="fr-FR" b="1" dirty="0">
              <a:solidFill>
                <a:srgbClr val="FF0000"/>
              </a:solidFill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C97993D1-8BAE-ECD8-2CAB-7C593572EA3B}"/>
              </a:ext>
            </a:extLst>
          </p:cNvPr>
          <p:cNvSpPr/>
          <p:nvPr/>
        </p:nvSpPr>
        <p:spPr>
          <a:xfrm>
            <a:off x="1363830" y="4282938"/>
            <a:ext cx="1609096" cy="427382"/>
          </a:xfrm>
          <a:prstGeom prst="roundRect">
            <a:avLst/>
          </a:prstGeom>
          <a:solidFill>
            <a:schemeClr val="bg1">
              <a:lumMod val="7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lang="fr-FR" b="1" dirty="0">
                <a:solidFill>
                  <a:schemeClr val="tx1"/>
                </a:solidFill>
              </a:rPr>
              <a:t>1 h         </a:t>
            </a: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B81A570A-4234-C213-15AE-5164975B2CBA}"/>
              </a:ext>
            </a:extLst>
          </p:cNvPr>
          <p:cNvSpPr/>
          <p:nvPr/>
        </p:nvSpPr>
        <p:spPr>
          <a:xfrm>
            <a:off x="5607785" y="1641323"/>
            <a:ext cx="1867331" cy="536533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أحدد السرعة...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12" name="Oval 80">
            <a:extLst>
              <a:ext uri="{FF2B5EF4-FFF2-40B4-BE49-F238E27FC236}">
                <a16:creationId xmlns:a16="http://schemas.microsoft.com/office/drawing/2014/main" id="{68A7C052-7482-54E3-689F-47D051B1A5B7}"/>
              </a:ext>
            </a:extLst>
          </p:cNvPr>
          <p:cNvSpPr>
            <a:spLocks noChangeAspect="1"/>
          </p:cNvSpPr>
          <p:nvPr/>
        </p:nvSpPr>
        <p:spPr>
          <a:xfrm>
            <a:off x="7504848" y="1663372"/>
            <a:ext cx="454476" cy="440397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/>
              <a:t>1</a:t>
            </a:r>
            <a:endParaRPr lang="fr-MA" sz="3200" b="1" dirty="0"/>
          </a:p>
        </p:txBody>
      </p:sp>
      <p:sp>
        <p:nvSpPr>
          <p:cNvPr id="13" name="Oval 80">
            <a:extLst>
              <a:ext uri="{FF2B5EF4-FFF2-40B4-BE49-F238E27FC236}">
                <a16:creationId xmlns:a16="http://schemas.microsoft.com/office/drawing/2014/main" id="{6AF4540B-89D8-2E51-93CF-8C30E6DE91F0}"/>
              </a:ext>
            </a:extLst>
          </p:cNvPr>
          <p:cNvSpPr>
            <a:spLocks noChangeAspect="1"/>
          </p:cNvSpPr>
          <p:nvPr/>
        </p:nvSpPr>
        <p:spPr>
          <a:xfrm>
            <a:off x="5137656" y="1662513"/>
            <a:ext cx="440397" cy="440397"/>
          </a:xfrm>
          <a:prstGeom prst="ellipse">
            <a:avLst/>
          </a:prstGeom>
          <a:solidFill>
            <a:schemeClr val="bg1">
              <a:lumMod val="8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/>
              <a:t>2</a:t>
            </a:r>
            <a:endParaRPr lang="fr-MA" sz="3200" b="1" dirty="0"/>
          </a:p>
        </p:txBody>
      </p:sp>
      <p:sp>
        <p:nvSpPr>
          <p:cNvPr id="14" name="Rectangle : coins arrondis 4">
            <a:extLst>
              <a:ext uri="{FF2B5EF4-FFF2-40B4-BE49-F238E27FC236}">
                <a16:creationId xmlns:a16="http://schemas.microsoft.com/office/drawing/2014/main" id="{68A6FC2D-972B-661D-4704-32851033BE43}"/>
              </a:ext>
            </a:extLst>
          </p:cNvPr>
          <p:cNvSpPr/>
          <p:nvPr/>
        </p:nvSpPr>
        <p:spPr>
          <a:xfrm>
            <a:off x="3255458" y="1622852"/>
            <a:ext cx="1867332" cy="536533"/>
          </a:xfrm>
          <a:prstGeom prst="roundRect">
            <a:avLst/>
          </a:prstGeom>
          <a:solidFill>
            <a:schemeClr val="bg1">
              <a:lumMod val="8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أحدد المدة...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15" name="Oval 80">
            <a:extLst>
              <a:ext uri="{FF2B5EF4-FFF2-40B4-BE49-F238E27FC236}">
                <a16:creationId xmlns:a16="http://schemas.microsoft.com/office/drawing/2014/main" id="{458E1783-3BA2-2D57-3DDB-1DC61108F6AA}"/>
              </a:ext>
            </a:extLst>
          </p:cNvPr>
          <p:cNvSpPr>
            <a:spLocks noChangeAspect="1"/>
          </p:cNvSpPr>
          <p:nvPr/>
        </p:nvSpPr>
        <p:spPr>
          <a:xfrm>
            <a:off x="2752729" y="1680984"/>
            <a:ext cx="440397" cy="440397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SA" sz="3200" b="1" dirty="0"/>
              <a:t>3</a:t>
            </a:r>
            <a:endParaRPr lang="fr-MA" sz="3200" b="1" dirty="0"/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C1FB6697-3708-3A79-E63E-CB09C0FE8DFE}"/>
              </a:ext>
            </a:extLst>
          </p:cNvPr>
          <p:cNvSpPr/>
          <p:nvPr/>
        </p:nvSpPr>
        <p:spPr>
          <a:xfrm>
            <a:off x="654069" y="1641323"/>
            <a:ext cx="2029630" cy="536533"/>
          </a:xfrm>
          <a:prstGeom prst="round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أحسب المسافة ...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28" name="Rectangle : coins arrondis 27">
            <a:extLst>
              <a:ext uri="{FF2B5EF4-FFF2-40B4-BE49-F238E27FC236}">
                <a16:creationId xmlns:a16="http://schemas.microsoft.com/office/drawing/2014/main" id="{12270F52-9DF0-71C0-D007-1675545854C1}"/>
              </a:ext>
            </a:extLst>
          </p:cNvPr>
          <p:cNvSpPr/>
          <p:nvPr/>
        </p:nvSpPr>
        <p:spPr>
          <a:xfrm>
            <a:off x="4959666" y="3597915"/>
            <a:ext cx="1869227" cy="427382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lang="ar-SA" b="1" dirty="0">
                <a:solidFill>
                  <a:srgbClr val="FF0000"/>
                </a:solidFill>
              </a:rPr>
              <a:t>المسافة</a:t>
            </a:r>
            <a:r>
              <a:rPr lang="fr-FR" b="1" dirty="0">
                <a:solidFill>
                  <a:srgbClr val="FF0000"/>
                </a:solidFill>
              </a:rPr>
              <a:t>D </a:t>
            </a:r>
            <a:r>
              <a:rPr lang="ar-SA" b="1" dirty="0">
                <a:solidFill>
                  <a:srgbClr val="FF0000"/>
                </a:solidFill>
              </a:rPr>
              <a:t> بالكيلومتر </a:t>
            </a:r>
            <a:endParaRPr lang="fr-FR" b="1" dirty="0">
              <a:solidFill>
                <a:srgbClr val="FF0000"/>
              </a:solidFill>
            </a:endParaRPr>
          </a:p>
        </p:txBody>
      </p:sp>
      <p:sp>
        <p:nvSpPr>
          <p:cNvPr id="29" name="Rectangle : coins arrondis 28">
            <a:extLst>
              <a:ext uri="{FF2B5EF4-FFF2-40B4-BE49-F238E27FC236}">
                <a16:creationId xmlns:a16="http://schemas.microsoft.com/office/drawing/2014/main" id="{4B5C0E6F-3636-D969-4119-901C36324668}"/>
              </a:ext>
            </a:extLst>
          </p:cNvPr>
          <p:cNvSpPr/>
          <p:nvPr/>
        </p:nvSpPr>
        <p:spPr>
          <a:xfrm>
            <a:off x="5089732" y="4282938"/>
            <a:ext cx="1609096" cy="427382"/>
          </a:xfrm>
          <a:prstGeom prst="roundRect">
            <a:avLst/>
          </a:prstGeom>
          <a:solidFill>
            <a:schemeClr val="bg1">
              <a:lumMod val="7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lang="fr-FR" b="1" dirty="0">
                <a:solidFill>
                  <a:schemeClr val="tx1"/>
                </a:solidFill>
              </a:rPr>
              <a:t>76 km</a:t>
            </a:r>
          </a:p>
        </p:txBody>
      </p:sp>
      <p:cxnSp>
        <p:nvCxnSpPr>
          <p:cNvPr id="30" name="Connecteur droit avec flèche 29">
            <a:extLst>
              <a:ext uri="{FF2B5EF4-FFF2-40B4-BE49-F238E27FC236}">
                <a16:creationId xmlns:a16="http://schemas.microsoft.com/office/drawing/2014/main" id="{6B85E1AE-D286-5A83-A48A-1065DE72F1AC}"/>
              </a:ext>
            </a:extLst>
          </p:cNvPr>
          <p:cNvCxnSpPr/>
          <p:nvPr/>
        </p:nvCxnSpPr>
        <p:spPr>
          <a:xfrm>
            <a:off x="3120887" y="4492487"/>
            <a:ext cx="1838739" cy="0"/>
          </a:xfrm>
          <a:prstGeom prst="straightConnector1">
            <a:avLst/>
          </a:prstGeom>
          <a:ln w="28575">
            <a:solidFill>
              <a:schemeClr val="tx1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1" name="Rectangle : coins arrondis 30">
            <a:extLst>
              <a:ext uri="{FF2B5EF4-FFF2-40B4-BE49-F238E27FC236}">
                <a16:creationId xmlns:a16="http://schemas.microsoft.com/office/drawing/2014/main" id="{158FC457-89B6-EB4D-DE8A-CE15A587A0B3}"/>
              </a:ext>
            </a:extLst>
          </p:cNvPr>
          <p:cNvSpPr/>
          <p:nvPr/>
        </p:nvSpPr>
        <p:spPr>
          <a:xfrm>
            <a:off x="1363829" y="5002986"/>
            <a:ext cx="1609097" cy="427382"/>
          </a:xfrm>
          <a:prstGeom prst="roundRect">
            <a:avLst/>
          </a:prstGeom>
          <a:solidFill>
            <a:schemeClr val="bg1">
              <a:lumMod val="7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lang="fr-FR" b="1" dirty="0">
                <a:solidFill>
                  <a:schemeClr val="tx1"/>
                </a:solidFill>
              </a:rPr>
              <a:t>6 h</a:t>
            </a:r>
          </a:p>
        </p:txBody>
      </p:sp>
      <p:cxnSp>
        <p:nvCxnSpPr>
          <p:cNvPr id="32" name="Connecteur droit avec flèche 31">
            <a:extLst>
              <a:ext uri="{FF2B5EF4-FFF2-40B4-BE49-F238E27FC236}">
                <a16:creationId xmlns:a16="http://schemas.microsoft.com/office/drawing/2014/main" id="{E5234CA1-F760-59D5-F264-D44EDC198A7F}"/>
              </a:ext>
            </a:extLst>
          </p:cNvPr>
          <p:cNvCxnSpPr/>
          <p:nvPr/>
        </p:nvCxnSpPr>
        <p:spPr>
          <a:xfrm>
            <a:off x="3120886" y="5216677"/>
            <a:ext cx="1838739" cy="0"/>
          </a:xfrm>
          <a:prstGeom prst="straightConnector1">
            <a:avLst/>
          </a:prstGeom>
          <a:ln w="28575">
            <a:solidFill>
              <a:schemeClr val="tx1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3" name="Rectangle : coins arrondis 32">
            <a:extLst>
              <a:ext uri="{FF2B5EF4-FFF2-40B4-BE49-F238E27FC236}">
                <a16:creationId xmlns:a16="http://schemas.microsoft.com/office/drawing/2014/main" id="{771C2F51-857F-ADA7-333E-97F3D02FFBA4}"/>
              </a:ext>
            </a:extLst>
          </p:cNvPr>
          <p:cNvSpPr/>
          <p:nvPr/>
        </p:nvSpPr>
        <p:spPr>
          <a:xfrm>
            <a:off x="5089730" y="4994199"/>
            <a:ext cx="1609097" cy="427382"/>
          </a:xfrm>
          <a:prstGeom prst="roundRect">
            <a:avLst/>
          </a:prstGeom>
          <a:solidFill>
            <a:schemeClr val="bg1">
              <a:lumMod val="7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lang="fr-FR" b="1" dirty="0">
                <a:solidFill>
                  <a:schemeClr val="tx1"/>
                </a:solidFill>
              </a:rPr>
              <a:t>?</a:t>
            </a:r>
          </a:p>
        </p:txBody>
      </p:sp>
      <p:sp>
        <p:nvSpPr>
          <p:cNvPr id="34" name="Rectangle : coins arrondis 33">
            <a:extLst>
              <a:ext uri="{FF2B5EF4-FFF2-40B4-BE49-F238E27FC236}">
                <a16:creationId xmlns:a16="http://schemas.microsoft.com/office/drawing/2014/main" id="{C1E9E995-AFB1-DB9F-009A-67D9279F7BE5}"/>
              </a:ext>
            </a:extLst>
          </p:cNvPr>
          <p:cNvSpPr/>
          <p:nvPr/>
        </p:nvSpPr>
        <p:spPr>
          <a:xfrm>
            <a:off x="399479" y="2352614"/>
            <a:ext cx="8090452" cy="1014068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solidFill>
              <a:schemeClr val="bg2">
                <a:lumMod val="9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lang="ar-SA" sz="2400" b="1" dirty="0">
                <a:solidFill>
                  <a:schemeClr val="tx1"/>
                </a:solidFill>
                <a:cs typeface="+mj-cs"/>
              </a:rPr>
              <a:t>اَلسُّرْعَةُ الْمُتَوَسِّطَةُ لِسَيّارَةٍ هي </a:t>
            </a:r>
            <a:r>
              <a:rPr lang="fr-FR" sz="2400" b="1" dirty="0">
                <a:solidFill>
                  <a:schemeClr val="tx1"/>
                </a:solidFill>
                <a:cs typeface="+mj-cs"/>
              </a:rPr>
              <a:t>76 km/h</a:t>
            </a:r>
            <a:r>
              <a:rPr lang="ar-SA" sz="2400" b="1" dirty="0">
                <a:solidFill>
                  <a:schemeClr val="tx1"/>
                </a:solidFill>
                <a:cs typeface="+mj-cs"/>
              </a:rPr>
              <a:t> ، ما الْمَسافَةُ الَّتي سَتَقْطَعُها هَذِهِ السَّيّارَةُ بِنَفْسِ السُّرْعَةِ الْمُتَوسِّطَة خِلالَ 6 ساعاتٍ؟</a:t>
            </a:r>
            <a:endParaRPr lang="fr-FR" sz="2400" b="1" dirty="0">
              <a:solidFill>
                <a:schemeClr val="tx1"/>
              </a:solidFill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11141722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DC79399-24CE-DC6E-42BF-07B73E874CE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88DC34DB-C033-3034-BB96-DC86A6441400}"/>
              </a:ext>
            </a:extLst>
          </p:cNvPr>
          <p:cNvSpPr txBox="1"/>
          <p:nvPr/>
        </p:nvSpPr>
        <p:spPr>
          <a:xfrm>
            <a:off x="1271068" y="863877"/>
            <a:ext cx="62738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S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ارفعوا</a:t>
            </a: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الألواح. </a:t>
            </a:r>
          </a:p>
        </p:txBody>
      </p:sp>
      <p:pic>
        <p:nvPicPr>
          <p:cNvPr id="3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B44BE092-CBAC-3CAE-FB9B-A39DBA7EFE6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845944" y="660097"/>
            <a:ext cx="900000" cy="900000"/>
          </a:xfrm>
          <a:prstGeom prst="rect">
            <a:avLst/>
          </a:prstGeom>
        </p:spPr>
      </p:pic>
      <p:pic>
        <p:nvPicPr>
          <p:cNvPr id="4" name="Google Shape;292;p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3D693F99-93B3-FF00-FF3B-360333AD3631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862000" y="1719000"/>
            <a:ext cx="3420000" cy="3420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1314148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4DB086E-A1A2-2B9F-5C5F-0F0FA428CB5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CF15585F-AC97-92A2-93B2-00C94A139B7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23678"/>
            <a:ext cx="999174" cy="999174"/>
          </a:xfrm>
          <a:prstGeom prst="ellipse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B85C5AE3-60BB-8762-0EA6-EC526943407F}"/>
              </a:ext>
            </a:extLst>
          </p:cNvPr>
          <p:cNvSpPr txBox="1"/>
          <p:nvPr/>
        </p:nvSpPr>
        <p:spPr>
          <a:xfrm>
            <a:off x="822374" y="853335"/>
            <a:ext cx="662978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S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صححوا. من يشرح لنا كيف توصل للجواب؟</a:t>
            </a:r>
            <a:endParaRPr lang="ar-MA" b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EE13D104-87EC-0605-A8EE-F6B7BF499356}"/>
              </a:ext>
            </a:extLst>
          </p:cNvPr>
          <p:cNvSpPr/>
          <p:nvPr/>
        </p:nvSpPr>
        <p:spPr>
          <a:xfrm>
            <a:off x="1411756" y="3454601"/>
            <a:ext cx="1609097" cy="427382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lang="ar-SA" b="1" dirty="0">
                <a:solidFill>
                  <a:srgbClr val="FF0000"/>
                </a:solidFill>
              </a:rPr>
              <a:t>المدة </a:t>
            </a:r>
            <a:r>
              <a:rPr lang="fr-FR" b="1" dirty="0">
                <a:solidFill>
                  <a:srgbClr val="FF0000"/>
                </a:solidFill>
              </a:rPr>
              <a:t>T</a:t>
            </a:r>
            <a:r>
              <a:rPr lang="ar-SA" b="1" dirty="0">
                <a:solidFill>
                  <a:srgbClr val="FF0000"/>
                </a:solidFill>
              </a:rPr>
              <a:t> بالساعات</a:t>
            </a:r>
            <a:endParaRPr lang="fr-FR" b="1" dirty="0">
              <a:solidFill>
                <a:srgbClr val="FF0000"/>
              </a:solidFill>
            </a:endParaRPr>
          </a:p>
        </p:txBody>
      </p: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9ECC23DA-F91F-AB69-6A9D-8BC85A2DF7F1}"/>
              </a:ext>
            </a:extLst>
          </p:cNvPr>
          <p:cNvSpPr/>
          <p:nvPr/>
        </p:nvSpPr>
        <p:spPr>
          <a:xfrm>
            <a:off x="1411756" y="3969902"/>
            <a:ext cx="1609096" cy="427382"/>
          </a:xfrm>
          <a:prstGeom prst="roundRect">
            <a:avLst/>
          </a:prstGeom>
          <a:solidFill>
            <a:schemeClr val="bg1">
              <a:lumMod val="7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lang="fr-FR" b="1" dirty="0">
                <a:solidFill>
                  <a:schemeClr val="tx1"/>
                </a:solidFill>
              </a:rPr>
              <a:t>1 h         </a:t>
            </a: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711E058A-F954-D6D0-71DA-6194BB75B5B3}"/>
              </a:ext>
            </a:extLst>
          </p:cNvPr>
          <p:cNvSpPr/>
          <p:nvPr/>
        </p:nvSpPr>
        <p:spPr>
          <a:xfrm>
            <a:off x="5607785" y="1641323"/>
            <a:ext cx="1867331" cy="536533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أحدد السرعة...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5" name="Oval 80">
            <a:extLst>
              <a:ext uri="{FF2B5EF4-FFF2-40B4-BE49-F238E27FC236}">
                <a16:creationId xmlns:a16="http://schemas.microsoft.com/office/drawing/2014/main" id="{595E6564-4118-6551-E513-A9B603CF6ED6}"/>
              </a:ext>
            </a:extLst>
          </p:cNvPr>
          <p:cNvSpPr>
            <a:spLocks noChangeAspect="1"/>
          </p:cNvSpPr>
          <p:nvPr/>
        </p:nvSpPr>
        <p:spPr>
          <a:xfrm>
            <a:off x="7504848" y="1663372"/>
            <a:ext cx="454476" cy="440397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/>
              <a:t>1</a:t>
            </a:r>
            <a:endParaRPr lang="fr-MA" sz="3200" b="1" dirty="0"/>
          </a:p>
        </p:txBody>
      </p:sp>
      <p:sp>
        <p:nvSpPr>
          <p:cNvPr id="6" name="Oval 80">
            <a:extLst>
              <a:ext uri="{FF2B5EF4-FFF2-40B4-BE49-F238E27FC236}">
                <a16:creationId xmlns:a16="http://schemas.microsoft.com/office/drawing/2014/main" id="{32C76243-6143-186B-F94B-875C30413D67}"/>
              </a:ext>
            </a:extLst>
          </p:cNvPr>
          <p:cNvSpPr>
            <a:spLocks noChangeAspect="1"/>
          </p:cNvSpPr>
          <p:nvPr/>
        </p:nvSpPr>
        <p:spPr>
          <a:xfrm>
            <a:off x="5137656" y="1662513"/>
            <a:ext cx="440397" cy="440397"/>
          </a:xfrm>
          <a:prstGeom prst="ellipse">
            <a:avLst/>
          </a:prstGeom>
          <a:solidFill>
            <a:schemeClr val="bg1">
              <a:lumMod val="8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/>
              <a:t>2</a:t>
            </a:r>
            <a:endParaRPr lang="fr-MA" sz="3200" b="1" dirty="0"/>
          </a:p>
        </p:txBody>
      </p:sp>
      <p:sp>
        <p:nvSpPr>
          <p:cNvPr id="7" name="Rectangle : coins arrondis 4">
            <a:extLst>
              <a:ext uri="{FF2B5EF4-FFF2-40B4-BE49-F238E27FC236}">
                <a16:creationId xmlns:a16="http://schemas.microsoft.com/office/drawing/2014/main" id="{9C49A67A-6260-2849-38D6-6015CC1D61BC}"/>
              </a:ext>
            </a:extLst>
          </p:cNvPr>
          <p:cNvSpPr/>
          <p:nvPr/>
        </p:nvSpPr>
        <p:spPr>
          <a:xfrm>
            <a:off x="3255458" y="1622852"/>
            <a:ext cx="1867332" cy="536533"/>
          </a:xfrm>
          <a:prstGeom prst="roundRect">
            <a:avLst/>
          </a:prstGeom>
          <a:solidFill>
            <a:schemeClr val="bg1">
              <a:lumMod val="8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أحدد المدة...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9" name="Oval 80">
            <a:extLst>
              <a:ext uri="{FF2B5EF4-FFF2-40B4-BE49-F238E27FC236}">
                <a16:creationId xmlns:a16="http://schemas.microsoft.com/office/drawing/2014/main" id="{1D9E8508-97FB-25B1-F542-3AD65A24B507}"/>
              </a:ext>
            </a:extLst>
          </p:cNvPr>
          <p:cNvSpPr>
            <a:spLocks noChangeAspect="1"/>
          </p:cNvSpPr>
          <p:nvPr/>
        </p:nvSpPr>
        <p:spPr>
          <a:xfrm>
            <a:off x="2752729" y="1680984"/>
            <a:ext cx="440397" cy="440397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SA" sz="3200" b="1" dirty="0"/>
              <a:t>3</a:t>
            </a:r>
            <a:endParaRPr lang="fr-MA" sz="3200" b="1" dirty="0"/>
          </a:p>
        </p:txBody>
      </p:sp>
      <p:sp>
        <p:nvSpPr>
          <p:cNvPr id="18" name="Rectangle : coins arrondis 17">
            <a:extLst>
              <a:ext uri="{FF2B5EF4-FFF2-40B4-BE49-F238E27FC236}">
                <a16:creationId xmlns:a16="http://schemas.microsoft.com/office/drawing/2014/main" id="{20117DBC-9FC6-E9D8-2D03-AF8FADF1CA07}"/>
              </a:ext>
            </a:extLst>
          </p:cNvPr>
          <p:cNvSpPr/>
          <p:nvPr/>
        </p:nvSpPr>
        <p:spPr>
          <a:xfrm>
            <a:off x="654069" y="1641323"/>
            <a:ext cx="2029630" cy="536533"/>
          </a:xfrm>
          <a:prstGeom prst="round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أحسب المسافة ...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19" name="Rectangle : coins arrondis 18">
            <a:extLst>
              <a:ext uri="{FF2B5EF4-FFF2-40B4-BE49-F238E27FC236}">
                <a16:creationId xmlns:a16="http://schemas.microsoft.com/office/drawing/2014/main" id="{A287A118-65FD-A323-7C30-4B70359AA2BA}"/>
              </a:ext>
            </a:extLst>
          </p:cNvPr>
          <p:cNvSpPr/>
          <p:nvPr/>
        </p:nvSpPr>
        <p:spPr>
          <a:xfrm>
            <a:off x="399479" y="2352614"/>
            <a:ext cx="8090452" cy="1014068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solidFill>
              <a:schemeClr val="bg2">
                <a:lumMod val="9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lang="ar-SA" sz="2400" b="1" dirty="0">
                <a:solidFill>
                  <a:schemeClr val="tx1"/>
                </a:solidFill>
                <a:cs typeface="+mj-cs"/>
              </a:rPr>
              <a:t>اَلسُّرْعَةُ الْمُتَوَسِّطَةُ لِسَيّارَةٍ هي </a:t>
            </a:r>
            <a:r>
              <a:rPr lang="fr-FR" sz="2400" b="1" dirty="0">
                <a:solidFill>
                  <a:schemeClr val="tx1"/>
                </a:solidFill>
                <a:cs typeface="+mj-cs"/>
              </a:rPr>
              <a:t>76 km/h</a:t>
            </a:r>
            <a:r>
              <a:rPr lang="ar-SA" sz="2400" b="1" dirty="0">
                <a:solidFill>
                  <a:schemeClr val="tx1"/>
                </a:solidFill>
                <a:cs typeface="+mj-cs"/>
              </a:rPr>
              <a:t> ، ما الْمَسافَةُ الَّتي سَتَقْطَعُها هَذِهِ السَّيّارَةُ بِنَفْسِ السُّرْعَةِ الْمُتَوسِّطَة خِلالَ 6 ساعاتٍ؟</a:t>
            </a:r>
            <a:endParaRPr lang="fr-FR" sz="2400" b="1" dirty="0">
              <a:solidFill>
                <a:schemeClr val="tx1"/>
              </a:solidFill>
              <a:cs typeface="+mj-cs"/>
            </a:endParaRPr>
          </a:p>
        </p:txBody>
      </p:sp>
      <p:sp>
        <p:nvSpPr>
          <p:cNvPr id="20" name="Rectangle : coins arrondis 19">
            <a:extLst>
              <a:ext uri="{FF2B5EF4-FFF2-40B4-BE49-F238E27FC236}">
                <a16:creationId xmlns:a16="http://schemas.microsoft.com/office/drawing/2014/main" id="{6CFEBEAE-91F7-2D34-CE66-CBB9848B18F5}"/>
              </a:ext>
            </a:extLst>
          </p:cNvPr>
          <p:cNvSpPr/>
          <p:nvPr/>
        </p:nvSpPr>
        <p:spPr>
          <a:xfrm>
            <a:off x="5007592" y="3429000"/>
            <a:ext cx="1869227" cy="427382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lang="ar-SA" b="1" dirty="0">
                <a:solidFill>
                  <a:srgbClr val="FF0000"/>
                </a:solidFill>
              </a:rPr>
              <a:t>المسافة</a:t>
            </a:r>
            <a:r>
              <a:rPr lang="fr-FR" b="1" dirty="0">
                <a:solidFill>
                  <a:srgbClr val="FF0000"/>
                </a:solidFill>
              </a:rPr>
              <a:t>D </a:t>
            </a:r>
            <a:r>
              <a:rPr lang="ar-SA" b="1" dirty="0">
                <a:solidFill>
                  <a:srgbClr val="FF0000"/>
                </a:solidFill>
              </a:rPr>
              <a:t> بالكيلومتر </a:t>
            </a:r>
            <a:endParaRPr lang="fr-FR" b="1" dirty="0">
              <a:solidFill>
                <a:srgbClr val="FF0000"/>
              </a:solidFill>
            </a:endParaRPr>
          </a:p>
        </p:txBody>
      </p: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01255F78-62DC-4E6A-0598-39A29A23AFD5}"/>
              </a:ext>
            </a:extLst>
          </p:cNvPr>
          <p:cNvSpPr/>
          <p:nvPr/>
        </p:nvSpPr>
        <p:spPr>
          <a:xfrm>
            <a:off x="5137658" y="3969902"/>
            <a:ext cx="1609096" cy="427382"/>
          </a:xfrm>
          <a:prstGeom prst="roundRect">
            <a:avLst/>
          </a:prstGeom>
          <a:solidFill>
            <a:schemeClr val="bg1">
              <a:lumMod val="7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lang="fr-FR" b="1" dirty="0">
                <a:solidFill>
                  <a:schemeClr val="tx1"/>
                </a:solidFill>
              </a:rPr>
              <a:t>76 km</a:t>
            </a:r>
          </a:p>
        </p:txBody>
      </p:sp>
      <p:cxnSp>
        <p:nvCxnSpPr>
          <p:cNvPr id="22" name="Connecteur droit avec flèche 21">
            <a:extLst>
              <a:ext uri="{FF2B5EF4-FFF2-40B4-BE49-F238E27FC236}">
                <a16:creationId xmlns:a16="http://schemas.microsoft.com/office/drawing/2014/main" id="{5CABD8ED-015A-2A13-BB16-07A059F2421A}"/>
              </a:ext>
            </a:extLst>
          </p:cNvPr>
          <p:cNvCxnSpPr/>
          <p:nvPr/>
        </p:nvCxnSpPr>
        <p:spPr>
          <a:xfrm>
            <a:off x="3168813" y="4179451"/>
            <a:ext cx="1838739" cy="0"/>
          </a:xfrm>
          <a:prstGeom prst="straightConnector1">
            <a:avLst/>
          </a:prstGeom>
          <a:ln w="28575">
            <a:solidFill>
              <a:schemeClr val="tx1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4D821D54-3453-B3D5-5642-014D3E51145D}"/>
              </a:ext>
            </a:extLst>
          </p:cNvPr>
          <p:cNvSpPr/>
          <p:nvPr/>
        </p:nvSpPr>
        <p:spPr>
          <a:xfrm>
            <a:off x="1396889" y="4519591"/>
            <a:ext cx="1609097" cy="427382"/>
          </a:xfrm>
          <a:prstGeom prst="roundRect">
            <a:avLst/>
          </a:prstGeom>
          <a:solidFill>
            <a:schemeClr val="bg1">
              <a:lumMod val="7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lang="fr-FR" b="1" dirty="0">
                <a:solidFill>
                  <a:schemeClr val="tx1"/>
                </a:solidFill>
              </a:rPr>
              <a:t>6 h</a:t>
            </a:r>
          </a:p>
        </p:txBody>
      </p:sp>
      <p:cxnSp>
        <p:nvCxnSpPr>
          <p:cNvPr id="24" name="Connecteur droit avec flèche 23">
            <a:extLst>
              <a:ext uri="{FF2B5EF4-FFF2-40B4-BE49-F238E27FC236}">
                <a16:creationId xmlns:a16="http://schemas.microsoft.com/office/drawing/2014/main" id="{0DE76778-0EA8-3B39-7E32-0E77761A1AE8}"/>
              </a:ext>
            </a:extLst>
          </p:cNvPr>
          <p:cNvCxnSpPr/>
          <p:nvPr/>
        </p:nvCxnSpPr>
        <p:spPr>
          <a:xfrm>
            <a:off x="3153946" y="4733282"/>
            <a:ext cx="1838739" cy="0"/>
          </a:xfrm>
          <a:prstGeom prst="straightConnector1">
            <a:avLst/>
          </a:prstGeom>
          <a:ln w="28575">
            <a:solidFill>
              <a:schemeClr val="tx1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9D6CE0BA-79E4-1127-DF3C-FA85BDD713C5}"/>
              </a:ext>
            </a:extLst>
          </p:cNvPr>
          <p:cNvSpPr/>
          <p:nvPr/>
        </p:nvSpPr>
        <p:spPr>
          <a:xfrm>
            <a:off x="5122790" y="4510804"/>
            <a:ext cx="1609097" cy="427382"/>
          </a:xfrm>
          <a:prstGeom prst="roundRect">
            <a:avLst/>
          </a:prstGeom>
          <a:solidFill>
            <a:schemeClr val="bg1">
              <a:lumMod val="7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lang="fr-FR" b="1" dirty="0">
                <a:solidFill>
                  <a:schemeClr val="tx1"/>
                </a:solidFill>
              </a:rPr>
              <a:t>?</a:t>
            </a:r>
          </a:p>
        </p:txBody>
      </p:sp>
      <p:sp>
        <p:nvSpPr>
          <p:cNvPr id="26" name="Rectangle: Rounded Corners 1">
            <a:extLst>
              <a:ext uri="{FF2B5EF4-FFF2-40B4-BE49-F238E27FC236}">
                <a16:creationId xmlns:a16="http://schemas.microsoft.com/office/drawing/2014/main" id="{CE7EDCE4-6E3D-D348-7D79-8E15ACA79463}"/>
              </a:ext>
            </a:extLst>
          </p:cNvPr>
          <p:cNvSpPr/>
          <p:nvPr/>
        </p:nvSpPr>
        <p:spPr>
          <a:xfrm>
            <a:off x="5486400" y="5370610"/>
            <a:ext cx="3043288" cy="769517"/>
          </a:xfrm>
          <a:custGeom>
            <a:avLst/>
            <a:gdLst>
              <a:gd name="connsiteX0" fmla="*/ 0 w 1465130"/>
              <a:gd name="connsiteY0" fmla="*/ 94921 h 569516"/>
              <a:gd name="connsiteX1" fmla="*/ 94921 w 1465130"/>
              <a:gd name="connsiteY1" fmla="*/ 0 h 569516"/>
              <a:gd name="connsiteX2" fmla="*/ 520017 w 1465130"/>
              <a:gd name="connsiteY2" fmla="*/ 0 h 569516"/>
              <a:gd name="connsiteX3" fmla="*/ 932360 w 1465130"/>
              <a:gd name="connsiteY3" fmla="*/ 0 h 569516"/>
              <a:gd name="connsiteX4" fmla="*/ 1370209 w 1465130"/>
              <a:gd name="connsiteY4" fmla="*/ 0 h 569516"/>
              <a:gd name="connsiteX5" fmla="*/ 1465130 w 1465130"/>
              <a:gd name="connsiteY5" fmla="*/ 94921 h 569516"/>
              <a:gd name="connsiteX6" fmla="*/ 1465130 w 1465130"/>
              <a:gd name="connsiteY6" fmla="*/ 474595 h 569516"/>
              <a:gd name="connsiteX7" fmla="*/ 1370209 w 1465130"/>
              <a:gd name="connsiteY7" fmla="*/ 569516 h 569516"/>
              <a:gd name="connsiteX8" fmla="*/ 983372 w 1465130"/>
              <a:gd name="connsiteY8" fmla="*/ 569516 h 569516"/>
              <a:gd name="connsiteX9" fmla="*/ 545523 w 1465130"/>
              <a:gd name="connsiteY9" fmla="*/ 569516 h 569516"/>
              <a:gd name="connsiteX10" fmla="*/ 94921 w 1465130"/>
              <a:gd name="connsiteY10" fmla="*/ 569516 h 569516"/>
              <a:gd name="connsiteX11" fmla="*/ 0 w 1465130"/>
              <a:gd name="connsiteY11" fmla="*/ 474595 h 569516"/>
              <a:gd name="connsiteX12" fmla="*/ 0 w 1465130"/>
              <a:gd name="connsiteY12" fmla="*/ 94921 h 5695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465130" h="569516" fill="none" extrusionOk="0">
                <a:moveTo>
                  <a:pt x="0" y="94921"/>
                </a:moveTo>
                <a:cubicBezTo>
                  <a:pt x="9146" y="50134"/>
                  <a:pt x="52058" y="-10531"/>
                  <a:pt x="94921" y="0"/>
                </a:cubicBezTo>
                <a:cubicBezTo>
                  <a:pt x="228281" y="-12167"/>
                  <a:pt x="391214" y="18801"/>
                  <a:pt x="520017" y="0"/>
                </a:cubicBezTo>
                <a:cubicBezTo>
                  <a:pt x="648820" y="-18801"/>
                  <a:pt x="791585" y="8143"/>
                  <a:pt x="932360" y="0"/>
                </a:cubicBezTo>
                <a:cubicBezTo>
                  <a:pt x="1073135" y="-8143"/>
                  <a:pt x="1251348" y="38479"/>
                  <a:pt x="1370209" y="0"/>
                </a:cubicBezTo>
                <a:cubicBezTo>
                  <a:pt x="1409186" y="-6637"/>
                  <a:pt x="1475576" y="35840"/>
                  <a:pt x="1465130" y="94921"/>
                </a:cubicBezTo>
                <a:cubicBezTo>
                  <a:pt x="1509702" y="273036"/>
                  <a:pt x="1441761" y="364878"/>
                  <a:pt x="1465130" y="474595"/>
                </a:cubicBezTo>
                <a:cubicBezTo>
                  <a:pt x="1473752" y="527139"/>
                  <a:pt x="1434084" y="579795"/>
                  <a:pt x="1370209" y="569516"/>
                </a:cubicBezTo>
                <a:cubicBezTo>
                  <a:pt x="1205113" y="603764"/>
                  <a:pt x="1148071" y="543649"/>
                  <a:pt x="983372" y="569516"/>
                </a:cubicBezTo>
                <a:cubicBezTo>
                  <a:pt x="818673" y="595383"/>
                  <a:pt x="683831" y="555379"/>
                  <a:pt x="545523" y="569516"/>
                </a:cubicBezTo>
                <a:cubicBezTo>
                  <a:pt x="407215" y="583653"/>
                  <a:pt x="269481" y="534601"/>
                  <a:pt x="94921" y="569516"/>
                </a:cubicBezTo>
                <a:cubicBezTo>
                  <a:pt x="39053" y="554821"/>
                  <a:pt x="1717" y="522488"/>
                  <a:pt x="0" y="474595"/>
                </a:cubicBezTo>
                <a:cubicBezTo>
                  <a:pt x="-41069" y="321204"/>
                  <a:pt x="29213" y="221457"/>
                  <a:pt x="0" y="94921"/>
                </a:cubicBezTo>
                <a:close/>
              </a:path>
              <a:path w="1465130" h="569516" stroke="0" extrusionOk="0">
                <a:moveTo>
                  <a:pt x="0" y="94921"/>
                </a:moveTo>
                <a:cubicBezTo>
                  <a:pt x="-12995" y="46914"/>
                  <a:pt x="43220" y="-1706"/>
                  <a:pt x="94921" y="0"/>
                </a:cubicBezTo>
                <a:cubicBezTo>
                  <a:pt x="264886" y="-6878"/>
                  <a:pt x="313453" y="45592"/>
                  <a:pt x="481758" y="0"/>
                </a:cubicBezTo>
                <a:cubicBezTo>
                  <a:pt x="650063" y="-45592"/>
                  <a:pt x="776363" y="13585"/>
                  <a:pt x="868596" y="0"/>
                </a:cubicBezTo>
                <a:cubicBezTo>
                  <a:pt x="960829" y="-13585"/>
                  <a:pt x="1147853" y="42046"/>
                  <a:pt x="1370209" y="0"/>
                </a:cubicBezTo>
                <a:cubicBezTo>
                  <a:pt x="1430340" y="-5891"/>
                  <a:pt x="1472581" y="48476"/>
                  <a:pt x="1465130" y="94921"/>
                </a:cubicBezTo>
                <a:cubicBezTo>
                  <a:pt x="1479394" y="180122"/>
                  <a:pt x="1433420" y="352911"/>
                  <a:pt x="1465130" y="474595"/>
                </a:cubicBezTo>
                <a:cubicBezTo>
                  <a:pt x="1458351" y="530155"/>
                  <a:pt x="1419358" y="568033"/>
                  <a:pt x="1370209" y="569516"/>
                </a:cubicBezTo>
                <a:cubicBezTo>
                  <a:pt x="1255241" y="595086"/>
                  <a:pt x="1110299" y="528651"/>
                  <a:pt x="970619" y="569516"/>
                </a:cubicBezTo>
                <a:cubicBezTo>
                  <a:pt x="830939" y="610381"/>
                  <a:pt x="726522" y="557453"/>
                  <a:pt x="558276" y="569516"/>
                </a:cubicBezTo>
                <a:cubicBezTo>
                  <a:pt x="390030" y="581579"/>
                  <a:pt x="216490" y="540165"/>
                  <a:pt x="94921" y="569516"/>
                </a:cubicBezTo>
                <a:cubicBezTo>
                  <a:pt x="42347" y="568213"/>
                  <a:pt x="3301" y="526035"/>
                  <a:pt x="0" y="474595"/>
                </a:cubicBezTo>
                <a:cubicBezTo>
                  <a:pt x="-5308" y="286391"/>
                  <a:pt x="22427" y="209707"/>
                  <a:pt x="0" y="94921"/>
                </a:cubicBezTo>
                <a:close/>
              </a:path>
            </a:pathLst>
          </a:custGeom>
          <a:solidFill>
            <a:schemeClr val="accent2">
              <a:lumMod val="20000"/>
              <a:lumOff val="80000"/>
            </a:schemeClr>
          </a:solidFill>
          <a:ln w="12700">
            <a:solidFill>
              <a:srgbClr val="C00000"/>
            </a:solidFill>
            <a:prstDash val="solid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algn="ctr" defTabSz="457200" rtl="1" eaLnBrk="1" latinLnBrk="0" hangingPunct="1"/>
            <a:r>
              <a:rPr lang="ar-SA" sz="2400" b="1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المسافة التي ستقطعها السيارة خلال 6 ساعات هي: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8" name="Rectangle: Rounded Corners 1">
                <a:extLst>
                  <a:ext uri="{FF2B5EF4-FFF2-40B4-BE49-F238E27FC236}">
                    <a16:creationId xmlns:a16="http://schemas.microsoft.com/office/drawing/2014/main" id="{BBD7DF0A-6819-9829-82BD-55E13C310729}"/>
                  </a:ext>
                </a:extLst>
              </p:cNvPr>
              <p:cNvSpPr/>
              <p:nvPr/>
            </p:nvSpPr>
            <p:spPr>
              <a:xfrm>
                <a:off x="439236" y="5379125"/>
                <a:ext cx="4698420" cy="847502"/>
              </a:xfrm>
              <a:custGeom>
                <a:avLst/>
                <a:gdLst>
                  <a:gd name="connsiteX0" fmla="*/ 0 w 1465130"/>
                  <a:gd name="connsiteY0" fmla="*/ 94921 h 569516"/>
                  <a:gd name="connsiteX1" fmla="*/ 94921 w 1465130"/>
                  <a:gd name="connsiteY1" fmla="*/ 0 h 569516"/>
                  <a:gd name="connsiteX2" fmla="*/ 520017 w 1465130"/>
                  <a:gd name="connsiteY2" fmla="*/ 0 h 569516"/>
                  <a:gd name="connsiteX3" fmla="*/ 932360 w 1465130"/>
                  <a:gd name="connsiteY3" fmla="*/ 0 h 569516"/>
                  <a:gd name="connsiteX4" fmla="*/ 1370209 w 1465130"/>
                  <a:gd name="connsiteY4" fmla="*/ 0 h 569516"/>
                  <a:gd name="connsiteX5" fmla="*/ 1465130 w 1465130"/>
                  <a:gd name="connsiteY5" fmla="*/ 94921 h 569516"/>
                  <a:gd name="connsiteX6" fmla="*/ 1465130 w 1465130"/>
                  <a:gd name="connsiteY6" fmla="*/ 474595 h 569516"/>
                  <a:gd name="connsiteX7" fmla="*/ 1370209 w 1465130"/>
                  <a:gd name="connsiteY7" fmla="*/ 569516 h 569516"/>
                  <a:gd name="connsiteX8" fmla="*/ 983372 w 1465130"/>
                  <a:gd name="connsiteY8" fmla="*/ 569516 h 569516"/>
                  <a:gd name="connsiteX9" fmla="*/ 545523 w 1465130"/>
                  <a:gd name="connsiteY9" fmla="*/ 569516 h 569516"/>
                  <a:gd name="connsiteX10" fmla="*/ 94921 w 1465130"/>
                  <a:gd name="connsiteY10" fmla="*/ 569516 h 569516"/>
                  <a:gd name="connsiteX11" fmla="*/ 0 w 1465130"/>
                  <a:gd name="connsiteY11" fmla="*/ 474595 h 569516"/>
                  <a:gd name="connsiteX12" fmla="*/ 0 w 1465130"/>
                  <a:gd name="connsiteY12" fmla="*/ 94921 h 56951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1465130" h="569516" fill="none" extrusionOk="0">
                    <a:moveTo>
                      <a:pt x="0" y="94921"/>
                    </a:moveTo>
                    <a:cubicBezTo>
                      <a:pt x="9146" y="50134"/>
                      <a:pt x="52058" y="-10531"/>
                      <a:pt x="94921" y="0"/>
                    </a:cubicBezTo>
                    <a:cubicBezTo>
                      <a:pt x="228281" y="-12167"/>
                      <a:pt x="391214" y="18801"/>
                      <a:pt x="520017" y="0"/>
                    </a:cubicBezTo>
                    <a:cubicBezTo>
                      <a:pt x="648820" y="-18801"/>
                      <a:pt x="791585" y="8143"/>
                      <a:pt x="932360" y="0"/>
                    </a:cubicBezTo>
                    <a:cubicBezTo>
                      <a:pt x="1073135" y="-8143"/>
                      <a:pt x="1251348" y="38479"/>
                      <a:pt x="1370209" y="0"/>
                    </a:cubicBezTo>
                    <a:cubicBezTo>
                      <a:pt x="1409186" y="-6637"/>
                      <a:pt x="1475576" y="35840"/>
                      <a:pt x="1465130" y="94921"/>
                    </a:cubicBezTo>
                    <a:cubicBezTo>
                      <a:pt x="1509702" y="273036"/>
                      <a:pt x="1441761" y="364878"/>
                      <a:pt x="1465130" y="474595"/>
                    </a:cubicBezTo>
                    <a:cubicBezTo>
                      <a:pt x="1473752" y="527139"/>
                      <a:pt x="1434084" y="579795"/>
                      <a:pt x="1370209" y="569516"/>
                    </a:cubicBezTo>
                    <a:cubicBezTo>
                      <a:pt x="1205113" y="603764"/>
                      <a:pt x="1148071" y="543649"/>
                      <a:pt x="983372" y="569516"/>
                    </a:cubicBezTo>
                    <a:cubicBezTo>
                      <a:pt x="818673" y="595383"/>
                      <a:pt x="683831" y="555379"/>
                      <a:pt x="545523" y="569516"/>
                    </a:cubicBezTo>
                    <a:cubicBezTo>
                      <a:pt x="407215" y="583653"/>
                      <a:pt x="269481" y="534601"/>
                      <a:pt x="94921" y="569516"/>
                    </a:cubicBezTo>
                    <a:cubicBezTo>
                      <a:pt x="39053" y="554821"/>
                      <a:pt x="1717" y="522488"/>
                      <a:pt x="0" y="474595"/>
                    </a:cubicBezTo>
                    <a:cubicBezTo>
                      <a:pt x="-41069" y="321204"/>
                      <a:pt x="29213" y="221457"/>
                      <a:pt x="0" y="94921"/>
                    </a:cubicBezTo>
                    <a:close/>
                  </a:path>
                  <a:path w="1465130" h="569516" stroke="0" extrusionOk="0">
                    <a:moveTo>
                      <a:pt x="0" y="94921"/>
                    </a:moveTo>
                    <a:cubicBezTo>
                      <a:pt x="-12995" y="46914"/>
                      <a:pt x="43220" y="-1706"/>
                      <a:pt x="94921" y="0"/>
                    </a:cubicBezTo>
                    <a:cubicBezTo>
                      <a:pt x="264886" y="-6878"/>
                      <a:pt x="313453" y="45592"/>
                      <a:pt x="481758" y="0"/>
                    </a:cubicBezTo>
                    <a:cubicBezTo>
                      <a:pt x="650063" y="-45592"/>
                      <a:pt x="776363" y="13585"/>
                      <a:pt x="868596" y="0"/>
                    </a:cubicBezTo>
                    <a:cubicBezTo>
                      <a:pt x="960829" y="-13585"/>
                      <a:pt x="1147853" y="42046"/>
                      <a:pt x="1370209" y="0"/>
                    </a:cubicBezTo>
                    <a:cubicBezTo>
                      <a:pt x="1430340" y="-5891"/>
                      <a:pt x="1472581" y="48476"/>
                      <a:pt x="1465130" y="94921"/>
                    </a:cubicBezTo>
                    <a:cubicBezTo>
                      <a:pt x="1479394" y="180122"/>
                      <a:pt x="1433420" y="352911"/>
                      <a:pt x="1465130" y="474595"/>
                    </a:cubicBezTo>
                    <a:cubicBezTo>
                      <a:pt x="1458351" y="530155"/>
                      <a:pt x="1419358" y="568033"/>
                      <a:pt x="1370209" y="569516"/>
                    </a:cubicBezTo>
                    <a:cubicBezTo>
                      <a:pt x="1255241" y="595086"/>
                      <a:pt x="1110299" y="528651"/>
                      <a:pt x="970619" y="569516"/>
                    </a:cubicBezTo>
                    <a:cubicBezTo>
                      <a:pt x="830939" y="610381"/>
                      <a:pt x="726522" y="557453"/>
                      <a:pt x="558276" y="569516"/>
                    </a:cubicBezTo>
                    <a:cubicBezTo>
                      <a:pt x="390030" y="581579"/>
                      <a:pt x="216490" y="540165"/>
                      <a:pt x="94921" y="569516"/>
                    </a:cubicBezTo>
                    <a:cubicBezTo>
                      <a:pt x="42347" y="568213"/>
                      <a:pt x="3301" y="526035"/>
                      <a:pt x="0" y="474595"/>
                    </a:cubicBezTo>
                    <a:cubicBezTo>
                      <a:pt x="-5308" y="286391"/>
                      <a:pt x="22427" y="209707"/>
                      <a:pt x="0" y="94921"/>
                    </a:cubicBezTo>
                    <a:close/>
                  </a:path>
                </a:pathLst>
              </a:custGeom>
              <a:solidFill>
                <a:schemeClr val="accent2">
                  <a:lumMod val="20000"/>
                  <a:lumOff val="80000"/>
                </a:schemeClr>
              </a:solidFill>
              <a:ln w="12700">
                <a:solidFill>
                  <a:srgbClr val="C00000"/>
                </a:solidFill>
                <a:prstDash val="solid"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marL="0" algn="ctr" defTabSz="457200" eaLnBrk="1" latinLnBrk="0" hangingPunct="1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fr-FR" sz="2400" b="1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m:t>D</m:t>
                      </m:r>
                      <m:r>
                        <a:rPr lang="fr-FR" sz="2400" b="1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m:t>=</m:t>
                      </m:r>
                      <m:r>
                        <a:rPr lang="fr-FR" sz="2400" b="1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m:t>𝑽</m:t>
                      </m:r>
                      <m:r>
                        <a:rPr lang="fr-FR" sz="2400" b="1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m:t>×</m:t>
                      </m:r>
                      <m:r>
                        <a:rPr lang="fr-FR" sz="2400" b="1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m:t>𝑻</m:t>
                      </m:r>
                      <m:r>
                        <a:rPr lang="fr-FR" sz="2400" b="1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m:t>=</m:t>
                      </m:r>
                      <m:r>
                        <a:rPr lang="fr-FR" sz="2400" b="1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m:t>𝟕𝟔</m:t>
                      </m:r>
                      <m:r>
                        <a:rPr lang="fr-FR" sz="2400" b="1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m:t>×</m:t>
                      </m:r>
                      <m:r>
                        <a:rPr lang="fr-FR" sz="2400" b="1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m:t>𝟔</m:t>
                      </m:r>
                      <m:r>
                        <a:rPr lang="ar-SA" sz="2400" b="1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m:t>=</m:t>
                      </m:r>
                      <m:r>
                        <a:rPr lang="fr-FR" sz="2400" b="1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m:t>𝟒𝟓𝟔</m:t>
                      </m:r>
                      <m:r>
                        <a:rPr lang="fr-FR" sz="2400" b="1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m:t> </m:t>
                      </m:r>
                      <m:r>
                        <a:rPr lang="fr-FR" sz="2400" b="1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m:t>𝒌𝒎</m:t>
                      </m:r>
                    </m:oMath>
                  </m:oMathPara>
                </a14:m>
                <a:endParaRPr lang="ar-SA" sz="2400" b="1" i="1" dirty="0">
                  <a:solidFill>
                    <a:srgbClr val="FF0000"/>
                  </a:solidFill>
                  <a:latin typeface="Cambria Math" panose="02040503050406030204" pitchFamily="18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</mc:Choice>
        <mc:Fallback xmlns="">
          <p:sp>
            <p:nvSpPr>
              <p:cNvPr id="28" name="Rectangle: Rounded Corners 1">
                <a:extLst>
                  <a:ext uri="{FF2B5EF4-FFF2-40B4-BE49-F238E27FC236}">
                    <a16:creationId xmlns:a16="http://schemas.microsoft.com/office/drawing/2014/main" id="{BBD7DF0A-6819-9829-82BD-55E13C310729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39236" y="5379125"/>
                <a:ext cx="4698420" cy="847502"/>
              </a:xfrm>
              <a:custGeom>
                <a:avLst/>
                <a:gdLst>
                  <a:gd name="connsiteX0" fmla="*/ 0 w 1465130"/>
                  <a:gd name="connsiteY0" fmla="*/ 94921 h 569516"/>
                  <a:gd name="connsiteX1" fmla="*/ 94921 w 1465130"/>
                  <a:gd name="connsiteY1" fmla="*/ 0 h 569516"/>
                  <a:gd name="connsiteX2" fmla="*/ 520017 w 1465130"/>
                  <a:gd name="connsiteY2" fmla="*/ 0 h 569516"/>
                  <a:gd name="connsiteX3" fmla="*/ 932360 w 1465130"/>
                  <a:gd name="connsiteY3" fmla="*/ 0 h 569516"/>
                  <a:gd name="connsiteX4" fmla="*/ 1370209 w 1465130"/>
                  <a:gd name="connsiteY4" fmla="*/ 0 h 569516"/>
                  <a:gd name="connsiteX5" fmla="*/ 1465130 w 1465130"/>
                  <a:gd name="connsiteY5" fmla="*/ 94921 h 569516"/>
                  <a:gd name="connsiteX6" fmla="*/ 1465130 w 1465130"/>
                  <a:gd name="connsiteY6" fmla="*/ 474595 h 569516"/>
                  <a:gd name="connsiteX7" fmla="*/ 1370209 w 1465130"/>
                  <a:gd name="connsiteY7" fmla="*/ 569516 h 569516"/>
                  <a:gd name="connsiteX8" fmla="*/ 983372 w 1465130"/>
                  <a:gd name="connsiteY8" fmla="*/ 569516 h 569516"/>
                  <a:gd name="connsiteX9" fmla="*/ 545523 w 1465130"/>
                  <a:gd name="connsiteY9" fmla="*/ 569516 h 569516"/>
                  <a:gd name="connsiteX10" fmla="*/ 94921 w 1465130"/>
                  <a:gd name="connsiteY10" fmla="*/ 569516 h 569516"/>
                  <a:gd name="connsiteX11" fmla="*/ 0 w 1465130"/>
                  <a:gd name="connsiteY11" fmla="*/ 474595 h 569516"/>
                  <a:gd name="connsiteX12" fmla="*/ 0 w 1465130"/>
                  <a:gd name="connsiteY12" fmla="*/ 94921 h 56951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1465130" h="569516" fill="none" extrusionOk="0">
                    <a:moveTo>
                      <a:pt x="0" y="94921"/>
                    </a:moveTo>
                    <a:cubicBezTo>
                      <a:pt x="9146" y="50134"/>
                      <a:pt x="52058" y="-10531"/>
                      <a:pt x="94921" y="0"/>
                    </a:cubicBezTo>
                    <a:cubicBezTo>
                      <a:pt x="228281" y="-12167"/>
                      <a:pt x="391214" y="18801"/>
                      <a:pt x="520017" y="0"/>
                    </a:cubicBezTo>
                    <a:cubicBezTo>
                      <a:pt x="648820" y="-18801"/>
                      <a:pt x="791585" y="8143"/>
                      <a:pt x="932360" y="0"/>
                    </a:cubicBezTo>
                    <a:cubicBezTo>
                      <a:pt x="1073135" y="-8143"/>
                      <a:pt x="1251348" y="38479"/>
                      <a:pt x="1370209" y="0"/>
                    </a:cubicBezTo>
                    <a:cubicBezTo>
                      <a:pt x="1409186" y="-6637"/>
                      <a:pt x="1475576" y="35840"/>
                      <a:pt x="1465130" y="94921"/>
                    </a:cubicBezTo>
                    <a:cubicBezTo>
                      <a:pt x="1509702" y="273036"/>
                      <a:pt x="1441761" y="364878"/>
                      <a:pt x="1465130" y="474595"/>
                    </a:cubicBezTo>
                    <a:cubicBezTo>
                      <a:pt x="1473752" y="527139"/>
                      <a:pt x="1434084" y="579795"/>
                      <a:pt x="1370209" y="569516"/>
                    </a:cubicBezTo>
                    <a:cubicBezTo>
                      <a:pt x="1205113" y="603764"/>
                      <a:pt x="1148071" y="543649"/>
                      <a:pt x="983372" y="569516"/>
                    </a:cubicBezTo>
                    <a:cubicBezTo>
                      <a:pt x="818673" y="595383"/>
                      <a:pt x="683831" y="555379"/>
                      <a:pt x="545523" y="569516"/>
                    </a:cubicBezTo>
                    <a:cubicBezTo>
                      <a:pt x="407215" y="583653"/>
                      <a:pt x="269481" y="534601"/>
                      <a:pt x="94921" y="569516"/>
                    </a:cubicBezTo>
                    <a:cubicBezTo>
                      <a:pt x="39053" y="554821"/>
                      <a:pt x="1717" y="522488"/>
                      <a:pt x="0" y="474595"/>
                    </a:cubicBezTo>
                    <a:cubicBezTo>
                      <a:pt x="-41069" y="321204"/>
                      <a:pt x="29213" y="221457"/>
                      <a:pt x="0" y="94921"/>
                    </a:cubicBezTo>
                    <a:close/>
                  </a:path>
                  <a:path w="1465130" h="569516" stroke="0" extrusionOk="0">
                    <a:moveTo>
                      <a:pt x="0" y="94921"/>
                    </a:moveTo>
                    <a:cubicBezTo>
                      <a:pt x="-12995" y="46914"/>
                      <a:pt x="43220" y="-1706"/>
                      <a:pt x="94921" y="0"/>
                    </a:cubicBezTo>
                    <a:cubicBezTo>
                      <a:pt x="264886" y="-6878"/>
                      <a:pt x="313453" y="45592"/>
                      <a:pt x="481758" y="0"/>
                    </a:cubicBezTo>
                    <a:cubicBezTo>
                      <a:pt x="650063" y="-45592"/>
                      <a:pt x="776363" y="13585"/>
                      <a:pt x="868596" y="0"/>
                    </a:cubicBezTo>
                    <a:cubicBezTo>
                      <a:pt x="960829" y="-13585"/>
                      <a:pt x="1147853" y="42046"/>
                      <a:pt x="1370209" y="0"/>
                    </a:cubicBezTo>
                    <a:cubicBezTo>
                      <a:pt x="1430340" y="-5891"/>
                      <a:pt x="1472581" y="48476"/>
                      <a:pt x="1465130" y="94921"/>
                    </a:cubicBezTo>
                    <a:cubicBezTo>
                      <a:pt x="1479394" y="180122"/>
                      <a:pt x="1433420" y="352911"/>
                      <a:pt x="1465130" y="474595"/>
                    </a:cubicBezTo>
                    <a:cubicBezTo>
                      <a:pt x="1458351" y="530155"/>
                      <a:pt x="1419358" y="568033"/>
                      <a:pt x="1370209" y="569516"/>
                    </a:cubicBezTo>
                    <a:cubicBezTo>
                      <a:pt x="1255241" y="595086"/>
                      <a:pt x="1110299" y="528651"/>
                      <a:pt x="970619" y="569516"/>
                    </a:cubicBezTo>
                    <a:cubicBezTo>
                      <a:pt x="830939" y="610381"/>
                      <a:pt x="726522" y="557453"/>
                      <a:pt x="558276" y="569516"/>
                    </a:cubicBezTo>
                    <a:cubicBezTo>
                      <a:pt x="390030" y="581579"/>
                      <a:pt x="216490" y="540165"/>
                      <a:pt x="94921" y="569516"/>
                    </a:cubicBezTo>
                    <a:cubicBezTo>
                      <a:pt x="42347" y="568213"/>
                      <a:pt x="3301" y="526035"/>
                      <a:pt x="0" y="474595"/>
                    </a:cubicBezTo>
                    <a:cubicBezTo>
                      <a:pt x="-5308" y="286391"/>
                      <a:pt x="22427" y="209707"/>
                      <a:pt x="0" y="94921"/>
                    </a:cubicBezTo>
                    <a:close/>
                  </a:path>
                </a:pathLst>
              </a:custGeom>
              <a:blipFill>
                <a:blip r:embed="rId3"/>
                <a:stretch>
                  <a:fillRect/>
                </a:stretch>
              </a:blipFill>
              <a:ln w="12700">
                <a:solidFill>
                  <a:srgbClr val="C00000"/>
                </a:solidFill>
                <a:prstDash val="solid"/>
              </a:ln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66745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2829A46-9D28-9177-12D9-2257685D9EE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4AA473D6-EEE3-F94E-CB55-9EE0A4ABC1ED}"/>
              </a:ext>
            </a:extLst>
          </p:cNvPr>
          <p:cNvSpPr/>
          <p:nvPr/>
        </p:nvSpPr>
        <p:spPr>
          <a:xfrm>
            <a:off x="1720931" y="2610517"/>
            <a:ext cx="5884432" cy="2893807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1" eaLnBrk="1" latinLnBrk="0" hangingPunct="1"/>
            <a:endParaRPr lang="fr-FR"/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65F6427F-24F1-4DB2-FAFC-DF153265F911}"/>
              </a:ext>
            </a:extLst>
          </p:cNvPr>
          <p:cNvSpPr txBox="1"/>
          <p:nvPr/>
        </p:nvSpPr>
        <p:spPr>
          <a:xfrm>
            <a:off x="1284391" y="3199943"/>
            <a:ext cx="4855375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SA" sz="3600" b="1" dirty="0">
                <a:solidFill>
                  <a:srgbClr val="B2B3AE"/>
                </a:solidFill>
                <a:latin typeface="Dosis" pitchFamily="2" charset="0"/>
                <a:cs typeface="Calibri" panose="020F0502020204030204" pitchFamily="34" charset="0"/>
              </a:rPr>
              <a:t>النشاط 1</a:t>
            </a:r>
          </a:p>
        </p:txBody>
      </p:sp>
      <p:sp>
        <p:nvSpPr>
          <p:cNvPr id="7" name="Titre 1">
            <a:extLst>
              <a:ext uri="{FF2B5EF4-FFF2-40B4-BE49-F238E27FC236}">
                <a16:creationId xmlns:a16="http://schemas.microsoft.com/office/drawing/2014/main" id="{23F82857-9144-E69C-443C-3601E67F72FC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pic>
        <p:nvPicPr>
          <p:cNvPr id="9" name="Image 8" descr="Une image contenant symbol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0FCDB8F0-9AD2-ED69-2C71-5D071D1E49B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0800000">
            <a:off x="6291627" y="3846274"/>
            <a:ext cx="765221" cy="765221"/>
          </a:xfrm>
          <a:prstGeom prst="rect">
            <a:avLst/>
          </a:prstGeom>
        </p:spPr>
      </p:pic>
      <p:sp>
        <p:nvSpPr>
          <p:cNvPr id="2" name="Oval 80">
            <a:extLst>
              <a:ext uri="{FF2B5EF4-FFF2-40B4-BE49-F238E27FC236}">
                <a16:creationId xmlns:a16="http://schemas.microsoft.com/office/drawing/2014/main" id="{BC547780-0953-B0B3-3BAD-5DAEC746343D}"/>
              </a:ext>
            </a:extLst>
          </p:cNvPr>
          <p:cNvSpPr>
            <a:spLocks noChangeAspect="1"/>
          </p:cNvSpPr>
          <p:nvPr/>
        </p:nvSpPr>
        <p:spPr>
          <a:xfrm>
            <a:off x="6276468" y="2298784"/>
            <a:ext cx="588546" cy="588546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3200" b="1" dirty="0"/>
              <a:t>3</a:t>
            </a:r>
          </a:p>
        </p:txBody>
      </p:sp>
      <p:sp>
        <p:nvSpPr>
          <p:cNvPr id="8" name="Flowchart: Alternate Process 54">
            <a:extLst>
              <a:ext uri="{FF2B5EF4-FFF2-40B4-BE49-F238E27FC236}">
                <a16:creationId xmlns:a16="http://schemas.microsoft.com/office/drawing/2014/main" id="{A8619D45-BD19-DA5F-24AD-F123CB48A9ED}"/>
              </a:ext>
            </a:extLst>
          </p:cNvPr>
          <p:cNvSpPr/>
          <p:nvPr/>
        </p:nvSpPr>
        <p:spPr>
          <a:xfrm>
            <a:off x="2474259" y="2209308"/>
            <a:ext cx="4199979" cy="802419"/>
          </a:xfrm>
          <a:prstGeom prst="flowChartAlternateProcess">
            <a:avLst/>
          </a:prstGeom>
          <a:solidFill>
            <a:srgbClr val="3A8F98"/>
          </a:solidFill>
          <a:ln w="539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 rtl="1">
              <a:defRPr/>
            </a:pPr>
            <a:r>
              <a:rPr lang="ar-AE" sz="4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الممارسة الموجهة</a:t>
            </a:r>
          </a:p>
        </p:txBody>
      </p:sp>
      <p:sp>
        <p:nvSpPr>
          <p:cNvPr id="10" name="Oval 80">
            <a:extLst>
              <a:ext uri="{FF2B5EF4-FFF2-40B4-BE49-F238E27FC236}">
                <a16:creationId xmlns:a16="http://schemas.microsoft.com/office/drawing/2014/main" id="{A7B9CEF5-CB62-CCD2-CA77-7F9EFE87B221}"/>
              </a:ext>
            </a:extLst>
          </p:cNvPr>
          <p:cNvSpPr>
            <a:spLocks noChangeAspect="1"/>
          </p:cNvSpPr>
          <p:nvPr/>
        </p:nvSpPr>
        <p:spPr>
          <a:xfrm>
            <a:off x="6232304" y="2261495"/>
            <a:ext cx="698043" cy="698043"/>
          </a:xfrm>
          <a:prstGeom prst="ellipse">
            <a:avLst/>
          </a:prstGeom>
          <a:solidFill>
            <a:srgbClr val="FFC000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3200" b="1" dirty="0"/>
              <a:t>3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9995F6C7-8BC0-81F8-B91E-4EBC8A96770F}"/>
              </a:ext>
            </a:extLst>
          </p:cNvPr>
          <p:cNvSpPr txBox="1"/>
          <p:nvPr/>
        </p:nvSpPr>
        <p:spPr>
          <a:xfrm>
            <a:off x="1295932" y="3865752"/>
            <a:ext cx="4855375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SA" sz="3600" b="1" dirty="0">
                <a:solidFill>
                  <a:srgbClr val="FC8D00"/>
                </a:solidFill>
                <a:latin typeface="Dosis" pitchFamily="2" charset="0"/>
                <a:cs typeface="Calibri" panose="020F0502020204030204" pitchFamily="34" charset="0"/>
              </a:rPr>
              <a:t>النشاط </a:t>
            </a:r>
            <a:r>
              <a:rPr lang="fr-FR" sz="3600" b="1" dirty="0">
                <a:solidFill>
                  <a:srgbClr val="FC8D00"/>
                </a:solidFill>
                <a:latin typeface="Dosis" pitchFamily="2" charset="0"/>
                <a:cs typeface="Calibri" panose="020F0502020204030204" pitchFamily="34" charset="0"/>
              </a:rPr>
              <a:t>2</a:t>
            </a:r>
            <a:endParaRPr lang="ar-SA" sz="3600" b="1" dirty="0">
              <a:solidFill>
                <a:srgbClr val="FC8D00"/>
              </a:solidFill>
              <a:latin typeface="Dosis" pitchFamily="2" charset="0"/>
              <a:cs typeface="Calibri" panose="020F0502020204030204" pitchFamily="34" charset="0"/>
            </a:endParaRP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66C0BF9F-19BB-1434-BAF5-60B8D45E66A8}"/>
              </a:ext>
            </a:extLst>
          </p:cNvPr>
          <p:cNvSpPr txBox="1"/>
          <p:nvPr/>
        </p:nvSpPr>
        <p:spPr>
          <a:xfrm>
            <a:off x="1295931" y="4512083"/>
            <a:ext cx="4855375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SA" sz="3600" b="1" dirty="0">
                <a:solidFill>
                  <a:srgbClr val="B2B3AE"/>
                </a:solidFill>
                <a:latin typeface="Dosis" pitchFamily="2" charset="0"/>
                <a:cs typeface="Calibri" panose="020F0502020204030204" pitchFamily="34" charset="0"/>
              </a:rPr>
              <a:t>النشاط 3</a:t>
            </a:r>
          </a:p>
        </p:txBody>
      </p:sp>
    </p:spTree>
    <p:extLst>
      <p:ext uri="{BB962C8B-B14F-4D97-AF65-F5344CB8AC3E}">
        <p14:creationId xmlns:p14="http://schemas.microsoft.com/office/powerpoint/2010/main" val="11378623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AFCD036-56A3-DB30-F18F-8DAB276D363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ZoneTexte 4">
            <a:extLst>
              <a:ext uri="{FF2B5EF4-FFF2-40B4-BE49-F238E27FC236}">
                <a16:creationId xmlns:a16="http://schemas.microsoft.com/office/drawing/2014/main" id="{086869F5-C81A-7AB8-A2D7-9DEAC5125269}"/>
              </a:ext>
            </a:extLst>
          </p:cNvPr>
          <p:cNvSpPr txBox="1"/>
          <p:nvPr/>
        </p:nvSpPr>
        <p:spPr>
          <a:xfrm>
            <a:off x="1258230" y="871390"/>
            <a:ext cx="62738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SA" b="1" dirty="0">
                <a:solidFill>
                  <a:srgbClr val="7F807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خذوا دفاتر البحث</a:t>
            </a:r>
            <a:endParaRPr lang="ar-MA" b="1" dirty="0">
              <a:solidFill>
                <a:srgbClr val="7F807F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B9B97B9F-4EBE-C4E5-C577-9CC22DD8E6AA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EAE8E4"/>
              </a:clrFrom>
              <a:clrTo>
                <a:srgbClr val="EAE8E4">
                  <a:alpha val="0"/>
                </a:srgbClr>
              </a:clrTo>
            </a:clrChange>
          </a:blip>
          <a:srcRect l="4527" t="16702" r="3992" b="15930"/>
          <a:stretch>
            <a:fillRect/>
          </a:stretch>
        </p:blipFill>
        <p:spPr>
          <a:xfrm flipH="1">
            <a:off x="2440917" y="2223436"/>
            <a:ext cx="4397832" cy="3238624"/>
          </a:xfrm>
          <a:prstGeom prst="roundRect">
            <a:avLst>
              <a:gd name="adj" fmla="val 6988"/>
            </a:avLst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53B24CB9-40D1-84A6-E404-D2904C5A4C67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EAE8E4"/>
              </a:clrFrom>
              <a:clrTo>
                <a:srgbClr val="EAE8E4">
                  <a:alpha val="0"/>
                </a:srgbClr>
              </a:clrTo>
            </a:clrChange>
          </a:blip>
          <a:srcRect l="4527" t="16702" r="3992" b="15930"/>
          <a:stretch>
            <a:fillRect/>
          </a:stretch>
        </p:blipFill>
        <p:spPr>
          <a:xfrm flipH="1">
            <a:off x="7912419" y="809844"/>
            <a:ext cx="710471" cy="523201"/>
          </a:xfrm>
          <a:prstGeom prst="roundRect">
            <a:avLst>
              <a:gd name="adj" fmla="val 6988"/>
            </a:avLst>
          </a:prstGeom>
        </p:spPr>
      </p:pic>
    </p:spTree>
    <p:extLst>
      <p:ext uri="{BB962C8B-B14F-4D97-AF65-F5344CB8AC3E}">
        <p14:creationId xmlns:p14="http://schemas.microsoft.com/office/powerpoint/2010/main" val="9228840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197D72F-8E74-059F-C84F-94816F28921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FDB8F07E-6B01-BEF8-65DF-26D6B318E8A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23678"/>
            <a:ext cx="999174" cy="999174"/>
          </a:xfrm>
          <a:prstGeom prst="ellipse">
            <a:avLst/>
          </a:prstGeom>
        </p:spPr>
      </p:pic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44D3770B-611A-8A9C-07A6-C2A5E3544098}"/>
              </a:ext>
            </a:extLst>
          </p:cNvPr>
          <p:cNvSpPr/>
          <p:nvPr/>
        </p:nvSpPr>
        <p:spPr>
          <a:xfrm>
            <a:off x="384546" y="1855099"/>
            <a:ext cx="8090452" cy="1014068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solidFill>
              <a:schemeClr val="bg2">
                <a:lumMod val="9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lang="ar-SA" sz="2400" b="1" dirty="0">
                <a:solidFill>
                  <a:schemeClr val="tx1"/>
                </a:solidFill>
                <a:cs typeface="+mj-cs"/>
              </a:rPr>
              <a:t>اَلسُّرْعَةُ الْمُتَوَسِّطَةُ لِشاحِنَةٍ هي</a:t>
            </a:r>
            <a:r>
              <a:rPr lang="fr-FR" sz="2400" b="1" dirty="0">
                <a:solidFill>
                  <a:schemeClr val="tx1"/>
                </a:solidFill>
                <a:cs typeface="+mj-cs"/>
              </a:rPr>
              <a:t> 72 km/h ، </a:t>
            </a:r>
            <a:r>
              <a:rPr lang="ar-SA" sz="2400" b="1" dirty="0">
                <a:solidFill>
                  <a:schemeClr val="tx1"/>
                </a:solidFill>
                <a:cs typeface="+mj-cs"/>
              </a:rPr>
              <a:t>ما الْمَسافَةُ الَّتي سَتَقْطَعُها هَذِهِ الشّاحِنَةُ بِنَفْسِ السُّرْعَةِ الْمُتَوسِّطَة خِلالَ 3 ساعاتٍ؟</a:t>
            </a:r>
          </a:p>
        </p:txBody>
      </p:sp>
      <p:sp>
        <p:nvSpPr>
          <p:cNvPr id="4" name="ZoneTexte 2">
            <a:extLst>
              <a:ext uri="{FF2B5EF4-FFF2-40B4-BE49-F238E27FC236}">
                <a16:creationId xmlns:a16="http://schemas.microsoft.com/office/drawing/2014/main" id="{50207D2D-B214-D7DD-73B2-EDDB6921967F}"/>
              </a:ext>
            </a:extLst>
          </p:cNvPr>
          <p:cNvSpPr txBox="1"/>
          <p:nvPr/>
        </p:nvSpPr>
        <p:spPr>
          <a:xfrm>
            <a:off x="1103032" y="843254"/>
            <a:ext cx="643974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S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على دفاتر البحث، قوموا بحساب المسافة التي ستقطع الشاحنة خلال 3 ساعات:</a:t>
            </a:r>
            <a:endParaRPr lang="ar-MA" b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492418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BDB4BEB-284A-2F28-E570-F8E2A659B69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43FCE3B3-B665-98B2-1F50-2336B4B855E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23678"/>
            <a:ext cx="999174" cy="999174"/>
          </a:xfrm>
          <a:prstGeom prst="ellipse">
            <a:avLst/>
          </a:prstGeom>
        </p:spPr>
      </p:pic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0D9C1819-C03B-9A69-0DD2-1FEC7F21E799}"/>
              </a:ext>
            </a:extLst>
          </p:cNvPr>
          <p:cNvSpPr/>
          <p:nvPr/>
        </p:nvSpPr>
        <p:spPr>
          <a:xfrm>
            <a:off x="384962" y="2086383"/>
            <a:ext cx="8090452" cy="1014068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solidFill>
              <a:schemeClr val="bg2">
                <a:lumMod val="9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lang="ar-SA" sz="2400" b="1" dirty="0">
                <a:solidFill>
                  <a:schemeClr val="tx1"/>
                </a:solidFill>
                <a:cs typeface="+mj-cs"/>
              </a:rPr>
              <a:t>اَلسُّرْعَةُ الْمُتَوَسِّطَةُ لِشاحِنَةٍ هي</a:t>
            </a:r>
            <a:r>
              <a:rPr lang="fr-FR" sz="2400" b="1" dirty="0">
                <a:solidFill>
                  <a:schemeClr val="tx1"/>
                </a:solidFill>
                <a:cs typeface="+mj-cs"/>
              </a:rPr>
              <a:t> 72 km/h ، </a:t>
            </a:r>
            <a:r>
              <a:rPr lang="ar-SA" sz="2400" b="1" dirty="0">
                <a:solidFill>
                  <a:schemeClr val="tx1"/>
                </a:solidFill>
                <a:cs typeface="+mj-cs"/>
              </a:rPr>
              <a:t>ما الْمَسافَةُ الَّتي سَتَقْطَعُها هَذِهِ الشّاحِنَةُ بِنَفْسِ السُّرْعَةِ الْمُتَوسِّطَة خِلالَ 3 ساعاتٍ؟</a:t>
            </a:r>
          </a:p>
        </p:txBody>
      </p:sp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E10E753A-5844-F01D-E3FB-92426FB0DA97}"/>
              </a:ext>
            </a:extLst>
          </p:cNvPr>
          <p:cNvSpPr/>
          <p:nvPr/>
        </p:nvSpPr>
        <p:spPr>
          <a:xfrm>
            <a:off x="1477878" y="3287606"/>
            <a:ext cx="1609097" cy="427382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lang="ar-SA" b="1" dirty="0">
                <a:solidFill>
                  <a:srgbClr val="FF0000"/>
                </a:solidFill>
              </a:rPr>
              <a:t>المدة </a:t>
            </a:r>
            <a:r>
              <a:rPr lang="fr-FR" b="1" dirty="0">
                <a:solidFill>
                  <a:srgbClr val="FF0000"/>
                </a:solidFill>
              </a:rPr>
              <a:t>T</a:t>
            </a:r>
            <a:r>
              <a:rPr lang="ar-SA" b="1" dirty="0">
                <a:solidFill>
                  <a:srgbClr val="FF0000"/>
                </a:solidFill>
              </a:rPr>
              <a:t> بالساعات</a:t>
            </a:r>
            <a:endParaRPr lang="fr-FR" b="1" dirty="0">
              <a:solidFill>
                <a:srgbClr val="FF0000"/>
              </a:solidFill>
            </a:endParaRPr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69AD0393-0B94-20A5-0FEB-42B08C7F3BBD}"/>
              </a:ext>
            </a:extLst>
          </p:cNvPr>
          <p:cNvSpPr/>
          <p:nvPr/>
        </p:nvSpPr>
        <p:spPr>
          <a:xfrm>
            <a:off x="5007552" y="3275793"/>
            <a:ext cx="1869227" cy="427382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lang="ar-SA" b="1" dirty="0">
                <a:solidFill>
                  <a:srgbClr val="FF0000"/>
                </a:solidFill>
              </a:rPr>
              <a:t>المسافة</a:t>
            </a:r>
            <a:r>
              <a:rPr lang="fr-FR" b="1" dirty="0">
                <a:solidFill>
                  <a:srgbClr val="FF0000"/>
                </a:solidFill>
              </a:rPr>
              <a:t>D </a:t>
            </a:r>
            <a:r>
              <a:rPr lang="ar-SA" b="1" dirty="0">
                <a:solidFill>
                  <a:srgbClr val="FF0000"/>
                </a:solidFill>
              </a:rPr>
              <a:t> بالكيلومتر </a:t>
            </a:r>
            <a:endParaRPr lang="fr-FR" b="1" dirty="0">
              <a:solidFill>
                <a:srgbClr val="FF0000"/>
              </a:solidFill>
            </a:endParaRPr>
          </a:p>
        </p:txBody>
      </p:sp>
      <p:cxnSp>
        <p:nvCxnSpPr>
          <p:cNvPr id="7" name="Connecteur droit avec flèche 6">
            <a:extLst>
              <a:ext uri="{FF2B5EF4-FFF2-40B4-BE49-F238E27FC236}">
                <a16:creationId xmlns:a16="http://schemas.microsoft.com/office/drawing/2014/main" id="{A296438A-1A99-2D4F-1BED-F84655C24B57}"/>
              </a:ext>
            </a:extLst>
          </p:cNvPr>
          <p:cNvCxnSpPr/>
          <p:nvPr/>
        </p:nvCxnSpPr>
        <p:spPr>
          <a:xfrm>
            <a:off x="3168813" y="4179451"/>
            <a:ext cx="1838739" cy="0"/>
          </a:xfrm>
          <a:prstGeom prst="straightConnector1">
            <a:avLst/>
          </a:prstGeom>
          <a:ln w="28575">
            <a:solidFill>
              <a:schemeClr val="tx1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" name="Connecteur droit avec flèche 8">
            <a:extLst>
              <a:ext uri="{FF2B5EF4-FFF2-40B4-BE49-F238E27FC236}">
                <a16:creationId xmlns:a16="http://schemas.microsoft.com/office/drawing/2014/main" id="{EA242A4D-C384-ADDE-58EE-A50923039593}"/>
              </a:ext>
            </a:extLst>
          </p:cNvPr>
          <p:cNvCxnSpPr/>
          <p:nvPr/>
        </p:nvCxnSpPr>
        <p:spPr>
          <a:xfrm>
            <a:off x="3153946" y="4733282"/>
            <a:ext cx="1838739" cy="0"/>
          </a:xfrm>
          <a:prstGeom prst="straightConnector1">
            <a:avLst/>
          </a:prstGeom>
          <a:ln w="28575">
            <a:solidFill>
              <a:schemeClr val="tx1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3" name="Rectangle: Rounded Corners 1">
            <a:extLst>
              <a:ext uri="{FF2B5EF4-FFF2-40B4-BE49-F238E27FC236}">
                <a16:creationId xmlns:a16="http://schemas.microsoft.com/office/drawing/2014/main" id="{E99EA6F9-3483-5AF9-6466-E7868FE51E47}"/>
              </a:ext>
            </a:extLst>
          </p:cNvPr>
          <p:cNvSpPr/>
          <p:nvPr/>
        </p:nvSpPr>
        <p:spPr>
          <a:xfrm>
            <a:off x="5312229" y="5370610"/>
            <a:ext cx="3217459" cy="769517"/>
          </a:xfrm>
          <a:custGeom>
            <a:avLst/>
            <a:gdLst>
              <a:gd name="connsiteX0" fmla="*/ 0 w 1465130"/>
              <a:gd name="connsiteY0" fmla="*/ 94921 h 569516"/>
              <a:gd name="connsiteX1" fmla="*/ 94921 w 1465130"/>
              <a:gd name="connsiteY1" fmla="*/ 0 h 569516"/>
              <a:gd name="connsiteX2" fmla="*/ 520017 w 1465130"/>
              <a:gd name="connsiteY2" fmla="*/ 0 h 569516"/>
              <a:gd name="connsiteX3" fmla="*/ 932360 w 1465130"/>
              <a:gd name="connsiteY3" fmla="*/ 0 h 569516"/>
              <a:gd name="connsiteX4" fmla="*/ 1370209 w 1465130"/>
              <a:gd name="connsiteY4" fmla="*/ 0 h 569516"/>
              <a:gd name="connsiteX5" fmla="*/ 1465130 w 1465130"/>
              <a:gd name="connsiteY5" fmla="*/ 94921 h 569516"/>
              <a:gd name="connsiteX6" fmla="*/ 1465130 w 1465130"/>
              <a:gd name="connsiteY6" fmla="*/ 474595 h 569516"/>
              <a:gd name="connsiteX7" fmla="*/ 1370209 w 1465130"/>
              <a:gd name="connsiteY7" fmla="*/ 569516 h 569516"/>
              <a:gd name="connsiteX8" fmla="*/ 983372 w 1465130"/>
              <a:gd name="connsiteY8" fmla="*/ 569516 h 569516"/>
              <a:gd name="connsiteX9" fmla="*/ 545523 w 1465130"/>
              <a:gd name="connsiteY9" fmla="*/ 569516 h 569516"/>
              <a:gd name="connsiteX10" fmla="*/ 94921 w 1465130"/>
              <a:gd name="connsiteY10" fmla="*/ 569516 h 569516"/>
              <a:gd name="connsiteX11" fmla="*/ 0 w 1465130"/>
              <a:gd name="connsiteY11" fmla="*/ 474595 h 569516"/>
              <a:gd name="connsiteX12" fmla="*/ 0 w 1465130"/>
              <a:gd name="connsiteY12" fmla="*/ 94921 h 5695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465130" h="569516" fill="none" extrusionOk="0">
                <a:moveTo>
                  <a:pt x="0" y="94921"/>
                </a:moveTo>
                <a:cubicBezTo>
                  <a:pt x="9146" y="50134"/>
                  <a:pt x="52058" y="-10531"/>
                  <a:pt x="94921" y="0"/>
                </a:cubicBezTo>
                <a:cubicBezTo>
                  <a:pt x="228281" y="-12167"/>
                  <a:pt x="391214" y="18801"/>
                  <a:pt x="520017" y="0"/>
                </a:cubicBezTo>
                <a:cubicBezTo>
                  <a:pt x="648820" y="-18801"/>
                  <a:pt x="791585" y="8143"/>
                  <a:pt x="932360" y="0"/>
                </a:cubicBezTo>
                <a:cubicBezTo>
                  <a:pt x="1073135" y="-8143"/>
                  <a:pt x="1251348" y="38479"/>
                  <a:pt x="1370209" y="0"/>
                </a:cubicBezTo>
                <a:cubicBezTo>
                  <a:pt x="1409186" y="-6637"/>
                  <a:pt x="1475576" y="35840"/>
                  <a:pt x="1465130" y="94921"/>
                </a:cubicBezTo>
                <a:cubicBezTo>
                  <a:pt x="1509702" y="273036"/>
                  <a:pt x="1441761" y="364878"/>
                  <a:pt x="1465130" y="474595"/>
                </a:cubicBezTo>
                <a:cubicBezTo>
                  <a:pt x="1473752" y="527139"/>
                  <a:pt x="1434084" y="579795"/>
                  <a:pt x="1370209" y="569516"/>
                </a:cubicBezTo>
                <a:cubicBezTo>
                  <a:pt x="1205113" y="603764"/>
                  <a:pt x="1148071" y="543649"/>
                  <a:pt x="983372" y="569516"/>
                </a:cubicBezTo>
                <a:cubicBezTo>
                  <a:pt x="818673" y="595383"/>
                  <a:pt x="683831" y="555379"/>
                  <a:pt x="545523" y="569516"/>
                </a:cubicBezTo>
                <a:cubicBezTo>
                  <a:pt x="407215" y="583653"/>
                  <a:pt x="269481" y="534601"/>
                  <a:pt x="94921" y="569516"/>
                </a:cubicBezTo>
                <a:cubicBezTo>
                  <a:pt x="39053" y="554821"/>
                  <a:pt x="1717" y="522488"/>
                  <a:pt x="0" y="474595"/>
                </a:cubicBezTo>
                <a:cubicBezTo>
                  <a:pt x="-41069" y="321204"/>
                  <a:pt x="29213" y="221457"/>
                  <a:pt x="0" y="94921"/>
                </a:cubicBezTo>
                <a:close/>
              </a:path>
              <a:path w="1465130" h="569516" stroke="0" extrusionOk="0">
                <a:moveTo>
                  <a:pt x="0" y="94921"/>
                </a:moveTo>
                <a:cubicBezTo>
                  <a:pt x="-12995" y="46914"/>
                  <a:pt x="43220" y="-1706"/>
                  <a:pt x="94921" y="0"/>
                </a:cubicBezTo>
                <a:cubicBezTo>
                  <a:pt x="264886" y="-6878"/>
                  <a:pt x="313453" y="45592"/>
                  <a:pt x="481758" y="0"/>
                </a:cubicBezTo>
                <a:cubicBezTo>
                  <a:pt x="650063" y="-45592"/>
                  <a:pt x="776363" y="13585"/>
                  <a:pt x="868596" y="0"/>
                </a:cubicBezTo>
                <a:cubicBezTo>
                  <a:pt x="960829" y="-13585"/>
                  <a:pt x="1147853" y="42046"/>
                  <a:pt x="1370209" y="0"/>
                </a:cubicBezTo>
                <a:cubicBezTo>
                  <a:pt x="1430340" y="-5891"/>
                  <a:pt x="1472581" y="48476"/>
                  <a:pt x="1465130" y="94921"/>
                </a:cubicBezTo>
                <a:cubicBezTo>
                  <a:pt x="1479394" y="180122"/>
                  <a:pt x="1433420" y="352911"/>
                  <a:pt x="1465130" y="474595"/>
                </a:cubicBezTo>
                <a:cubicBezTo>
                  <a:pt x="1458351" y="530155"/>
                  <a:pt x="1419358" y="568033"/>
                  <a:pt x="1370209" y="569516"/>
                </a:cubicBezTo>
                <a:cubicBezTo>
                  <a:pt x="1255241" y="595086"/>
                  <a:pt x="1110299" y="528651"/>
                  <a:pt x="970619" y="569516"/>
                </a:cubicBezTo>
                <a:cubicBezTo>
                  <a:pt x="830939" y="610381"/>
                  <a:pt x="726522" y="557453"/>
                  <a:pt x="558276" y="569516"/>
                </a:cubicBezTo>
                <a:cubicBezTo>
                  <a:pt x="390030" y="581579"/>
                  <a:pt x="216490" y="540165"/>
                  <a:pt x="94921" y="569516"/>
                </a:cubicBezTo>
                <a:cubicBezTo>
                  <a:pt x="42347" y="568213"/>
                  <a:pt x="3301" y="526035"/>
                  <a:pt x="0" y="474595"/>
                </a:cubicBezTo>
                <a:cubicBezTo>
                  <a:pt x="-5308" y="286391"/>
                  <a:pt x="22427" y="209707"/>
                  <a:pt x="0" y="94921"/>
                </a:cubicBezTo>
                <a:close/>
              </a:path>
            </a:pathLst>
          </a:custGeom>
          <a:solidFill>
            <a:schemeClr val="accent2">
              <a:lumMod val="20000"/>
              <a:lumOff val="80000"/>
            </a:schemeClr>
          </a:solidFill>
          <a:ln w="12700">
            <a:solidFill>
              <a:srgbClr val="C00000"/>
            </a:solidFill>
            <a:prstDash val="solid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algn="ctr" defTabSz="457200" rtl="1" eaLnBrk="1" latinLnBrk="0" hangingPunct="1"/>
            <a:r>
              <a:rPr lang="ar-SA" sz="2400" b="1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المسافة التي ستقطعها الشاحنة خلال 3 ساعات هي: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4" name="Rectangle: Rounded Corners 1">
                <a:extLst>
                  <a:ext uri="{FF2B5EF4-FFF2-40B4-BE49-F238E27FC236}">
                    <a16:creationId xmlns:a16="http://schemas.microsoft.com/office/drawing/2014/main" id="{D35FE408-4100-534E-BB56-F050CAB2B363}"/>
                  </a:ext>
                </a:extLst>
              </p:cNvPr>
              <p:cNvSpPr/>
              <p:nvPr/>
            </p:nvSpPr>
            <p:spPr>
              <a:xfrm>
                <a:off x="439236" y="5379125"/>
                <a:ext cx="4698420" cy="847502"/>
              </a:xfrm>
              <a:custGeom>
                <a:avLst/>
                <a:gdLst>
                  <a:gd name="connsiteX0" fmla="*/ 0 w 1465130"/>
                  <a:gd name="connsiteY0" fmla="*/ 94921 h 569516"/>
                  <a:gd name="connsiteX1" fmla="*/ 94921 w 1465130"/>
                  <a:gd name="connsiteY1" fmla="*/ 0 h 569516"/>
                  <a:gd name="connsiteX2" fmla="*/ 520017 w 1465130"/>
                  <a:gd name="connsiteY2" fmla="*/ 0 h 569516"/>
                  <a:gd name="connsiteX3" fmla="*/ 932360 w 1465130"/>
                  <a:gd name="connsiteY3" fmla="*/ 0 h 569516"/>
                  <a:gd name="connsiteX4" fmla="*/ 1370209 w 1465130"/>
                  <a:gd name="connsiteY4" fmla="*/ 0 h 569516"/>
                  <a:gd name="connsiteX5" fmla="*/ 1465130 w 1465130"/>
                  <a:gd name="connsiteY5" fmla="*/ 94921 h 569516"/>
                  <a:gd name="connsiteX6" fmla="*/ 1465130 w 1465130"/>
                  <a:gd name="connsiteY6" fmla="*/ 474595 h 569516"/>
                  <a:gd name="connsiteX7" fmla="*/ 1370209 w 1465130"/>
                  <a:gd name="connsiteY7" fmla="*/ 569516 h 569516"/>
                  <a:gd name="connsiteX8" fmla="*/ 983372 w 1465130"/>
                  <a:gd name="connsiteY8" fmla="*/ 569516 h 569516"/>
                  <a:gd name="connsiteX9" fmla="*/ 545523 w 1465130"/>
                  <a:gd name="connsiteY9" fmla="*/ 569516 h 569516"/>
                  <a:gd name="connsiteX10" fmla="*/ 94921 w 1465130"/>
                  <a:gd name="connsiteY10" fmla="*/ 569516 h 569516"/>
                  <a:gd name="connsiteX11" fmla="*/ 0 w 1465130"/>
                  <a:gd name="connsiteY11" fmla="*/ 474595 h 569516"/>
                  <a:gd name="connsiteX12" fmla="*/ 0 w 1465130"/>
                  <a:gd name="connsiteY12" fmla="*/ 94921 h 56951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1465130" h="569516" fill="none" extrusionOk="0">
                    <a:moveTo>
                      <a:pt x="0" y="94921"/>
                    </a:moveTo>
                    <a:cubicBezTo>
                      <a:pt x="9146" y="50134"/>
                      <a:pt x="52058" y="-10531"/>
                      <a:pt x="94921" y="0"/>
                    </a:cubicBezTo>
                    <a:cubicBezTo>
                      <a:pt x="228281" y="-12167"/>
                      <a:pt x="391214" y="18801"/>
                      <a:pt x="520017" y="0"/>
                    </a:cubicBezTo>
                    <a:cubicBezTo>
                      <a:pt x="648820" y="-18801"/>
                      <a:pt x="791585" y="8143"/>
                      <a:pt x="932360" y="0"/>
                    </a:cubicBezTo>
                    <a:cubicBezTo>
                      <a:pt x="1073135" y="-8143"/>
                      <a:pt x="1251348" y="38479"/>
                      <a:pt x="1370209" y="0"/>
                    </a:cubicBezTo>
                    <a:cubicBezTo>
                      <a:pt x="1409186" y="-6637"/>
                      <a:pt x="1475576" y="35840"/>
                      <a:pt x="1465130" y="94921"/>
                    </a:cubicBezTo>
                    <a:cubicBezTo>
                      <a:pt x="1509702" y="273036"/>
                      <a:pt x="1441761" y="364878"/>
                      <a:pt x="1465130" y="474595"/>
                    </a:cubicBezTo>
                    <a:cubicBezTo>
                      <a:pt x="1473752" y="527139"/>
                      <a:pt x="1434084" y="579795"/>
                      <a:pt x="1370209" y="569516"/>
                    </a:cubicBezTo>
                    <a:cubicBezTo>
                      <a:pt x="1205113" y="603764"/>
                      <a:pt x="1148071" y="543649"/>
                      <a:pt x="983372" y="569516"/>
                    </a:cubicBezTo>
                    <a:cubicBezTo>
                      <a:pt x="818673" y="595383"/>
                      <a:pt x="683831" y="555379"/>
                      <a:pt x="545523" y="569516"/>
                    </a:cubicBezTo>
                    <a:cubicBezTo>
                      <a:pt x="407215" y="583653"/>
                      <a:pt x="269481" y="534601"/>
                      <a:pt x="94921" y="569516"/>
                    </a:cubicBezTo>
                    <a:cubicBezTo>
                      <a:pt x="39053" y="554821"/>
                      <a:pt x="1717" y="522488"/>
                      <a:pt x="0" y="474595"/>
                    </a:cubicBezTo>
                    <a:cubicBezTo>
                      <a:pt x="-41069" y="321204"/>
                      <a:pt x="29213" y="221457"/>
                      <a:pt x="0" y="94921"/>
                    </a:cubicBezTo>
                    <a:close/>
                  </a:path>
                  <a:path w="1465130" h="569516" stroke="0" extrusionOk="0">
                    <a:moveTo>
                      <a:pt x="0" y="94921"/>
                    </a:moveTo>
                    <a:cubicBezTo>
                      <a:pt x="-12995" y="46914"/>
                      <a:pt x="43220" y="-1706"/>
                      <a:pt x="94921" y="0"/>
                    </a:cubicBezTo>
                    <a:cubicBezTo>
                      <a:pt x="264886" y="-6878"/>
                      <a:pt x="313453" y="45592"/>
                      <a:pt x="481758" y="0"/>
                    </a:cubicBezTo>
                    <a:cubicBezTo>
                      <a:pt x="650063" y="-45592"/>
                      <a:pt x="776363" y="13585"/>
                      <a:pt x="868596" y="0"/>
                    </a:cubicBezTo>
                    <a:cubicBezTo>
                      <a:pt x="960829" y="-13585"/>
                      <a:pt x="1147853" y="42046"/>
                      <a:pt x="1370209" y="0"/>
                    </a:cubicBezTo>
                    <a:cubicBezTo>
                      <a:pt x="1430340" y="-5891"/>
                      <a:pt x="1472581" y="48476"/>
                      <a:pt x="1465130" y="94921"/>
                    </a:cubicBezTo>
                    <a:cubicBezTo>
                      <a:pt x="1479394" y="180122"/>
                      <a:pt x="1433420" y="352911"/>
                      <a:pt x="1465130" y="474595"/>
                    </a:cubicBezTo>
                    <a:cubicBezTo>
                      <a:pt x="1458351" y="530155"/>
                      <a:pt x="1419358" y="568033"/>
                      <a:pt x="1370209" y="569516"/>
                    </a:cubicBezTo>
                    <a:cubicBezTo>
                      <a:pt x="1255241" y="595086"/>
                      <a:pt x="1110299" y="528651"/>
                      <a:pt x="970619" y="569516"/>
                    </a:cubicBezTo>
                    <a:cubicBezTo>
                      <a:pt x="830939" y="610381"/>
                      <a:pt x="726522" y="557453"/>
                      <a:pt x="558276" y="569516"/>
                    </a:cubicBezTo>
                    <a:cubicBezTo>
                      <a:pt x="390030" y="581579"/>
                      <a:pt x="216490" y="540165"/>
                      <a:pt x="94921" y="569516"/>
                    </a:cubicBezTo>
                    <a:cubicBezTo>
                      <a:pt x="42347" y="568213"/>
                      <a:pt x="3301" y="526035"/>
                      <a:pt x="0" y="474595"/>
                    </a:cubicBezTo>
                    <a:cubicBezTo>
                      <a:pt x="-5308" y="286391"/>
                      <a:pt x="22427" y="209707"/>
                      <a:pt x="0" y="94921"/>
                    </a:cubicBezTo>
                    <a:close/>
                  </a:path>
                </a:pathLst>
              </a:custGeom>
              <a:solidFill>
                <a:schemeClr val="accent2">
                  <a:lumMod val="20000"/>
                  <a:lumOff val="80000"/>
                </a:schemeClr>
              </a:solidFill>
              <a:ln w="12700">
                <a:solidFill>
                  <a:srgbClr val="C00000"/>
                </a:solidFill>
                <a:prstDash val="solid"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marL="0" algn="ctr" defTabSz="457200" eaLnBrk="1" latinLnBrk="0" hangingPunct="1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fr-FR" sz="2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m:t>D</m:t>
                      </m:r>
                      <m:r>
                        <a:rPr lang="fr-FR" sz="2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m:t>=</m:t>
                      </m:r>
                      <m:r>
                        <a:rPr lang="fr-FR" sz="2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m:t>𝑽</m:t>
                      </m:r>
                      <m:r>
                        <a:rPr lang="fr-FR" sz="2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m:t>×</m:t>
                      </m:r>
                      <m:r>
                        <a:rPr lang="fr-FR" sz="2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m:t>𝑻</m:t>
                      </m:r>
                      <m:r>
                        <a:rPr lang="fr-FR" sz="2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m:t>=</m:t>
                      </m:r>
                      <m:r>
                        <a:rPr lang="fr-FR" sz="2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m:t>𝟕𝟐</m:t>
                      </m:r>
                      <m:r>
                        <a:rPr lang="fr-FR" sz="2400" b="1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m:t>×</m:t>
                      </m:r>
                      <m:r>
                        <a:rPr lang="fr-FR" sz="2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m:t>𝟑</m:t>
                      </m:r>
                      <m:r>
                        <a:rPr lang="ar-SA" sz="2400" b="1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m:t>=</m:t>
                      </m:r>
                      <m:r>
                        <a:rPr lang="fr-FR" sz="2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m:t>𝟐𝟏𝟔</m:t>
                      </m:r>
                      <m:r>
                        <a:rPr lang="fr-FR" sz="2400" b="1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m:t> </m:t>
                      </m:r>
                      <m:r>
                        <a:rPr lang="fr-FR" sz="2400" b="1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m:t>𝒌𝒎</m:t>
                      </m:r>
                    </m:oMath>
                  </m:oMathPara>
                </a14:m>
                <a:endParaRPr lang="ar-SA" sz="2400" b="1" i="1" dirty="0">
                  <a:solidFill>
                    <a:srgbClr val="FF0000"/>
                  </a:solidFill>
                  <a:latin typeface="Cambria Math" panose="02040503050406030204" pitchFamily="18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</mc:Choice>
        <mc:Fallback xmlns="">
          <p:sp>
            <p:nvSpPr>
              <p:cNvPr id="14" name="Rectangle: Rounded Corners 1">
                <a:extLst>
                  <a:ext uri="{FF2B5EF4-FFF2-40B4-BE49-F238E27FC236}">
                    <a16:creationId xmlns:a16="http://schemas.microsoft.com/office/drawing/2014/main" id="{D35FE408-4100-534E-BB56-F050CAB2B363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39236" y="5379125"/>
                <a:ext cx="4698420" cy="847502"/>
              </a:xfrm>
              <a:custGeom>
                <a:avLst/>
                <a:gdLst>
                  <a:gd name="connsiteX0" fmla="*/ 0 w 1465130"/>
                  <a:gd name="connsiteY0" fmla="*/ 94921 h 569516"/>
                  <a:gd name="connsiteX1" fmla="*/ 94921 w 1465130"/>
                  <a:gd name="connsiteY1" fmla="*/ 0 h 569516"/>
                  <a:gd name="connsiteX2" fmla="*/ 520017 w 1465130"/>
                  <a:gd name="connsiteY2" fmla="*/ 0 h 569516"/>
                  <a:gd name="connsiteX3" fmla="*/ 932360 w 1465130"/>
                  <a:gd name="connsiteY3" fmla="*/ 0 h 569516"/>
                  <a:gd name="connsiteX4" fmla="*/ 1370209 w 1465130"/>
                  <a:gd name="connsiteY4" fmla="*/ 0 h 569516"/>
                  <a:gd name="connsiteX5" fmla="*/ 1465130 w 1465130"/>
                  <a:gd name="connsiteY5" fmla="*/ 94921 h 569516"/>
                  <a:gd name="connsiteX6" fmla="*/ 1465130 w 1465130"/>
                  <a:gd name="connsiteY6" fmla="*/ 474595 h 569516"/>
                  <a:gd name="connsiteX7" fmla="*/ 1370209 w 1465130"/>
                  <a:gd name="connsiteY7" fmla="*/ 569516 h 569516"/>
                  <a:gd name="connsiteX8" fmla="*/ 983372 w 1465130"/>
                  <a:gd name="connsiteY8" fmla="*/ 569516 h 569516"/>
                  <a:gd name="connsiteX9" fmla="*/ 545523 w 1465130"/>
                  <a:gd name="connsiteY9" fmla="*/ 569516 h 569516"/>
                  <a:gd name="connsiteX10" fmla="*/ 94921 w 1465130"/>
                  <a:gd name="connsiteY10" fmla="*/ 569516 h 569516"/>
                  <a:gd name="connsiteX11" fmla="*/ 0 w 1465130"/>
                  <a:gd name="connsiteY11" fmla="*/ 474595 h 569516"/>
                  <a:gd name="connsiteX12" fmla="*/ 0 w 1465130"/>
                  <a:gd name="connsiteY12" fmla="*/ 94921 h 56951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1465130" h="569516" fill="none" extrusionOk="0">
                    <a:moveTo>
                      <a:pt x="0" y="94921"/>
                    </a:moveTo>
                    <a:cubicBezTo>
                      <a:pt x="9146" y="50134"/>
                      <a:pt x="52058" y="-10531"/>
                      <a:pt x="94921" y="0"/>
                    </a:cubicBezTo>
                    <a:cubicBezTo>
                      <a:pt x="228281" y="-12167"/>
                      <a:pt x="391214" y="18801"/>
                      <a:pt x="520017" y="0"/>
                    </a:cubicBezTo>
                    <a:cubicBezTo>
                      <a:pt x="648820" y="-18801"/>
                      <a:pt x="791585" y="8143"/>
                      <a:pt x="932360" y="0"/>
                    </a:cubicBezTo>
                    <a:cubicBezTo>
                      <a:pt x="1073135" y="-8143"/>
                      <a:pt x="1251348" y="38479"/>
                      <a:pt x="1370209" y="0"/>
                    </a:cubicBezTo>
                    <a:cubicBezTo>
                      <a:pt x="1409186" y="-6637"/>
                      <a:pt x="1475576" y="35840"/>
                      <a:pt x="1465130" y="94921"/>
                    </a:cubicBezTo>
                    <a:cubicBezTo>
                      <a:pt x="1509702" y="273036"/>
                      <a:pt x="1441761" y="364878"/>
                      <a:pt x="1465130" y="474595"/>
                    </a:cubicBezTo>
                    <a:cubicBezTo>
                      <a:pt x="1473752" y="527139"/>
                      <a:pt x="1434084" y="579795"/>
                      <a:pt x="1370209" y="569516"/>
                    </a:cubicBezTo>
                    <a:cubicBezTo>
                      <a:pt x="1205113" y="603764"/>
                      <a:pt x="1148071" y="543649"/>
                      <a:pt x="983372" y="569516"/>
                    </a:cubicBezTo>
                    <a:cubicBezTo>
                      <a:pt x="818673" y="595383"/>
                      <a:pt x="683831" y="555379"/>
                      <a:pt x="545523" y="569516"/>
                    </a:cubicBezTo>
                    <a:cubicBezTo>
                      <a:pt x="407215" y="583653"/>
                      <a:pt x="269481" y="534601"/>
                      <a:pt x="94921" y="569516"/>
                    </a:cubicBezTo>
                    <a:cubicBezTo>
                      <a:pt x="39053" y="554821"/>
                      <a:pt x="1717" y="522488"/>
                      <a:pt x="0" y="474595"/>
                    </a:cubicBezTo>
                    <a:cubicBezTo>
                      <a:pt x="-41069" y="321204"/>
                      <a:pt x="29213" y="221457"/>
                      <a:pt x="0" y="94921"/>
                    </a:cubicBezTo>
                    <a:close/>
                  </a:path>
                  <a:path w="1465130" h="569516" stroke="0" extrusionOk="0">
                    <a:moveTo>
                      <a:pt x="0" y="94921"/>
                    </a:moveTo>
                    <a:cubicBezTo>
                      <a:pt x="-12995" y="46914"/>
                      <a:pt x="43220" y="-1706"/>
                      <a:pt x="94921" y="0"/>
                    </a:cubicBezTo>
                    <a:cubicBezTo>
                      <a:pt x="264886" y="-6878"/>
                      <a:pt x="313453" y="45592"/>
                      <a:pt x="481758" y="0"/>
                    </a:cubicBezTo>
                    <a:cubicBezTo>
                      <a:pt x="650063" y="-45592"/>
                      <a:pt x="776363" y="13585"/>
                      <a:pt x="868596" y="0"/>
                    </a:cubicBezTo>
                    <a:cubicBezTo>
                      <a:pt x="960829" y="-13585"/>
                      <a:pt x="1147853" y="42046"/>
                      <a:pt x="1370209" y="0"/>
                    </a:cubicBezTo>
                    <a:cubicBezTo>
                      <a:pt x="1430340" y="-5891"/>
                      <a:pt x="1472581" y="48476"/>
                      <a:pt x="1465130" y="94921"/>
                    </a:cubicBezTo>
                    <a:cubicBezTo>
                      <a:pt x="1479394" y="180122"/>
                      <a:pt x="1433420" y="352911"/>
                      <a:pt x="1465130" y="474595"/>
                    </a:cubicBezTo>
                    <a:cubicBezTo>
                      <a:pt x="1458351" y="530155"/>
                      <a:pt x="1419358" y="568033"/>
                      <a:pt x="1370209" y="569516"/>
                    </a:cubicBezTo>
                    <a:cubicBezTo>
                      <a:pt x="1255241" y="595086"/>
                      <a:pt x="1110299" y="528651"/>
                      <a:pt x="970619" y="569516"/>
                    </a:cubicBezTo>
                    <a:cubicBezTo>
                      <a:pt x="830939" y="610381"/>
                      <a:pt x="726522" y="557453"/>
                      <a:pt x="558276" y="569516"/>
                    </a:cubicBezTo>
                    <a:cubicBezTo>
                      <a:pt x="390030" y="581579"/>
                      <a:pt x="216490" y="540165"/>
                      <a:pt x="94921" y="569516"/>
                    </a:cubicBezTo>
                    <a:cubicBezTo>
                      <a:pt x="42347" y="568213"/>
                      <a:pt x="3301" y="526035"/>
                      <a:pt x="0" y="474595"/>
                    </a:cubicBezTo>
                    <a:cubicBezTo>
                      <a:pt x="-5308" y="286391"/>
                      <a:pt x="22427" y="209707"/>
                      <a:pt x="0" y="94921"/>
                    </a:cubicBezTo>
                    <a:close/>
                  </a:path>
                </a:pathLst>
              </a:custGeom>
              <a:blipFill>
                <a:blip r:embed="rId3"/>
                <a:stretch>
                  <a:fillRect/>
                </a:stretch>
              </a:blipFill>
              <a:ln w="12700">
                <a:solidFill>
                  <a:srgbClr val="C00000"/>
                </a:solidFill>
                <a:prstDash val="solid"/>
              </a:ln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5" name="Rectangle : coins arrondis 14">
            <a:extLst>
              <a:ext uri="{FF2B5EF4-FFF2-40B4-BE49-F238E27FC236}">
                <a16:creationId xmlns:a16="http://schemas.microsoft.com/office/drawing/2014/main" id="{7E4AAD81-9B0F-3315-910C-99273C7B379B}"/>
              </a:ext>
            </a:extLst>
          </p:cNvPr>
          <p:cNvSpPr/>
          <p:nvPr/>
        </p:nvSpPr>
        <p:spPr>
          <a:xfrm>
            <a:off x="1477878" y="3964211"/>
            <a:ext cx="1609097" cy="427382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lang="fr-FR" b="1" dirty="0">
                <a:solidFill>
                  <a:srgbClr val="FF0000"/>
                </a:solidFill>
              </a:rPr>
              <a:t>1 h</a:t>
            </a:r>
          </a:p>
        </p:txBody>
      </p:sp>
      <p:sp>
        <p:nvSpPr>
          <p:cNvPr id="16" name="Rectangle : coins arrondis 15">
            <a:extLst>
              <a:ext uri="{FF2B5EF4-FFF2-40B4-BE49-F238E27FC236}">
                <a16:creationId xmlns:a16="http://schemas.microsoft.com/office/drawing/2014/main" id="{69E67EBB-6ABA-F5C6-BCDA-F0D45432ADEC}"/>
              </a:ext>
            </a:extLst>
          </p:cNvPr>
          <p:cNvSpPr/>
          <p:nvPr/>
        </p:nvSpPr>
        <p:spPr>
          <a:xfrm>
            <a:off x="1477879" y="4519591"/>
            <a:ext cx="1609097" cy="427382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lang="fr-FR" b="1" dirty="0">
                <a:solidFill>
                  <a:srgbClr val="FF0000"/>
                </a:solidFill>
              </a:rPr>
              <a:t>3 h</a:t>
            </a: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F68EF8F0-9F79-F5A7-F450-F578BF43B101}"/>
              </a:ext>
            </a:extLst>
          </p:cNvPr>
          <p:cNvSpPr/>
          <p:nvPr/>
        </p:nvSpPr>
        <p:spPr>
          <a:xfrm>
            <a:off x="5089390" y="3964211"/>
            <a:ext cx="1609097" cy="427382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lang="fr-FR" b="1" dirty="0">
                <a:solidFill>
                  <a:srgbClr val="FF0000"/>
                </a:solidFill>
              </a:rPr>
              <a:t>72 km</a:t>
            </a:r>
          </a:p>
        </p:txBody>
      </p:sp>
      <p:sp>
        <p:nvSpPr>
          <p:cNvPr id="18" name="Rectangle : coins arrondis 17">
            <a:extLst>
              <a:ext uri="{FF2B5EF4-FFF2-40B4-BE49-F238E27FC236}">
                <a16:creationId xmlns:a16="http://schemas.microsoft.com/office/drawing/2014/main" id="{A400BF11-6732-9CC2-A704-A666B8E8E56F}"/>
              </a:ext>
            </a:extLst>
          </p:cNvPr>
          <p:cNvSpPr/>
          <p:nvPr/>
        </p:nvSpPr>
        <p:spPr>
          <a:xfrm>
            <a:off x="5089390" y="4513461"/>
            <a:ext cx="1609097" cy="427382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lang="fr-FR" b="1" dirty="0">
                <a:solidFill>
                  <a:srgbClr val="FF0000"/>
                </a:solidFill>
              </a:rPr>
              <a:t>?</a:t>
            </a:r>
          </a:p>
        </p:txBody>
      </p:sp>
      <p:sp>
        <p:nvSpPr>
          <p:cNvPr id="19" name="ZoneTexte 18">
            <a:extLst>
              <a:ext uri="{FF2B5EF4-FFF2-40B4-BE49-F238E27FC236}">
                <a16:creationId xmlns:a16="http://schemas.microsoft.com/office/drawing/2014/main" id="{B62C2765-2333-053F-1F03-2B9AC65D6B58}"/>
              </a:ext>
            </a:extLst>
          </p:cNvPr>
          <p:cNvSpPr txBox="1"/>
          <p:nvPr/>
        </p:nvSpPr>
        <p:spPr>
          <a:xfrm>
            <a:off x="1037718" y="853291"/>
            <a:ext cx="643974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S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صححوا. من يشرح لنا كيف توصل للجواب؟</a:t>
            </a:r>
            <a:endParaRPr lang="ar-MA" b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626200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8D0E1FE-D1F5-7D14-BF3D-D30EB9D3828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7359BF99-54A0-13F9-B896-ACD2F88EB069}"/>
              </a:ext>
            </a:extLst>
          </p:cNvPr>
          <p:cNvSpPr/>
          <p:nvPr/>
        </p:nvSpPr>
        <p:spPr>
          <a:xfrm>
            <a:off x="1720931" y="2610517"/>
            <a:ext cx="5884432" cy="2893807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1" eaLnBrk="1" latinLnBrk="0" hangingPunct="1"/>
            <a:endParaRPr lang="fr-FR"/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547B2E96-2C6F-58A7-AA44-9440B9772818}"/>
              </a:ext>
            </a:extLst>
          </p:cNvPr>
          <p:cNvSpPr txBox="1"/>
          <p:nvPr/>
        </p:nvSpPr>
        <p:spPr>
          <a:xfrm>
            <a:off x="1284391" y="3199943"/>
            <a:ext cx="4855375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SA" sz="3600" b="1" dirty="0">
                <a:solidFill>
                  <a:srgbClr val="B2B3AE"/>
                </a:solidFill>
                <a:latin typeface="Dosis" pitchFamily="2" charset="0"/>
                <a:cs typeface="Calibri" panose="020F0502020204030204" pitchFamily="34" charset="0"/>
              </a:rPr>
              <a:t>النشاط 1</a:t>
            </a:r>
          </a:p>
        </p:txBody>
      </p:sp>
      <p:sp>
        <p:nvSpPr>
          <p:cNvPr id="7" name="Titre 1">
            <a:extLst>
              <a:ext uri="{FF2B5EF4-FFF2-40B4-BE49-F238E27FC236}">
                <a16:creationId xmlns:a16="http://schemas.microsoft.com/office/drawing/2014/main" id="{8CFE2FF7-9B06-0493-FE09-5067CD099BC7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pic>
        <p:nvPicPr>
          <p:cNvPr id="9" name="Image 8" descr="Une image contenant symbol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70822861-5D09-56DF-B921-185D5F71C33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0800000">
            <a:off x="6374255" y="4478926"/>
            <a:ext cx="765221" cy="765221"/>
          </a:xfrm>
          <a:prstGeom prst="rect">
            <a:avLst/>
          </a:prstGeom>
        </p:spPr>
      </p:pic>
      <p:sp>
        <p:nvSpPr>
          <p:cNvPr id="2" name="Oval 80">
            <a:extLst>
              <a:ext uri="{FF2B5EF4-FFF2-40B4-BE49-F238E27FC236}">
                <a16:creationId xmlns:a16="http://schemas.microsoft.com/office/drawing/2014/main" id="{3C26C0AA-A945-5ECC-379C-603C9DE3FB58}"/>
              </a:ext>
            </a:extLst>
          </p:cNvPr>
          <p:cNvSpPr>
            <a:spLocks noChangeAspect="1"/>
          </p:cNvSpPr>
          <p:nvPr/>
        </p:nvSpPr>
        <p:spPr>
          <a:xfrm>
            <a:off x="6276468" y="2298784"/>
            <a:ext cx="588546" cy="588546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3200" b="1" dirty="0"/>
              <a:t>3</a:t>
            </a:r>
          </a:p>
        </p:txBody>
      </p:sp>
      <p:sp>
        <p:nvSpPr>
          <p:cNvPr id="8" name="Flowchart: Alternate Process 54">
            <a:extLst>
              <a:ext uri="{FF2B5EF4-FFF2-40B4-BE49-F238E27FC236}">
                <a16:creationId xmlns:a16="http://schemas.microsoft.com/office/drawing/2014/main" id="{70F4A2BF-FD5A-C914-8737-BD712922926A}"/>
              </a:ext>
            </a:extLst>
          </p:cNvPr>
          <p:cNvSpPr/>
          <p:nvPr/>
        </p:nvSpPr>
        <p:spPr>
          <a:xfrm>
            <a:off x="2474259" y="2209308"/>
            <a:ext cx="4199979" cy="802419"/>
          </a:xfrm>
          <a:prstGeom prst="flowChartAlternateProcess">
            <a:avLst/>
          </a:prstGeom>
          <a:solidFill>
            <a:srgbClr val="3A8F98"/>
          </a:solidFill>
          <a:ln w="539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 rtl="1">
              <a:defRPr/>
            </a:pPr>
            <a:r>
              <a:rPr lang="ar-AE" sz="4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الممارسة الموجهة</a:t>
            </a:r>
          </a:p>
        </p:txBody>
      </p:sp>
      <p:sp>
        <p:nvSpPr>
          <p:cNvPr id="10" name="Oval 80">
            <a:extLst>
              <a:ext uri="{FF2B5EF4-FFF2-40B4-BE49-F238E27FC236}">
                <a16:creationId xmlns:a16="http://schemas.microsoft.com/office/drawing/2014/main" id="{DE92F578-7002-489D-AA85-04FA42896A2B}"/>
              </a:ext>
            </a:extLst>
          </p:cNvPr>
          <p:cNvSpPr>
            <a:spLocks noChangeAspect="1"/>
          </p:cNvSpPr>
          <p:nvPr/>
        </p:nvSpPr>
        <p:spPr>
          <a:xfrm>
            <a:off x="6232304" y="2261495"/>
            <a:ext cx="698043" cy="698043"/>
          </a:xfrm>
          <a:prstGeom prst="ellipse">
            <a:avLst/>
          </a:prstGeom>
          <a:solidFill>
            <a:srgbClr val="FFC000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3200" b="1" dirty="0"/>
              <a:t>3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25C103CE-A721-FD87-A407-882327971EFB}"/>
              </a:ext>
            </a:extLst>
          </p:cNvPr>
          <p:cNvSpPr txBox="1"/>
          <p:nvPr/>
        </p:nvSpPr>
        <p:spPr>
          <a:xfrm>
            <a:off x="1284391" y="4538372"/>
            <a:ext cx="4855375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SA" sz="3600" b="1" dirty="0">
                <a:solidFill>
                  <a:srgbClr val="FC8D00"/>
                </a:solidFill>
                <a:latin typeface="Dosis" pitchFamily="2" charset="0"/>
                <a:cs typeface="Calibri" panose="020F0502020204030204" pitchFamily="34" charset="0"/>
              </a:rPr>
              <a:t>النشاط 3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B343A5ED-E40B-DD97-AC8B-A892F0C4CDEA}"/>
              </a:ext>
            </a:extLst>
          </p:cNvPr>
          <p:cNvSpPr txBox="1"/>
          <p:nvPr/>
        </p:nvSpPr>
        <p:spPr>
          <a:xfrm>
            <a:off x="1284391" y="3853363"/>
            <a:ext cx="4855375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SA" sz="3600" b="1" dirty="0">
                <a:solidFill>
                  <a:srgbClr val="B2B3AE"/>
                </a:solidFill>
                <a:latin typeface="Dosis" pitchFamily="2" charset="0"/>
                <a:cs typeface="Calibri" panose="020F0502020204030204" pitchFamily="34" charset="0"/>
              </a:rPr>
              <a:t>النشاط 2</a:t>
            </a:r>
          </a:p>
        </p:txBody>
      </p:sp>
    </p:spTree>
    <p:extLst>
      <p:ext uri="{BB962C8B-B14F-4D97-AF65-F5344CB8AC3E}">
        <p14:creationId xmlns:p14="http://schemas.microsoft.com/office/powerpoint/2010/main" val="25771610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BA46B8E-FB56-0174-3FDB-F3FBAF1FD06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B452CA2A-CDF0-2F2E-7B33-F570E1D70397}"/>
              </a:ext>
            </a:extLst>
          </p:cNvPr>
          <p:cNvSpPr txBox="1"/>
          <p:nvPr/>
        </p:nvSpPr>
        <p:spPr>
          <a:xfrm>
            <a:off x="430645" y="844006"/>
            <a:ext cx="711632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a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الآن خذوا كراساتكم</a:t>
            </a:r>
            <a:r>
              <a:rPr lang="fr-FR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الصفحة </a:t>
            </a:r>
            <a:r>
              <a:rPr lang="fr-FR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89</a:t>
            </a:r>
            <a:endParaRPr kumimoji="0" lang="ar-MA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4" name="Image 3" descr="Une image contenant Dessin d’enfant&#10;&#10;Le contenu généré par l’IA peut être incorrect.">
            <a:extLst>
              <a:ext uri="{FF2B5EF4-FFF2-40B4-BE49-F238E27FC236}">
                <a16:creationId xmlns:a16="http://schemas.microsoft.com/office/drawing/2014/main" id="{A3E1B2BD-970F-CD05-59C1-FD304C73EA9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7945362" y="757961"/>
            <a:ext cx="757857" cy="744268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AF106390-51B5-A86D-7302-56A3190E4B9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31820" y="1956620"/>
            <a:ext cx="3215148" cy="3980723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87D196EE-2401-0B2D-8A44-DCEDC3DD15B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53176" y="1956619"/>
            <a:ext cx="2899986" cy="3962459"/>
          </a:xfrm>
          <a:prstGeom prst="rect">
            <a:avLst/>
          </a:prstGeom>
        </p:spPr>
      </p:pic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D078A8CD-64A6-7587-B45C-FC6565F703E7}"/>
              </a:ext>
            </a:extLst>
          </p:cNvPr>
          <p:cNvSpPr/>
          <p:nvPr/>
        </p:nvSpPr>
        <p:spPr>
          <a:xfrm>
            <a:off x="1597032" y="3805083"/>
            <a:ext cx="2424362" cy="1061886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973872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8604DF4-82F7-B405-4EEE-3B8E8F84582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1044895B-678F-0574-1C71-AC4E732446E9}"/>
              </a:ext>
            </a:extLst>
          </p:cNvPr>
          <p:cNvSpPr txBox="1"/>
          <p:nvPr/>
        </p:nvSpPr>
        <p:spPr>
          <a:xfrm>
            <a:off x="367005" y="938768"/>
            <a:ext cx="711632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ar-S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لديكم</a:t>
            </a:r>
            <a:r>
              <a:rPr lang="a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S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5 دقائق</a:t>
            </a:r>
            <a:r>
              <a:rPr lang="a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للإنجاز</a:t>
            </a:r>
            <a:r>
              <a:rPr lang="ar-S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،</a:t>
            </a:r>
            <a:r>
              <a:rPr lang="a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سأمر بين الصفوف لمساعدتكم.</a:t>
            </a:r>
          </a:p>
        </p:txBody>
      </p:sp>
      <p:grpSp>
        <p:nvGrpSpPr>
          <p:cNvPr id="4" name="Groupe 8">
            <a:extLst>
              <a:ext uri="{FF2B5EF4-FFF2-40B4-BE49-F238E27FC236}">
                <a16:creationId xmlns:a16="http://schemas.microsoft.com/office/drawing/2014/main" id="{DA71C067-D4DA-3095-8696-251C5831C966}"/>
              </a:ext>
            </a:extLst>
          </p:cNvPr>
          <p:cNvGrpSpPr>
            <a:grpSpLocks/>
          </p:cNvGrpSpPr>
          <p:nvPr/>
        </p:nvGrpSpPr>
        <p:grpSpPr bwMode="auto">
          <a:xfrm>
            <a:off x="514350" y="963613"/>
            <a:ext cx="614363" cy="688975"/>
            <a:chOff x="924143" y="3511073"/>
            <a:chExt cx="614494" cy="688367"/>
          </a:xfrm>
        </p:grpSpPr>
        <p:pic>
          <p:nvPicPr>
            <p:cNvPr id="6" name="Image 11">
              <a:extLst>
                <a:ext uri="{FF2B5EF4-FFF2-40B4-BE49-F238E27FC236}">
                  <a16:creationId xmlns:a16="http://schemas.microsoft.com/office/drawing/2014/main" id="{299DB8D1-1F02-B290-CEB6-01418CB1DBBF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24143" y="3511073"/>
              <a:ext cx="614494" cy="68836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7" name="ZoneTexte 12">
              <a:extLst>
                <a:ext uri="{FF2B5EF4-FFF2-40B4-BE49-F238E27FC236}">
                  <a16:creationId xmlns:a16="http://schemas.microsoft.com/office/drawing/2014/main" id="{11DE37CC-611E-8E1E-0541-99B3353CA55A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008567" y="3689691"/>
              <a:ext cx="445646" cy="3847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9pPr>
            </a:lstStyle>
            <a:p>
              <a:pPr algn="ctr" eaLnBrk="1" hangingPunct="1"/>
              <a:r>
                <a:rPr lang="ar-SA" altLang="fr-FR" sz="1900" dirty="0">
                  <a:solidFill>
                    <a:srgbClr val="33878B"/>
                  </a:solidFill>
                  <a:cs typeface="Calibri" panose="020F0502020204030204" pitchFamily="34" charset="0"/>
                </a:rPr>
                <a:t>5</a:t>
              </a:r>
              <a:endParaRPr lang="fr-FR" altLang="fr-FR" sz="1900" b="1" dirty="0">
                <a:solidFill>
                  <a:srgbClr val="33878B"/>
                </a:solidFill>
              </a:endParaRPr>
            </a:p>
          </p:txBody>
        </p:sp>
      </p:grpSp>
      <p:pic>
        <p:nvPicPr>
          <p:cNvPr id="8" name="Image 7">
            <a:extLst>
              <a:ext uri="{FF2B5EF4-FFF2-40B4-BE49-F238E27FC236}">
                <a16:creationId xmlns:a16="http://schemas.microsoft.com/office/drawing/2014/main" id="{1B6A7665-668E-2E25-C884-00DF0325AB7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 flipH="1">
            <a:off x="6713295" y="2655346"/>
            <a:ext cx="2068907" cy="2517796"/>
          </a:xfrm>
          <a:prstGeom prst="rect">
            <a:avLst/>
          </a:prstGeom>
        </p:spPr>
      </p:pic>
      <p:pic>
        <p:nvPicPr>
          <p:cNvPr id="9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BE7046C6-13E5-5228-230B-208611D8457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C5CCD92C-EEC3-1BFB-8010-376219ADF0E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14351" y="2318098"/>
            <a:ext cx="6115050" cy="3232493"/>
          </a:xfrm>
          <a:prstGeom prst="rect">
            <a:avLst/>
          </a:prstGeom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6E39EEEB-BD49-5528-6BE1-6E2F2C46D3A9}"/>
              </a:ext>
            </a:extLst>
          </p:cNvPr>
          <p:cNvSpPr/>
          <p:nvPr/>
        </p:nvSpPr>
        <p:spPr>
          <a:xfrm>
            <a:off x="3195823" y="4169129"/>
            <a:ext cx="3316952" cy="762000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152356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2CCA298-FCE5-C41F-1316-D35A5F74B4A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C814787D-0691-0F7E-25F0-7E581E5D306B}"/>
              </a:ext>
            </a:extLst>
          </p:cNvPr>
          <p:cNvSpPr txBox="1"/>
          <p:nvPr/>
        </p:nvSpPr>
        <p:spPr>
          <a:xfrm>
            <a:off x="418794" y="856866"/>
            <a:ext cx="711632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ar-MA" sz="2000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الآن؛ ستشتغلون في ثنائيات 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4" name="Image 3" descr="Une image contenant dessin humoristique, sourire, clipart, Dessin animé&#10;&#10;Le contenu généré par l’IA peut être incorrect.">
            <a:extLst>
              <a:ext uri="{FF2B5EF4-FFF2-40B4-BE49-F238E27FC236}">
                <a16:creationId xmlns:a16="http://schemas.microsoft.com/office/drawing/2014/main" id="{D5A18343-24A4-C7BF-1ECC-1510ADC701F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92278" y="597666"/>
            <a:ext cx="1017767" cy="1017767"/>
          </a:xfrm>
          <a:prstGeom prst="ellipse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6A727223-A95A-2016-4F3B-7650FDC665D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384623" y="1990640"/>
            <a:ext cx="3768953" cy="37689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164452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A2D392F-0343-F160-5933-A9DFB83D6B6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7CC431C3-A15C-E82E-F1D7-64EDFBEC32D7}"/>
              </a:ext>
            </a:extLst>
          </p:cNvPr>
          <p:cNvSpPr txBox="1"/>
          <p:nvPr/>
        </p:nvSpPr>
        <p:spPr>
          <a:xfrm>
            <a:off x="426747" y="856866"/>
            <a:ext cx="711632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ar-MA" sz="2000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كل واحد يقارن إنجازه مع زميله. تأكدوا أنكم اتبعتم الخطوات بشكل سليم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2" name="Image 1" descr="Une image contenant dessin humoristique, sourire, clipart, Dessin animé&#10;&#10;Le contenu généré par l’IA peut être incorrect.">
            <a:extLst>
              <a:ext uri="{FF2B5EF4-FFF2-40B4-BE49-F238E27FC236}">
                <a16:creationId xmlns:a16="http://schemas.microsoft.com/office/drawing/2014/main" id="{D6BA112F-D91B-651A-9F50-64CA528EB4D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92278" y="597666"/>
            <a:ext cx="1017767" cy="1017767"/>
          </a:xfrm>
          <a:prstGeom prst="ellipse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7FA6946A-C010-BCF6-7CBD-990DE59BDF3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58537" y="1925268"/>
            <a:ext cx="7389322" cy="41543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119477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E063F2C-BD6C-9EF2-708B-D3F7281B927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FE84880A-15FC-E436-B785-13B976395EF7}"/>
              </a:ext>
            </a:extLst>
          </p:cNvPr>
          <p:cNvSpPr txBox="1"/>
          <p:nvPr/>
        </p:nvSpPr>
        <p:spPr>
          <a:xfrm>
            <a:off x="414742" y="845299"/>
            <a:ext cx="711632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kumimoji="0" lang="ar-MA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صححوا</a:t>
            </a:r>
            <a:r>
              <a:rPr lang="ar-S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، من يشرح لنا كيف توصل للجواب؟</a:t>
            </a:r>
            <a:r>
              <a:rPr kumimoji="0" lang="ar-MA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</a:t>
            </a:r>
          </a:p>
        </p:txBody>
      </p:sp>
      <p:pic>
        <p:nvPicPr>
          <p:cNvPr id="7" name="Image 6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AA3B4004-C3AD-AED0-1E55-10A11BB4E6F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0909C31D-6010-C742-86EC-CAC8AB01F78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3232" y="2025963"/>
            <a:ext cx="7861268" cy="4242102"/>
          </a:xfrm>
          <a:prstGeom prst="rect">
            <a:avLst/>
          </a:prstGeom>
        </p:spPr>
      </p:pic>
      <p:sp>
        <p:nvSpPr>
          <p:cNvPr id="22" name="Rectangle 21">
            <a:extLst>
              <a:ext uri="{FF2B5EF4-FFF2-40B4-BE49-F238E27FC236}">
                <a16:creationId xmlns:a16="http://schemas.microsoft.com/office/drawing/2014/main" id="{3D7AC830-DCC2-169D-E911-C1AC0EE904B5}"/>
              </a:ext>
            </a:extLst>
          </p:cNvPr>
          <p:cNvSpPr/>
          <p:nvPr/>
        </p:nvSpPr>
        <p:spPr>
          <a:xfrm>
            <a:off x="3972903" y="4493844"/>
            <a:ext cx="4164437" cy="836387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25" name="Image 24">
            <a:extLst>
              <a:ext uri="{FF2B5EF4-FFF2-40B4-BE49-F238E27FC236}">
                <a16:creationId xmlns:a16="http://schemas.microsoft.com/office/drawing/2014/main" id="{AE747829-5823-DE43-8AC4-FA1CBED3E40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65076" y="5330231"/>
            <a:ext cx="3150353" cy="682470"/>
          </a:xfrm>
          <a:prstGeom prst="rect">
            <a:avLst/>
          </a:prstGeom>
        </p:spPr>
      </p:pic>
      <p:pic>
        <p:nvPicPr>
          <p:cNvPr id="28" name="Image 27">
            <a:extLst>
              <a:ext uri="{FF2B5EF4-FFF2-40B4-BE49-F238E27FC236}">
                <a16:creationId xmlns:a16="http://schemas.microsoft.com/office/drawing/2014/main" id="{3F00B455-756F-0DE5-4690-0CE545F06948}"/>
              </a:ext>
            </a:extLst>
          </p:cNvPr>
          <p:cNvPicPr>
            <a:picLocks noChangeAspect="1"/>
          </p:cNvPicPr>
          <p:nvPr/>
        </p:nvPicPr>
        <p:blipFill>
          <a:blip r:embed="rId5">
            <a:grayscl/>
          </a:blip>
          <a:stretch>
            <a:fillRect/>
          </a:stretch>
        </p:blipFill>
        <p:spPr>
          <a:xfrm>
            <a:off x="4153321" y="3871058"/>
            <a:ext cx="3973286" cy="541205"/>
          </a:xfrm>
          <a:prstGeom prst="rect">
            <a:avLst/>
          </a:prstGeom>
        </p:spPr>
      </p:pic>
      <p:pic>
        <p:nvPicPr>
          <p:cNvPr id="29" name="Image 28">
            <a:extLst>
              <a:ext uri="{FF2B5EF4-FFF2-40B4-BE49-F238E27FC236}">
                <a16:creationId xmlns:a16="http://schemas.microsoft.com/office/drawing/2014/main" id="{AD887B46-0386-9707-231B-3594EBB416EB}"/>
              </a:ext>
            </a:extLst>
          </p:cNvPr>
          <p:cNvPicPr>
            <a:picLocks noChangeAspect="1"/>
          </p:cNvPicPr>
          <p:nvPr/>
        </p:nvPicPr>
        <p:blipFill>
          <a:blip r:embed="rId6">
            <a:grayscl/>
          </a:blip>
          <a:stretch>
            <a:fillRect/>
          </a:stretch>
        </p:blipFill>
        <p:spPr>
          <a:xfrm>
            <a:off x="765076" y="3729793"/>
            <a:ext cx="3036071" cy="682470"/>
          </a:xfrm>
          <a:prstGeom prst="rect">
            <a:avLst/>
          </a:prstGeom>
        </p:spPr>
      </p:pic>
      <p:pic>
        <p:nvPicPr>
          <p:cNvPr id="33" name="Image 32">
            <a:extLst>
              <a:ext uri="{FF2B5EF4-FFF2-40B4-BE49-F238E27FC236}">
                <a16:creationId xmlns:a16="http://schemas.microsoft.com/office/drawing/2014/main" id="{24BCC822-85A0-ECC1-59B0-BC5576381094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963504" y="5382746"/>
            <a:ext cx="4352921" cy="7631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764866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59995E4-FEAD-7698-9AE3-4C7B78D8DE6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CBC5738D-B0EB-8EE8-C813-BAB73DFA6BDA}"/>
              </a:ext>
            </a:extLst>
          </p:cNvPr>
          <p:cNvSpPr/>
          <p:nvPr/>
        </p:nvSpPr>
        <p:spPr>
          <a:xfrm>
            <a:off x="1720931" y="2610517"/>
            <a:ext cx="5884432" cy="2404169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4" name="Flowchart: Alternate Process 54">
            <a:extLst>
              <a:ext uri="{FF2B5EF4-FFF2-40B4-BE49-F238E27FC236}">
                <a16:creationId xmlns:a16="http://schemas.microsoft.com/office/drawing/2014/main" id="{206E74C4-CEF0-00E8-0B5A-BDCB6819CF2A}"/>
              </a:ext>
            </a:extLst>
          </p:cNvPr>
          <p:cNvSpPr/>
          <p:nvPr/>
        </p:nvSpPr>
        <p:spPr>
          <a:xfrm>
            <a:off x="2474259" y="2209308"/>
            <a:ext cx="4199979" cy="802419"/>
          </a:xfrm>
          <a:prstGeom prst="flowChartAlternateProcess">
            <a:avLst/>
          </a:prstGeom>
          <a:solidFill>
            <a:schemeClr val="accent6">
              <a:lumMod val="75000"/>
            </a:schemeClr>
          </a:solidFill>
          <a:ln w="539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 rtl="1">
              <a:defRPr/>
            </a:pPr>
            <a:r>
              <a:rPr lang="ar-MA" sz="40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الممارسة المستقلة</a:t>
            </a:r>
            <a:endParaRPr lang="ar-MA" sz="4000" b="1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" name="Oval 80">
            <a:extLst>
              <a:ext uri="{FF2B5EF4-FFF2-40B4-BE49-F238E27FC236}">
                <a16:creationId xmlns:a16="http://schemas.microsoft.com/office/drawing/2014/main" id="{4A8F13A0-5EAC-5417-0B44-E6B7A787B22F}"/>
              </a:ext>
            </a:extLst>
          </p:cNvPr>
          <p:cNvSpPr>
            <a:spLocks noChangeAspect="1"/>
          </p:cNvSpPr>
          <p:nvPr/>
        </p:nvSpPr>
        <p:spPr>
          <a:xfrm>
            <a:off x="6276468" y="2298784"/>
            <a:ext cx="588546" cy="588546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3200" b="1" dirty="0"/>
              <a:t>3</a:t>
            </a:r>
          </a:p>
        </p:txBody>
      </p:sp>
      <p:sp>
        <p:nvSpPr>
          <p:cNvPr id="7" name="Titre 1">
            <a:extLst>
              <a:ext uri="{FF2B5EF4-FFF2-40B4-BE49-F238E27FC236}">
                <a16:creationId xmlns:a16="http://schemas.microsoft.com/office/drawing/2014/main" id="{828D1863-E5B4-95C4-6604-30B8B3DBD996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E9203BF6-B45B-D14B-9497-00ADE80536C6}"/>
              </a:ext>
            </a:extLst>
          </p:cNvPr>
          <p:cNvSpPr/>
          <p:nvPr/>
        </p:nvSpPr>
        <p:spPr>
          <a:xfrm>
            <a:off x="1930187" y="3361242"/>
            <a:ext cx="3708400" cy="139235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 defTabSz="685834" rtl="1">
              <a:lnSpc>
                <a:spcPts val="5486"/>
              </a:lnSpc>
              <a:defRPr/>
            </a:pPr>
            <a:r>
              <a:rPr lang="ar-MA" sz="3200" b="1" dirty="0">
                <a:solidFill>
                  <a:srgbClr val="FC8D00"/>
                </a:solidFill>
                <a:latin typeface="Dosis" pitchFamily="2" charset="0"/>
                <a:cs typeface="Calibri" panose="020F0502020204030204" pitchFamily="34" charset="0"/>
              </a:rPr>
              <a:t>أنجز بمفردي</a:t>
            </a:r>
          </a:p>
          <a:p>
            <a:pPr algn="ctr"/>
            <a:endParaRPr lang="en-US" sz="1200" dirty="0"/>
          </a:p>
        </p:txBody>
      </p:sp>
      <p:pic>
        <p:nvPicPr>
          <p:cNvPr id="6" name="Image 1" descr="Une image contenant symbol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B1CEAA60-B536-3C9C-5A3F-BF6A5026935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0800000">
            <a:off x="5832496" y="3636549"/>
            <a:ext cx="841742" cy="841742"/>
          </a:xfrm>
          <a:prstGeom prst="rect">
            <a:avLst/>
          </a:prstGeom>
        </p:spPr>
      </p:pic>
      <p:sp>
        <p:nvSpPr>
          <p:cNvPr id="8" name="Flowchart: Alternate Process 54">
            <a:extLst>
              <a:ext uri="{FF2B5EF4-FFF2-40B4-BE49-F238E27FC236}">
                <a16:creationId xmlns:a16="http://schemas.microsoft.com/office/drawing/2014/main" id="{4D0A4395-CC28-4A97-6379-3659351B8792}"/>
              </a:ext>
            </a:extLst>
          </p:cNvPr>
          <p:cNvSpPr/>
          <p:nvPr/>
        </p:nvSpPr>
        <p:spPr>
          <a:xfrm>
            <a:off x="2474259" y="2209308"/>
            <a:ext cx="4199979" cy="802419"/>
          </a:xfrm>
          <a:prstGeom prst="flowChartAlternateProcess">
            <a:avLst/>
          </a:prstGeom>
          <a:solidFill>
            <a:srgbClr val="3A8F98"/>
          </a:solidFill>
          <a:ln w="539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 rtl="1">
              <a:defRPr/>
            </a:pPr>
            <a:r>
              <a:rPr lang="ar-AE" sz="4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الممارسة المستقلة</a:t>
            </a:r>
          </a:p>
        </p:txBody>
      </p:sp>
      <p:sp>
        <p:nvSpPr>
          <p:cNvPr id="9" name="Oval 80">
            <a:extLst>
              <a:ext uri="{FF2B5EF4-FFF2-40B4-BE49-F238E27FC236}">
                <a16:creationId xmlns:a16="http://schemas.microsoft.com/office/drawing/2014/main" id="{287A8951-94E5-0820-5EC5-B9122A11D5AF}"/>
              </a:ext>
            </a:extLst>
          </p:cNvPr>
          <p:cNvSpPr>
            <a:spLocks noChangeAspect="1"/>
          </p:cNvSpPr>
          <p:nvPr/>
        </p:nvSpPr>
        <p:spPr>
          <a:xfrm>
            <a:off x="6232304" y="2261495"/>
            <a:ext cx="698043" cy="698043"/>
          </a:xfrm>
          <a:prstGeom prst="ellipse">
            <a:avLst/>
          </a:prstGeom>
          <a:solidFill>
            <a:srgbClr val="FFC000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3200" b="1" dirty="0"/>
              <a:t>4</a:t>
            </a:r>
          </a:p>
        </p:txBody>
      </p:sp>
    </p:spTree>
    <p:extLst>
      <p:ext uri="{BB962C8B-B14F-4D97-AF65-F5344CB8AC3E}">
        <p14:creationId xmlns:p14="http://schemas.microsoft.com/office/powerpoint/2010/main" val="41789786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30B86E6E-BD4D-3F80-5CC4-32C14B68E852}"/>
              </a:ext>
            </a:extLst>
          </p:cNvPr>
          <p:cNvSpPr txBox="1"/>
          <p:nvPr/>
        </p:nvSpPr>
        <p:spPr>
          <a:xfrm>
            <a:off x="0" y="770610"/>
            <a:ext cx="743404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أنجزوا النشاط على الصفحة </a:t>
            </a:r>
            <a:r>
              <a:rPr lang="fr-FR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89</a:t>
            </a: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  <a:r>
              <a:rPr lang="ar-S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لديكم 5 دقائق.</a:t>
            </a:r>
          </a:p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سأمر بين الصفوف لمساعدتكم و</a:t>
            </a:r>
            <a:r>
              <a:rPr lang="ar-S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تدوين ملاحظاتي على كراساتكم</a:t>
            </a:r>
            <a:endParaRPr lang="ar-MA" b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E8B1BF28-281E-B0B8-FB9E-B821242ABC7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7C9100A5-024E-D13E-41A0-E173F8772FD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5591807" y="2227877"/>
            <a:ext cx="2913524" cy="2913524"/>
          </a:xfrm>
          <a:prstGeom prst="rect">
            <a:avLst/>
          </a:prstGeom>
        </p:spPr>
      </p:pic>
      <p:grpSp>
        <p:nvGrpSpPr>
          <p:cNvPr id="10" name="Groupe 8">
            <a:extLst>
              <a:ext uri="{FF2B5EF4-FFF2-40B4-BE49-F238E27FC236}">
                <a16:creationId xmlns:a16="http://schemas.microsoft.com/office/drawing/2014/main" id="{D950C632-10E9-3C9E-83A7-3C7EAFC20102}"/>
              </a:ext>
            </a:extLst>
          </p:cNvPr>
          <p:cNvGrpSpPr>
            <a:grpSpLocks/>
          </p:cNvGrpSpPr>
          <p:nvPr/>
        </p:nvGrpSpPr>
        <p:grpSpPr bwMode="auto">
          <a:xfrm>
            <a:off x="514350" y="963613"/>
            <a:ext cx="614363" cy="688975"/>
            <a:chOff x="924143" y="3511073"/>
            <a:chExt cx="614494" cy="688367"/>
          </a:xfrm>
        </p:grpSpPr>
        <p:pic>
          <p:nvPicPr>
            <p:cNvPr id="11" name="Image 11">
              <a:extLst>
                <a:ext uri="{FF2B5EF4-FFF2-40B4-BE49-F238E27FC236}">
                  <a16:creationId xmlns:a16="http://schemas.microsoft.com/office/drawing/2014/main" id="{280DCC48-6B9B-DD35-0BEB-831DA7ACDFC0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24143" y="3511073"/>
              <a:ext cx="614494" cy="68836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2" name="ZoneTexte 12">
              <a:extLst>
                <a:ext uri="{FF2B5EF4-FFF2-40B4-BE49-F238E27FC236}">
                  <a16:creationId xmlns:a16="http://schemas.microsoft.com/office/drawing/2014/main" id="{07E67182-CF61-53E3-7724-9F157C7583E0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008567" y="3689691"/>
              <a:ext cx="445646" cy="3847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9pPr>
            </a:lstStyle>
            <a:p>
              <a:pPr algn="ctr" eaLnBrk="1" hangingPunct="1"/>
              <a:r>
                <a:rPr lang="ar-SA" altLang="fr-FR" sz="1900" dirty="0">
                  <a:solidFill>
                    <a:srgbClr val="33878B"/>
                  </a:solidFill>
                  <a:cs typeface="Calibri" panose="020F0502020204030204" pitchFamily="34" charset="0"/>
                </a:rPr>
                <a:t>5</a:t>
              </a:r>
              <a:endParaRPr lang="fr-FR" altLang="fr-FR" sz="1900" b="1" dirty="0">
                <a:solidFill>
                  <a:srgbClr val="33878B"/>
                </a:solidFill>
              </a:endParaRPr>
            </a:p>
          </p:txBody>
        </p:sp>
      </p:grpSp>
      <p:pic>
        <p:nvPicPr>
          <p:cNvPr id="4" name="Image 3">
            <a:extLst>
              <a:ext uri="{FF2B5EF4-FFF2-40B4-BE49-F238E27FC236}">
                <a16:creationId xmlns:a16="http://schemas.microsoft.com/office/drawing/2014/main" id="{0A278AEE-CC74-0BB3-76DE-4DC9233132C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163097" y="1759973"/>
            <a:ext cx="3312362" cy="4525918"/>
          </a:xfrm>
          <a:prstGeom prst="rect">
            <a:avLst/>
          </a:prstGeom>
        </p:spPr>
      </p:pic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8B3446DA-37F1-BD04-D35F-C464CF198C2D}"/>
              </a:ext>
            </a:extLst>
          </p:cNvPr>
          <p:cNvSpPr/>
          <p:nvPr/>
        </p:nvSpPr>
        <p:spPr>
          <a:xfrm>
            <a:off x="2509129" y="5141401"/>
            <a:ext cx="2620297" cy="945989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0677386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5E7E0C9-4593-CED6-7BAE-056CFE4072C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ZoneTexte 13">
            <a:extLst>
              <a:ext uri="{FF2B5EF4-FFF2-40B4-BE49-F238E27FC236}">
                <a16:creationId xmlns:a16="http://schemas.microsoft.com/office/drawing/2014/main" id="{73C34B53-1926-0D6E-E006-892FC15BACA2}"/>
              </a:ext>
            </a:extLst>
          </p:cNvPr>
          <p:cNvSpPr txBox="1"/>
          <p:nvPr/>
        </p:nvSpPr>
        <p:spPr>
          <a:xfrm>
            <a:off x="874736" y="809965"/>
            <a:ext cx="655078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ar-S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صححوا.</a:t>
            </a:r>
            <a:endParaRPr lang="ar-MA" b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9" name="Espace réservé pour une image  18">
            <a:extLst>
              <a:ext uri="{FF2B5EF4-FFF2-40B4-BE49-F238E27FC236}">
                <a16:creationId xmlns:a16="http://schemas.microsoft.com/office/drawing/2014/main" id="{C285DE93-C574-5ABA-571D-81F4ADD05FE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1739" y="729297"/>
            <a:ext cx="900000" cy="900000"/>
          </a:xfrm>
          <a:prstGeom prst="ellipse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C72D0C58-FD59-C063-EDC2-E8F1D77E6F7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7152" y="2030481"/>
            <a:ext cx="7849696" cy="4017554"/>
          </a:xfrm>
          <a:prstGeom prst="rect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47D8F29B-1EEE-7536-D2AC-92DA82A3A23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28136" y="5228703"/>
            <a:ext cx="5093603" cy="459650"/>
          </a:xfrm>
          <a:prstGeom prst="rect">
            <a:avLst/>
          </a:prstGeom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6F331A66-F3C6-4C42-F980-57C231E66DD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62840" y="5228703"/>
            <a:ext cx="2405081" cy="451143"/>
          </a:xfrm>
          <a:prstGeom prst="rect">
            <a:avLst/>
          </a:prstGeom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90BC46E3-E59A-E449-C7E9-13E9479A2FEB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167921" y="4023920"/>
            <a:ext cx="5153818" cy="552025"/>
          </a:xfrm>
          <a:prstGeom prst="rect">
            <a:avLst/>
          </a:prstGeom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0C8DE49B-0BBB-9C62-4729-A2839B3A0F6D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62840" y="3955578"/>
            <a:ext cx="2132760" cy="5844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959243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59995E4-FEAD-7698-9AE3-4C7B78D8DE6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828D1863-E5B4-95C4-6604-30B8B3DBD996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grpSp>
        <p:nvGrpSpPr>
          <p:cNvPr id="4" name="Groupe 3">
            <a:extLst>
              <a:ext uri="{FF2B5EF4-FFF2-40B4-BE49-F238E27FC236}">
                <a16:creationId xmlns:a16="http://schemas.microsoft.com/office/drawing/2014/main" id="{0DEF7FBF-A5DB-AAB4-DFF2-D965FF993A4F}"/>
              </a:ext>
            </a:extLst>
          </p:cNvPr>
          <p:cNvGrpSpPr/>
          <p:nvPr/>
        </p:nvGrpSpPr>
        <p:grpSpPr>
          <a:xfrm>
            <a:off x="3014679" y="3065823"/>
            <a:ext cx="3114642" cy="726354"/>
            <a:chOff x="2969606" y="2436266"/>
            <a:chExt cx="3114642" cy="726354"/>
          </a:xfrm>
        </p:grpSpPr>
        <p:sp>
          <p:nvSpPr>
            <p:cNvPr id="9" name="Flowchart: Alternate Process 54">
              <a:extLst>
                <a:ext uri="{FF2B5EF4-FFF2-40B4-BE49-F238E27FC236}">
                  <a16:creationId xmlns:a16="http://schemas.microsoft.com/office/drawing/2014/main" id="{1CF6CD9A-7208-996B-2151-8869BAC96CF4}"/>
                </a:ext>
              </a:extLst>
            </p:cNvPr>
            <p:cNvSpPr/>
            <p:nvPr/>
          </p:nvSpPr>
          <p:spPr>
            <a:xfrm>
              <a:off x="2969606" y="2436266"/>
              <a:ext cx="2800697" cy="726354"/>
            </a:xfrm>
            <a:prstGeom prst="flowChartAlternateProcess">
              <a:avLst/>
            </a:prstGeom>
            <a:solidFill>
              <a:srgbClr val="3A8F98"/>
            </a:solidFill>
            <a:ln w="539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34" rtl="1">
                <a:defRPr/>
              </a:pPr>
              <a:r>
                <a:rPr lang="ar-MA" sz="32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اختتام الدرس</a:t>
              </a:r>
              <a:endParaRPr lang="ar-MA" sz="32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0" name="Oval 80">
              <a:extLst>
                <a:ext uri="{FF2B5EF4-FFF2-40B4-BE49-F238E27FC236}">
                  <a16:creationId xmlns:a16="http://schemas.microsoft.com/office/drawing/2014/main" id="{A1C3E53C-6F7F-4CFE-F5FC-FE183D1A685B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456357" y="2452646"/>
              <a:ext cx="627891" cy="631872"/>
            </a:xfrm>
            <a:prstGeom prst="ellipse">
              <a:avLst/>
            </a:prstGeom>
            <a:solidFill>
              <a:srgbClr val="FFC000"/>
            </a:solidFill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fr-MA" sz="3200" b="1" dirty="0"/>
                <a:t>5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333918759"/>
      </p:ext>
    </p:extLst>
  </p:cSld>
  <p:clrMapOvr>
    <a:masterClrMapping/>
  </p:clrMapOvr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8167E62-892E-B1D4-BFAE-79CA527EE31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3A2DDEDB-F1B4-36D2-EFCE-D0BF1DF862D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pic>
        <p:nvPicPr>
          <p:cNvPr id="4" name="Graphic 1" descr="Toggle with solid fill">
            <a:extLst>
              <a:ext uri="{FF2B5EF4-FFF2-40B4-BE49-F238E27FC236}">
                <a16:creationId xmlns:a16="http://schemas.microsoft.com/office/drawing/2014/main" id="{31BFE856-7756-299B-3C76-DC25465769B4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 b="50907"/>
          <a:stretch>
            <a:fillRect/>
          </a:stretch>
        </p:blipFill>
        <p:spPr>
          <a:xfrm>
            <a:off x="3516609" y="2420456"/>
            <a:ext cx="2339347" cy="1135063"/>
          </a:xfrm>
          <a:prstGeom prst="rect">
            <a:avLst/>
          </a:prstGeom>
        </p:spPr>
      </p:pic>
      <p:pic>
        <p:nvPicPr>
          <p:cNvPr id="6" name="Graphic 3" descr="Toggle with solid fill">
            <a:extLst>
              <a:ext uri="{FF2B5EF4-FFF2-40B4-BE49-F238E27FC236}">
                <a16:creationId xmlns:a16="http://schemas.microsoft.com/office/drawing/2014/main" id="{4BD7CE92-8497-31A1-BFB5-5AEEE92EE3EC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 b="50907"/>
          <a:stretch>
            <a:fillRect/>
          </a:stretch>
        </p:blipFill>
        <p:spPr>
          <a:xfrm flipH="1">
            <a:off x="3430308" y="3518073"/>
            <a:ext cx="2431436" cy="1135063"/>
          </a:xfrm>
          <a:prstGeom prst="rect">
            <a:avLst/>
          </a:prstGeom>
        </p:spPr>
      </p:pic>
      <p:sp>
        <p:nvSpPr>
          <p:cNvPr id="8" name="ZoneTexte 13">
            <a:extLst>
              <a:ext uri="{FF2B5EF4-FFF2-40B4-BE49-F238E27FC236}">
                <a16:creationId xmlns:a16="http://schemas.microsoft.com/office/drawing/2014/main" id="{87A6426E-DF0F-E2BF-5B24-623AC7CC8496}"/>
              </a:ext>
            </a:extLst>
          </p:cNvPr>
          <p:cNvSpPr txBox="1"/>
          <p:nvPr/>
        </p:nvSpPr>
        <p:spPr>
          <a:xfrm>
            <a:off x="1753535" y="4004628"/>
            <a:ext cx="2183996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fr-FR" sz="2800" b="1" i="0" u="none" strike="noStrike" kern="1200" cap="none" spc="0" normalizeH="0" baseline="0" noProof="0">
                <a:ln>
                  <a:noFill/>
                </a:ln>
                <a:solidFill>
                  <a:srgbClr val="106583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Français</a:t>
            </a:r>
            <a:endParaRPr kumimoji="0" lang="ar-MA" sz="2800" b="1" i="0" u="none" strike="noStrike" kern="1200" cap="none" spc="0" normalizeH="0" baseline="0" noProof="0">
              <a:ln>
                <a:noFill/>
              </a:ln>
              <a:solidFill>
                <a:srgbClr val="106583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sp>
        <p:nvSpPr>
          <p:cNvPr id="9" name="ZoneTexte 13">
            <a:extLst>
              <a:ext uri="{FF2B5EF4-FFF2-40B4-BE49-F238E27FC236}">
                <a16:creationId xmlns:a16="http://schemas.microsoft.com/office/drawing/2014/main" id="{B1A6698D-27FE-7CE6-822F-FEB5E63FEC8D}"/>
              </a:ext>
            </a:extLst>
          </p:cNvPr>
          <p:cNvSpPr txBox="1"/>
          <p:nvPr/>
        </p:nvSpPr>
        <p:spPr>
          <a:xfrm>
            <a:off x="5085111" y="2816799"/>
            <a:ext cx="2151185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chemeClr val="accent6">
                    <a:lumMod val="75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عربية</a:t>
            </a:r>
          </a:p>
        </p:txBody>
      </p:sp>
      <p:sp>
        <p:nvSpPr>
          <p:cNvPr id="10" name="Oval 86">
            <a:extLst>
              <a:ext uri="{FF2B5EF4-FFF2-40B4-BE49-F238E27FC236}">
                <a16:creationId xmlns:a16="http://schemas.microsoft.com/office/drawing/2014/main" id="{23747A15-2C9D-80AB-27F8-56A1F8485940}"/>
              </a:ext>
            </a:extLst>
          </p:cNvPr>
          <p:cNvSpPr/>
          <p:nvPr/>
        </p:nvSpPr>
        <p:spPr>
          <a:xfrm flipH="1">
            <a:off x="5021807" y="2924944"/>
            <a:ext cx="387758" cy="376435"/>
          </a:xfrm>
          <a:prstGeom prst="ellipse">
            <a:avLst/>
          </a:prstGeom>
          <a:solidFill>
            <a:srgbClr val="00B050"/>
          </a:solidFill>
          <a:ln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spcBef>
                <a:spcPts val="0"/>
              </a:spcBef>
              <a:buClrTx/>
              <a:buSzTx/>
              <a:buFontTx/>
              <a:buNone/>
              <a:defRPr/>
            </a:pPr>
            <a:endParaRPr kumimoji="0" lang="en-US" sz="2000" b="1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1" name="Oval 86">
            <a:extLst>
              <a:ext uri="{FF2B5EF4-FFF2-40B4-BE49-F238E27FC236}">
                <a16:creationId xmlns:a16="http://schemas.microsoft.com/office/drawing/2014/main" id="{D0C1069B-07A5-3889-0B8D-4F008297ABE7}"/>
              </a:ext>
            </a:extLst>
          </p:cNvPr>
          <p:cNvSpPr/>
          <p:nvPr/>
        </p:nvSpPr>
        <p:spPr>
          <a:xfrm flipH="1">
            <a:off x="3931040" y="4033292"/>
            <a:ext cx="387758" cy="376435"/>
          </a:xfrm>
          <a:prstGeom prst="ellipse">
            <a:avLst/>
          </a:prstGeom>
          <a:solidFill>
            <a:srgbClr val="00B050"/>
          </a:solidFill>
          <a:ln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spcBef>
                <a:spcPts val="0"/>
              </a:spcBef>
              <a:buClrTx/>
              <a:buSzTx/>
              <a:buFontTx/>
              <a:buNone/>
              <a:defRPr/>
            </a:pPr>
            <a:endParaRPr kumimoji="0" lang="en-US" sz="2000" b="1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2" name="Graphique 25">
            <a:extLst>
              <a:ext uri="{FF2B5EF4-FFF2-40B4-BE49-F238E27FC236}">
                <a16:creationId xmlns:a16="http://schemas.microsoft.com/office/drawing/2014/main" id="{7C1074BF-4FA8-35D2-8C58-1058201824B9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3994344" y="4049263"/>
            <a:ext cx="352096" cy="272874"/>
          </a:xfrm>
          <a:prstGeom prst="rect">
            <a:avLst/>
          </a:prstGeom>
        </p:spPr>
      </p:pic>
      <p:pic>
        <p:nvPicPr>
          <p:cNvPr id="13" name="Graphique 25">
            <a:extLst>
              <a:ext uri="{FF2B5EF4-FFF2-40B4-BE49-F238E27FC236}">
                <a16:creationId xmlns:a16="http://schemas.microsoft.com/office/drawing/2014/main" id="{942F90CB-57D0-DEA9-1493-C7D8F209C57E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5085111" y="2940915"/>
            <a:ext cx="352096" cy="272874"/>
          </a:xfrm>
          <a:prstGeom prst="rect">
            <a:avLst/>
          </a:prstGeom>
        </p:spPr>
      </p:pic>
      <p:sp>
        <p:nvSpPr>
          <p:cNvPr id="14" name="ZoneTexte 8">
            <a:extLst>
              <a:ext uri="{FF2B5EF4-FFF2-40B4-BE49-F238E27FC236}">
                <a16:creationId xmlns:a16="http://schemas.microsoft.com/office/drawing/2014/main" id="{8A0472E4-8DDB-DA44-430B-9086DE6C1837}"/>
              </a:ext>
            </a:extLst>
          </p:cNvPr>
          <p:cNvSpPr txBox="1"/>
          <p:nvPr/>
        </p:nvSpPr>
        <p:spPr>
          <a:xfrm>
            <a:off x="1105525" y="953507"/>
            <a:ext cx="642654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ننتقل لنشاط التناوب اللغوي:</a:t>
            </a:r>
          </a:p>
        </p:txBody>
      </p:sp>
    </p:spTree>
    <p:extLst>
      <p:ext uri="{BB962C8B-B14F-4D97-AF65-F5344CB8AC3E}">
        <p14:creationId xmlns:p14="http://schemas.microsoft.com/office/powerpoint/2010/main" val="17141106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7F092D3-AAB2-A3AD-6C63-96C7939D1DC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ZoneTexte 4">
            <a:extLst>
              <a:ext uri="{FF2B5EF4-FFF2-40B4-BE49-F238E27FC236}">
                <a16:creationId xmlns:a16="http://schemas.microsoft.com/office/drawing/2014/main" id="{C1E9A2C9-64A3-6DE3-31C6-3ED1579363E5}"/>
              </a:ext>
            </a:extLst>
          </p:cNvPr>
          <p:cNvSpPr txBox="1"/>
          <p:nvPr/>
        </p:nvSpPr>
        <p:spPr>
          <a:xfrm>
            <a:off x="1271068" y="863877"/>
            <a:ext cx="62738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S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خذوا</a:t>
            </a: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الألواح. </a:t>
            </a:r>
          </a:p>
        </p:txBody>
      </p:sp>
      <p:pic>
        <p:nvPicPr>
          <p:cNvPr id="6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E75F06F2-3146-BC67-BB9C-A6FFE3DB064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845944" y="660097"/>
            <a:ext cx="900000" cy="900000"/>
          </a:xfrm>
          <a:prstGeom prst="rect">
            <a:avLst/>
          </a:prstGeom>
        </p:spPr>
      </p:pic>
      <p:pic>
        <p:nvPicPr>
          <p:cNvPr id="7" name="Google Shape;292;p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4891CAAD-00B4-046A-CCE3-89E734C9E970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2862000" y="1719000"/>
            <a:ext cx="3420000" cy="3420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4093413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5F2A6CC-3401-7D4E-DF1C-226277F354B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EF59B40C-3C91-1D3F-C474-8FFBAD71891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sp>
        <p:nvSpPr>
          <p:cNvPr id="2" name="ZoneTexte 13">
            <a:extLst>
              <a:ext uri="{FF2B5EF4-FFF2-40B4-BE49-F238E27FC236}">
                <a16:creationId xmlns:a16="http://schemas.microsoft.com/office/drawing/2014/main" id="{FB7A3B05-0915-BF79-B00A-70D2DAB14594}"/>
              </a:ext>
            </a:extLst>
          </p:cNvPr>
          <p:cNvSpPr txBox="1"/>
          <p:nvPr/>
        </p:nvSpPr>
        <p:spPr>
          <a:xfrm>
            <a:off x="1026594" y="923251"/>
            <a:ext cx="649635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/>
            <a:r>
              <a:rPr lang="ar-MA" sz="1800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ما مقابل الكلمة باللغة الفرنسية؟</a:t>
            </a:r>
            <a:r>
              <a:rPr lang="ar-SA" sz="1800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اكتبوا رمز الإجابة الصحيحة فقط على الألواح</a:t>
            </a:r>
            <a:endParaRPr lang="ar-MA" sz="1800" b="1" dirty="0">
              <a:solidFill>
                <a:schemeClr val="bg1">
                  <a:lumMod val="65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3" name="Organigramme : Connecteur 13">
            <a:extLst>
              <a:ext uri="{FF2B5EF4-FFF2-40B4-BE49-F238E27FC236}">
                <a16:creationId xmlns:a16="http://schemas.microsoft.com/office/drawing/2014/main" id="{93BAC95D-C78A-A810-69B5-FC19A85C0EF1}"/>
              </a:ext>
            </a:extLst>
          </p:cNvPr>
          <p:cNvSpPr/>
          <p:nvPr/>
        </p:nvSpPr>
        <p:spPr>
          <a:xfrm>
            <a:off x="7037741" y="2629751"/>
            <a:ext cx="576000" cy="576000"/>
          </a:xfrm>
          <a:prstGeom prst="flowChartConnector">
            <a:avLst/>
          </a:prstGeom>
          <a:solidFill>
            <a:schemeClr val="bg1">
              <a:lumMod val="85000"/>
            </a:schemeClr>
          </a:solidFill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400" b="1" dirty="0"/>
              <a:t>A</a:t>
            </a:r>
            <a:endParaRPr lang="fr-FR" sz="2400" b="1" dirty="0"/>
          </a:p>
        </p:txBody>
      </p:sp>
      <p:sp>
        <p:nvSpPr>
          <p:cNvPr id="14" name="Organigramme : Connecteur 19">
            <a:extLst>
              <a:ext uri="{FF2B5EF4-FFF2-40B4-BE49-F238E27FC236}">
                <a16:creationId xmlns:a16="http://schemas.microsoft.com/office/drawing/2014/main" id="{35DD58DD-C707-D3E1-032B-F681F0452824}"/>
              </a:ext>
            </a:extLst>
          </p:cNvPr>
          <p:cNvSpPr/>
          <p:nvPr/>
        </p:nvSpPr>
        <p:spPr>
          <a:xfrm>
            <a:off x="7016827" y="4466779"/>
            <a:ext cx="576000" cy="576000"/>
          </a:xfrm>
          <a:prstGeom prst="flowChartConnector">
            <a:avLst/>
          </a:prstGeom>
          <a:solidFill>
            <a:schemeClr val="bg1">
              <a:lumMod val="85000"/>
            </a:schemeClr>
          </a:solidFill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FR" sz="2400" b="1" dirty="0"/>
              <a:t>C</a:t>
            </a:r>
          </a:p>
        </p:txBody>
      </p:sp>
      <p:sp>
        <p:nvSpPr>
          <p:cNvPr id="15" name="Organigramme : Connecteur 41">
            <a:extLst>
              <a:ext uri="{FF2B5EF4-FFF2-40B4-BE49-F238E27FC236}">
                <a16:creationId xmlns:a16="http://schemas.microsoft.com/office/drawing/2014/main" id="{8FE92BCE-59CC-1CA8-A0D6-9726F13711DF}"/>
              </a:ext>
            </a:extLst>
          </p:cNvPr>
          <p:cNvSpPr/>
          <p:nvPr/>
        </p:nvSpPr>
        <p:spPr>
          <a:xfrm>
            <a:off x="7040218" y="3549815"/>
            <a:ext cx="576000" cy="576000"/>
          </a:xfrm>
          <a:prstGeom prst="flowChartConnector">
            <a:avLst/>
          </a:prstGeom>
          <a:solidFill>
            <a:schemeClr val="bg1">
              <a:lumMod val="85000"/>
            </a:schemeClr>
          </a:solidFill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FR" sz="2400" b="1" dirty="0"/>
              <a:t>B</a:t>
            </a:r>
          </a:p>
        </p:txBody>
      </p:sp>
      <p:sp>
        <p:nvSpPr>
          <p:cNvPr id="16" name="ZoneTexte 5">
            <a:extLst>
              <a:ext uri="{FF2B5EF4-FFF2-40B4-BE49-F238E27FC236}">
                <a16:creationId xmlns:a16="http://schemas.microsoft.com/office/drawing/2014/main" id="{05281512-B0DB-4C3C-7D3C-CAAEB4BB656E}"/>
              </a:ext>
            </a:extLst>
          </p:cNvPr>
          <p:cNvSpPr txBox="1"/>
          <p:nvPr/>
        </p:nvSpPr>
        <p:spPr>
          <a:xfrm>
            <a:off x="1751345" y="4466779"/>
            <a:ext cx="5097191" cy="692229"/>
          </a:xfrm>
          <a:prstGeom prst="roundRect">
            <a:avLst>
              <a:gd name="adj" fmla="val 27254"/>
            </a:avLst>
          </a:prstGeom>
          <a:solidFill>
            <a:schemeClr val="bg1">
              <a:lumMod val="85000"/>
            </a:schemeClr>
          </a:solidFill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 defTabSz="685800"/>
            <a:r>
              <a:rPr lang="fr-FR" sz="3200" b="1" dirty="0">
                <a:solidFill>
                  <a:srgbClr val="426C7C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Vitesse moyenne</a:t>
            </a:r>
          </a:p>
        </p:txBody>
      </p:sp>
      <p:sp>
        <p:nvSpPr>
          <p:cNvPr id="17" name="ZoneTexte 5">
            <a:extLst>
              <a:ext uri="{FF2B5EF4-FFF2-40B4-BE49-F238E27FC236}">
                <a16:creationId xmlns:a16="http://schemas.microsoft.com/office/drawing/2014/main" id="{0FA908DB-D22F-C35D-FC06-8DA2413065C2}"/>
              </a:ext>
            </a:extLst>
          </p:cNvPr>
          <p:cNvSpPr txBox="1"/>
          <p:nvPr/>
        </p:nvSpPr>
        <p:spPr>
          <a:xfrm>
            <a:off x="1751346" y="2592906"/>
            <a:ext cx="5097191" cy="692229"/>
          </a:xfrm>
          <a:prstGeom prst="roundRect">
            <a:avLst>
              <a:gd name="adj" fmla="val 27254"/>
            </a:avLst>
          </a:prstGeom>
          <a:solidFill>
            <a:schemeClr val="bg1">
              <a:lumMod val="85000"/>
            </a:schemeClr>
          </a:solidFill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 defTabSz="685800"/>
            <a:r>
              <a:rPr lang="en-US" sz="3200" b="1" dirty="0">
                <a:solidFill>
                  <a:srgbClr val="426C7C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Distance réelle</a:t>
            </a:r>
            <a:endParaRPr lang="fr-FR" sz="3200" b="1" dirty="0">
              <a:solidFill>
                <a:srgbClr val="426C7C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8" name="ZoneTexte 5">
            <a:extLst>
              <a:ext uri="{FF2B5EF4-FFF2-40B4-BE49-F238E27FC236}">
                <a16:creationId xmlns:a16="http://schemas.microsoft.com/office/drawing/2014/main" id="{B5906662-5887-75E6-3F2A-EED0CCC6332D}"/>
              </a:ext>
            </a:extLst>
          </p:cNvPr>
          <p:cNvSpPr txBox="1"/>
          <p:nvPr/>
        </p:nvSpPr>
        <p:spPr>
          <a:xfrm>
            <a:off x="1751347" y="3528198"/>
            <a:ext cx="5097191" cy="692229"/>
          </a:xfrm>
          <a:prstGeom prst="roundRect">
            <a:avLst>
              <a:gd name="adj" fmla="val 27254"/>
            </a:avLst>
          </a:prstGeom>
          <a:solidFill>
            <a:schemeClr val="bg1">
              <a:lumMod val="85000"/>
            </a:schemeClr>
          </a:solidFill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 defTabSz="685800"/>
            <a:r>
              <a:rPr lang="fr-FR" sz="3200" b="1" dirty="0">
                <a:solidFill>
                  <a:srgbClr val="426C7C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Echelle</a:t>
            </a:r>
          </a:p>
        </p:txBody>
      </p:sp>
      <p:sp>
        <p:nvSpPr>
          <p:cNvPr id="19" name="ZoneTexte 5">
            <a:extLst>
              <a:ext uri="{FF2B5EF4-FFF2-40B4-BE49-F238E27FC236}">
                <a16:creationId xmlns:a16="http://schemas.microsoft.com/office/drawing/2014/main" id="{5741B065-A047-6341-73F7-6F01578E6DF1}"/>
              </a:ext>
            </a:extLst>
          </p:cNvPr>
          <p:cNvSpPr txBox="1"/>
          <p:nvPr/>
        </p:nvSpPr>
        <p:spPr>
          <a:xfrm>
            <a:off x="0" y="1745521"/>
            <a:ext cx="885305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sz="3600" b="1" dirty="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ما مقابل كلمة </a:t>
            </a:r>
            <a:r>
              <a:rPr lang="ar-MA" sz="3600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"</a:t>
            </a:r>
            <a:r>
              <a:rPr lang="ar-SA" sz="3600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السرعة المتوسطة</a:t>
            </a:r>
            <a:r>
              <a:rPr lang="ar-MA" sz="3600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" </a:t>
            </a:r>
            <a:r>
              <a:rPr lang="ar-MA" sz="3600" b="1" dirty="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باللغة الفرنسية؟</a:t>
            </a:r>
            <a:endParaRPr lang="fr-FR" sz="3600" b="1" dirty="0">
              <a:solidFill>
                <a:srgbClr val="106585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0" name="Organigramme : Connecteur 19">
            <a:extLst>
              <a:ext uri="{FF2B5EF4-FFF2-40B4-BE49-F238E27FC236}">
                <a16:creationId xmlns:a16="http://schemas.microsoft.com/office/drawing/2014/main" id="{E2DF9212-45EF-53D9-A935-E4B008F0EE20}"/>
              </a:ext>
            </a:extLst>
          </p:cNvPr>
          <p:cNvSpPr/>
          <p:nvPr/>
        </p:nvSpPr>
        <p:spPr>
          <a:xfrm>
            <a:off x="7078594" y="5444887"/>
            <a:ext cx="576000" cy="576000"/>
          </a:xfrm>
          <a:prstGeom prst="flowChartConnector">
            <a:avLst/>
          </a:prstGeom>
          <a:solidFill>
            <a:schemeClr val="bg1">
              <a:lumMod val="85000"/>
            </a:schemeClr>
          </a:solidFill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FR" sz="2400" b="1" dirty="0"/>
              <a:t>D</a:t>
            </a:r>
          </a:p>
        </p:txBody>
      </p:sp>
      <p:sp>
        <p:nvSpPr>
          <p:cNvPr id="21" name="ZoneTexte 5">
            <a:extLst>
              <a:ext uri="{FF2B5EF4-FFF2-40B4-BE49-F238E27FC236}">
                <a16:creationId xmlns:a16="http://schemas.microsoft.com/office/drawing/2014/main" id="{FFA68ED1-9F2E-DA34-29BE-FD05AF6C1F98}"/>
              </a:ext>
            </a:extLst>
          </p:cNvPr>
          <p:cNvSpPr txBox="1"/>
          <p:nvPr/>
        </p:nvSpPr>
        <p:spPr>
          <a:xfrm>
            <a:off x="1745260" y="5402071"/>
            <a:ext cx="5097191" cy="692229"/>
          </a:xfrm>
          <a:prstGeom prst="roundRect">
            <a:avLst>
              <a:gd name="adj" fmla="val 27254"/>
            </a:avLst>
          </a:prstGeom>
          <a:solidFill>
            <a:schemeClr val="bg1">
              <a:lumMod val="85000"/>
            </a:schemeClr>
          </a:solidFill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 defTabSz="685800"/>
            <a:r>
              <a:rPr lang="fr-FR" sz="3200" b="1" dirty="0">
                <a:solidFill>
                  <a:srgbClr val="426C7C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Distance sur plan</a:t>
            </a:r>
          </a:p>
        </p:txBody>
      </p:sp>
    </p:spTree>
    <p:extLst>
      <p:ext uri="{BB962C8B-B14F-4D97-AF65-F5344CB8AC3E}">
        <p14:creationId xmlns:p14="http://schemas.microsoft.com/office/powerpoint/2010/main" val="18762864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1238FD9-9C33-4D63-CAAA-BCF72E27231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ZoneTexte 4">
            <a:extLst>
              <a:ext uri="{FF2B5EF4-FFF2-40B4-BE49-F238E27FC236}">
                <a16:creationId xmlns:a16="http://schemas.microsoft.com/office/drawing/2014/main" id="{7CED839C-ABAE-1625-C95D-7FF7AF259358}"/>
              </a:ext>
            </a:extLst>
          </p:cNvPr>
          <p:cNvSpPr txBox="1"/>
          <p:nvPr/>
        </p:nvSpPr>
        <p:spPr>
          <a:xfrm>
            <a:off x="1271068" y="863877"/>
            <a:ext cx="62738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S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ارفعوا</a:t>
            </a: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الألواح. </a:t>
            </a:r>
          </a:p>
        </p:txBody>
      </p:sp>
      <p:pic>
        <p:nvPicPr>
          <p:cNvPr id="6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DB307212-AD2D-9027-71FB-EA6303A9845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845944" y="660097"/>
            <a:ext cx="900000" cy="900000"/>
          </a:xfrm>
          <a:prstGeom prst="rect">
            <a:avLst/>
          </a:prstGeom>
        </p:spPr>
      </p:pic>
      <p:pic>
        <p:nvPicPr>
          <p:cNvPr id="7" name="Google Shape;292;p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9C1B7403-7422-DD0C-0F3E-EFA76453B497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2862000" y="1719000"/>
            <a:ext cx="3420000" cy="3420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5737065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292C692-A8A7-AAE2-27B0-4961D793D35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6B825D1A-EA8A-9102-3DA3-366DDCDB769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sp>
        <p:nvSpPr>
          <p:cNvPr id="2" name="ZoneTexte 13">
            <a:extLst>
              <a:ext uri="{FF2B5EF4-FFF2-40B4-BE49-F238E27FC236}">
                <a16:creationId xmlns:a16="http://schemas.microsoft.com/office/drawing/2014/main" id="{BAB492AD-F3E8-06EC-0DC8-D8209A796698}"/>
              </a:ext>
            </a:extLst>
          </p:cNvPr>
          <p:cNvSpPr txBox="1"/>
          <p:nvPr/>
        </p:nvSpPr>
        <p:spPr>
          <a:xfrm>
            <a:off x="964827" y="880045"/>
            <a:ext cx="649635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/>
            <a:r>
              <a:rPr lang="ar-SA" sz="1800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صححوا:</a:t>
            </a:r>
            <a:endParaRPr lang="ar-MA" sz="1800" b="1" dirty="0">
              <a:solidFill>
                <a:schemeClr val="bg1">
                  <a:lumMod val="65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5" name="Organigramme : Connecteur 13">
            <a:extLst>
              <a:ext uri="{FF2B5EF4-FFF2-40B4-BE49-F238E27FC236}">
                <a16:creationId xmlns:a16="http://schemas.microsoft.com/office/drawing/2014/main" id="{7420C934-92EF-2B33-4EE5-5F62D1EFB603}"/>
              </a:ext>
            </a:extLst>
          </p:cNvPr>
          <p:cNvSpPr/>
          <p:nvPr/>
        </p:nvSpPr>
        <p:spPr>
          <a:xfrm>
            <a:off x="7160968" y="2752995"/>
            <a:ext cx="576000" cy="576000"/>
          </a:xfrm>
          <a:prstGeom prst="flowChartConnector">
            <a:avLst/>
          </a:prstGeom>
          <a:solidFill>
            <a:schemeClr val="bg1">
              <a:lumMod val="85000"/>
            </a:schemeClr>
          </a:solidFill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400" b="1" dirty="0">
                <a:solidFill>
                  <a:schemeClr val="bg1">
                    <a:lumMod val="65000"/>
                  </a:schemeClr>
                </a:solidFill>
              </a:rPr>
              <a:t>A</a:t>
            </a:r>
            <a:endParaRPr lang="fr-FR" sz="2400" b="1" dirty="0">
              <a:solidFill>
                <a:schemeClr val="bg1">
                  <a:lumMod val="65000"/>
                </a:schemeClr>
              </a:solidFill>
            </a:endParaRPr>
          </a:p>
        </p:txBody>
      </p:sp>
      <p:sp>
        <p:nvSpPr>
          <p:cNvPr id="16" name="Organigramme : Connecteur 19">
            <a:extLst>
              <a:ext uri="{FF2B5EF4-FFF2-40B4-BE49-F238E27FC236}">
                <a16:creationId xmlns:a16="http://schemas.microsoft.com/office/drawing/2014/main" id="{41A4DBE7-8AD5-CDC2-F814-762B83A5506B}"/>
              </a:ext>
            </a:extLst>
          </p:cNvPr>
          <p:cNvSpPr/>
          <p:nvPr/>
        </p:nvSpPr>
        <p:spPr>
          <a:xfrm>
            <a:off x="7140054" y="4590023"/>
            <a:ext cx="576000" cy="576000"/>
          </a:xfrm>
          <a:prstGeom prst="flowChartConnector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400" b="1" dirty="0">
                <a:solidFill>
                  <a:srgbClr val="FF0000"/>
                </a:solidFill>
              </a:rPr>
              <a:t>C</a:t>
            </a:r>
          </a:p>
        </p:txBody>
      </p:sp>
      <p:sp>
        <p:nvSpPr>
          <p:cNvPr id="17" name="Organigramme : Connecteur 41">
            <a:extLst>
              <a:ext uri="{FF2B5EF4-FFF2-40B4-BE49-F238E27FC236}">
                <a16:creationId xmlns:a16="http://schemas.microsoft.com/office/drawing/2014/main" id="{9592A9C8-CC31-23C1-7987-FAEF792182CB}"/>
              </a:ext>
            </a:extLst>
          </p:cNvPr>
          <p:cNvSpPr/>
          <p:nvPr/>
        </p:nvSpPr>
        <p:spPr>
          <a:xfrm>
            <a:off x="7163445" y="3673059"/>
            <a:ext cx="576000" cy="576000"/>
          </a:xfrm>
          <a:prstGeom prst="flowChartConnector">
            <a:avLst/>
          </a:prstGeom>
          <a:solidFill>
            <a:schemeClr val="bg1">
              <a:lumMod val="85000"/>
            </a:schemeClr>
          </a:solidFill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FR" sz="2400" b="1" dirty="0">
                <a:solidFill>
                  <a:schemeClr val="bg1">
                    <a:lumMod val="65000"/>
                  </a:schemeClr>
                </a:solidFill>
              </a:rPr>
              <a:t>B</a:t>
            </a:r>
          </a:p>
        </p:txBody>
      </p:sp>
      <p:sp>
        <p:nvSpPr>
          <p:cNvPr id="18" name="ZoneTexte 5">
            <a:extLst>
              <a:ext uri="{FF2B5EF4-FFF2-40B4-BE49-F238E27FC236}">
                <a16:creationId xmlns:a16="http://schemas.microsoft.com/office/drawing/2014/main" id="{2853431E-6B05-F525-53D3-112807027D72}"/>
              </a:ext>
            </a:extLst>
          </p:cNvPr>
          <p:cNvSpPr txBox="1"/>
          <p:nvPr/>
        </p:nvSpPr>
        <p:spPr>
          <a:xfrm>
            <a:off x="1874572" y="4590023"/>
            <a:ext cx="5097191" cy="692229"/>
          </a:xfrm>
          <a:prstGeom prst="roundRect">
            <a:avLst>
              <a:gd name="adj" fmla="val 27254"/>
            </a:avLst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 defTabSz="685800"/>
            <a:r>
              <a:rPr lang="fr-FR" sz="3200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Vitesse moyenne</a:t>
            </a:r>
          </a:p>
        </p:txBody>
      </p:sp>
      <p:sp>
        <p:nvSpPr>
          <p:cNvPr id="19" name="ZoneTexte 5">
            <a:extLst>
              <a:ext uri="{FF2B5EF4-FFF2-40B4-BE49-F238E27FC236}">
                <a16:creationId xmlns:a16="http://schemas.microsoft.com/office/drawing/2014/main" id="{04112561-9769-9CE6-60BB-8DC335CDD8F5}"/>
              </a:ext>
            </a:extLst>
          </p:cNvPr>
          <p:cNvSpPr txBox="1"/>
          <p:nvPr/>
        </p:nvSpPr>
        <p:spPr>
          <a:xfrm>
            <a:off x="1874573" y="2716150"/>
            <a:ext cx="5097191" cy="692229"/>
          </a:xfrm>
          <a:prstGeom prst="roundRect">
            <a:avLst>
              <a:gd name="adj" fmla="val 27254"/>
            </a:avLst>
          </a:prstGeom>
          <a:solidFill>
            <a:schemeClr val="bg1">
              <a:lumMod val="85000"/>
            </a:schemeClr>
          </a:solidFill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 defTabSz="685800"/>
            <a:r>
              <a:rPr lang="en-US" sz="3200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Distance réelle</a:t>
            </a:r>
          </a:p>
        </p:txBody>
      </p:sp>
      <p:sp>
        <p:nvSpPr>
          <p:cNvPr id="20" name="ZoneTexte 5">
            <a:extLst>
              <a:ext uri="{FF2B5EF4-FFF2-40B4-BE49-F238E27FC236}">
                <a16:creationId xmlns:a16="http://schemas.microsoft.com/office/drawing/2014/main" id="{3AB3F07A-49E7-A177-88C7-D6AB71688B11}"/>
              </a:ext>
            </a:extLst>
          </p:cNvPr>
          <p:cNvSpPr txBox="1"/>
          <p:nvPr/>
        </p:nvSpPr>
        <p:spPr>
          <a:xfrm>
            <a:off x="1874574" y="3651442"/>
            <a:ext cx="5097191" cy="692229"/>
          </a:xfrm>
          <a:prstGeom prst="roundRect">
            <a:avLst>
              <a:gd name="adj" fmla="val 27254"/>
            </a:avLst>
          </a:prstGeom>
          <a:solidFill>
            <a:schemeClr val="bg1">
              <a:lumMod val="85000"/>
            </a:schemeClr>
          </a:solidFill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 defTabSz="685800"/>
            <a:r>
              <a:rPr lang="fr-FR" sz="3200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Echelle</a:t>
            </a:r>
          </a:p>
        </p:txBody>
      </p:sp>
      <p:sp>
        <p:nvSpPr>
          <p:cNvPr id="21" name="ZoneTexte 5">
            <a:extLst>
              <a:ext uri="{FF2B5EF4-FFF2-40B4-BE49-F238E27FC236}">
                <a16:creationId xmlns:a16="http://schemas.microsoft.com/office/drawing/2014/main" id="{791FA7A4-146D-4DC7-001F-480054A661AB}"/>
              </a:ext>
            </a:extLst>
          </p:cNvPr>
          <p:cNvSpPr txBox="1"/>
          <p:nvPr/>
        </p:nvSpPr>
        <p:spPr>
          <a:xfrm>
            <a:off x="112814" y="1743028"/>
            <a:ext cx="885305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sz="3600" b="1" dirty="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مقابل كلمة </a:t>
            </a:r>
            <a:r>
              <a:rPr lang="ar-MA" sz="3600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"</a:t>
            </a:r>
            <a:r>
              <a:rPr lang="ar-SA" sz="3600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السرعة المتوسطة</a:t>
            </a:r>
            <a:r>
              <a:rPr lang="ar-MA" sz="3600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" </a:t>
            </a:r>
            <a:r>
              <a:rPr lang="ar-MA" sz="3600" b="1" dirty="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باللغة الفرنسية</a:t>
            </a:r>
            <a:r>
              <a:rPr lang="ar-SA" sz="3600" b="1" dirty="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:</a:t>
            </a:r>
            <a:endParaRPr lang="fr-FR" sz="3600" b="1" dirty="0">
              <a:solidFill>
                <a:srgbClr val="106585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2" name="Organigramme : Connecteur 19">
            <a:extLst>
              <a:ext uri="{FF2B5EF4-FFF2-40B4-BE49-F238E27FC236}">
                <a16:creationId xmlns:a16="http://schemas.microsoft.com/office/drawing/2014/main" id="{C7183939-546A-C165-78F5-B4D06200CC40}"/>
              </a:ext>
            </a:extLst>
          </p:cNvPr>
          <p:cNvSpPr/>
          <p:nvPr/>
        </p:nvSpPr>
        <p:spPr>
          <a:xfrm>
            <a:off x="7201821" y="5568131"/>
            <a:ext cx="576000" cy="576000"/>
          </a:xfrm>
          <a:prstGeom prst="flowChartConnector">
            <a:avLst/>
          </a:prstGeom>
          <a:solidFill>
            <a:schemeClr val="bg1">
              <a:lumMod val="85000"/>
            </a:schemeClr>
          </a:solidFill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FR" sz="2400" b="1" dirty="0">
                <a:solidFill>
                  <a:schemeClr val="bg1">
                    <a:lumMod val="65000"/>
                  </a:schemeClr>
                </a:solidFill>
              </a:rPr>
              <a:t>D</a:t>
            </a:r>
          </a:p>
        </p:txBody>
      </p:sp>
      <p:sp>
        <p:nvSpPr>
          <p:cNvPr id="23" name="ZoneTexte 5">
            <a:extLst>
              <a:ext uri="{FF2B5EF4-FFF2-40B4-BE49-F238E27FC236}">
                <a16:creationId xmlns:a16="http://schemas.microsoft.com/office/drawing/2014/main" id="{C82156BF-1D6B-9BC6-5721-74EA9C826F20}"/>
              </a:ext>
            </a:extLst>
          </p:cNvPr>
          <p:cNvSpPr txBox="1"/>
          <p:nvPr/>
        </p:nvSpPr>
        <p:spPr>
          <a:xfrm>
            <a:off x="1868487" y="5525315"/>
            <a:ext cx="5097191" cy="692229"/>
          </a:xfrm>
          <a:prstGeom prst="roundRect">
            <a:avLst>
              <a:gd name="adj" fmla="val 27254"/>
            </a:avLst>
          </a:prstGeom>
          <a:solidFill>
            <a:schemeClr val="bg1">
              <a:lumMod val="85000"/>
            </a:schemeClr>
          </a:solidFill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 defTabSz="685800"/>
            <a:r>
              <a:rPr lang="fr-FR" sz="3200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Distance sur plan</a:t>
            </a:r>
          </a:p>
        </p:txBody>
      </p:sp>
      <p:sp>
        <p:nvSpPr>
          <p:cNvPr id="24" name="Oval 86">
            <a:extLst>
              <a:ext uri="{FF2B5EF4-FFF2-40B4-BE49-F238E27FC236}">
                <a16:creationId xmlns:a16="http://schemas.microsoft.com/office/drawing/2014/main" id="{E8ABFBD2-8C37-5F36-7785-BAE79301987C}"/>
              </a:ext>
            </a:extLst>
          </p:cNvPr>
          <p:cNvSpPr/>
          <p:nvPr/>
        </p:nvSpPr>
        <p:spPr>
          <a:xfrm flipH="1">
            <a:off x="1562055" y="4746275"/>
            <a:ext cx="387758" cy="376435"/>
          </a:xfrm>
          <a:prstGeom prst="ellipse">
            <a:avLst/>
          </a:prstGeom>
          <a:solidFill>
            <a:srgbClr val="00B050"/>
          </a:solidFill>
          <a:ln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spcBef>
                <a:spcPts val="0"/>
              </a:spcBef>
              <a:buClrTx/>
              <a:buSzTx/>
              <a:buFontTx/>
              <a:buNone/>
              <a:defRPr/>
            </a:pPr>
            <a:endParaRPr kumimoji="0" lang="en-US" sz="20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25" name="Graphique 25">
            <a:extLst>
              <a:ext uri="{FF2B5EF4-FFF2-40B4-BE49-F238E27FC236}">
                <a16:creationId xmlns:a16="http://schemas.microsoft.com/office/drawing/2014/main" id="{8D6D4B73-0A2D-7594-2D5A-7ED11405A969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625359" y="4762246"/>
            <a:ext cx="352096" cy="2728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203520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A3B0F84-A9D1-F6FC-080A-3CA4772E8C1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6C22A19A-312F-39E4-8202-D7041379399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sp>
        <p:nvSpPr>
          <p:cNvPr id="2" name="ZoneTexte 13">
            <a:extLst>
              <a:ext uri="{FF2B5EF4-FFF2-40B4-BE49-F238E27FC236}">
                <a16:creationId xmlns:a16="http://schemas.microsoft.com/office/drawing/2014/main" id="{42722E23-86E4-F0F6-0B96-F7297EEBBE04}"/>
              </a:ext>
            </a:extLst>
          </p:cNvPr>
          <p:cNvSpPr txBox="1"/>
          <p:nvPr/>
        </p:nvSpPr>
        <p:spPr>
          <a:xfrm>
            <a:off x="1026594" y="916890"/>
            <a:ext cx="649635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/>
            <a:r>
              <a:rPr lang="ar-MA" sz="1800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ما مقابل الكلمة باللغة الفرنسية؟</a:t>
            </a:r>
            <a:r>
              <a:rPr lang="ar-SA" sz="1800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اكتبوا رمز الإجابة الصحيحة فقط على الألواح</a:t>
            </a:r>
            <a:endParaRPr lang="ar-MA" sz="1800" b="1" dirty="0">
              <a:solidFill>
                <a:schemeClr val="bg1">
                  <a:lumMod val="65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3" name="Organigramme : Connecteur 13">
            <a:extLst>
              <a:ext uri="{FF2B5EF4-FFF2-40B4-BE49-F238E27FC236}">
                <a16:creationId xmlns:a16="http://schemas.microsoft.com/office/drawing/2014/main" id="{E1F28179-5245-DDE2-F5AC-9E89431070F4}"/>
              </a:ext>
            </a:extLst>
          </p:cNvPr>
          <p:cNvSpPr/>
          <p:nvPr/>
        </p:nvSpPr>
        <p:spPr>
          <a:xfrm>
            <a:off x="7194097" y="2655770"/>
            <a:ext cx="576000" cy="576000"/>
          </a:xfrm>
          <a:prstGeom prst="flowChartConnector">
            <a:avLst/>
          </a:prstGeom>
          <a:solidFill>
            <a:schemeClr val="bg1">
              <a:lumMod val="85000"/>
            </a:schemeClr>
          </a:solidFill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400" b="1" dirty="0"/>
              <a:t>A</a:t>
            </a:r>
            <a:endParaRPr lang="fr-FR" sz="2400" b="1" dirty="0"/>
          </a:p>
        </p:txBody>
      </p:sp>
      <p:sp>
        <p:nvSpPr>
          <p:cNvPr id="14" name="Organigramme : Connecteur 19">
            <a:extLst>
              <a:ext uri="{FF2B5EF4-FFF2-40B4-BE49-F238E27FC236}">
                <a16:creationId xmlns:a16="http://schemas.microsoft.com/office/drawing/2014/main" id="{72BBDB08-B25B-C58B-6740-C0CC733F1B88}"/>
              </a:ext>
            </a:extLst>
          </p:cNvPr>
          <p:cNvSpPr/>
          <p:nvPr/>
        </p:nvSpPr>
        <p:spPr>
          <a:xfrm>
            <a:off x="7173183" y="4492798"/>
            <a:ext cx="576000" cy="576000"/>
          </a:xfrm>
          <a:prstGeom prst="flowChartConnector">
            <a:avLst/>
          </a:prstGeom>
          <a:solidFill>
            <a:schemeClr val="bg1">
              <a:lumMod val="85000"/>
            </a:schemeClr>
          </a:solidFill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FR" sz="2400" b="1" dirty="0"/>
              <a:t>C</a:t>
            </a:r>
          </a:p>
        </p:txBody>
      </p:sp>
      <p:sp>
        <p:nvSpPr>
          <p:cNvPr id="15" name="Organigramme : Connecteur 41">
            <a:extLst>
              <a:ext uri="{FF2B5EF4-FFF2-40B4-BE49-F238E27FC236}">
                <a16:creationId xmlns:a16="http://schemas.microsoft.com/office/drawing/2014/main" id="{1FCBB686-06E4-FC2A-BA84-F740A0D6BCCE}"/>
              </a:ext>
            </a:extLst>
          </p:cNvPr>
          <p:cNvSpPr/>
          <p:nvPr/>
        </p:nvSpPr>
        <p:spPr>
          <a:xfrm>
            <a:off x="7196574" y="3575834"/>
            <a:ext cx="576000" cy="576000"/>
          </a:xfrm>
          <a:prstGeom prst="flowChartConnector">
            <a:avLst/>
          </a:prstGeom>
          <a:solidFill>
            <a:schemeClr val="bg1">
              <a:lumMod val="85000"/>
            </a:schemeClr>
          </a:solidFill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FR" sz="2400" b="1" dirty="0"/>
              <a:t>B</a:t>
            </a:r>
          </a:p>
        </p:txBody>
      </p:sp>
      <p:sp>
        <p:nvSpPr>
          <p:cNvPr id="16" name="ZoneTexte 5">
            <a:extLst>
              <a:ext uri="{FF2B5EF4-FFF2-40B4-BE49-F238E27FC236}">
                <a16:creationId xmlns:a16="http://schemas.microsoft.com/office/drawing/2014/main" id="{7498514B-4B5B-66BA-15F1-BB4F7EA1DA09}"/>
              </a:ext>
            </a:extLst>
          </p:cNvPr>
          <p:cNvSpPr txBox="1"/>
          <p:nvPr/>
        </p:nvSpPr>
        <p:spPr>
          <a:xfrm>
            <a:off x="1907701" y="4492798"/>
            <a:ext cx="5097191" cy="692229"/>
          </a:xfrm>
          <a:prstGeom prst="roundRect">
            <a:avLst>
              <a:gd name="adj" fmla="val 27254"/>
            </a:avLst>
          </a:prstGeom>
          <a:solidFill>
            <a:schemeClr val="bg1">
              <a:lumMod val="85000"/>
            </a:schemeClr>
          </a:solidFill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 defTabSz="685800"/>
            <a:r>
              <a:rPr lang="fr-FR" sz="3200" b="1" dirty="0">
                <a:solidFill>
                  <a:srgbClr val="426C7C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Vitesse moyenne</a:t>
            </a:r>
          </a:p>
        </p:txBody>
      </p:sp>
      <p:sp>
        <p:nvSpPr>
          <p:cNvPr id="17" name="ZoneTexte 5">
            <a:extLst>
              <a:ext uri="{FF2B5EF4-FFF2-40B4-BE49-F238E27FC236}">
                <a16:creationId xmlns:a16="http://schemas.microsoft.com/office/drawing/2014/main" id="{8EB9B25C-EC80-9FFF-86F1-B46835EC62D3}"/>
              </a:ext>
            </a:extLst>
          </p:cNvPr>
          <p:cNvSpPr txBox="1"/>
          <p:nvPr/>
        </p:nvSpPr>
        <p:spPr>
          <a:xfrm>
            <a:off x="1907702" y="2618925"/>
            <a:ext cx="5097191" cy="692229"/>
          </a:xfrm>
          <a:prstGeom prst="roundRect">
            <a:avLst>
              <a:gd name="adj" fmla="val 27254"/>
            </a:avLst>
          </a:prstGeom>
          <a:solidFill>
            <a:schemeClr val="bg1">
              <a:lumMod val="85000"/>
            </a:schemeClr>
          </a:solidFill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 defTabSz="685800"/>
            <a:r>
              <a:rPr lang="en-US" sz="3200" b="1" dirty="0">
                <a:solidFill>
                  <a:srgbClr val="426C7C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Distance réelle</a:t>
            </a:r>
            <a:endParaRPr lang="fr-FR" sz="3200" b="1" dirty="0">
              <a:solidFill>
                <a:srgbClr val="426C7C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8" name="ZoneTexte 5">
            <a:extLst>
              <a:ext uri="{FF2B5EF4-FFF2-40B4-BE49-F238E27FC236}">
                <a16:creationId xmlns:a16="http://schemas.microsoft.com/office/drawing/2014/main" id="{A5CE3B4B-DD72-74DC-ED36-85BA617FEA7B}"/>
              </a:ext>
            </a:extLst>
          </p:cNvPr>
          <p:cNvSpPr txBox="1"/>
          <p:nvPr/>
        </p:nvSpPr>
        <p:spPr>
          <a:xfrm>
            <a:off x="1907703" y="3554217"/>
            <a:ext cx="5097191" cy="692229"/>
          </a:xfrm>
          <a:prstGeom prst="roundRect">
            <a:avLst>
              <a:gd name="adj" fmla="val 27254"/>
            </a:avLst>
          </a:prstGeom>
          <a:solidFill>
            <a:schemeClr val="bg1">
              <a:lumMod val="85000"/>
            </a:schemeClr>
          </a:solidFill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 defTabSz="685800"/>
            <a:r>
              <a:rPr lang="fr-FR" sz="3200" b="1" dirty="0">
                <a:solidFill>
                  <a:srgbClr val="426C7C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Distance</a:t>
            </a:r>
          </a:p>
        </p:txBody>
      </p:sp>
      <p:sp>
        <p:nvSpPr>
          <p:cNvPr id="19" name="ZoneTexte 5">
            <a:extLst>
              <a:ext uri="{FF2B5EF4-FFF2-40B4-BE49-F238E27FC236}">
                <a16:creationId xmlns:a16="http://schemas.microsoft.com/office/drawing/2014/main" id="{DE73163F-67A3-23EB-BFC7-7B9B0F4300C8}"/>
              </a:ext>
            </a:extLst>
          </p:cNvPr>
          <p:cNvSpPr txBox="1"/>
          <p:nvPr/>
        </p:nvSpPr>
        <p:spPr>
          <a:xfrm>
            <a:off x="145471" y="1470885"/>
            <a:ext cx="885305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sz="3600" b="1" dirty="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ما مقابل كلمة </a:t>
            </a:r>
            <a:r>
              <a:rPr lang="ar-MA" sz="3600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"</a:t>
            </a:r>
            <a:r>
              <a:rPr lang="ar-SA" sz="3600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مسافة</a:t>
            </a:r>
            <a:r>
              <a:rPr lang="ar-MA" sz="3600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" </a:t>
            </a:r>
            <a:r>
              <a:rPr lang="ar-MA" sz="3600" b="1" dirty="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باللغة الفرنسية؟</a:t>
            </a:r>
            <a:endParaRPr lang="fr-FR" sz="3600" b="1" dirty="0">
              <a:solidFill>
                <a:srgbClr val="106585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0" name="Organigramme : Connecteur 19">
            <a:extLst>
              <a:ext uri="{FF2B5EF4-FFF2-40B4-BE49-F238E27FC236}">
                <a16:creationId xmlns:a16="http://schemas.microsoft.com/office/drawing/2014/main" id="{617E300E-374F-C076-4084-E08181E5D5C9}"/>
              </a:ext>
            </a:extLst>
          </p:cNvPr>
          <p:cNvSpPr/>
          <p:nvPr/>
        </p:nvSpPr>
        <p:spPr>
          <a:xfrm>
            <a:off x="7234950" y="5470906"/>
            <a:ext cx="576000" cy="576000"/>
          </a:xfrm>
          <a:prstGeom prst="flowChartConnector">
            <a:avLst/>
          </a:prstGeom>
          <a:solidFill>
            <a:schemeClr val="bg1">
              <a:lumMod val="85000"/>
            </a:schemeClr>
          </a:solidFill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FR" sz="2400" b="1" dirty="0"/>
              <a:t>D</a:t>
            </a:r>
          </a:p>
        </p:txBody>
      </p:sp>
      <p:sp>
        <p:nvSpPr>
          <p:cNvPr id="21" name="ZoneTexte 5">
            <a:extLst>
              <a:ext uri="{FF2B5EF4-FFF2-40B4-BE49-F238E27FC236}">
                <a16:creationId xmlns:a16="http://schemas.microsoft.com/office/drawing/2014/main" id="{B2D8BCEA-C7B4-A637-9E61-95D6A21E3EA4}"/>
              </a:ext>
            </a:extLst>
          </p:cNvPr>
          <p:cNvSpPr txBox="1"/>
          <p:nvPr/>
        </p:nvSpPr>
        <p:spPr>
          <a:xfrm>
            <a:off x="1901616" y="5428090"/>
            <a:ext cx="5097191" cy="692229"/>
          </a:xfrm>
          <a:prstGeom prst="roundRect">
            <a:avLst>
              <a:gd name="adj" fmla="val 27254"/>
            </a:avLst>
          </a:prstGeom>
          <a:solidFill>
            <a:schemeClr val="bg1">
              <a:lumMod val="85000"/>
            </a:schemeClr>
          </a:solidFill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 defTabSz="685800"/>
            <a:r>
              <a:rPr lang="fr-FR" sz="3200" b="1" dirty="0">
                <a:solidFill>
                  <a:srgbClr val="426C7C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Distance sur plan</a:t>
            </a:r>
          </a:p>
        </p:txBody>
      </p:sp>
    </p:spTree>
    <p:extLst>
      <p:ext uri="{BB962C8B-B14F-4D97-AF65-F5344CB8AC3E}">
        <p14:creationId xmlns:p14="http://schemas.microsoft.com/office/powerpoint/2010/main" val="38008784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2713320-3405-FB47-9B23-4929F1E9C8E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ZoneTexte 4">
            <a:extLst>
              <a:ext uri="{FF2B5EF4-FFF2-40B4-BE49-F238E27FC236}">
                <a16:creationId xmlns:a16="http://schemas.microsoft.com/office/drawing/2014/main" id="{4F7B6DD9-2394-A635-A739-F4110DE8105A}"/>
              </a:ext>
            </a:extLst>
          </p:cNvPr>
          <p:cNvSpPr txBox="1"/>
          <p:nvPr/>
        </p:nvSpPr>
        <p:spPr>
          <a:xfrm>
            <a:off x="1271068" y="863877"/>
            <a:ext cx="62738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S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ارفعوا</a:t>
            </a: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الألواح. </a:t>
            </a:r>
          </a:p>
        </p:txBody>
      </p:sp>
      <p:pic>
        <p:nvPicPr>
          <p:cNvPr id="6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12982B0A-B44C-693E-60BA-EBFE4A6EA50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845944" y="660097"/>
            <a:ext cx="900000" cy="900000"/>
          </a:xfrm>
          <a:prstGeom prst="rect">
            <a:avLst/>
          </a:prstGeom>
        </p:spPr>
      </p:pic>
      <p:pic>
        <p:nvPicPr>
          <p:cNvPr id="7" name="Google Shape;292;p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81C7D6A9-7175-C760-74FE-EC708FD559C7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2862000" y="1719000"/>
            <a:ext cx="3420000" cy="3420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5956767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857226B-6AB2-F617-5EBB-A8289BEDBF8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ED46A733-422E-FDED-B323-7E89AECC539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sp>
        <p:nvSpPr>
          <p:cNvPr id="2" name="ZoneTexte 13">
            <a:extLst>
              <a:ext uri="{FF2B5EF4-FFF2-40B4-BE49-F238E27FC236}">
                <a16:creationId xmlns:a16="http://schemas.microsoft.com/office/drawing/2014/main" id="{9D625B2D-8B0D-B5DB-69F3-154765C35150}"/>
              </a:ext>
            </a:extLst>
          </p:cNvPr>
          <p:cNvSpPr txBox="1"/>
          <p:nvPr/>
        </p:nvSpPr>
        <p:spPr>
          <a:xfrm>
            <a:off x="889044" y="876408"/>
            <a:ext cx="649635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/>
            <a:r>
              <a:rPr lang="ar-SA" sz="1800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صححوا.</a:t>
            </a:r>
            <a:endParaRPr lang="ar-MA" sz="1800" b="1" dirty="0">
              <a:solidFill>
                <a:schemeClr val="bg1">
                  <a:lumMod val="65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5" name="Organigramme : Connecteur 13">
            <a:extLst>
              <a:ext uri="{FF2B5EF4-FFF2-40B4-BE49-F238E27FC236}">
                <a16:creationId xmlns:a16="http://schemas.microsoft.com/office/drawing/2014/main" id="{CCC59354-A2E6-9C63-F89C-1D4CF7A597BE}"/>
              </a:ext>
            </a:extLst>
          </p:cNvPr>
          <p:cNvSpPr/>
          <p:nvPr/>
        </p:nvSpPr>
        <p:spPr>
          <a:xfrm>
            <a:off x="7194098" y="2824515"/>
            <a:ext cx="576000" cy="576000"/>
          </a:xfrm>
          <a:prstGeom prst="flowChartConnector">
            <a:avLst/>
          </a:prstGeom>
          <a:solidFill>
            <a:schemeClr val="bg1">
              <a:lumMod val="85000"/>
            </a:schemeClr>
          </a:solidFill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400" b="1" dirty="0">
                <a:solidFill>
                  <a:schemeClr val="bg1">
                    <a:lumMod val="65000"/>
                  </a:schemeClr>
                </a:solidFill>
              </a:rPr>
              <a:t>A</a:t>
            </a:r>
            <a:endParaRPr lang="fr-FR" sz="2400" b="1" dirty="0">
              <a:solidFill>
                <a:schemeClr val="bg1">
                  <a:lumMod val="65000"/>
                </a:schemeClr>
              </a:solidFill>
            </a:endParaRPr>
          </a:p>
        </p:txBody>
      </p:sp>
      <p:sp>
        <p:nvSpPr>
          <p:cNvPr id="16" name="Organigramme : Connecteur 19">
            <a:extLst>
              <a:ext uri="{FF2B5EF4-FFF2-40B4-BE49-F238E27FC236}">
                <a16:creationId xmlns:a16="http://schemas.microsoft.com/office/drawing/2014/main" id="{34592585-BDCA-A20F-636F-E01265EDCAFC}"/>
              </a:ext>
            </a:extLst>
          </p:cNvPr>
          <p:cNvSpPr/>
          <p:nvPr/>
        </p:nvSpPr>
        <p:spPr>
          <a:xfrm>
            <a:off x="7173184" y="4661543"/>
            <a:ext cx="576000" cy="576000"/>
          </a:xfrm>
          <a:prstGeom prst="flowChartConnector">
            <a:avLst/>
          </a:prstGeom>
          <a:solidFill>
            <a:schemeClr val="bg1">
              <a:lumMod val="85000"/>
            </a:schemeClr>
          </a:solidFill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FR" sz="2400" b="1" dirty="0">
                <a:solidFill>
                  <a:schemeClr val="bg1">
                    <a:lumMod val="65000"/>
                  </a:schemeClr>
                </a:solidFill>
              </a:rPr>
              <a:t>C</a:t>
            </a:r>
          </a:p>
        </p:txBody>
      </p:sp>
      <p:sp>
        <p:nvSpPr>
          <p:cNvPr id="17" name="Organigramme : Connecteur 41">
            <a:extLst>
              <a:ext uri="{FF2B5EF4-FFF2-40B4-BE49-F238E27FC236}">
                <a16:creationId xmlns:a16="http://schemas.microsoft.com/office/drawing/2014/main" id="{8C34E624-07BD-28A5-22CA-5AB41FC56AAD}"/>
              </a:ext>
            </a:extLst>
          </p:cNvPr>
          <p:cNvSpPr/>
          <p:nvPr/>
        </p:nvSpPr>
        <p:spPr>
          <a:xfrm>
            <a:off x="7196575" y="3744579"/>
            <a:ext cx="576000" cy="576000"/>
          </a:xfrm>
          <a:prstGeom prst="flowChartConnector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400" b="1" dirty="0">
                <a:solidFill>
                  <a:srgbClr val="FF0000"/>
                </a:solidFill>
              </a:rPr>
              <a:t>B</a:t>
            </a:r>
          </a:p>
        </p:txBody>
      </p:sp>
      <p:sp>
        <p:nvSpPr>
          <p:cNvPr id="18" name="ZoneTexte 5">
            <a:extLst>
              <a:ext uri="{FF2B5EF4-FFF2-40B4-BE49-F238E27FC236}">
                <a16:creationId xmlns:a16="http://schemas.microsoft.com/office/drawing/2014/main" id="{E2E0D7D6-46D3-7053-A055-4D666E1F2EBA}"/>
              </a:ext>
            </a:extLst>
          </p:cNvPr>
          <p:cNvSpPr txBox="1"/>
          <p:nvPr/>
        </p:nvSpPr>
        <p:spPr>
          <a:xfrm>
            <a:off x="1907702" y="4661543"/>
            <a:ext cx="5097191" cy="692229"/>
          </a:xfrm>
          <a:prstGeom prst="roundRect">
            <a:avLst>
              <a:gd name="adj" fmla="val 27254"/>
            </a:avLst>
          </a:prstGeom>
          <a:solidFill>
            <a:schemeClr val="bg1">
              <a:lumMod val="85000"/>
            </a:schemeClr>
          </a:solidFill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 defTabSz="685800"/>
            <a:r>
              <a:rPr lang="fr-FR" sz="3200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Vitesse moyenne</a:t>
            </a:r>
          </a:p>
        </p:txBody>
      </p:sp>
      <p:sp>
        <p:nvSpPr>
          <p:cNvPr id="19" name="ZoneTexte 5">
            <a:extLst>
              <a:ext uri="{FF2B5EF4-FFF2-40B4-BE49-F238E27FC236}">
                <a16:creationId xmlns:a16="http://schemas.microsoft.com/office/drawing/2014/main" id="{EE0737FA-37BB-3601-880A-C1A304FDE934}"/>
              </a:ext>
            </a:extLst>
          </p:cNvPr>
          <p:cNvSpPr txBox="1"/>
          <p:nvPr/>
        </p:nvSpPr>
        <p:spPr>
          <a:xfrm>
            <a:off x="1907703" y="2787670"/>
            <a:ext cx="5097191" cy="692229"/>
          </a:xfrm>
          <a:prstGeom prst="roundRect">
            <a:avLst>
              <a:gd name="adj" fmla="val 27254"/>
            </a:avLst>
          </a:prstGeom>
          <a:solidFill>
            <a:schemeClr val="bg1">
              <a:lumMod val="85000"/>
            </a:schemeClr>
          </a:solidFill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 defTabSz="685800"/>
            <a:r>
              <a:rPr lang="en-US" sz="3200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Distance réelle</a:t>
            </a:r>
          </a:p>
        </p:txBody>
      </p:sp>
      <p:sp>
        <p:nvSpPr>
          <p:cNvPr id="20" name="ZoneTexte 5">
            <a:extLst>
              <a:ext uri="{FF2B5EF4-FFF2-40B4-BE49-F238E27FC236}">
                <a16:creationId xmlns:a16="http://schemas.microsoft.com/office/drawing/2014/main" id="{9E6A5D25-F749-141E-7F38-10178ED52F01}"/>
              </a:ext>
            </a:extLst>
          </p:cNvPr>
          <p:cNvSpPr txBox="1"/>
          <p:nvPr/>
        </p:nvSpPr>
        <p:spPr>
          <a:xfrm>
            <a:off x="1907704" y="3722962"/>
            <a:ext cx="5097191" cy="692229"/>
          </a:xfrm>
          <a:prstGeom prst="roundRect">
            <a:avLst>
              <a:gd name="adj" fmla="val 27254"/>
            </a:avLst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 defTabSz="685800"/>
            <a:r>
              <a:rPr lang="fr-FR" sz="3200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Distance</a:t>
            </a:r>
          </a:p>
        </p:txBody>
      </p:sp>
      <p:sp>
        <p:nvSpPr>
          <p:cNvPr id="21" name="ZoneTexte 5">
            <a:extLst>
              <a:ext uri="{FF2B5EF4-FFF2-40B4-BE49-F238E27FC236}">
                <a16:creationId xmlns:a16="http://schemas.microsoft.com/office/drawing/2014/main" id="{A689389E-A623-D946-D26E-1E4874C2244C}"/>
              </a:ext>
            </a:extLst>
          </p:cNvPr>
          <p:cNvSpPr txBox="1"/>
          <p:nvPr/>
        </p:nvSpPr>
        <p:spPr>
          <a:xfrm>
            <a:off x="145472" y="1639630"/>
            <a:ext cx="885305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sz="3600" b="1" dirty="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مقابل كلمة </a:t>
            </a:r>
            <a:r>
              <a:rPr lang="ar-MA" sz="3600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"</a:t>
            </a:r>
            <a:r>
              <a:rPr lang="ar-SA" sz="3600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مسافة</a:t>
            </a:r>
            <a:r>
              <a:rPr lang="ar-MA" sz="3600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" </a:t>
            </a:r>
            <a:r>
              <a:rPr lang="ar-MA" sz="3600" b="1" dirty="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باللغة الفرنسية</a:t>
            </a:r>
            <a:r>
              <a:rPr lang="ar-SA" sz="3600" b="1" dirty="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:</a:t>
            </a:r>
            <a:endParaRPr lang="fr-FR" sz="3600" b="1" dirty="0">
              <a:solidFill>
                <a:srgbClr val="106585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2" name="Organigramme : Connecteur 19">
            <a:extLst>
              <a:ext uri="{FF2B5EF4-FFF2-40B4-BE49-F238E27FC236}">
                <a16:creationId xmlns:a16="http://schemas.microsoft.com/office/drawing/2014/main" id="{E7A2EF1E-FA5F-F165-936A-0939128FF103}"/>
              </a:ext>
            </a:extLst>
          </p:cNvPr>
          <p:cNvSpPr/>
          <p:nvPr/>
        </p:nvSpPr>
        <p:spPr>
          <a:xfrm>
            <a:off x="7234951" y="5639651"/>
            <a:ext cx="576000" cy="576000"/>
          </a:xfrm>
          <a:prstGeom prst="flowChartConnector">
            <a:avLst/>
          </a:prstGeom>
          <a:solidFill>
            <a:schemeClr val="bg1">
              <a:lumMod val="85000"/>
            </a:schemeClr>
          </a:solidFill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FR" sz="2400" b="1" dirty="0">
                <a:solidFill>
                  <a:schemeClr val="bg1">
                    <a:lumMod val="65000"/>
                  </a:schemeClr>
                </a:solidFill>
              </a:rPr>
              <a:t>D</a:t>
            </a:r>
          </a:p>
        </p:txBody>
      </p:sp>
      <p:sp>
        <p:nvSpPr>
          <p:cNvPr id="23" name="ZoneTexte 5">
            <a:extLst>
              <a:ext uri="{FF2B5EF4-FFF2-40B4-BE49-F238E27FC236}">
                <a16:creationId xmlns:a16="http://schemas.microsoft.com/office/drawing/2014/main" id="{EFF0163B-86AE-D03B-C871-02DFEC65C465}"/>
              </a:ext>
            </a:extLst>
          </p:cNvPr>
          <p:cNvSpPr txBox="1"/>
          <p:nvPr/>
        </p:nvSpPr>
        <p:spPr>
          <a:xfrm>
            <a:off x="1901617" y="5596835"/>
            <a:ext cx="5097191" cy="692229"/>
          </a:xfrm>
          <a:prstGeom prst="roundRect">
            <a:avLst>
              <a:gd name="adj" fmla="val 27254"/>
            </a:avLst>
          </a:prstGeom>
          <a:solidFill>
            <a:schemeClr val="bg1">
              <a:lumMod val="85000"/>
            </a:schemeClr>
          </a:solidFill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 defTabSz="685800"/>
            <a:r>
              <a:rPr lang="fr-FR" sz="3200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Distance sur plan</a:t>
            </a:r>
          </a:p>
        </p:txBody>
      </p:sp>
      <p:sp>
        <p:nvSpPr>
          <p:cNvPr id="24" name="Oval 86">
            <a:extLst>
              <a:ext uri="{FF2B5EF4-FFF2-40B4-BE49-F238E27FC236}">
                <a16:creationId xmlns:a16="http://schemas.microsoft.com/office/drawing/2014/main" id="{4D513623-3736-FC5F-FAE8-0A066C795454}"/>
              </a:ext>
            </a:extLst>
          </p:cNvPr>
          <p:cNvSpPr/>
          <p:nvPr/>
        </p:nvSpPr>
        <p:spPr>
          <a:xfrm flipH="1">
            <a:off x="1578157" y="3924965"/>
            <a:ext cx="387758" cy="376435"/>
          </a:xfrm>
          <a:prstGeom prst="ellipse">
            <a:avLst/>
          </a:prstGeom>
          <a:solidFill>
            <a:srgbClr val="00B050"/>
          </a:solidFill>
          <a:ln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spcBef>
                <a:spcPts val="0"/>
              </a:spcBef>
              <a:buClrTx/>
              <a:buSzTx/>
              <a:buFontTx/>
              <a:buNone/>
              <a:defRPr/>
            </a:pPr>
            <a:endParaRPr kumimoji="0" lang="en-US" sz="20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25" name="Graphique 25">
            <a:extLst>
              <a:ext uri="{FF2B5EF4-FFF2-40B4-BE49-F238E27FC236}">
                <a16:creationId xmlns:a16="http://schemas.microsoft.com/office/drawing/2014/main" id="{E4BEE311-B744-E771-9213-E44CC40B34F1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641461" y="3940936"/>
            <a:ext cx="352096" cy="2728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164720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2F490379-FFC8-4DE2-9F80-2632D41F3BF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sp>
        <p:nvSpPr>
          <p:cNvPr id="5" name="ZoneTexte 2">
            <a:extLst>
              <a:ext uri="{FF2B5EF4-FFF2-40B4-BE49-F238E27FC236}">
                <a16:creationId xmlns:a16="http://schemas.microsoft.com/office/drawing/2014/main" id="{14BF8E78-AD85-4546-122F-ED679140B808}"/>
              </a:ext>
            </a:extLst>
          </p:cNvPr>
          <p:cNvSpPr txBox="1"/>
          <p:nvPr/>
        </p:nvSpPr>
        <p:spPr>
          <a:xfrm>
            <a:off x="186813" y="955377"/>
            <a:ext cx="731038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rtl="1">
              <a:defRPr/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انتبهوا جيدا! أكملوا في المنزل الأنشطة التي لم نقم بإنجازها في  الصفحتين </a:t>
            </a:r>
            <a:r>
              <a:rPr lang="fr-FR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88</a:t>
            </a: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و </a:t>
            </a:r>
            <a:r>
              <a:rPr lang="fr-FR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89</a:t>
            </a: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  <a:endParaRPr lang="fr-FR" b="1" dirty="0">
              <a:solidFill>
                <a:prstClr val="white">
                  <a:lumMod val="65000"/>
                </a:prst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0CA59CF1-8F7B-6383-D36E-10459686447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434348" y="2074606"/>
            <a:ext cx="3215148" cy="3980723"/>
          </a:xfrm>
          <a:prstGeom prst="rect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41F63204-5A5E-8485-608E-EFCD69E2CDB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455704" y="2074605"/>
            <a:ext cx="2899986" cy="39624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907437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5F91F3B2-1293-542D-9EA1-A835F6A500E4}"/>
              </a:ext>
            </a:extLst>
          </p:cNvPr>
          <p:cNvSpPr txBox="1"/>
          <p:nvPr/>
        </p:nvSpPr>
        <p:spPr>
          <a:xfrm>
            <a:off x="320842" y="933882"/>
            <a:ext cx="719022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إلى اللقاء. في الحصة القادمة، سنقوم بتصحيح الأنشطة المنجزة في المنزل. </a:t>
            </a:r>
          </a:p>
        </p:txBody>
      </p:sp>
      <p:pic>
        <p:nvPicPr>
          <p:cNvPr id="3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F5191A2B-7D09-0DC7-D2B8-BC11545F9E19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pic>
        <p:nvPicPr>
          <p:cNvPr id="4" name="Nada-Wave">
            <a:hlinkClick r:id="" action="ppaction://media"/>
            <a:extLst>
              <a:ext uri="{FF2B5EF4-FFF2-40B4-BE49-F238E27FC236}">
                <a16:creationId xmlns:a16="http://schemas.microsoft.com/office/drawing/2014/main" id="{3C732EE8-0265-E87E-8500-9D159CE4E40E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4464000" y="1980000"/>
            <a:ext cx="2536315" cy="4050532"/>
          </a:xfrm>
          <a:prstGeom prst="rect">
            <a:avLst/>
          </a:prstGeom>
        </p:spPr>
      </p:pic>
      <p:pic>
        <p:nvPicPr>
          <p:cNvPr id="7" name="majd_wave">
            <a:hlinkClick r:id="" action="ppaction://media"/>
            <a:extLst>
              <a:ext uri="{FF2B5EF4-FFF2-40B4-BE49-F238E27FC236}">
                <a16:creationId xmlns:a16="http://schemas.microsoft.com/office/drawing/2014/main" id="{F8AD2374-0DCF-5C39-4DF3-1A28F7095F24}"/>
              </a:ext>
            </a:extLst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2243138" y="1935166"/>
            <a:ext cx="2328862" cy="4140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053495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586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3477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9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7"/>
                </p:tgtEl>
              </p:cMediaNode>
            </p:video>
          </p:childTnLst>
        </p:cTn>
      </p:par>
    </p:tnLst>
  </p:timing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59995E4-FEAD-7698-9AE3-4C7B78D8DE6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Box 5">
            <a:extLst>
              <a:ext uri="{FF2B5EF4-FFF2-40B4-BE49-F238E27FC236}">
                <a16:creationId xmlns:a16="http://schemas.microsoft.com/office/drawing/2014/main" id="{65C12CA8-CCF9-3616-1895-9A43513F7305}"/>
              </a:ext>
            </a:extLst>
          </p:cNvPr>
          <p:cNvSpPr txBox="1"/>
          <p:nvPr/>
        </p:nvSpPr>
        <p:spPr>
          <a:xfrm>
            <a:off x="1747817" y="2595036"/>
            <a:ext cx="6524089" cy="3755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ts val="2075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200" b="1" i="0" u="none" strike="noStrike" kern="0" cap="none" spc="0" normalizeH="0" baseline="0" noProof="0" dirty="0">
                <a:ln>
                  <a:noFill/>
                </a:ln>
                <a:solidFill>
                  <a:srgbClr val="3494BA">
                    <a:lumMod val="75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بناء على إنجازات المتعلمين خلال الممارسة المستقلة </a:t>
            </a:r>
          </a:p>
        </p:txBody>
      </p:sp>
      <p:pic>
        <p:nvPicPr>
          <p:cNvPr id="12" name="Image 11" descr="Une image contenant texte, diagramme, Parallèle, ligne&#10;&#10;Le contenu généré par l’IA peut être incorrect.">
            <a:extLst>
              <a:ext uri="{FF2B5EF4-FFF2-40B4-BE49-F238E27FC236}">
                <a16:creationId xmlns:a16="http://schemas.microsoft.com/office/drawing/2014/main" id="{EF38A5C2-D9BB-E7BC-24D2-866B3AE227A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7433" y="2196320"/>
            <a:ext cx="1896443" cy="2680387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935B67F8-4E41-C120-5707-1311627812B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94768" y="3126440"/>
            <a:ext cx="5688105" cy="11887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815188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theme/theme1.xml><?xml version="1.0" encoding="utf-8"?>
<a:theme xmlns:a="http://schemas.openxmlformats.org/drawingml/2006/main" name="2_Conception personnalisée">
  <a:themeElements>
    <a:clrScheme name="maths">
      <a:dk1>
        <a:srgbClr val="000000"/>
      </a:dk1>
      <a:lt1>
        <a:srgbClr val="FFFFFF"/>
      </a:lt1>
      <a:dk2>
        <a:srgbClr val="373545"/>
      </a:dk2>
      <a:lt2>
        <a:srgbClr val="CEDBE6"/>
      </a:lt2>
      <a:accent1>
        <a:srgbClr val="3494BA"/>
      </a:accent1>
      <a:accent2>
        <a:srgbClr val="58B6C0"/>
      </a:accent2>
      <a:accent3>
        <a:srgbClr val="75BDA7"/>
      </a:accent3>
      <a:accent4>
        <a:srgbClr val="7A8C8E"/>
      </a:accent4>
      <a:accent5>
        <a:srgbClr val="84ACB6"/>
      </a:accent5>
      <a:accent6>
        <a:srgbClr val="00E4CF"/>
      </a:accent6>
      <a:hlink>
        <a:srgbClr val="FA9300"/>
      </a:hlink>
      <a:folHlink>
        <a:srgbClr val="FFC400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Page d'entre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3.xml><?xml version="1.0" encoding="utf-8"?>
<a:theme xmlns:a="http://schemas.openxmlformats.org/drawingml/2006/main" name="partie 1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4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27775</TotalTime>
  <Words>2462</Words>
  <Application>Microsoft Office PowerPoint</Application>
  <PresentationFormat>Affichage à l'écran (4:3)</PresentationFormat>
  <Paragraphs>543</Paragraphs>
  <Slides>92</Slides>
  <Notes>19</Notes>
  <HiddenSlides>0</HiddenSlides>
  <MMClips>5</MMClips>
  <ScaleCrop>false</ScaleCrop>
  <HeadingPairs>
    <vt:vector size="6" baseType="variant">
      <vt:variant>
        <vt:lpstr>Polices utilisées</vt:lpstr>
      </vt:variant>
      <vt:variant>
        <vt:i4>8</vt:i4>
      </vt:variant>
      <vt:variant>
        <vt:lpstr>Thème</vt:lpstr>
      </vt:variant>
      <vt:variant>
        <vt:i4>3</vt:i4>
      </vt:variant>
      <vt:variant>
        <vt:lpstr>Titres des diapositives</vt:lpstr>
      </vt:variant>
      <vt:variant>
        <vt:i4>92</vt:i4>
      </vt:variant>
    </vt:vector>
  </HeadingPairs>
  <TitlesOfParts>
    <vt:vector size="103" baseType="lpstr">
      <vt:lpstr>Cambria Math</vt:lpstr>
      <vt:lpstr>Microsoft Uighur</vt:lpstr>
      <vt:lpstr>Calibri</vt:lpstr>
      <vt:lpstr>Effra CC Arbc</vt:lpstr>
      <vt:lpstr>DengXian</vt:lpstr>
      <vt:lpstr>Arial</vt:lpstr>
      <vt:lpstr>Dosis</vt:lpstr>
      <vt:lpstr>Aptos</vt:lpstr>
      <vt:lpstr>2_Conception personnalisée</vt:lpstr>
      <vt:lpstr>Page d'entree</vt:lpstr>
      <vt:lpstr>partie 1</vt:lpstr>
      <vt:lpstr>المرحلة 1</vt:lpstr>
      <vt:lpstr>Présentation PowerPoint</vt:lpstr>
      <vt:lpstr>برمجة الأسبوع الثالث 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NOM DU MODULE</dc:title>
  <dc:creator>BTIHAJ.ELHAMDOUNI@taalim.ma</dc:creator>
  <cp:lastModifiedBy>EL HAMDOUNI BTIHAJ</cp:lastModifiedBy>
  <cp:revision>175</cp:revision>
  <cp:lastPrinted>2025-08-13T10:11:39Z</cp:lastPrinted>
  <dcterms:created xsi:type="dcterms:W3CDTF">2025-08-01T12:31:49Z</dcterms:created>
  <dcterms:modified xsi:type="dcterms:W3CDTF">2026-04-12T16:19:25Z</dcterms:modified>
</cp:coreProperties>
</file>