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1"/>
  </p:notesMasterIdLst>
  <p:handoutMasterIdLst>
    <p:handoutMasterId r:id="rId62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193" r:id="rId16"/>
    <p:sldId id="2134807194" r:id="rId17"/>
    <p:sldId id="2134807265" r:id="rId18"/>
    <p:sldId id="2134807195" r:id="rId19"/>
    <p:sldId id="2134807263" r:id="rId20"/>
    <p:sldId id="2134807268" r:id="rId21"/>
    <p:sldId id="2134807266" r:id="rId22"/>
    <p:sldId id="786" r:id="rId23"/>
    <p:sldId id="812" r:id="rId24"/>
    <p:sldId id="751" r:id="rId25"/>
    <p:sldId id="909" r:id="rId26"/>
    <p:sldId id="833" r:id="rId27"/>
    <p:sldId id="2134807215" r:id="rId28"/>
    <p:sldId id="918" r:id="rId29"/>
    <p:sldId id="849" r:id="rId30"/>
    <p:sldId id="919" r:id="rId31"/>
    <p:sldId id="2134806701" r:id="rId32"/>
    <p:sldId id="950" r:id="rId33"/>
    <p:sldId id="2134807241" r:id="rId34"/>
    <p:sldId id="2134807224" r:id="rId35"/>
    <p:sldId id="2134807242" r:id="rId36"/>
    <p:sldId id="2134807243" r:id="rId37"/>
    <p:sldId id="2134807244" r:id="rId38"/>
    <p:sldId id="2134807245" r:id="rId39"/>
    <p:sldId id="951" r:id="rId40"/>
    <p:sldId id="916" r:id="rId41"/>
    <p:sldId id="2134807246" r:id="rId42"/>
    <p:sldId id="2134807222" r:id="rId43"/>
    <p:sldId id="2134807112" r:id="rId44"/>
    <p:sldId id="2134806735" r:id="rId45"/>
    <p:sldId id="848" r:id="rId46"/>
    <p:sldId id="962" r:id="rId47"/>
    <p:sldId id="927" r:id="rId48"/>
    <p:sldId id="928" r:id="rId49"/>
    <p:sldId id="929" r:id="rId50"/>
    <p:sldId id="788" r:id="rId51"/>
    <p:sldId id="935" r:id="rId52"/>
    <p:sldId id="908" r:id="rId53"/>
    <p:sldId id="2134806699" r:id="rId54"/>
    <p:sldId id="2134807260" r:id="rId55"/>
    <p:sldId id="2134807262" r:id="rId56"/>
    <p:sldId id="2134807261" r:id="rId57"/>
    <p:sldId id="937" r:id="rId58"/>
    <p:sldId id="2134806700" r:id="rId59"/>
    <p:sldId id="789" r:id="rId60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63"/>
    </p:embeddedFont>
    <p:embeddedFont>
      <p:font typeface="DengXian" panose="02010600030101010101" pitchFamily="2" charset="-122"/>
      <p:regular r:id="rId64"/>
      <p:bold r:id="rId65"/>
    </p:embeddedFont>
    <p:embeddedFont>
      <p:font typeface="Dosis" pitchFamily="2" charset="0"/>
      <p:regular r:id="rId66"/>
      <p:bold r:id="rId67"/>
    </p:embeddedFont>
    <p:embeddedFont>
      <p:font typeface="Microsoft Uighur" panose="02000000000000000000" pitchFamily="2" charset="-78"/>
      <p:regular r:id="rId68"/>
      <p:bold r:id="rId6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BB00"/>
    <a:srgbClr val="CEFADA"/>
    <a:srgbClr val="B2B3AE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01837D-9CCA-4BD5-BB00-CCD31B488516}" v="110" dt="2026-04-09T21:28:17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64" d="100"/>
          <a:sy n="64" d="100"/>
        </p:scale>
        <p:origin x="13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4.fntdata"/><Relationship Id="rId74" Type="http://schemas.microsoft.com/office/2015/10/relationships/revisionInfo" Target="revisionInfo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5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70" Type="http://schemas.openxmlformats.org/officeDocument/2006/relationships/presProps" Target="presProp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3.fntdata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5A70-FE77-D22D-8A9A-D1FC0C69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F7DFF3-949B-0A0B-E191-95E84A031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0FA0DF-6ED7-AA27-3F4F-EC3DEF242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906DD-C753-A116-20E1-343ACDA34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7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498-E936-A99F-9794-623E4708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BC740F-0DB4-F035-0501-B5EE3445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002AA9-BE7B-6407-8394-AACA610A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20A0DE-311C-0437-85F4-4BA81B8EF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20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0D7D-A483-F0E6-43B6-B0B04A11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F24E62-D85C-1BA9-5934-B1AAC43A2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EC32C8-E6F2-6437-862B-4C67D3182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2C802-DD45-9029-3CC5-0E163152E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4871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B6A45-F6C2-7809-C3CD-B565B8DC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D28EE-BE83-90F5-1D94-5CB6A410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7B7DAF-2DA2-09D8-5314-A33FA53D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0EC93-6926-CFBA-9919-A1F61E066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778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A58D-7B84-FE49-2081-8733E9C9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0B3055-2CF8-B0D4-C480-0BB2EBBA7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54BD9E-8FBF-1CA6-063E-2886EB86F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B172DF-BC10-5D53-2404-0AAA1F2FA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7220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D875-4353-711C-4A9E-F4A6001E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2A52B6-7169-5AE5-8A4F-37C14B716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B6608B-42FB-41B2-09FF-C17D6204C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4C777B-F65D-0AE2-4786-95C860F10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706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A81E5-C131-6DD2-E27D-559DEAAEE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4283C7-B190-7A52-908D-E4DF7DD59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1B135-5CBE-5816-ACA5-17A64DC8E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38AAC8-5224-3CD1-D046-1A8008712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043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46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5.mp4"/><Relationship Id="rId7" Type="http://schemas.openxmlformats.org/officeDocument/2006/relationships/image" Target="../media/image5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9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السرعة المتوسطة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المئوية (2). 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السرعة المتوسطة 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سلم التصاميم والخرائط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السرعة المتوسطة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084512-6CF1-A03B-D817-803BDDAAC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305994"/>
            <a:ext cx="2984813" cy="41575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6BF2B7-A192-213D-DBB1-E7CE0259D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622" y="2305994"/>
            <a:ext cx="3012751" cy="415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وتوظيف حساب السرعة المتوسطة في وضعيات؛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67CD78-2A92-3665-D012-023A801B9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22" y="2706129"/>
            <a:ext cx="8061555" cy="144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51997B-33F1-E4C9-AF1D-1F3A9EF24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29" y="2786106"/>
            <a:ext cx="7895304" cy="14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5F79-2BFE-B73B-854E-E855DF5B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5E3EE8-408C-F5AF-DB84-70D12732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12C7CBF0-4305-0989-5CE0-347302CF8D88}"/>
              </a:ext>
            </a:extLst>
          </p:cNvPr>
          <p:cNvSpPr txBox="1"/>
          <p:nvPr/>
        </p:nvSpPr>
        <p:spPr>
          <a:xfrm>
            <a:off x="-69358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لنقم بملء  الجدول التالي والذي يمثل العلاقة بين المسافة ب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Km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والمدة  بالساعات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AC5D5C-7857-FC1F-21C1-9F376B849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03" y="2375306"/>
            <a:ext cx="7961116" cy="172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69A7-80D0-6ED8-78F8-914738F5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6A6BF15-7B1D-68AD-9C29-3F2E6A443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29D2473B-F792-1E03-FA36-53B7146F04F2}"/>
              </a:ext>
            </a:extLst>
          </p:cNvPr>
          <p:cNvSpPr txBox="1"/>
          <p:nvPr/>
        </p:nvSpPr>
        <p:spPr>
          <a:xfrm>
            <a:off x="-588143" y="786849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نحسب أولا معامل التناسب في الجدول.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تقطع الدراجة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km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خلال ساعتين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(2h)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للمرور من السطر 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لثاني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السطر ال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نضرب في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6C7895-3D39-73EC-3492-AA06CCDAE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03" y="2375306"/>
            <a:ext cx="7961116" cy="172474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3A6CB4-E9BF-85CB-DD61-10D92C0901A5}"/>
              </a:ext>
            </a:extLst>
          </p:cNvPr>
          <p:cNvSpPr/>
          <p:nvPr/>
        </p:nvSpPr>
        <p:spPr>
          <a:xfrm>
            <a:off x="4424516" y="2979174"/>
            <a:ext cx="648929" cy="9930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Left Bracket 8">
            <a:extLst>
              <a:ext uri="{FF2B5EF4-FFF2-40B4-BE49-F238E27FC236}">
                <a16:creationId xmlns:a16="http://schemas.microsoft.com/office/drawing/2014/main" id="{94FCF5AE-B507-F80A-6022-C679479BA6DF}"/>
              </a:ext>
            </a:extLst>
          </p:cNvPr>
          <p:cNvSpPr/>
          <p:nvPr/>
        </p:nvSpPr>
        <p:spPr>
          <a:xfrm rot="10800000" flipH="1" flipV="1">
            <a:off x="1165556" y="3124702"/>
            <a:ext cx="420663" cy="652335"/>
          </a:xfrm>
          <a:prstGeom prst="leftBracket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0EEE84E-B657-552C-5297-8CDF8EA286A0}"/>
                  </a:ext>
                </a:extLst>
              </p:cNvPr>
              <p:cNvSpPr/>
              <p:nvPr/>
            </p:nvSpPr>
            <p:spPr>
              <a:xfrm>
                <a:off x="825332" y="3315658"/>
                <a:ext cx="614327" cy="297094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0EEE84E-B657-552C-5297-8CDF8EA286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32" y="3315658"/>
                <a:ext cx="614327" cy="29709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0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9D5B-3631-AEFF-2D83-944F4977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C5126E-5653-BCF0-7713-002B6E30E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4C7F0E-B336-F71F-F392-6AB3E729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88623"/>
            <a:ext cx="3744416" cy="548237"/>
          </a:xfrm>
          <a:prstGeom prst="rect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D611CDA4-6C40-5D14-CBB0-5C63D7379F92}"/>
              </a:ext>
            </a:extLst>
          </p:cNvPr>
          <p:cNvSpPr txBox="1"/>
          <p:nvPr/>
        </p:nvSpPr>
        <p:spPr>
          <a:xfrm>
            <a:off x="-638816" y="76959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 نحسب المدة التي تقطع فيها الدراجة 18 كيلومترا: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تقطع الدراجة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 km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خلال ثلاث ساعات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 h)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647693-51AE-E7D4-AC55-734E70DAC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03" y="2375306"/>
            <a:ext cx="7961116" cy="172474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28C7A03-0B3D-88F7-83E9-FF8DDB83583C}"/>
              </a:ext>
            </a:extLst>
          </p:cNvPr>
          <p:cNvSpPr/>
          <p:nvPr/>
        </p:nvSpPr>
        <p:spPr>
          <a:xfrm>
            <a:off x="3151385" y="2967676"/>
            <a:ext cx="648929" cy="9930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Left Bracket 8">
            <a:extLst>
              <a:ext uri="{FF2B5EF4-FFF2-40B4-BE49-F238E27FC236}">
                <a16:creationId xmlns:a16="http://schemas.microsoft.com/office/drawing/2014/main" id="{A38C268B-1067-C4AD-E13B-5AFF2A5890E7}"/>
              </a:ext>
            </a:extLst>
          </p:cNvPr>
          <p:cNvSpPr/>
          <p:nvPr/>
        </p:nvSpPr>
        <p:spPr>
          <a:xfrm rot="10800000" flipH="1" flipV="1">
            <a:off x="1165556" y="3124702"/>
            <a:ext cx="420663" cy="652335"/>
          </a:xfrm>
          <a:prstGeom prst="leftBracket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97D36E3-9969-E62A-68AF-C4A7E510A6CD}"/>
                  </a:ext>
                </a:extLst>
              </p:cNvPr>
              <p:cNvSpPr/>
              <p:nvPr/>
            </p:nvSpPr>
            <p:spPr>
              <a:xfrm>
                <a:off x="825332" y="3315658"/>
                <a:ext cx="614327" cy="297094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C97D36E3-9969-E62A-68AF-C4A7E510A6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32" y="3315658"/>
                <a:ext cx="614327" cy="29709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8E83A9C-3F6D-3087-B175-2DBC212EDBAA}"/>
                  </a:ext>
                </a:extLst>
              </p:cNvPr>
              <p:cNvSpPr/>
              <p:nvPr/>
            </p:nvSpPr>
            <p:spPr>
              <a:xfrm>
                <a:off x="3186084" y="3584752"/>
                <a:ext cx="614327" cy="297094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8E83A9C-3F6D-3087-B175-2DBC212EDB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084" y="3584752"/>
                <a:ext cx="614327" cy="297094"/>
              </a:xfrm>
              <a:prstGeom prst="roundRect">
                <a:avLst/>
              </a:prstGeom>
              <a:blipFill>
                <a:blip r:embed="rId7"/>
                <a:stretch>
                  <a:fillRect b="-20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96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C17-CA09-28C3-38E8-6DED8B6D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1A84D685-CD67-B449-3989-02D11B4F0104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586A4E-A071-D925-D0E1-2BE7ED602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ABE19F-3CB7-AD5F-A58A-EE1F80AA56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DC83C-436C-2512-DD5B-3C8D19A5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B25FF-7241-5FD3-922A-869C07287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6" name="ZoneTexte 13">
            <a:extLst>
              <a:ext uri="{FF2B5EF4-FFF2-40B4-BE49-F238E27FC236}">
                <a16:creationId xmlns:a16="http://schemas.microsoft.com/office/drawing/2014/main" id="{61BB09C7-FA75-029D-74D7-D7488713E2F0}"/>
              </a:ext>
            </a:extLst>
          </p:cNvPr>
          <p:cNvSpPr txBox="1"/>
          <p:nvPr/>
        </p:nvSpPr>
        <p:spPr>
          <a:xfrm>
            <a:off x="-707732" y="851442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علىى الألواح ، احسبوا المسافة التي سيقطعها يحيى خلال ساعة واحدة. واستنتجوا السرعة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المتوسطة.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670E5E-E8E1-8439-1C78-750A1BC60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03" y="2282446"/>
            <a:ext cx="8052017" cy="22931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7BFBB2DB-92D4-6655-37A9-0AC1832855DE}"/>
                  </a:ext>
                </a:extLst>
              </p:cNvPr>
              <p:cNvSpPr/>
              <p:nvPr/>
            </p:nvSpPr>
            <p:spPr>
              <a:xfrm>
                <a:off x="3028767" y="3428998"/>
                <a:ext cx="614327" cy="452847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7BFBB2DB-92D4-6655-37A9-0AC1832855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767" y="3428998"/>
                <a:ext cx="614327" cy="45284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D6F52A1-9358-8362-B2AA-0E98C244CB4D}"/>
              </a:ext>
            </a:extLst>
          </p:cNvPr>
          <p:cNvSpPr/>
          <p:nvPr/>
        </p:nvSpPr>
        <p:spPr>
          <a:xfrm>
            <a:off x="1619052" y="2888787"/>
            <a:ext cx="648929" cy="9930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Left Bracket 8">
            <a:extLst>
              <a:ext uri="{FF2B5EF4-FFF2-40B4-BE49-F238E27FC236}">
                <a16:creationId xmlns:a16="http://schemas.microsoft.com/office/drawing/2014/main" id="{9F2D3C40-C193-C2C0-FD2E-67B972E395AF}"/>
              </a:ext>
            </a:extLst>
          </p:cNvPr>
          <p:cNvSpPr/>
          <p:nvPr/>
        </p:nvSpPr>
        <p:spPr>
          <a:xfrm rot="10800000" flipH="1" flipV="1">
            <a:off x="941729" y="3102830"/>
            <a:ext cx="420663" cy="652335"/>
          </a:xfrm>
          <a:prstGeom prst="leftBracket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3412D433-501D-D345-22C2-FA2CB6218A2A}"/>
                  </a:ext>
                </a:extLst>
              </p:cNvPr>
              <p:cNvSpPr/>
              <p:nvPr/>
            </p:nvSpPr>
            <p:spPr>
              <a:xfrm>
                <a:off x="537733" y="3236769"/>
                <a:ext cx="614327" cy="297094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3412D433-501D-D345-22C2-FA2CB6218A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733" y="3236769"/>
                <a:ext cx="614327" cy="29709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77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69C8F-B2EB-A729-5951-F22C14C7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2">
            <a:extLst>
              <a:ext uri="{FF2B5EF4-FFF2-40B4-BE49-F238E27FC236}">
                <a16:creationId xmlns:a16="http://schemas.microsoft.com/office/drawing/2014/main" id="{0C393999-4D77-C925-F214-021E5B82BB6E}"/>
              </a:ext>
            </a:extLst>
          </p:cNvPr>
          <p:cNvSpPr txBox="1"/>
          <p:nvPr/>
        </p:nvSpPr>
        <p:spPr>
          <a:xfrm>
            <a:off x="181641" y="93031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FC6F78-0F5E-AABF-2DC3-8C4771A0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5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A56CFE-B0ED-90BA-5F9E-86B5E102EE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1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91FE-D4E2-A423-16C5-38AAE67C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516B64-BC65-5588-210D-42B65B9B4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AE11201-9F8D-FCFC-128C-562C350F9440}"/>
              </a:ext>
            </a:extLst>
          </p:cNvPr>
          <p:cNvSpPr txBox="1"/>
          <p:nvPr/>
        </p:nvSpPr>
        <p:spPr>
          <a:xfrm>
            <a:off x="815356" y="934850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7E575B-846F-3DC7-D83D-1CD8E0722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03" y="2282446"/>
            <a:ext cx="8052017" cy="229310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59EDB9F-8187-8F55-270B-8956AFD505AF}"/>
              </a:ext>
            </a:extLst>
          </p:cNvPr>
          <p:cNvSpPr/>
          <p:nvPr/>
        </p:nvSpPr>
        <p:spPr>
          <a:xfrm>
            <a:off x="1619052" y="2888787"/>
            <a:ext cx="648929" cy="9930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Left Bracket 8">
            <a:extLst>
              <a:ext uri="{FF2B5EF4-FFF2-40B4-BE49-F238E27FC236}">
                <a16:creationId xmlns:a16="http://schemas.microsoft.com/office/drawing/2014/main" id="{A9D76FFC-B868-7513-7F49-B110AF70E40B}"/>
              </a:ext>
            </a:extLst>
          </p:cNvPr>
          <p:cNvSpPr/>
          <p:nvPr/>
        </p:nvSpPr>
        <p:spPr>
          <a:xfrm rot="10800000" flipH="1" flipV="1">
            <a:off x="941729" y="3102830"/>
            <a:ext cx="420663" cy="652335"/>
          </a:xfrm>
          <a:prstGeom prst="leftBracket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fr-FR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31A03403-C634-C61E-30B6-DA0394C398AF}"/>
                  </a:ext>
                </a:extLst>
              </p:cNvPr>
              <p:cNvSpPr/>
              <p:nvPr/>
            </p:nvSpPr>
            <p:spPr>
              <a:xfrm>
                <a:off x="537733" y="3236769"/>
                <a:ext cx="614327" cy="297094"/>
              </a:xfrm>
              <a:prstGeom prst="round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31A03403-C634-C61E-30B6-DA0394C39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733" y="3236769"/>
                <a:ext cx="614327" cy="29709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CB8F5BCC-E7F9-6956-4F8A-B4B556481007}"/>
                  </a:ext>
                </a:extLst>
              </p:cNvPr>
              <p:cNvSpPr/>
              <p:nvPr/>
            </p:nvSpPr>
            <p:spPr>
              <a:xfrm>
                <a:off x="3028767" y="3428998"/>
                <a:ext cx="614327" cy="452847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CB8F5BCC-E7F9-6956-4F8A-B4B5564810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767" y="3428998"/>
                <a:ext cx="614327" cy="45284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ADDFB51-4B38-937F-6A9C-D939AA38AF23}"/>
                  </a:ext>
                </a:extLst>
              </p:cNvPr>
              <p:cNvSpPr/>
              <p:nvPr/>
            </p:nvSpPr>
            <p:spPr>
              <a:xfrm>
                <a:off x="1692719" y="2937444"/>
                <a:ext cx="501593" cy="38100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ADDFB51-4B38-937F-6A9C-D939AA38AF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719" y="2937444"/>
                <a:ext cx="501593" cy="38100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92E0BB9-5212-B9B2-7459-8B509FB797A0}"/>
                  </a:ext>
                </a:extLst>
              </p:cNvPr>
              <p:cNvSpPr/>
              <p:nvPr/>
            </p:nvSpPr>
            <p:spPr>
              <a:xfrm>
                <a:off x="4252743" y="4092676"/>
                <a:ext cx="446936" cy="31589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fr-FR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92E0BB9-5212-B9B2-7459-8B509FB797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743" y="4092676"/>
                <a:ext cx="446936" cy="315898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وأوظف حساب السرعة المتوسطة في وضعيات؛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أتعرف وأوظف السرعة المتوسطة في وضعيات؛</a:t>
            </a:r>
          </a:p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THS_ N6_P4_SEM3_S1_V1VF">
            <a:hlinkClick r:id="" action="ppaction://media"/>
            <a:extLst>
              <a:ext uri="{FF2B5EF4-FFF2-40B4-BE49-F238E27FC236}">
                <a16:creationId xmlns:a16="http://schemas.microsoft.com/office/drawing/2014/main" id="{06F4941A-4A9F-68D1-A026-DFD6AFC94D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1615" y="1907458"/>
            <a:ext cx="7337927" cy="412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2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حساب السرعة المتوسطة.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B94340-DCC8-E2DC-DD14-7AACD9305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20" y="1852323"/>
            <a:ext cx="8154107" cy="45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13713" y="856735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سنحسب السرعة المتوسطة خطوة خطوة مثل مجد وندى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10C9F79-D30E-0BEC-946B-CEFE4D771FE6}"/>
              </a:ext>
            </a:extLst>
          </p:cNvPr>
          <p:cNvSpPr/>
          <p:nvPr/>
        </p:nvSpPr>
        <p:spPr>
          <a:xfrm>
            <a:off x="383287" y="1967672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43E7364-5675-028B-DFB2-B1F592BC0EC7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المدة بالساعات.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C948E4B-D27D-6E28-0062-C2F3D3D52751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4FA6F785-AD1D-0A36-CB1E-886602038FB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43B8FC70-7F27-7AD8-CF92-1ACD42F4E7D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16EB58-D5FF-3319-5B2E-48F764D8E2E1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0C121C97-1968-1C57-B030-CDA7846CC722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F58EAB2-A32B-FF2D-6C75-DEB517790E01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D0B3019-9675-1D33-2D25-9DEF622FA666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 ؟  من يشرح لنا كيف توصل للجواب 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1E129DD-82FC-3821-2758-76DDF3435DE2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المدة بالساعات </a:t>
            </a:r>
            <a:r>
              <a:rPr lang="fr-FR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1E8FF7-3C12-CDBB-1D1E-934A8D62A089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059F714-DDA6-440D-84CE-94EA1CB59CF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1D1ACEE-8F84-BC0A-7D04-F9254415D89B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FA749CD6-C526-9F37-C65D-EEA557B055D1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91A2FB3-35D0-9024-27E0-9EDE8861AA1D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7A98B3C-9C98-9BE3-C7D0-656BE48DA0D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D64436B-E7DE-0D40-109F-32F49B7BFD5A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3 ساعاتٍ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FD43CAB-7019-11CE-BE1C-6009C8E5DE38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3 h         </a:t>
            </a:r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5B583D-2E1E-494E-E220-F22EFD6878C1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55BFDC7-6A6B-FF6E-8AF6-A6DA1350248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78A7272-302C-3EC5-751C-27DD42192EE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3D752E1-72F0-79D7-F73A-CD377F8FD80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EDDE36D-1F44-D89B-4DAC-A24415770E6B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623BC11-8BF6-B2DE-3D18-D9BD39D3300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84E708B-F23F-4E78-E1D0-15D65ADFDB4B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3 ساعاتٍ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2D251EB-66E6-6559-CCE5-CB08EF292990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المدة بالساعات </a:t>
            </a:r>
            <a:r>
              <a:rPr lang="fr-FR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4426B91-F9B6-2DAA-8EF0-837C859E7104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 h         </a:t>
            </a: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المسافة الكيلومتر.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C86136-AC90-4819-8E28-8C8F50D42978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68E6623-1114-80C0-DF9D-3C7CEBFA105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95975D-E5D3-75C5-D1C2-FFCC42167AF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17B2C6E-B981-41DB-3FBC-5CC0D57797BC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DC3B5214-BF6A-CB74-69D3-C1C55BFA394F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B7866CC-7AB4-63EB-EF0F-E3B133B24166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2F87108-EA13-8EC1-72C3-FC1A239E97D4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3 ساعاتٍ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F77D8AF-EF5D-73DF-B6BD-9F24E5037E56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المدة بالساعات </a:t>
            </a:r>
            <a:r>
              <a:rPr lang="fr-FR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F5C39B0-BFB6-9D18-025D-82254244CDAC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 h         </a:t>
            </a: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89CC364-13F4-67E0-FD8D-F329ECDB0DF3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E52613A4-4735-EA8F-9CA5-3B86360F3ED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68371638-D149-4676-732C-57797A74B93B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24" name="Rectangle : coins arrondis 4">
            <a:extLst>
              <a:ext uri="{FF2B5EF4-FFF2-40B4-BE49-F238E27FC236}">
                <a16:creationId xmlns:a16="http://schemas.microsoft.com/office/drawing/2014/main" id="{DF06DE53-9ECB-CC7A-D7B4-213EAC42A80E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E965F777-BB4D-74D4-7890-D2A302F3C7E4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2E10F69-BB62-7487-15B2-735AADF1620F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F340B034-E9F4-AEAD-05F5-AA403F074C3A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240 كيلومِتْرٍ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E825629-B06E-2091-0206-8AC80B9DA03A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المدة بالساعات </a:t>
            </a:r>
            <a:r>
              <a:rPr lang="fr-FR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5E36C8F-7482-37E4-D3F2-5E44325A5CA4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 h         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EEF15447-848B-6F22-8365-17480C0A9840}"/>
              </a:ext>
            </a:extLst>
          </p:cNvPr>
          <p:cNvSpPr/>
          <p:nvPr/>
        </p:nvSpPr>
        <p:spPr>
          <a:xfrm>
            <a:off x="5122790" y="3615527"/>
            <a:ext cx="1914114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المسافة بالكيلومتر</a:t>
            </a:r>
            <a:r>
              <a:rPr lang="fr-FR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FA621AAA-FFE7-D386-F1E0-8B93E5DC617F}"/>
              </a:ext>
            </a:extLst>
          </p:cNvPr>
          <p:cNvSpPr/>
          <p:nvPr/>
        </p:nvSpPr>
        <p:spPr>
          <a:xfrm>
            <a:off x="5122790" y="4274949"/>
            <a:ext cx="1914114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240 Km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36E836D1-0E81-1CCE-A9CE-4C1547E3881F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9F09221-308C-10FD-84BE-BDB14BCA1B9B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02CF837-E0F6-D32B-E141-83286A05031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ABD13AB-D45C-875B-2A24-A33E784631E8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227A3EE-0D00-842D-263C-C17AFD700F2F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DB29D2A5-3969-4816-95CD-215C2FC8A3C9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576792-F5A3-77E3-B806-01F63BB31DE1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1EC41E7-8A62-D7E5-AA61-BD17C71775E6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</a:t>
            </a:r>
            <a:r>
              <a:rPr lang="ar-SA" sz="2400" b="1" dirty="0">
                <a:solidFill>
                  <a:srgbClr val="FF0000"/>
                </a:solidFill>
                <a:cs typeface="+mj-cs"/>
              </a:rPr>
              <a:t>240 كيلومِتْرٍ </a:t>
            </a:r>
            <a:r>
              <a:rPr lang="ar-SA" sz="2400" b="1" dirty="0">
                <a:solidFill>
                  <a:schemeClr val="tx1"/>
                </a:solidFill>
                <a:cs typeface="+mj-cs"/>
              </a:rPr>
              <a:t>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8B97380-C540-851F-07F6-7363856E45CB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المدة بالساعات </a:t>
            </a:r>
            <a:r>
              <a:rPr lang="fr-FR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C891CCC-C99F-3A7F-AB50-562781B67496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 h        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2DD760C-EE09-7882-FE10-0DADA72ADF0F}"/>
              </a:ext>
            </a:extLst>
          </p:cNvPr>
          <p:cNvSpPr/>
          <p:nvPr/>
        </p:nvSpPr>
        <p:spPr>
          <a:xfrm>
            <a:off x="5122790" y="3615527"/>
            <a:ext cx="1914114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المسافة بالكيلومتر</a:t>
            </a:r>
            <a:r>
              <a:rPr lang="fr-FR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1615F5F-DBC6-6ADF-2312-8DC17498FB01}"/>
              </a:ext>
            </a:extLst>
          </p:cNvPr>
          <p:cNvSpPr/>
          <p:nvPr/>
        </p:nvSpPr>
        <p:spPr>
          <a:xfrm>
            <a:off x="5122790" y="4274949"/>
            <a:ext cx="1914114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240 Km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C70F99C-2DBE-8BA8-D5DA-81BF8AE071F5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السرعة المتوسطة.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F654032-8516-472F-4275-ABB88A894745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398B195-78A0-D4D7-B757-82E4A0327F5C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A4A0515-D3EB-76AE-4B2D-D387023EE967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46E1CD2-093A-EC2B-FC64-9670F6D42FAD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85A76F73-B032-EFAD-16A3-10EFACFE1E6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54DED12-DC5D-4EBB-6893-6CA9699D4F58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FA94480-0A05-AF1F-153A-DDD8FCAD61B3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D378EE0-EFD5-96CA-FCC9-3CA3D894859F}"/>
              </a:ext>
            </a:extLst>
          </p:cNvPr>
          <p:cNvSpPr/>
          <p:nvPr/>
        </p:nvSpPr>
        <p:spPr>
          <a:xfrm>
            <a:off x="1363830" y="3623516"/>
            <a:ext cx="1609097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المدة بالساعات </a:t>
            </a:r>
            <a:r>
              <a:rPr lang="fr-FR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16C1CC1-2DB1-41D2-350C-61D13F2E4D60}"/>
              </a:ext>
            </a:extLst>
          </p:cNvPr>
          <p:cNvSpPr/>
          <p:nvPr/>
        </p:nvSpPr>
        <p:spPr>
          <a:xfrm>
            <a:off x="1363830" y="4282938"/>
            <a:ext cx="1609096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3 h        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14E38BE-FAAC-DFE1-577E-A25117531AFF}"/>
              </a:ext>
            </a:extLst>
          </p:cNvPr>
          <p:cNvSpPr/>
          <p:nvPr/>
        </p:nvSpPr>
        <p:spPr>
          <a:xfrm>
            <a:off x="5122790" y="3615527"/>
            <a:ext cx="1914114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</a:rPr>
              <a:t>المسافة بالكيلومتر</a:t>
            </a:r>
            <a:r>
              <a:rPr lang="fr-FR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10E7647-67F0-7DED-3F7E-F1495F01161A}"/>
              </a:ext>
            </a:extLst>
          </p:cNvPr>
          <p:cNvSpPr/>
          <p:nvPr/>
        </p:nvSpPr>
        <p:spPr>
          <a:xfrm>
            <a:off x="5122790" y="4274949"/>
            <a:ext cx="1914114" cy="42738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chemeClr val="tx1"/>
                </a:solidFill>
              </a:rPr>
              <a:t>240 Km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D109520-3A45-626C-86F7-62CB60B4AF5B}"/>
              </a:ext>
            </a:extLst>
          </p:cNvPr>
          <p:cNvCxnSpPr/>
          <p:nvPr/>
        </p:nvCxnSpPr>
        <p:spPr>
          <a:xfrm>
            <a:off x="3120887" y="4492487"/>
            <a:ext cx="18387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7642099-B84F-734F-FAC6-E3BD8862D327}"/>
              </a:ext>
            </a:extLst>
          </p:cNvPr>
          <p:cNvSpPr/>
          <p:nvPr/>
        </p:nvSpPr>
        <p:spPr>
          <a:xfrm>
            <a:off x="5122790" y="4828767"/>
            <a:ext cx="1914114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4ED568B-1199-5BB4-8ABF-79A9EAF2061A}"/>
              </a:ext>
            </a:extLst>
          </p:cNvPr>
          <p:cNvCxnSpPr/>
          <p:nvPr/>
        </p:nvCxnSpPr>
        <p:spPr>
          <a:xfrm>
            <a:off x="3120887" y="5046305"/>
            <a:ext cx="18387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FB9D9AF-91A8-434C-74CE-4E89981B6536}"/>
              </a:ext>
            </a:extLst>
          </p:cNvPr>
          <p:cNvSpPr/>
          <p:nvPr/>
        </p:nvSpPr>
        <p:spPr>
          <a:xfrm>
            <a:off x="1363829" y="4828767"/>
            <a:ext cx="1675475" cy="4273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>
                <a:solidFill>
                  <a:srgbClr val="FF0000"/>
                </a:solidFill>
              </a:rPr>
              <a:t>1 h</a:t>
            </a: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A1BF43-517B-4293-FD34-E5DE296EC55D}"/>
              </a:ext>
            </a:extLst>
          </p:cNvPr>
          <p:cNvSpPr/>
          <p:nvPr/>
        </p:nvSpPr>
        <p:spPr>
          <a:xfrm>
            <a:off x="5607785" y="1641323"/>
            <a:ext cx="1867331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المدة...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D1FDEE1-8B20-9039-BB15-0BE5A1903F9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C00ACCA1-8B45-DD77-6E74-145F2EC624FC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292F731-9C4C-0546-9AF9-62BC2B6386CE}"/>
              </a:ext>
            </a:extLst>
          </p:cNvPr>
          <p:cNvSpPr/>
          <p:nvPr/>
        </p:nvSpPr>
        <p:spPr>
          <a:xfrm>
            <a:off x="3255458" y="1622852"/>
            <a:ext cx="1867332" cy="5365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المسافة...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4F6BD232-48D9-C463-C66A-00E2DD7C871E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CA1BD31-DE89-64C2-F1FE-5F5D7A4758E5}"/>
              </a:ext>
            </a:extLst>
          </p:cNvPr>
          <p:cNvSpPr/>
          <p:nvPr/>
        </p:nvSpPr>
        <p:spPr>
          <a:xfrm>
            <a:off x="654069" y="1641323"/>
            <a:ext cx="2029630" cy="5365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السرعة 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FA3D86E-6D3F-A870-D584-3C19E131F6F7}"/>
              </a:ext>
            </a:extLst>
          </p:cNvPr>
          <p:cNvSpPr/>
          <p:nvPr/>
        </p:nvSpPr>
        <p:spPr>
          <a:xfrm>
            <a:off x="399479" y="2352614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cs typeface="+mj-cs"/>
              </a:rPr>
              <a:t>قَطَعَتْ سَيّارَةٌ مَسافَةَ 240 كيلومِتْرٍ في 3 ساعاتٍ. ما هيَ السُّرعةُ الْمُتَوسِّطةُ لِهَذِهِ السيَّارة؟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439255B-C70D-BFD3-C6DD-C2684590F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29" y="3559911"/>
            <a:ext cx="8181541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86869F5-C81A-7AB8-A2D7-9DEAC5125269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B97B9F-4EBE-C4E5-C577-9CC22DD8E6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B24CB9-40D1-84A6-E404-D2904C5A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البحث، قوموا بحساب السرعة المتوسطة: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9C1819-C03B-9A69-0DD2-1FEC7F21E799}"/>
              </a:ext>
            </a:extLst>
          </p:cNvPr>
          <p:cNvSpPr/>
          <p:nvPr/>
        </p:nvSpPr>
        <p:spPr>
          <a:xfrm>
            <a:off x="384962" y="2086383"/>
            <a:ext cx="8090452" cy="10140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تَقْطَعُ شاحِنَةٌ مَسافَةَ  300 كيلومِتْرًا خِلالَ 4 ساعاتٍ . أُحْسُبِ السُّرْعَةَ الْمُتَوَسِّطَةَ لِهَذِهِ الشّاحِنَةِ؟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9F95A4-B86E-E1DA-D6FC-6143CC19EBB7}"/>
              </a:ext>
            </a:extLst>
          </p:cNvPr>
          <p:cNvSpPr/>
          <p:nvPr/>
        </p:nvSpPr>
        <p:spPr>
          <a:xfrm>
            <a:off x="439236" y="1856091"/>
            <a:ext cx="8090452" cy="805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cs typeface="+mj-cs"/>
              </a:rPr>
              <a:t>تَقْطَعُ شاحِنَةٌ مَسافَةَ  300 كيلومِتْرًا خِلالَ 4 ساعاتٍ . أُحْسُبِ السُّرْعَةَ الْمُتَوَسِّطَةَ لِهَذِهِ الشّاحِنَةِ؟</a:t>
            </a:r>
            <a:endParaRPr lang="fr-FR" sz="24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E5BC53E-902C-8D19-B7C0-E518D4F44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46" y="2894613"/>
            <a:ext cx="8199831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3EABD3-1A2E-BE23-8172-9EEBB17BA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16059"/>
            <a:ext cx="2984813" cy="41575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1B9AC9-A326-DAB2-8718-8ADDF1651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622" y="1716059"/>
            <a:ext cx="3012751" cy="415759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768645" y="4513005"/>
            <a:ext cx="2503713" cy="11307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3876E91-B335-F89C-90E5-9DFF9198A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2655346"/>
            <a:ext cx="6136383" cy="263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EE0F81-544C-BE6F-EC66-D9630839C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20" y="1852323"/>
            <a:ext cx="8154107" cy="45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BEE0E7-10CC-01CE-06D1-41F61B8D8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2" y="2070417"/>
            <a:ext cx="8056675" cy="346514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B6AC40-60AC-277F-BDE3-3A59A89AD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139" y="3724100"/>
            <a:ext cx="2615184" cy="4702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61465F-A87C-F188-7713-0FB47FA862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904" y="4393007"/>
            <a:ext cx="3440448" cy="6682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D97D44-839F-5BA8-E5C9-AEF6CDF15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14" y="3724101"/>
            <a:ext cx="2615184" cy="43261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69F568-E34C-3367-F0FD-C0D96DE49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84" y="4393007"/>
            <a:ext cx="3322947" cy="64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0B497AF-3E10-72D2-F27F-4A25F5DA1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1179" y="1929558"/>
            <a:ext cx="3011685" cy="415783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438400" y="2497392"/>
            <a:ext cx="2620297" cy="15633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194E70-4BCC-4FFE-CB33-60C00C5FA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6" y="1868129"/>
            <a:ext cx="7788513" cy="47368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3E33F2-F134-1FFB-43E5-22EB303B2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61" y="3612074"/>
            <a:ext cx="7535309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C56E10-3466-67A9-225F-A2BAC6517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144533"/>
              </p:ext>
            </p:extLst>
          </p:nvPr>
        </p:nvGraphicFramePr>
        <p:xfrm>
          <a:off x="505351" y="2008800"/>
          <a:ext cx="7940559" cy="3782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4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Vitesse moyenne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السرعة المتوسطة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Durée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مدة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Echelle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سلم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réelle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حقيقية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Distance sur plan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مسافة على التصميم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CBA7C8-D6D9-8DCB-A88E-0F57CEDDC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16059"/>
            <a:ext cx="2984813" cy="41575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C3D926-A31A-4F8D-354A-86D23312D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622" y="1716059"/>
            <a:ext cx="3012751" cy="415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26801</TotalTime>
  <Words>1065</Words>
  <Application>Microsoft Office PowerPoint</Application>
  <PresentationFormat>Affichage à l'écran (4:3)</PresentationFormat>
  <Paragraphs>285</Paragraphs>
  <Slides>57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57</vt:i4>
      </vt:variant>
    </vt:vector>
  </HeadingPairs>
  <TitlesOfParts>
    <vt:vector size="68" baseType="lpstr">
      <vt:lpstr>Cambria Math</vt:lpstr>
      <vt:lpstr>Microsoft Uighur</vt:lpstr>
      <vt:lpstr>Calibri</vt:lpstr>
      <vt:lpstr>Effra CC Arbc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173</cp:revision>
  <cp:lastPrinted>2025-08-13T10:11:39Z</cp:lastPrinted>
  <dcterms:created xsi:type="dcterms:W3CDTF">2025-08-01T12:31:49Z</dcterms:created>
  <dcterms:modified xsi:type="dcterms:W3CDTF">2026-04-12T16:09:54Z</dcterms:modified>
</cp:coreProperties>
</file>