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9"/>
  </p:notesMasterIdLst>
  <p:handoutMasterIdLst>
    <p:handoutMasterId r:id="rId80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77" r:id="rId15"/>
    <p:sldId id="2134807280" r:id="rId16"/>
    <p:sldId id="2134807281" r:id="rId17"/>
    <p:sldId id="2134807278" r:id="rId18"/>
    <p:sldId id="2134807193" r:id="rId19"/>
    <p:sldId id="2134807194" r:id="rId20"/>
    <p:sldId id="2134807282" r:id="rId21"/>
    <p:sldId id="2134807265" r:id="rId22"/>
    <p:sldId id="2134807195" r:id="rId23"/>
    <p:sldId id="2134807283" r:id="rId24"/>
    <p:sldId id="2134807284" r:id="rId25"/>
    <p:sldId id="2134807285" r:id="rId26"/>
    <p:sldId id="2134807268" r:id="rId27"/>
    <p:sldId id="2134807266" r:id="rId28"/>
    <p:sldId id="2134807286" r:id="rId29"/>
    <p:sldId id="2134807267" r:id="rId30"/>
    <p:sldId id="2134807287" r:id="rId31"/>
    <p:sldId id="2134807288" r:id="rId32"/>
    <p:sldId id="2134807289" r:id="rId33"/>
    <p:sldId id="2134807270" r:id="rId34"/>
    <p:sldId id="2134807271" r:id="rId35"/>
    <p:sldId id="2134807272" r:id="rId36"/>
    <p:sldId id="2134807264" r:id="rId37"/>
    <p:sldId id="786" r:id="rId38"/>
    <p:sldId id="812" r:id="rId39"/>
    <p:sldId id="751" r:id="rId40"/>
    <p:sldId id="909" r:id="rId41"/>
    <p:sldId id="833" r:id="rId42"/>
    <p:sldId id="2134807215" r:id="rId43"/>
    <p:sldId id="918" r:id="rId44"/>
    <p:sldId id="849" r:id="rId45"/>
    <p:sldId id="919" r:id="rId46"/>
    <p:sldId id="2134806701" r:id="rId47"/>
    <p:sldId id="950" r:id="rId48"/>
    <p:sldId id="2134807241" r:id="rId49"/>
    <p:sldId id="2134807224" r:id="rId50"/>
    <p:sldId id="2134807242" r:id="rId51"/>
    <p:sldId id="916" r:id="rId52"/>
    <p:sldId id="2134807290" r:id="rId53"/>
    <p:sldId id="2134807291" r:id="rId54"/>
    <p:sldId id="2134807292" r:id="rId55"/>
    <p:sldId id="2134807112" r:id="rId56"/>
    <p:sldId id="2134806735" r:id="rId57"/>
    <p:sldId id="848" r:id="rId58"/>
    <p:sldId id="962" r:id="rId59"/>
    <p:sldId id="927" r:id="rId60"/>
    <p:sldId id="928" r:id="rId61"/>
    <p:sldId id="929" r:id="rId62"/>
    <p:sldId id="788" r:id="rId63"/>
    <p:sldId id="935" r:id="rId64"/>
    <p:sldId id="908" r:id="rId65"/>
    <p:sldId id="2134807293" r:id="rId66"/>
    <p:sldId id="2134806699" r:id="rId67"/>
    <p:sldId id="2134807260" r:id="rId68"/>
    <p:sldId id="2134807262" r:id="rId69"/>
    <p:sldId id="2134807296" r:id="rId70"/>
    <p:sldId id="2134807297" r:id="rId71"/>
    <p:sldId id="2134807298" r:id="rId72"/>
    <p:sldId id="2134807261" r:id="rId73"/>
    <p:sldId id="2134807295" r:id="rId74"/>
    <p:sldId id="2134807294" r:id="rId75"/>
    <p:sldId id="937" r:id="rId76"/>
    <p:sldId id="2134806700" r:id="rId77"/>
    <p:sldId id="789" r:id="rId7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1"/>
      <p:bold r:id="rId82"/>
    </p:embeddedFont>
    <p:embeddedFont>
      <p:font typeface="Cambria Math" panose="02040503050406030204" pitchFamily="18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BAFA9B-C462-4473-8587-A99DDF51D070}" v="320" dt="2026-04-05T07:48:01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64" d="100"/>
          <a:sy n="64" d="100"/>
        </p:scale>
        <p:origin x="13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font" Target="fonts/font4.fntdata"/><Relationship Id="rId89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90" Type="http://schemas.openxmlformats.org/officeDocument/2006/relationships/theme" Target="theme/theme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93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font" Target="fonts/font3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font" Target="fonts/font7.fntdata"/><Relationship Id="rId61" Type="http://schemas.openxmlformats.org/officeDocument/2006/relationships/slide" Target="slides/slide58.xml"/><Relationship Id="rId82" Type="http://schemas.openxmlformats.org/officeDocument/2006/relationships/font" Target="fonts/font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E80FA-28E9-8205-1A0D-9FA21BEB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E4FFFF-6D33-8D1E-171B-A065EA26A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552EEC-B08F-701E-5BEF-ECB0EDD2C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B13E8D-FB1B-AA3C-90CE-30B6F6C25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523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8FEAE-56CD-ABD6-79EA-4F7378FCF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048E15-9B4B-7ACB-76CB-6E8B3B047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2C6360-A2CE-F0A4-9497-8BA51A311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A1C1C3-1A24-44DF-3675-1763C9B33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954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B17D1-CD6B-551E-BEC6-B8C2806DF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27DCA3-B613-62D2-1CAE-0EAF7AF207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AFD884-600F-8B1D-D349-6398BC3FE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1117A5-35F5-0CD5-7C3C-B01624038F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96636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F4F33-A1A0-6673-E2EC-F50BA269E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5B7586-10CD-2CB3-B9D8-023410911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63E439-CFF7-33A1-31EE-77C0E0166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D6083B-B99E-AA70-C1FD-295652B73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7275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CD875-4353-711C-4A9E-F4A6001E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2A52B6-7169-5AE5-8A4F-37C14B716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B6608B-42FB-41B2-09FF-C17D6204C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4C777B-F65D-0AE2-4786-95C860F10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706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A81E5-C131-6DD2-E27D-559DEAAEE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4283C7-B190-7A52-908D-E4DF7DD59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1B135-5CBE-5816-ACA5-17A64DC8E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38AAC8-5224-3CD1-D046-1A8008712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43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7864-96E1-9E86-08BD-05F5234BB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7011C3-43CD-1BAB-9BEF-D0BD60C8C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5EC943-01CB-32AD-B16F-7925B5782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A7D543-C6EB-E0BA-9833-0D58DB1D4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18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6D286-A500-F7A7-F53D-7ED97FDC0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11F424-1BCF-BDCE-8EF4-2FC5C4749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41822C1-99CA-207B-B5EB-030BC26C3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592BBD-2407-EBF4-D82E-F75A7F897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831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1804D-01CA-2379-D1A2-51FCE87E8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9FF432-2937-0D22-63DA-706E5E6A1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AC40D3-AC6B-1C19-F5AC-FAF20CBE4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7621DE-08F2-974B-C2A9-F64305EF2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289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119A9-2045-8D72-2C09-1B5A9485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2EB73-06C6-83AC-CE0D-8B905B847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A898797-4C00-1D62-329F-9D274BF80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20ED1A-900C-7E18-8DFE-57C0D623D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0366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09CB-74B3-25F9-D9BD-413510418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D3BF81-6FEA-003B-31BE-166C69944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45A7EF-4EFD-C4CD-A8A6-24916BE98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E277B9-A18D-6068-D9DF-25737F1A1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4858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FB50E-74FB-C6A2-E5B1-3CF29CEC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F42EA9-3EDD-6797-3AC7-FC8E42A233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71C512-ED91-164C-837B-2A4BBC710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ED5255-3BCE-9AF7-2CE2-F22D09F0E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7240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06EA-D955-1E0E-AFEF-D251304EA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8FDEF2-E316-C3AA-C4CF-049735E28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31318EB-C1FE-A994-60B8-768481AF3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40BF05-0D54-5699-857D-7E691F366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8203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D9D7B-F163-9A12-AAD2-9D559CBF1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A885F2-C777-ADF1-5445-BE1CA28CA2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6C180A-429D-9B0F-998D-6BF07DA2F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2FECE2-5058-9FBE-A05C-47EE1C6BE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4517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4.gif"/><Relationship Id="rId4" Type="http://schemas.openxmlformats.org/officeDocument/2006/relationships/image" Target="../media/image5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60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svg"/><Relationship Id="rId5" Type="http://schemas.openxmlformats.org/officeDocument/2006/relationships/image" Target="../media/image77.svg"/><Relationship Id="rId4" Type="http://schemas.openxmlformats.org/officeDocument/2006/relationships/image" Target="../media/image76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microsoft.com/office/2007/relationships/media" Target="../media/media5.mp4"/><Relationship Id="rId7" Type="http://schemas.openxmlformats.org/officeDocument/2006/relationships/image" Target="../media/image7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6865095" y="4880444"/>
            <a:ext cx="1462714" cy="1429150"/>
            <a:chOff x="6630640" y="4736695"/>
            <a:chExt cx="1462714" cy="142915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68886" y="5877215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630640" y="473669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740627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6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600925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الرابع المتناسب (القاعدة الثلاثية)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المئوية (1).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13" y="2682694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44843" y="2851254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 (1)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29087" y="2445804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 (2)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 المئوية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78BF9C-9A59-CC6B-77DA-96510B1F7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339" y="2319953"/>
            <a:ext cx="2944086" cy="41046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485343-2447-80DB-486B-867BCCDF5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542" y="2319953"/>
            <a:ext cx="3201255" cy="405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النسبة المئوية؛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97AA9C-345D-23F3-3BE8-DEBA5F867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18" y="2907477"/>
            <a:ext cx="7482349" cy="13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454F10-877D-42BA-6E8A-BA737C973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02" y="3143451"/>
            <a:ext cx="7482349" cy="134989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839A9D-E494-417D-138A-3DC64B4414AD}"/>
              </a:ext>
            </a:extLst>
          </p:cNvPr>
          <p:cNvSpPr txBox="1"/>
          <p:nvPr/>
        </p:nvSpPr>
        <p:spPr>
          <a:xfrm>
            <a:off x="2189917" y="3368151"/>
            <a:ext cx="6138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180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59BFA1-BEBB-80D7-ABD6-9ED6CC0E0E91}"/>
              </a:ext>
            </a:extLst>
          </p:cNvPr>
          <p:cNvSpPr txBox="1"/>
          <p:nvPr/>
        </p:nvSpPr>
        <p:spPr>
          <a:xfrm>
            <a:off x="2274947" y="3930746"/>
            <a:ext cx="6623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90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6975C-C7C6-833E-20B7-9EB6D0D8E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8C1E41-8F32-F8F3-B297-288FFE8306D0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8E5B015-C207-F9E0-046A-DE90782765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99A3014-1F6A-D270-0AFB-2536E0927ED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18A213A-014A-995A-1FED-C92F698CDA1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6F581D-EC24-6EA8-4605-6E6A01186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647004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230911-E803-B70E-C9CC-122BB2F06BAB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0F902E-8C85-8CC3-91CA-52910BD9CD27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66CC41-B0D6-E2E6-D0E0-A7C78EDE21B7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4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77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B7960C-5302-07B4-68B7-72B186FD6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013" y="2062968"/>
            <a:ext cx="2802193" cy="39134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3CECB2-32D7-C639-3491-27311DA44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522" y="2062968"/>
            <a:ext cx="2874881" cy="40139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1532602" y="3657601"/>
            <a:ext cx="2444720" cy="1111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1AB8FC-0295-4D80-9916-79E7FB280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36" y="2212679"/>
            <a:ext cx="8144962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8D5C1-7BA8-145C-C38B-E33F8FBDD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346054-C073-5A09-A056-4F5CE788CF0E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A1E808E-C0C6-D6C4-3DB7-3D60FC3D51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7475370-664E-9AC7-9177-3F64EFDDBD1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802ADBF-EE5C-3FA6-158C-B0483BFDB95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4415FAD-11E3-C8EF-0C5B-037520C15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33985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C20B4F-9454-0449-BF2D-69814E39BAA2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ADC86B-2CC0-F744-5D65-40015C4D362D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9BE8C0-DD69-B83A-E8AF-D37C8857AF99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29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D8086C9C-832F-8E57-E219-83E877B5A4A1}"/>
              </a:ext>
            </a:extLst>
          </p:cNvPr>
          <p:cNvSpPr txBox="1"/>
          <p:nvPr/>
        </p:nvSpPr>
        <p:spPr>
          <a:xfrm>
            <a:off x="-726865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أولا  طريقة التعبير عن الجزء الملون في الشكل بكسر ثم نحوله لعدد عشري: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7EC937-AD74-DEAA-DEB2-804082298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036" y="1911002"/>
            <a:ext cx="3261643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3">
                <a:extLst>
                  <a:ext uri="{FF2B5EF4-FFF2-40B4-BE49-F238E27FC236}">
                    <a16:creationId xmlns:a16="http://schemas.microsoft.com/office/drawing/2014/main" id="{EE0645CE-3CC9-C557-4EAC-3DAB1CF876D4}"/>
                  </a:ext>
                </a:extLst>
              </p:cNvPr>
              <p:cNvSpPr txBox="1"/>
              <p:nvPr/>
            </p:nvSpPr>
            <p:spPr>
              <a:xfrm>
                <a:off x="-841392" y="934850"/>
                <a:ext cx="82293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أحسب أولا العدد الإجمالي للتربيعات :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𝟏𝟎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𝟏𝟎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𝟏𝟎𝟎</m:t>
                    </m:r>
                  </m:oMath>
                </a14:m>
                <a:endParaRPr lang="fr-FR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oneTexte 13">
                <a:extLst>
                  <a:ext uri="{FF2B5EF4-FFF2-40B4-BE49-F238E27FC236}">
                    <a16:creationId xmlns:a16="http://schemas.microsoft.com/office/drawing/2014/main" id="{EE0645CE-3CC9-C557-4EAC-3DAB1CF876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41392" y="934850"/>
                <a:ext cx="8229332" cy="369332"/>
              </a:xfrm>
              <a:prstGeom prst="rect">
                <a:avLst/>
              </a:prstGeom>
              <a:blipFill>
                <a:blip r:embed="rId4"/>
                <a:stretch>
                  <a:fillRect t="-8197" r="-593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E0D6C732-3F3D-2B20-4CB2-E455D9569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606" y="1459081"/>
            <a:ext cx="3865199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5239A-2DB9-AD51-E985-9114B3E7E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C32A0D-B92E-7445-DA89-99F2D9759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C13997-3A3E-777F-3C9A-877CE58DF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6099A724-03B1-4724-66BF-03A6842CFFB4}"/>
                  </a:ext>
                </a:extLst>
              </p:cNvPr>
              <p:cNvSpPr txBox="1"/>
              <p:nvPr/>
            </p:nvSpPr>
            <p:spPr>
              <a:xfrm>
                <a:off x="-674434" y="737582"/>
                <a:ext cx="8229332" cy="9028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 </a:t>
                </a:r>
                <a:r>
                  <a:rPr lang="ar-SA" b="1" dirty="0" err="1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تربيعة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ملونة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من أصل وحدة مكونة من 100 </a:t>
                </a:r>
                <a:r>
                  <a:rPr lang="ar-SA" b="1" dirty="0" err="1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تربيعة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: 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أعبر عنها بكسر بسطه 20 ومقامه 100 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𝟐𝟎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den>
                    </m:f>
                  </m:oMath>
                </a14:m>
                <a:endParaRPr lang="ar-SA" sz="2400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6099A724-03B1-4724-66BF-03A6842CF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4434" y="737582"/>
                <a:ext cx="8229332" cy="902811"/>
              </a:xfrm>
              <a:prstGeom prst="rect">
                <a:avLst/>
              </a:prstGeom>
              <a:blipFill>
                <a:blip r:embed="rId5"/>
                <a:stretch>
                  <a:fillRect t="-4054" r="-741" b="-60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40A78AFE-AD06-5111-DF39-CE056D13A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4" y="1856730"/>
            <a:ext cx="3261643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5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8594C329-89AE-FD40-9A3E-0C56CE4BB828}"/>
                  </a:ext>
                </a:extLst>
              </p:cNvPr>
              <p:cNvSpPr txBox="1"/>
              <p:nvPr/>
            </p:nvSpPr>
            <p:spPr>
              <a:xfrm>
                <a:off x="-634138" y="865247"/>
                <a:ext cx="8229332" cy="508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ثم أحول الكسر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𝟐𝟎</m:t>
                        </m:r>
                      </m:num>
                      <m:den>
                        <m: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عدد عشري     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0,2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𝟐𝟎</m:t>
                        </m:r>
                      </m:num>
                      <m:den>
                        <m: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den>
                    </m:f>
                  </m:oMath>
                </a14:m>
                <a:endParaRPr lang="ar-SA" sz="2400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8594C329-89AE-FD40-9A3E-0C56CE4BB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34138" y="865247"/>
                <a:ext cx="8229332" cy="508537"/>
              </a:xfrm>
              <a:prstGeom prst="rect">
                <a:avLst/>
              </a:prstGeom>
              <a:blipFill>
                <a:blip r:embed="rId5"/>
                <a:stretch>
                  <a:fillRect r="-593" b="-48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7237C7E4-80FE-ACDC-CDD6-3439EBFF5B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4" y="1738743"/>
            <a:ext cx="3261643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33600-EF4F-BF08-545B-7E73B997C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230A7-9599-0D0F-439E-5A90D0A45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91BF7B-B48C-798C-AC50-72C8D004C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EAD518F-C43A-EB01-E8C4-AC56B25E6BE7}"/>
              </a:ext>
            </a:extLst>
          </p:cNvPr>
          <p:cNvSpPr txBox="1"/>
          <p:nvPr/>
        </p:nvSpPr>
        <p:spPr>
          <a:xfrm>
            <a:off x="-688922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الكسر الممثل للجزء الملون ثم حولوا الكسر إلى عدد عشري.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56F372-5209-1B6D-5208-FEF9F2845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84" y="1743854"/>
            <a:ext cx="3298222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9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629AE-B280-014D-D8C6-21AF87B0F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413ADC-AA49-556D-FE44-EA7F77D1F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4403CF-AC91-F8F3-3B6B-D8C9BA826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75510D5-2024-14A8-814D-2D22727C7C4A}"/>
              </a:ext>
            </a:extLst>
          </p:cNvPr>
          <p:cNvSpPr txBox="1"/>
          <p:nvPr/>
        </p:nvSpPr>
        <p:spPr>
          <a:xfrm>
            <a:off x="-705920" y="885273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لنا كيف توصل للجواب.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C6C613-EA93-484B-9A51-C66EE15FE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062" y="1623516"/>
            <a:ext cx="3298222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59B2D-CBA6-AAE4-85F3-E578CFB97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301E7E-B521-E200-45A3-B09926105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4E86F7-FEE8-2AC7-83C0-E46A9BC2C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36932E4A-A9FC-6AAC-DEE4-EE62254DEEB8}"/>
              </a:ext>
            </a:extLst>
          </p:cNvPr>
          <p:cNvSpPr txBox="1"/>
          <p:nvPr/>
        </p:nvSpPr>
        <p:spPr>
          <a:xfrm>
            <a:off x="-767581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الكسر الممثل للجزء الملون ثم حولوا الكسر إلى عدد عشري.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3293C4-4562-C696-E9A8-A4D183BFF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6498" y="1828894"/>
            <a:ext cx="2801404" cy="365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69C8F-B2EB-A729-5951-F22C14C7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0C393999-4D77-C925-F214-021E5B82BB6E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FC6F78-0F5E-AABF-2DC3-8C4771A0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A56CFE-B0ED-90BA-5F9E-86B5E102EE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1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91FE-D4E2-A423-16C5-38AAE67C2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516B64-BC65-5588-210D-42B65B9B4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AE11201-9F8D-FCFC-128C-562C350F9440}"/>
              </a:ext>
            </a:extLst>
          </p:cNvPr>
          <p:cNvSpPr txBox="1"/>
          <p:nvPr/>
        </p:nvSpPr>
        <p:spPr>
          <a:xfrm>
            <a:off x="815356" y="934850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90DA81-BE39-7CD6-E294-300C752BF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036" y="1918500"/>
            <a:ext cx="2883658" cy="38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3F5AA-14E2-822D-3E62-25DA514E1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A623D4-6F5D-6709-737B-E6EF939359F9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D4E65CB-80C3-CBF8-6CA7-5DEEA415E7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8824833-6CBA-E353-00F7-E42313312E2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1F111FA-C3B7-3A56-0731-9D8D6168D09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22F9A6D-CBA3-E28B-F6C3-8C7F0AFF5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33985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E40F9C-5734-933C-1B32-876B12401A82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76DD6E-8E0D-A764-FC69-C5B23860C3A0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AB5927-D5CC-75A7-83F1-B5B646D1506B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23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1C376-BB08-5168-719D-C882157B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49547-F344-2574-F737-BB20573A8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898DF68E-CC6A-3385-B474-D0DA662F9CB3}"/>
              </a:ext>
            </a:extLst>
          </p:cNvPr>
          <p:cNvSpPr txBox="1"/>
          <p:nvPr/>
        </p:nvSpPr>
        <p:spPr>
          <a:xfrm>
            <a:off x="-811895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الكسور المتكافئة: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B0B682-F812-EF34-48A0-BF99640E5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113" y="1623516"/>
            <a:ext cx="3987130" cy="47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43CD2-B858-452A-43B9-965BD379F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F1E16-09D8-9EF0-80EB-116FA56D0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392F2607-CA18-520D-E8A6-E1071741DE82}"/>
                  </a:ext>
                </a:extLst>
              </p:cNvPr>
              <p:cNvSpPr txBox="1"/>
              <p:nvPr/>
            </p:nvSpPr>
            <p:spPr>
              <a:xfrm>
                <a:off x="-634915" y="721731"/>
                <a:ext cx="8229332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لدينا نفس الجزء الملون في الوحدتين المتكافئتين</a:t>
                </a:r>
              </a:p>
              <a:p>
                <a:pPr lvl="0" algn="r" rtl="1"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الكسر الممثل للجزء الملون في الوحدة الأولى هو :</a:t>
                </a:r>
                <a:r>
                  <a:rPr lang="ar-SA" sz="2400" b="1" dirty="0">
                    <a:solidFill>
                      <a:prstClr val="white">
                        <a:lumMod val="65000"/>
                      </a:prstClr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400" b="1" i="1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ar-SA" sz="2400" b="1" i="1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وفي الوحدة الثانية هو :  </a:t>
                </a:r>
                <a14:m>
                  <m:oMath xmlns:m="http://schemas.openxmlformats.org/officeDocument/2006/math">
                    <m:r>
                      <a:rPr lang="ar-SA" sz="2400" b="1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ar-SA" sz="2400" b="1" i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f>
                      <m:fPr>
                        <m:ctrlPr>
                          <a:rPr lang="ar-SA" sz="2400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den>
                    </m:f>
                  </m:oMath>
                </a14:m>
                <a:endParaRPr lang="fr-FR" sz="2400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392F2607-CA18-520D-E8A6-E1071741D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34915" y="721731"/>
                <a:ext cx="8229332" cy="901785"/>
              </a:xfrm>
              <a:prstGeom prst="rect">
                <a:avLst/>
              </a:prstGeom>
              <a:blipFill>
                <a:blip r:embed="rId4"/>
                <a:stretch>
                  <a:fillRect t="-3378" r="-593" b="-60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3E780303-B779-858E-87F7-A25BB29F9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642" y="1784350"/>
            <a:ext cx="3987130" cy="472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3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E9B9-D9CE-A580-7943-F578F353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539B1F-E5D0-714A-F58F-249072676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07310F-41C8-5BA4-D9CF-180ECB7D3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632" y="1518879"/>
            <a:ext cx="4133446" cy="47248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13">
                <a:extLst>
                  <a:ext uri="{FF2B5EF4-FFF2-40B4-BE49-F238E27FC236}">
                    <a16:creationId xmlns:a16="http://schemas.microsoft.com/office/drawing/2014/main" id="{26FBD803-37AD-9DB9-56F6-34DD4C7B2D7D}"/>
                  </a:ext>
                </a:extLst>
              </p:cNvPr>
              <p:cNvSpPr txBox="1"/>
              <p:nvPr/>
            </p:nvSpPr>
            <p:spPr>
              <a:xfrm>
                <a:off x="-595586" y="807123"/>
                <a:ext cx="8229332" cy="624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حصلنا على الكسر المكافئ للكسر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400" b="1" i="1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ar-SA" sz="2400" b="1" i="1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  <m:r>
                      <a:rPr lang="ar-SA" sz="2400" b="1" i="1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بضرب بسطه ومقامه في العدد 10</a:t>
                </a:r>
                <a:endParaRPr lang="fr-FR" sz="2400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13">
                <a:extLst>
                  <a:ext uri="{FF2B5EF4-FFF2-40B4-BE49-F238E27FC236}">
                    <a16:creationId xmlns:a16="http://schemas.microsoft.com/office/drawing/2014/main" id="{26FBD803-37AD-9DB9-56F6-34DD4C7B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5586" y="807123"/>
                <a:ext cx="8229332" cy="624786"/>
              </a:xfrm>
              <a:prstGeom prst="rect">
                <a:avLst/>
              </a:prstGeom>
              <a:blipFill>
                <a:blip r:embed="rId5"/>
                <a:stretch>
                  <a:fillRect r="-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0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53F80-425B-B454-E577-4AB014C65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ACB73A-1106-205D-BE4A-62E3BD03F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76705-0B5F-6220-E9A3-60AB648A3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289" y="1623516"/>
            <a:ext cx="4133446" cy="4724809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E8BFA930-1AB8-8ED0-B3C8-CB6EEFDCE88F}"/>
              </a:ext>
            </a:extLst>
          </p:cNvPr>
          <p:cNvSpPr txBox="1"/>
          <p:nvPr/>
        </p:nvSpPr>
        <p:spPr>
          <a:xfrm>
            <a:off x="-69390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نكتب الكسر الذي مقامه 100  على شكل نسبة مئوية.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08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9B14D-383F-9E1B-E155-D8270A26C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967FC27D-EA42-04F7-DEB2-FD7D4FF0E115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B1C7B0-7136-7D51-A9E3-048C43936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11EB25-3205-7BAB-01F4-901D187B14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21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F95EF-EC37-4525-F9BD-1E3609BE2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331697-1FA0-4E35-3EF6-AB33E8916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8CEF3B3C-7318-C34B-8AFF-C7B1072BE20F}"/>
              </a:ext>
            </a:extLst>
          </p:cNvPr>
          <p:cNvSpPr txBox="1"/>
          <p:nvPr/>
        </p:nvSpPr>
        <p:spPr>
          <a:xfrm>
            <a:off x="-703741" y="904029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الكسر الممثل للجزء الملون ثم اكتبوا النسبة المئوية انطلاقا من هذا الكسر.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DE20E9-46E3-9640-C576-CB7DD5E65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824" y="1831428"/>
            <a:ext cx="4032447" cy="43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2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CDEC0-784F-C544-0295-B2C7CB81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31C2B2EA-0752-8D9F-B766-F39C3B8AD3A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3DC205-EB48-AB57-C740-A3ACFA6AB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0CED8E-CADD-1900-51FA-4392AD5F26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15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6ADCB-F093-6909-0E18-44B4BF9C3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BB21A-E601-29AB-9492-9E3CB26CB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4A58AF9-0D72-137A-6FEB-B92910323074}"/>
              </a:ext>
            </a:extLst>
          </p:cNvPr>
          <p:cNvSpPr txBox="1"/>
          <p:nvPr/>
        </p:nvSpPr>
        <p:spPr>
          <a:xfrm>
            <a:off x="872070" y="934850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531078-937F-2F49-ED56-8CB09418D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781" y="1717016"/>
            <a:ext cx="4029805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النسبة المئوية؛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أوظف النسبة المئوية؛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4_SEM-2_S2">
            <a:hlinkClick r:id="" action="ppaction://media"/>
            <a:extLst>
              <a:ext uri="{FF2B5EF4-FFF2-40B4-BE49-F238E27FC236}">
                <a16:creationId xmlns:a16="http://schemas.microsoft.com/office/drawing/2014/main" id="{ED26CEE1-D400-C7AD-D7EC-073F54667C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451" y="1799224"/>
            <a:ext cx="7049728" cy="396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85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تحويل كسر أو عدد عشري إلى نسبة مئوية.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DC4F14-B180-D471-20FB-58F4874A7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26" y="1857253"/>
            <a:ext cx="7521592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سنحول الكسر والعدد العشري إلى نسبة مئوية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802B66-D2BA-7EC8-BABE-25D36CDE3F1F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802B66-D2BA-7EC8-BABE-25D36CDE3F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D9B8086-9B46-F2A0-23DB-EEC32D0210D4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D9B8086-9B46-F2A0-23DB-EEC32D0210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4295297" y="1641323"/>
            <a:ext cx="3179819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الكسر والعدد ......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3652985" y="170081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58301" y="1661153"/>
            <a:ext cx="317981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بسط الكسر ....  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F969CEF-181B-BB97-B3BD-29B4862BAA72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F969CEF-181B-BB97-B3BD-29B4862BA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E3E028F-29BF-5C1B-CBF6-2FCB6BC22319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E3E028F-29BF-5C1B-CBF6-2FCB6BC22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حولوا الكسر والعدد العشري إلى كسر مقامه 100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189F98E-8050-34D1-3BE1-2E368DF5FCFC}"/>
              </a:ext>
            </a:extLst>
          </p:cNvPr>
          <p:cNvSpPr/>
          <p:nvPr/>
        </p:nvSpPr>
        <p:spPr>
          <a:xfrm>
            <a:off x="4295297" y="1641323"/>
            <a:ext cx="3179819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الكسر والعدد ......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D84EDED-2D5D-8C33-E574-0DE22371158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C38D3A9-D4A4-190C-5664-B27BD859250D}"/>
              </a:ext>
            </a:extLst>
          </p:cNvPr>
          <p:cNvSpPr>
            <a:spLocks noChangeAspect="1"/>
          </p:cNvSpPr>
          <p:nvPr/>
        </p:nvSpPr>
        <p:spPr>
          <a:xfrm>
            <a:off x="3652985" y="170081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3A5E91-AFB2-BFEA-8D63-3D641C023BEC}"/>
              </a:ext>
            </a:extLst>
          </p:cNvPr>
          <p:cNvSpPr/>
          <p:nvPr/>
        </p:nvSpPr>
        <p:spPr>
          <a:xfrm>
            <a:off x="458301" y="1661153"/>
            <a:ext cx="317981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بسط الكسر ....  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389DF64-2396-2183-19FD-24AB7777DF0D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389DF64-2396-2183-19FD-24AB7777D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7E7C1BD-05E4-5CDF-56AA-AFFEFE4FEFC4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7E7C1BD-05E4-5CDF-56AA-AFFEFE4FE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صححوا؟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EF2B888-93ED-638D-1130-27E2A28F3F0A}"/>
              </a:ext>
            </a:extLst>
          </p:cNvPr>
          <p:cNvSpPr/>
          <p:nvPr/>
        </p:nvSpPr>
        <p:spPr>
          <a:xfrm>
            <a:off x="4295297" y="1641323"/>
            <a:ext cx="3179819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الكسر والعدد ......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5E46908-131D-1EC0-F49F-5AF19EDDEE3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7BD0790-3071-4D1D-E0E8-78939CCD327C}"/>
              </a:ext>
            </a:extLst>
          </p:cNvPr>
          <p:cNvSpPr>
            <a:spLocks noChangeAspect="1"/>
          </p:cNvSpPr>
          <p:nvPr/>
        </p:nvSpPr>
        <p:spPr>
          <a:xfrm>
            <a:off x="3652985" y="170081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3CF7EF04-561E-1738-0B5E-13D089E93A37}"/>
              </a:ext>
            </a:extLst>
          </p:cNvPr>
          <p:cNvSpPr/>
          <p:nvPr/>
        </p:nvSpPr>
        <p:spPr>
          <a:xfrm>
            <a:off x="458301" y="1661153"/>
            <a:ext cx="317981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بسط الكسر ....  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7B48A62-8758-71E3-A9EF-2BA0CAA59A04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 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𝟒𝟎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7B48A62-8758-71E3-A9EF-2BA0CAA59A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99EDEA0-605B-B5E2-653B-8B6B9EEAFD7C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𝟔𝟓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99EDEA0-605B-B5E2-653B-8B6B9EEAFD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33F0A5-03B1-046A-212B-B4936D0F9B24}"/>
              </a:ext>
            </a:extLst>
          </p:cNvPr>
          <p:cNvSpPr/>
          <p:nvPr/>
        </p:nvSpPr>
        <p:spPr>
          <a:xfrm>
            <a:off x="4295297" y="1641323"/>
            <a:ext cx="31798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الكسر والعدد ......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5A5FEC9-B640-1A2B-B9BC-283292BDCA7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05AB2AA-FC42-A37A-6470-985F30A6E4A3}"/>
              </a:ext>
            </a:extLst>
          </p:cNvPr>
          <p:cNvSpPr>
            <a:spLocks noChangeAspect="1"/>
          </p:cNvSpPr>
          <p:nvPr/>
        </p:nvSpPr>
        <p:spPr>
          <a:xfrm>
            <a:off x="3652985" y="170081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A9D031-3B66-0C7E-9500-BF00BE0CD7A2}"/>
              </a:ext>
            </a:extLst>
          </p:cNvPr>
          <p:cNvSpPr/>
          <p:nvPr/>
        </p:nvSpPr>
        <p:spPr>
          <a:xfrm>
            <a:off x="458301" y="1661153"/>
            <a:ext cx="3179818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بسط الكسر ....  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C5238FD-A105-9289-57FE-A298E393909A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 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𝟒𝟎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C5238FD-A105-9289-57FE-A298E39390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ADEF06E-A56B-1235-E697-62D6AEB1F820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𝟔𝟓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ADEF06E-A56B-1235-E697-62D6AEB1F8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بسط الكسريين وأضيفوا رمز النسبة.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37BFAC-68C6-D0E9-E5AB-3B0D326513A7}"/>
              </a:ext>
            </a:extLst>
          </p:cNvPr>
          <p:cNvSpPr/>
          <p:nvPr/>
        </p:nvSpPr>
        <p:spPr>
          <a:xfrm>
            <a:off x="4295297" y="1641323"/>
            <a:ext cx="31798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الكسر والعدد ......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544A00D-8801-345C-3ED1-0F0EA0E8163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1398C30-3F37-5322-9392-56E49F2E6A91}"/>
              </a:ext>
            </a:extLst>
          </p:cNvPr>
          <p:cNvSpPr>
            <a:spLocks noChangeAspect="1"/>
          </p:cNvSpPr>
          <p:nvPr/>
        </p:nvSpPr>
        <p:spPr>
          <a:xfrm>
            <a:off x="3652985" y="170081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D22741-C082-7D8C-973D-EB4B8D0B6FCB}"/>
              </a:ext>
            </a:extLst>
          </p:cNvPr>
          <p:cNvSpPr/>
          <p:nvPr/>
        </p:nvSpPr>
        <p:spPr>
          <a:xfrm>
            <a:off x="458301" y="1661153"/>
            <a:ext cx="3179818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بسط الكسر ....  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2EF614C-9388-33BB-9453-511D546B7645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 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𝟒𝟎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2EF614C-9388-33BB-9453-511D546B76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B775DEA-0BDC-689F-882B-8365E80657ED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𝟔𝟓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B775DEA-0BDC-689F-882B-8365E80657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D8A91FC-F88B-9D26-B702-5DD00B7F250F}"/>
              </a:ext>
            </a:extLst>
          </p:cNvPr>
          <p:cNvSpPr/>
          <p:nvPr/>
        </p:nvSpPr>
        <p:spPr>
          <a:xfrm>
            <a:off x="4295297" y="1641323"/>
            <a:ext cx="31798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الكسر والعدد ......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8DA24FE8-B91F-9A73-3215-7D52BCFF0F7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44C5FB6-6B98-2E4D-F6C7-C01B3F71820B}"/>
              </a:ext>
            </a:extLst>
          </p:cNvPr>
          <p:cNvSpPr>
            <a:spLocks noChangeAspect="1"/>
          </p:cNvSpPr>
          <p:nvPr/>
        </p:nvSpPr>
        <p:spPr>
          <a:xfrm>
            <a:off x="3652985" y="170081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C90DBA9-DB7E-58EE-E3B8-A4610C48F906}"/>
              </a:ext>
            </a:extLst>
          </p:cNvPr>
          <p:cNvSpPr/>
          <p:nvPr/>
        </p:nvSpPr>
        <p:spPr>
          <a:xfrm>
            <a:off x="458301" y="1661153"/>
            <a:ext cx="3179818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بسط الكسر ....  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62774E-1290-5664-647E-EF3C42894324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 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𝟒𝟎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𝟒𝟎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62774E-1290-5664-647E-EF3C42894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E2B1193-AE05-BA9A-4832-7C3CACAEC5A9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𝟔𝟓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7E2B1193-AE05-BA9A-4832-7C3CACAEC5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40409-48B8-556A-6AF6-EC6F6F03F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F96703B-AD90-BF5A-15FA-0FCAE6F5B3E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29E41A-E2D0-216E-C6E4-B8E114E27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556C5E-B357-3B3D-1F33-B819772BE1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11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AD32-8BDB-FA9C-75B8-ECC9C4AD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5E30FD-1D4F-8801-E89E-9029BD7DAA0A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 الكسر والعدد العشري إلى نسبة مئوية: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E8DE9B-B53D-A8D3-59A9-476E1B80D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C575DA-9E43-5AE7-5910-27EC3D9EB635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𝟑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𝟔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C575DA-9E43-5AE7-5910-27EC3D9EB6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445D56DA-78C3-1B62-424F-AA307B207C3D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445D56DA-78C3-1B62-424F-AA307B207C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82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3588F-FF5E-FA44-2625-5E9583BCA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0B0064-C28A-06A7-08CD-967F5AFA222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7B4C5C-9C95-8D35-BD2B-6AAAFD5B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ADBDA-D1D4-6FAA-46CB-39A11CF37F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057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7BA1D9F9-FBB9-7624-7AD5-3C5A5D651DBB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𝟑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𝟐𝟓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ar-SA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𝟏𝟐</m:t>
                      </m:r>
                      <m:r>
                        <a:rPr lang="ar-SA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7BA1D9F9-FBB9-7624-7AD5-3C5A5D651D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AB829CC-211A-8920-A671-4C04D47345D3}"/>
                  </a:ext>
                </a:extLst>
              </p:cNvPr>
              <p:cNvSpPr/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,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𝟗𝟎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  <m:t>𝟏𝟎𝟎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𝟗𝟎</m:t>
                      </m:r>
                      <m:r>
                        <a:rPr lang="fr-FR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AB829CC-211A-8920-A671-4C04D47345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4" y="4038551"/>
                <a:ext cx="3071480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6F7C3E1-2045-665C-995C-55C8034F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339" y="1909356"/>
            <a:ext cx="2944086" cy="41046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E38B9C-B19E-2715-B885-FD95E7960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542" y="1909356"/>
            <a:ext cx="3201255" cy="405243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45422" y="4641573"/>
            <a:ext cx="2541787" cy="11529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7CAD15-BF06-186D-7771-594A682F2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851279"/>
            <a:ext cx="5998083" cy="278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2B5CA8-9DC6-41AC-C821-67F02234F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26" y="1926840"/>
            <a:ext cx="7523116" cy="42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8423D58-CB76-BCC0-9B3C-7FFD2F17E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2168032"/>
            <a:ext cx="7986452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290E1C9-A63C-D1D1-0399-4C3576011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394" y="2034958"/>
            <a:ext cx="3201255" cy="405243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20522" y="2504661"/>
            <a:ext cx="2598739" cy="18089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C80FB96-057C-ECC6-A5F9-2542B1A1C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24" y="2074201"/>
            <a:ext cx="7876715" cy="37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6AF03-E2F3-AC94-F097-CF9EF9A6E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2D32E317-EAC4-CCCC-3EFE-9EA030352EB7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03A97C97-BCD4-6626-CB04-6B8D6AF61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FD6757-FDBC-7E16-E90A-443BE097F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39" y="2332269"/>
            <a:ext cx="7864522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3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356C9273-9CB6-4E9A-146F-7ADC1C790F8F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096ED818-CC76-E964-8EB8-724F617193F3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8744D0CA-EDC1-48A3-CD4F-D260AB43DB43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D24056-923F-9A85-4890-10E45646AB62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16E4D2AF-1B6A-A1DA-5FA7-BFF2A192CB3C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fractionn</a:t>
            </a:r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55D2691B-7FE6-C877-C240-511928D9629A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ED978B36-6CE2-F724-18B6-357B693EE89E}"/>
              </a:ext>
            </a:extLst>
          </p:cNvPr>
          <p:cNvSpPr txBox="1"/>
          <p:nvPr/>
        </p:nvSpPr>
        <p:spPr>
          <a:xfrm>
            <a:off x="145472" y="17430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المتناسب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F43A1A1C-0C0F-A231-9C16-586D38E75541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A6FE8681-883D-26D1-EB53-AA1775E8B32F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34FCAF98-8002-197E-DA07-96DD01D22611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EE7F1766-FF99-F157-F807-29C2F59A451F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FADD22FD-96E7-2CA1-821C-8648F4E306AB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6F160A-6F85-441F-D621-A6AAD5D4EFDE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BDCC0731-6F17-8E20-1096-882A79638E9E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fractionnaire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22349D3D-62E4-99B4-2C7E-F46F4889024E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D714B7E9-22C9-2AFD-98FD-321A9FB80B06}"/>
              </a:ext>
            </a:extLst>
          </p:cNvPr>
          <p:cNvSpPr txBox="1"/>
          <p:nvPr/>
        </p:nvSpPr>
        <p:spPr>
          <a:xfrm>
            <a:off x="23683" y="1652834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المتناسب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3E78BCD3-0D79-7DE4-E35F-51F02ADDE079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905939EB-7647-B223-26B1-19BB7F4C8A5F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8EC1AB34-BE76-8D2D-DBCA-92813A7E0171}"/>
              </a:ext>
            </a:extLst>
          </p:cNvPr>
          <p:cNvSpPr/>
          <p:nvPr/>
        </p:nvSpPr>
        <p:spPr>
          <a:xfrm flipH="1">
            <a:off x="1653020" y="558598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368DA0E6-301C-CF42-6FC2-4E10F33321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324" y="560195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061A787B-0DC1-D96D-3CF8-02F44BB260F8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F6BAF11C-FC7C-908E-F6FA-550D8F65F997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EEE2C950-19E4-8D4E-83CA-16DF0208C6BC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7836F0-564C-F854-866E-993AFA9CD0B6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5A3E8CEE-6481-1EC1-6D90-B2034631869A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fractionnaire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C5651AF2-BD10-F763-7827-7E76809092B4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6F79C3F8-5B2E-6297-681E-AFC0C7F89390}"/>
              </a:ext>
            </a:extLst>
          </p:cNvPr>
          <p:cNvSpPr txBox="1"/>
          <p:nvPr/>
        </p:nvSpPr>
        <p:spPr>
          <a:xfrm>
            <a:off x="145472" y="17430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 الثلاثية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04FAC441-C479-3720-7833-62FD35A3FDBB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9609EC0B-C887-7004-3C27-BCA050DDBE96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ADEF2A82-C7D7-8ED5-B1D7-AB63F143D19B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C77A4096-CEF8-8431-6189-E963591AA5E4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48CB70F1-2E2F-006D-0DC4-E1BA6BA8CE25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223AC4-8EA6-0786-2DB7-5C791EEB1B9F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FE42D72A-DCA1-35AE-E3B3-BED6DF2355B2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fractionnaire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BF8D472D-24C5-EBB5-3452-911E2D5E5FC8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A387012D-C0E0-611D-347E-8309F4478D36}"/>
              </a:ext>
            </a:extLst>
          </p:cNvPr>
          <p:cNvSpPr txBox="1"/>
          <p:nvPr/>
        </p:nvSpPr>
        <p:spPr>
          <a:xfrm>
            <a:off x="145472" y="1647234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 الثلاثية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326B6390-098D-5F8A-24F4-2AC4CB9BE174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20B501F2-41B9-57B7-E63F-4DA9EB0307EE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3D0803BE-D991-6A9E-0EEF-C284B60E96CF}"/>
              </a:ext>
            </a:extLst>
          </p:cNvPr>
          <p:cNvSpPr/>
          <p:nvPr/>
        </p:nvSpPr>
        <p:spPr>
          <a:xfrm flipH="1">
            <a:off x="1595184" y="458373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FD707F1C-B12B-1712-87B0-138AEB7558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8488" y="459970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B8B49-6A92-534B-4F57-EC7EA5849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42" y="2071475"/>
            <a:ext cx="2944086" cy="41046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F4EA95-4C95-5761-3CCA-A3C93336E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745" y="2071475"/>
            <a:ext cx="3201255" cy="405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26673</TotalTime>
  <Words>1096</Words>
  <Application>Microsoft Office PowerPoint</Application>
  <PresentationFormat>Affichage à l'écran (4:3)</PresentationFormat>
  <Paragraphs>303</Paragraphs>
  <Slides>75</Slides>
  <Notes>37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75</vt:i4>
      </vt:variant>
    </vt:vector>
  </HeadingPairs>
  <TitlesOfParts>
    <vt:vector size="86" baseType="lpstr">
      <vt:lpstr>Effra CC Arbc</vt:lpstr>
      <vt:lpstr>Arial</vt:lpstr>
      <vt:lpstr>Dosis</vt:lpstr>
      <vt:lpstr>Aptos</vt:lpstr>
      <vt:lpstr>Cambria Math</vt:lpstr>
      <vt:lpstr>Microsoft Uighur</vt:lpstr>
      <vt:lpstr>Calibri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172</cp:revision>
  <cp:lastPrinted>2025-08-13T10:11:39Z</cp:lastPrinted>
  <dcterms:created xsi:type="dcterms:W3CDTF">2025-08-01T12:31:49Z</dcterms:created>
  <dcterms:modified xsi:type="dcterms:W3CDTF">2026-04-05T13:05:38Z</dcterms:modified>
</cp:coreProperties>
</file>